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17" r:id="rId9"/>
    <p:sldId id="320" r:id="rId10"/>
    <p:sldId id="321" r:id="rId11"/>
    <p:sldId id="322" r:id="rId12"/>
    <p:sldId id="302" r:id="rId13"/>
    <p:sldId id="294" r:id="rId14"/>
    <p:sldId id="324" r:id="rId15"/>
    <p:sldId id="303" r:id="rId16"/>
    <p:sldId id="310" r:id="rId17"/>
    <p:sldId id="307" r:id="rId18"/>
    <p:sldId id="345" r:id="rId19"/>
    <p:sldId id="340" r:id="rId20"/>
    <p:sldId id="341" r:id="rId21"/>
    <p:sldId id="346" r:id="rId22"/>
    <p:sldId id="308" r:id="rId23"/>
    <p:sldId id="327" r:id="rId24"/>
    <p:sldId id="342" r:id="rId25"/>
    <p:sldId id="328" r:id="rId26"/>
    <p:sldId id="347" r:id="rId27"/>
    <p:sldId id="329" r:id="rId28"/>
    <p:sldId id="330" r:id="rId29"/>
    <p:sldId id="331" r:id="rId30"/>
    <p:sldId id="332" r:id="rId31"/>
    <p:sldId id="333" r:id="rId32"/>
    <p:sldId id="348" r:id="rId33"/>
    <p:sldId id="334" r:id="rId34"/>
    <p:sldId id="335" r:id="rId35"/>
    <p:sldId id="336" r:id="rId36"/>
    <p:sldId id="337" r:id="rId37"/>
    <p:sldId id="355" r:id="rId38"/>
    <p:sldId id="311" r:id="rId39"/>
    <p:sldId id="312" r:id="rId40"/>
    <p:sldId id="349" r:id="rId41"/>
    <p:sldId id="350" r:id="rId42"/>
    <p:sldId id="313" r:id="rId43"/>
    <p:sldId id="343" r:id="rId44"/>
    <p:sldId id="354" r:id="rId45"/>
    <p:sldId id="351" r:id="rId46"/>
    <p:sldId id="353" r:id="rId47"/>
    <p:sldId id="315" r:id="rId48"/>
    <p:sldId id="316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anose="020B0600000000000000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5EB996-E574-AE44-AC20-FB250DB00564}">
          <p14:sldIdLst>
            <p14:sldId id="256"/>
            <p14:sldId id="257"/>
            <p14:sldId id="297"/>
            <p14:sldId id="298"/>
            <p14:sldId id="299"/>
            <p14:sldId id="300"/>
            <p14:sldId id="301"/>
            <p14:sldId id="317"/>
            <p14:sldId id="320"/>
            <p14:sldId id="321"/>
            <p14:sldId id="322"/>
            <p14:sldId id="302"/>
            <p14:sldId id="294"/>
            <p14:sldId id="324"/>
            <p14:sldId id="303"/>
            <p14:sldId id="310"/>
            <p14:sldId id="307"/>
            <p14:sldId id="345"/>
            <p14:sldId id="340"/>
            <p14:sldId id="341"/>
            <p14:sldId id="346"/>
            <p14:sldId id="308"/>
            <p14:sldId id="327"/>
            <p14:sldId id="342"/>
            <p14:sldId id="328"/>
            <p14:sldId id="347"/>
            <p14:sldId id="329"/>
            <p14:sldId id="330"/>
            <p14:sldId id="331"/>
            <p14:sldId id="332"/>
            <p14:sldId id="333"/>
            <p14:sldId id="348"/>
            <p14:sldId id="334"/>
            <p14:sldId id="335"/>
            <p14:sldId id="336"/>
            <p14:sldId id="337"/>
            <p14:sldId id="355"/>
            <p14:sldId id="311"/>
            <p14:sldId id="312"/>
            <p14:sldId id="349"/>
            <p14:sldId id="350"/>
            <p14:sldId id="313"/>
            <p14:sldId id="343"/>
            <p14:sldId id="354"/>
            <p14:sldId id="351"/>
            <p14:sldId id="353"/>
            <p14:sldId id="315"/>
            <p14:sldId id="316"/>
          </p14:sldIdLst>
        </p14:section>
        <p14:section name="Untitled Section" id="{065AD779-EAD1-8241-927D-CBF020A2A62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DF"/>
    <a:srgbClr val="F0FAE8"/>
    <a:srgbClr val="E3F0DC"/>
    <a:srgbClr val="EAFFD7"/>
    <a:srgbClr val="E8F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17" autoAdjust="0"/>
    <p:restoredTop sz="91289" autoAdjust="0"/>
  </p:normalViewPr>
  <p:slideViewPr>
    <p:cSldViewPr>
      <p:cViewPr varScale="1">
        <p:scale>
          <a:sx n="93" d="100"/>
          <a:sy n="93" d="100"/>
        </p:scale>
        <p:origin x="224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4AAE-1910-1A41-A44A-30092A184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59FBDB-3B8D-3449-8304-CC546AD2EC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C74BFF-857E-7D49-BF19-8D2F6E79C8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4DAD9E-49F4-2042-B614-7FD250929C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05A8C75B-E160-4749-A508-7EBC2C4B2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72015F-4F4E-5B4B-9115-DF98AA27E6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27DB26-5482-7D49-8160-E65F936C03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891E4DE-318C-3944-A2D8-D8963E8769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39A25E9-F90E-8E46-9AFA-782FC90C77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95978D-4BD4-7F46-83FA-40EDBC26F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267024-06B7-EF4B-92A3-7701DFBD6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C99353E9-CAB9-CC42-95EB-22C092AC8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12893C9B-C294-0347-B0CD-9CAC501B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A4FE6649-3960-004F-B5B1-D9E042D32A0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D6D4E15-6D27-BB4F-9278-1ABEB587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F7A70B9-3F26-7544-BEEA-1B5CA8B7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FB2556D-8373-7741-940F-D807B8722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fld id="{73CDE65A-249C-9848-B4C1-DADEAA06277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40DF64E-C7E8-9740-8296-D14402C74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014F06-31BB-BB4A-81E9-2D19F9BF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9353E9-CAB9-CC42-95EB-22C092AC8EE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10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4D91DD1-2B80-C24B-A403-EFDA07345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0700EA1-1BD5-6545-92D2-E9B4D31E1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6533DFD-D7AC-E142-A759-B0F04E03A7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6739DF-F384-D64D-8608-2999F7E418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3A214-AAE0-C84C-BF6F-382EA7C2AC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707012A-D059-F749-A848-2F3991024AC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24E2098-3C7C-024A-9140-B56A98F9165A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0913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8B3124-B980-1641-B2E1-CEA8C13609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893FAB-4B11-3A4A-9977-F14FB4B943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3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C49B2-4A80-D44E-B53B-EA1522F8A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9881E21-FD4D-764A-86F6-DAE0112148F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EE53B03D-0207-7E41-BC69-6876B56F30F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1150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41B70-23A9-AB44-8055-FBD20B666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6AD483-FD32-794C-BFF6-199639688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8AE685CB-9B2F-6C42-983C-4C8E76949B1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2336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4B93-6144-4A44-9E1E-6F7CCCB76E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4CDC6E4-3FCC-B144-9777-6FED469165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2787F3E-B1EE-684F-ADB5-510F4F9F809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1818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B34658-CD6E-0648-B6C7-061435E560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206C39F-35B6-674C-9DE3-60CC4E45411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958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4D0058-F25D-0948-9881-C264C2D8B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75ED96AD-7FA1-D849-8911-EA38356FD0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BA1C2D52-6700-8447-842A-EB1B8A249D1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06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B4132-CE9F-834C-AB5D-F985C5302E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D6C48AD-158F-A24C-95D3-AE2CD6DF44C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14852DAB-2B47-2B4E-A847-1B8560A8642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55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7130A2-2D33-D84D-863F-B8AD71556D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A25325D-D123-4841-B173-7B1EFBF5A4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292C1B7-9C34-F141-9D0F-63F998543D57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181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F548DA9A-C3AE-6547-A489-AD956ECAE5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E7E4641-7D64-C542-A84D-4DA421A0E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3D50049-03F9-314F-BD1D-F738CFD71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0CFC3-BD65-F940-81DC-B3EBE96524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0" name="Text Box 12">
            <a:extLst>
              <a:ext uri="{FF2B5EF4-FFF2-40B4-BE49-F238E27FC236}">
                <a16:creationId xmlns:a16="http://schemas.microsoft.com/office/drawing/2014/main" id="{BA3C30DD-5420-FF44-9D1C-419456AFDA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Slideshow Title Goes Here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A30CAA7F-EF70-744A-995A-5C2E0651F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79B33AB9-7B80-8241-8130-6FA4ED67BC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Times New Roman" panose="02020603050405020304" pitchFamily="18" charset="0"/>
                <a:ea typeface="Osaka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40EFAE8-FF19-DB48-8835-D0305F4BA6AB}" type="slidenum">
              <a:rPr lang="en-US" altLang="en-US" smtClean="0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33" name="Rectangle 23">
            <a:extLst>
              <a:ext uri="{FF2B5EF4-FFF2-40B4-BE49-F238E27FC236}">
                <a16:creationId xmlns:a16="http://schemas.microsoft.com/office/drawing/2014/main" id="{687A15B9-8D54-034E-8530-0BE98E7DB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latin typeface="Arial Bold" charset="0"/>
              </a:rPr>
              <a:t>Boston University</a:t>
            </a:r>
            <a:r>
              <a:rPr lang="en-US" altLang="en-US" sz="1200" dirty="0"/>
              <a:t> 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3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DA840E-35F1-D44E-9B58-FDF139ECFD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/>
              <a:t>Jiawen</a:t>
            </a:r>
            <a:r>
              <a:rPr lang="en-US" altLang="en-US" dirty="0"/>
              <a:t>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Advised by: Marco </a:t>
            </a:r>
            <a:r>
              <a:rPr lang="en-US" altLang="en-US" dirty="0" err="1"/>
              <a:t>Gaboardi</a:t>
            </a:r>
            <a:endParaRPr lang="en-US" altLang="en-US" dirty="0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30E048BF-7E65-E741-A54A-430D6D170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Thesis Prospectus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5174-6FC9-4685-3877-298F12F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Analyzing the Adaptive Data Analysis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BBA59-811A-0D80-F282-3A5F9FF899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923E9-F6B1-0FDA-8AF2-76C4051999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10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/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9EEE9-34A3-ACEE-F303-5BA5C52D0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57400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b="-15094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BF43F5-4C23-E8B1-97E8-49C19A81C47F}"/>
              </a:ext>
            </a:extLst>
          </p:cNvPr>
          <p:cNvSpPr/>
          <p:nvPr/>
        </p:nvSpPr>
        <p:spPr>
          <a:xfrm>
            <a:off x="316816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Algorithm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351F3-5B6E-2D0F-B714-974D429D32C8}"/>
              </a:ext>
            </a:extLst>
          </p:cNvPr>
          <p:cNvSpPr/>
          <p:nvPr/>
        </p:nvSpPr>
        <p:spPr>
          <a:xfrm>
            <a:off x="5922162" y="4236717"/>
            <a:ext cx="2362200" cy="6477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program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C3BB9-DFE9-FD38-305E-410011AD2B2F}"/>
              </a:ext>
            </a:extLst>
          </p:cNvPr>
          <p:cNvCxnSpPr>
            <a:stCxn id="7" idx="0"/>
            <a:endCxn id="6" idx="2"/>
          </p:cNvCxnSpPr>
          <p:nvPr/>
        </p:nvCxnSpPr>
        <p:spPr bwMode="auto">
          <a:xfrm flipV="1">
            <a:off x="1497916" y="2705100"/>
            <a:ext cx="2959784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516766-0D3C-0F24-C839-5E4B07BBC586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2679016" y="4560567"/>
            <a:ext cx="32431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37BE7A-B1A8-A73B-DC4E-24EA7DB55831}"/>
              </a:ext>
            </a:extLst>
          </p:cNvPr>
          <p:cNvSpPr/>
          <p:nvPr/>
        </p:nvSpPr>
        <p:spPr>
          <a:xfrm>
            <a:off x="2955011" y="4167810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implementation</a:t>
            </a:r>
            <a:endParaRPr lang="en-US" sz="1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D4DDC0-B9A8-EBB6-821D-A25680845ADB}"/>
              </a:ext>
            </a:extLst>
          </p:cNvPr>
          <p:cNvSpPr/>
          <p:nvPr/>
        </p:nvSpPr>
        <p:spPr>
          <a:xfrm>
            <a:off x="959399" y="3128037"/>
            <a:ext cx="2977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urier" pitchFamily="2" charset="0"/>
              </a:rPr>
              <a:t>Theory proofs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905C0-8631-45BA-AEFA-7AF4DDB7E881}"/>
              </a:ext>
            </a:extLst>
          </p:cNvPr>
          <p:cNvCxnSpPr>
            <a:stCxn id="8" idx="0"/>
            <a:endCxn id="6" idx="2"/>
          </p:cNvCxnSpPr>
          <p:nvPr/>
        </p:nvCxnSpPr>
        <p:spPr bwMode="auto">
          <a:xfrm flipH="1" flipV="1">
            <a:off x="4457700" y="2705100"/>
            <a:ext cx="2645562" cy="15316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C3164-CEF6-F8D7-0246-73FF98399FE2}"/>
              </a:ext>
            </a:extLst>
          </p:cNvPr>
          <p:cNvSpPr/>
          <p:nvPr/>
        </p:nvSpPr>
        <p:spPr>
          <a:xfrm>
            <a:off x="4947308" y="2889824"/>
            <a:ext cx="3037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Formal Verification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urier" pitchFamily="2" charset="0"/>
              </a:rPr>
              <a:t>or Analysis</a:t>
            </a:r>
            <a:endParaRPr lang="en-US" sz="20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D62D3-1753-5C42-8BDF-99D20A2565C8}"/>
              </a:ext>
            </a:extLst>
          </p:cNvPr>
          <p:cNvSpPr/>
          <p:nvPr/>
        </p:nvSpPr>
        <p:spPr>
          <a:xfrm>
            <a:off x="6119802" y="2812392"/>
            <a:ext cx="6928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  <a:latin typeface="Courier" pitchFamily="2" charset="0"/>
              </a:rPr>
              <a:t>?</a:t>
            </a:r>
            <a:endParaRPr lang="en-US" sz="5400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377-AAF7-682C-FA20-F55CDA5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5A0D-E61F-C956-6A2D-9ACB4FCAA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CC901-DB2D-32EB-4E36-046F6B3B87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11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/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1E6B7-AF87-AF13-23B7-09C3EC7C6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77396"/>
                <a:ext cx="6781800" cy="647700"/>
              </a:xfrm>
              <a:prstGeom prst="rect">
                <a:avLst/>
              </a:prstGeom>
              <a:blipFill>
                <a:blip r:embed="rId2"/>
                <a:stretch>
                  <a:fillRect l="-560" b="-1698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8398A6-00C4-D32D-51D2-5088B24D6341}"/>
              </a:ext>
            </a:extLst>
          </p:cNvPr>
          <p:cNvSpPr/>
          <p:nvPr/>
        </p:nvSpPr>
        <p:spPr bwMode="auto">
          <a:xfrm>
            <a:off x="6248401" y="1697331"/>
            <a:ext cx="762000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9AEBA-6EC6-D17D-EEE1-9198E9B96DBF}"/>
              </a:ext>
            </a:extLst>
          </p:cNvPr>
          <p:cNvSpPr/>
          <p:nvPr/>
        </p:nvSpPr>
        <p:spPr bwMode="auto">
          <a:xfrm>
            <a:off x="7125024" y="1703915"/>
            <a:ext cx="266376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B9122D3-EB1A-7E42-4559-74E5FE4CD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479" y="2504673"/>
                <a:ext cx="7924800" cy="2746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2038-92C1-8174-1FAA-C287601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Program’s Adaptivity Rounds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1E3D7-93E2-CE9A-27CE-EA38959D7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6727-BB64-9D27-E8C2-2CCFD1C8E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B82A98-B38B-A312-831A-51DAF5625BD9}"/>
              </a:ext>
            </a:extLst>
          </p:cNvPr>
          <p:cNvSpPr/>
          <p:nvPr/>
        </p:nvSpPr>
        <p:spPr>
          <a:xfrm>
            <a:off x="183095" y="1371912"/>
            <a:ext cx="1874306" cy="761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08A4A3-97B5-0C88-5F3D-B110B955F3F4}"/>
              </a:ext>
            </a:extLst>
          </p:cNvPr>
          <p:cNvSpPr/>
          <p:nvPr/>
        </p:nvSpPr>
        <p:spPr>
          <a:xfrm>
            <a:off x="2256153" y="191615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apply mechanisms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C589A-9DA1-88EB-A6D6-1F14094A78C6}"/>
              </a:ext>
            </a:extLst>
          </p:cNvPr>
          <p:cNvSpPr/>
          <p:nvPr/>
        </p:nvSpPr>
        <p:spPr>
          <a:xfrm>
            <a:off x="2241285" y="2764462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many mechanisms needed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7A487D-3230-998E-63EA-9679A7EB33B5}"/>
              </a:ext>
            </a:extLst>
          </p:cNvPr>
          <p:cNvSpPr/>
          <p:nvPr/>
        </p:nvSpPr>
        <p:spPr>
          <a:xfrm>
            <a:off x="2248719" y="3609985"/>
            <a:ext cx="3996556" cy="5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or intense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E951F6-88B8-0DB2-F331-2FA3293E5986}"/>
              </a:ext>
            </a:extLst>
          </p:cNvPr>
          <p:cNvSpPr/>
          <p:nvPr/>
        </p:nvSpPr>
        <p:spPr>
          <a:xfrm>
            <a:off x="2241285" y="4455508"/>
            <a:ext cx="3996556" cy="499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ABCEC9D-229C-1311-9F34-04CD306E74CE}"/>
              </a:ext>
            </a:extLst>
          </p:cNvPr>
          <p:cNvSpPr/>
          <p:nvPr/>
        </p:nvSpPr>
        <p:spPr>
          <a:xfrm>
            <a:off x="6553200" y="4702125"/>
            <a:ext cx="2514600" cy="12779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 Generalization Error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DD88A3-BD7B-59D5-7950-12A97A08AFB2}"/>
              </a:ext>
            </a:extLst>
          </p:cNvPr>
          <p:cNvCxnSpPr/>
          <p:nvPr/>
        </p:nvCxnSpPr>
        <p:spPr bwMode="auto">
          <a:xfrm>
            <a:off x="6553200" y="4217032"/>
            <a:ext cx="6197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19690-1AAC-BDE2-A185-371EE96C6DA1}"/>
              </a:ext>
            </a:extLst>
          </p:cNvPr>
          <p:cNvCxnSpPr/>
          <p:nvPr/>
        </p:nvCxnSpPr>
        <p:spPr bwMode="auto">
          <a:xfrm>
            <a:off x="2209800" y="1752600"/>
            <a:ext cx="5980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087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B09C-A1B7-D64E-A95E-DF2526E9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Analysis Adaptivity Quantity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25DE0-9802-4B4B-92EF-6EC81CFA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Formal verification of program’s statistical validity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A77-B3C2-A745-84E6-4A3B1873B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/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Generalization error ~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Courier" pitchFamily="2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Courier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92AFC6C-72D0-BC48-95DB-B14E97FCD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6781800" cy="64770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221F767-3573-5842-A3A8-C6DCB3136484}"/>
              </a:ext>
            </a:extLst>
          </p:cNvPr>
          <p:cNvSpPr/>
          <p:nvPr/>
        </p:nvSpPr>
        <p:spPr bwMode="auto">
          <a:xfrm>
            <a:off x="6401447" y="2099541"/>
            <a:ext cx="608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3DBF6D-B545-5147-9419-907056DE8C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 bwMode="auto">
          <a:xfrm flipH="1">
            <a:off x="2671505" y="2514600"/>
            <a:ext cx="4034419" cy="9249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/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sample size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query numbers</a:t>
                </a:r>
                <a:endParaRPr lang="en-US" sz="2800" b="1" dirty="0">
                  <a:solidFill>
                    <a:srgbClr val="C00000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BF211E-E742-5545-A41D-1A07F4DA8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9" y="3439571"/>
                <a:ext cx="3747651" cy="1153569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solidFill>
                  <a:schemeClr val="accent6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5FD82C29-E394-8841-B408-C112C3294468}"/>
              </a:ext>
            </a:extLst>
          </p:cNvPr>
          <p:cNvSpPr/>
          <p:nvPr/>
        </p:nvSpPr>
        <p:spPr bwMode="auto">
          <a:xfrm>
            <a:off x="7087247" y="2097520"/>
            <a:ext cx="227953" cy="415059"/>
          </a:xfrm>
          <a:prstGeom prst="rect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A4B1EA-9B60-6B44-B829-6B2DD3D069B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 bwMode="auto">
          <a:xfrm flipH="1">
            <a:off x="6401447" y="2512579"/>
            <a:ext cx="799777" cy="16994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3226AE-0B0A-7146-9324-EFF9CBEEDBF0}"/>
              </a:ext>
            </a:extLst>
          </p:cNvPr>
          <p:cNvSpPr/>
          <p:nvPr/>
        </p:nvSpPr>
        <p:spPr>
          <a:xfrm>
            <a:off x="4527621" y="4212036"/>
            <a:ext cx="3747651" cy="1153569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query numbers</a:t>
            </a:r>
            <a:endParaRPr lang="en-US" sz="2800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31210-0D40-E54F-817C-241F8901D3E7}"/>
              </a:ext>
            </a:extLst>
          </p:cNvPr>
          <p:cNvSpPr txBox="1"/>
          <p:nvPr/>
        </p:nvSpPr>
        <p:spPr>
          <a:xfrm>
            <a:off x="5911793" y="3158858"/>
            <a:ext cx="196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C35FE-B18A-B441-9A29-FF5AE4F34C67}"/>
              </a:ext>
            </a:extLst>
          </p:cNvPr>
          <p:cNvSpPr txBox="1"/>
          <p:nvPr/>
        </p:nvSpPr>
        <p:spPr>
          <a:xfrm>
            <a:off x="2971801" y="2715475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Track</a:t>
            </a:r>
          </a:p>
        </p:txBody>
      </p:sp>
    </p:spTree>
    <p:extLst>
      <p:ext uri="{BB962C8B-B14F-4D97-AF65-F5344CB8AC3E}">
        <p14:creationId xmlns:p14="http://schemas.microsoft.com/office/powerpoint/2010/main" val="2302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30" grpId="0" animBg="1"/>
      <p:bldP spid="32" grpId="0" animBg="1"/>
      <p:bldP spid="3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1D5-65C2-B155-3463-51F87D26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 &amp;.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309-1744-9ABC-3B31-E1CE2910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– I : Adaptive Data Analysis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Query-While Language Design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 : Adaptivity Formalization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Execution-Based Adaptivity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Challenge – III : Adaptivity Estimation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Static Program Adaptivity Analysis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EB41C-A6EC-8B39-559E-6F5084116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E0F3-D97D-7A27-149A-EE0F865952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14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6915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</p:spTree>
    <p:extLst>
      <p:ext uri="{BB962C8B-B14F-4D97-AF65-F5344CB8AC3E}">
        <p14:creationId xmlns:p14="http://schemas.microsoft.com/office/powerpoint/2010/main" val="46022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Adaptivity Analysis Framework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4B5A6C-4E08-4D91-83C3-6A62AE35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982"/>
            <a:ext cx="9144000" cy="2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17</a:t>
            </a:fld>
            <a:endParaRPr lang="en-US" altLang="en-US" baseline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62BC58FB-61FB-0B4E-2276-7BE8BB06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479"/>
            <a:ext cx="9144000" cy="33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 – Query Expression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18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/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values at a certain index a in a row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database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query(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[a]) : computes the average value at certain index a over each row of the database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16A2C-1D97-793B-36A2-C1132743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27" y="2057400"/>
                <a:ext cx="7741888" cy="1846659"/>
              </a:xfrm>
              <a:prstGeom prst="rect">
                <a:avLst/>
              </a:prstGeom>
              <a:blipFill>
                <a:blip r:embed="rId2"/>
                <a:stretch>
                  <a:fillRect l="-2295" t="-5479" r="-164" b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14AA89D-985A-B578-7B10-34306DE82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5690396" cy="10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19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EB401BB-35E6-36EA-88B4-9565264D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2438400"/>
            <a:ext cx="6794500" cy="1117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71D488F-47CB-070E-37E0-C983518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359910"/>
            <a:ext cx="2438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0602F65-E0B4-E44C-87BD-8329B672E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44CC5D-AD32-C64D-B137-38472124C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038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Query-While Language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Execution-Based Program Adaptivity Analysis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Static Program Adaptivity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Further Works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Adaptivity Analysis</a:t>
            </a:r>
            <a:r>
              <a:rPr lang="zh-CN" altLang="en-US" dirty="0"/>
              <a:t> </a:t>
            </a:r>
            <a:r>
              <a:rPr lang="en-US" altLang="zh-CN" dirty="0"/>
              <a:t>Framework </a:t>
            </a:r>
            <a:r>
              <a:rPr lang="en-US" altLang="en-US" dirty="0"/>
              <a:t>Extension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Towards Accurate Program Quantitative Property Analysis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dirty="0"/>
              <a:t>Status and Plan</a:t>
            </a:r>
            <a:endParaRPr lang="en-US" altLang="en-US" sz="200" dirty="0"/>
          </a:p>
          <a:p>
            <a:pPr eaLnBrk="1" hangingPunct="1">
              <a:buClr>
                <a:srgbClr val="CC0000"/>
              </a:buClr>
            </a:pPr>
            <a:endParaRPr lang="en-US" altLang="en-US" sz="1200" dirty="0"/>
          </a:p>
        </p:txBody>
      </p:sp>
      <p:sp>
        <p:nvSpPr>
          <p:cNvPr id="16385" name="Footer Placeholder 3">
            <a:extLst>
              <a:ext uri="{FF2B5EF4-FFF2-40B4-BE49-F238E27FC236}">
                <a16:creationId xmlns:a16="http://schemas.microsoft.com/office/drawing/2014/main" id="{EA4D12E9-831B-5845-B930-2BF33F940A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Short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Times New Roman" panose="02020603050405020304" pitchFamily="18" charset="0"/>
              </a:rPr>
              <a:t>Summary</a:t>
            </a:r>
            <a:endParaRPr lang="en-US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Date Placeholder 4">
            <a:extLst>
              <a:ext uri="{FF2B5EF4-FFF2-40B4-BE49-F238E27FC236}">
                <a16:creationId xmlns:a16="http://schemas.microsoft.com/office/drawing/2014/main" id="{C22AB4F9-1D9D-A44A-9C7D-C9753B6451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r>
              <a:rPr lang="en-US" altLang="en-US" sz="1200" dirty="0">
                <a:solidFill>
                  <a:srgbClr val="CCCCCC"/>
                </a:solidFill>
                <a:latin typeface="Times New Roman" panose="02020603050405020304" pitchFamily="18" charset="0"/>
              </a:rPr>
              <a:t>12/13/19  </a:t>
            </a:r>
            <a:fld id="{66A2CBF4-2438-9C4C-AC89-F2F74E06BD44}" type="slidenum">
              <a:rPr lang="en-US" altLang="en-US" sz="1200" smtClean="0">
                <a:solidFill>
                  <a:srgbClr val="CCCCCC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aseline="0" dirty="0">
              <a:solidFill>
                <a:srgbClr val="CC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F686F392-E16A-DA44-9821-733E360B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Query-While Language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Trace-based Semantics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20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1C836F-2FD6-5F65-00BA-667FB5844E98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Operational Semantics Rules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3BEDF2-5E42-C8BF-5456-0FEA60B5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2507602"/>
            <a:ext cx="9144000" cy="32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Trace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21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505915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Trace: (initial trace: (k, in, 2, •))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676400"/>
            <a:ext cx="6540500" cy="1651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14C2216-AE7F-5B17-A839-5A5AD6B1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31641"/>
            <a:ext cx="7607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22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Analysis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Analysis</a:t>
            </a:r>
          </a:p>
          <a:p>
            <a:endParaRPr lang="en-US" dirty="0"/>
          </a:p>
          <a:p>
            <a:r>
              <a:rPr lang="en-US" dirty="0"/>
              <a:t>Adaptivity Formalization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EB544-1C21-D58F-0663-7429C090E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pair of labeled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</a:t>
                </a:r>
                <a:r>
                  <a:rPr lang="en-US" dirty="0" err="1"/>
                  <a:t>.r.t.</a:t>
                </a:r>
                <a:r>
                  <a:rPr lang="en-US" dirty="0"/>
                  <a:t> an initial trace:</a:t>
                </a:r>
              </a:p>
              <a:p>
                <a:pPr marL="0" indent="0" algn="ctr">
                  <a:buNone/>
                </a:pPr>
                <a:r>
                  <a:rPr lang="en-US" dirty="0"/>
                  <a:t>execution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change value of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dirty="0"/>
                  <a:t>execution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Dependent in two cases 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observe changes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changed</a:t>
                </a:r>
              </a:p>
              <a:p>
                <a:pPr marL="0" indent="0" algn="ctr">
                  <a:buNone/>
                </a:pPr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disappeared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EB544-1C21-D58F-0663-7429C090E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2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23</a:t>
            </a:fld>
            <a:endParaRPr lang="en-US" altLang="en-US" baseline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9507-0FA6-76DF-6EA4-A2A0ED9F6C68}"/>
              </a:ext>
            </a:extLst>
          </p:cNvPr>
          <p:cNvCxnSpPr/>
          <p:nvPr/>
        </p:nvCxnSpPr>
        <p:spPr bwMode="auto">
          <a:xfrm>
            <a:off x="4343400" y="27432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9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Relation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24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relation for x3 and a5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4AE0545-B9C2-C1C4-19B6-6C1C3AB4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46" y="3850137"/>
            <a:ext cx="9144000" cy="15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648E9-E966-0728-0BE3-28A0D12B9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labeled variables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w</a:t>
                </a:r>
                <a:r>
                  <a:rPr lang="en-US" dirty="0" err="1"/>
                  <a:t>.r.t.</a:t>
                </a:r>
                <a:r>
                  <a:rPr lang="en-US" dirty="0"/>
                  <a:t> an initial trace:</a:t>
                </a:r>
              </a:p>
              <a:p>
                <a:pPr marL="0" indent="0" algn="ctr">
                  <a:buNone/>
                </a:pPr>
                <a:r>
                  <a:rPr lang="en-US" dirty="0"/>
                  <a:t>execution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count the evaluation times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Dependency Quantity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8648E9-E966-0728-0BE3-28A0D12B9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2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25</a:t>
            </a:fld>
            <a:endParaRPr lang="en-US" altLang="en-US" baseline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7FAA27-1311-21C2-5E5C-3A0FD311D2E6}"/>
              </a:ext>
            </a:extLst>
          </p:cNvPr>
          <p:cNvCxnSpPr/>
          <p:nvPr/>
        </p:nvCxnSpPr>
        <p:spPr bwMode="auto">
          <a:xfrm>
            <a:off x="4343400" y="27432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DD0EA6-5355-E3A3-EB2F-E3F1642BF0B3}"/>
              </a:ext>
            </a:extLst>
          </p:cNvPr>
          <p:cNvCxnSpPr/>
          <p:nvPr/>
        </p:nvCxnSpPr>
        <p:spPr bwMode="auto">
          <a:xfrm>
            <a:off x="4340352" y="36576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8BFDF9-41EA-0198-C6D4-A9D53018AE39}"/>
                  </a:ext>
                </a:extLst>
              </p:cNvPr>
              <p:cNvSpPr txBox="1"/>
              <p:nvPr/>
            </p:nvSpPr>
            <p:spPr>
              <a:xfrm>
                <a:off x="4428751" y="2743200"/>
                <a:ext cx="380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8BFDF9-41EA-0198-C6D4-A9D53018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51" y="2743200"/>
                <a:ext cx="380994" cy="461665"/>
              </a:xfrm>
              <a:prstGeom prst="rect">
                <a:avLst/>
              </a:prstGeom>
              <a:blipFill>
                <a:blip r:embed="rId3"/>
                <a:stretch>
                  <a:fillRect r="-6452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1C3D9-B05D-6ED1-C547-E322940127F0}"/>
                  </a:ext>
                </a:extLst>
              </p:cNvPr>
              <p:cNvSpPr txBox="1"/>
              <p:nvPr/>
            </p:nvSpPr>
            <p:spPr>
              <a:xfrm>
                <a:off x="4410464" y="3657600"/>
                <a:ext cx="380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61C3D9-B05D-6ED1-C547-E32294012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64" y="3657600"/>
                <a:ext cx="3809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9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37B-45AD-A72E-80BA-0599C951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 Dependency Quantity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57664-D53C-2087-621C-B346E53F5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402F-86CD-B0FC-B025-E7602D08B2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26</a:t>
            </a:fld>
            <a:endParaRPr lang="en-US" altLang="en-US" baseline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35484-E035-6076-F5C5-FBFBD0BAF6C5}"/>
              </a:ext>
            </a:extLst>
          </p:cNvPr>
          <p:cNvSpPr txBox="1">
            <a:spLocks/>
          </p:cNvSpPr>
          <p:nvPr/>
        </p:nvSpPr>
        <p:spPr>
          <a:xfrm>
            <a:off x="743585" y="3141979"/>
            <a:ext cx="7339330" cy="57404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Quantity for a0 and x3</a:t>
            </a:r>
          </a:p>
        </p:txBody>
      </p:sp>
      <p:pic>
        <p:nvPicPr>
          <p:cNvPr id="9" name="Picture 8" descr="A picture containing letter&#10;&#10;Description automatically generated">
            <a:extLst>
              <a:ext uri="{FF2B5EF4-FFF2-40B4-BE49-F238E27FC236}">
                <a16:creationId xmlns:a16="http://schemas.microsoft.com/office/drawing/2014/main" id="{23C42488-601B-2E37-B783-D86CC2F6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468192"/>
            <a:ext cx="5657215" cy="1428035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56F3E3C-F656-88CB-FD05-49697D71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" y="4233458"/>
            <a:ext cx="2997200" cy="15113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814E037-0DBE-706C-A218-D1E453F3C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149" y="4224017"/>
            <a:ext cx="2997199" cy="13555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5F709F-20A5-124F-DA0B-54F240657C46}"/>
              </a:ext>
            </a:extLst>
          </p:cNvPr>
          <p:cNvSpPr txBox="1">
            <a:spLocks/>
          </p:cNvSpPr>
          <p:nvPr/>
        </p:nvSpPr>
        <p:spPr>
          <a:xfrm>
            <a:off x="731869" y="3725461"/>
            <a:ext cx="3676015" cy="4985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initial trace: (k, in, 2, •)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AD7DA8F-C8E0-DE6C-9353-CD40161D2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8385" y="3703170"/>
                <a:ext cx="3676015" cy="49855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675B4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arbitrary initial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AD7DA8F-C8E0-DE6C-9353-CD40161D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85" y="3703170"/>
                <a:ext cx="3676015" cy="498556"/>
              </a:xfrm>
              <a:prstGeom prst="rect">
                <a:avLst/>
              </a:prstGeom>
              <a:blipFill>
                <a:blip r:embed="rId5"/>
                <a:stretch>
                  <a:fillRect l="-2759" t="-10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03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Construct Dependency Graph</a:t>
            </a:r>
          </a:p>
          <a:p>
            <a:endParaRPr lang="en-US" dirty="0"/>
          </a:p>
          <a:p>
            <a:r>
              <a:rPr lang="en-US" dirty="0"/>
              <a:t>vertex V(c) := </a:t>
            </a:r>
            <a:r>
              <a:rPr lang="en-US" sz="2200" dirty="0"/>
              <a:t>Labeled Variables for c</a:t>
            </a:r>
          </a:p>
          <a:p>
            <a:r>
              <a:rPr lang="en-US" dirty="0"/>
              <a:t>edge E(c) := </a:t>
            </a:r>
            <a:r>
              <a:rPr lang="en-US" sz="2200" b="1" i="1" dirty="0"/>
              <a:t>Dependency Relation </a:t>
            </a:r>
            <a:r>
              <a:rPr lang="en-US" sz="2200" dirty="0"/>
              <a:t>for pair of labeled variables </a:t>
            </a:r>
          </a:p>
          <a:p>
            <a:r>
              <a:rPr lang="en-US" dirty="0"/>
              <a:t>weight W(c):= </a:t>
            </a:r>
            <a:r>
              <a:rPr lang="en-US" sz="2200" b="1" i="1" dirty="0"/>
              <a:t>Dependency Quantity </a:t>
            </a:r>
            <a:r>
              <a:rPr lang="en-US" sz="2200" dirty="0"/>
              <a:t>for each labeled variable</a:t>
            </a:r>
          </a:p>
          <a:p>
            <a:r>
              <a:rPr lang="en-US" dirty="0"/>
              <a:t>query annotation Q(c) := </a:t>
            </a:r>
            <a:r>
              <a:rPr lang="en-US" sz="2200" dirty="0"/>
              <a:t>labeled variables assigned by </a:t>
            </a:r>
            <a:r>
              <a:rPr lang="en-US" sz="2200" b="1" i="1" dirty="0"/>
              <a:t>query requests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G(c) = (V(c), E(c), W(c), Q(c))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27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67654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Dependency Graph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28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20689B1-C8C5-DA3C-B11F-AF3B89D5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452" y="1828800"/>
            <a:ext cx="3825096" cy="3886200"/>
          </a:xfrm>
        </p:spPr>
      </p:pic>
    </p:spTree>
    <p:extLst>
      <p:ext uri="{BB962C8B-B14F-4D97-AF65-F5344CB8AC3E}">
        <p14:creationId xmlns:p14="http://schemas.microsoft.com/office/powerpoint/2010/main" val="3723945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2 - Adaptivity</a:t>
            </a:r>
          </a:p>
          <a:p>
            <a:endParaRPr lang="en-US" dirty="0"/>
          </a:p>
          <a:p>
            <a:r>
              <a:rPr lang="en-US" dirty="0"/>
              <a:t>Longest Finite Walk.</a:t>
            </a:r>
          </a:p>
          <a:p>
            <a:pPr lvl="1"/>
            <a:r>
              <a:rPr lang="en-US" dirty="0"/>
              <a:t>vertices sequence: (v0,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edge sequence (e1, …, </a:t>
            </a:r>
            <a:r>
              <a:rPr lang="en-US" dirty="0" err="1"/>
              <a:t>en</a:t>
            </a:r>
            <a:r>
              <a:rPr lang="en-US" dirty="0"/>
              <a:t>), </a:t>
            </a:r>
            <a:r>
              <a:rPr lang="en-US" dirty="0" err="1"/>
              <a:t>e_i</a:t>
            </a:r>
            <a:r>
              <a:rPr lang="en-US" dirty="0"/>
              <a:t> = (v(i-1), vi) \in E(c)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# {vi | vi \in  (v0, …, </a:t>
            </a:r>
            <a:r>
              <a:rPr lang="en-US" b="1" i="1" dirty="0" err="1">
                <a:solidFill>
                  <a:srgbClr val="C00000"/>
                </a:solidFill>
              </a:rPr>
              <a:t>vn</a:t>
            </a:r>
            <a:r>
              <a:rPr lang="en-US" b="1" i="1" dirty="0">
                <a:solidFill>
                  <a:srgbClr val="C00000"/>
                </a:solidFill>
              </a:rPr>
              <a:t>) } smaller than weight of vi in W(c)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29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7493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46C-161D-E178-F48D-3B724268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Analysis -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F50AC-037D-4D90-8D70-56FC9131D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Adaptive Data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4828-1FE7-61A7-B455-45C9807E4B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20F0-8B2A-9D1D-2B1E-75B674EF8B49}"/>
              </a:ext>
            </a:extLst>
          </p:cNvPr>
          <p:cNvSpPr txBox="1"/>
          <p:nvPr/>
        </p:nvSpPr>
        <p:spPr>
          <a:xfrm>
            <a:off x="4053481" y="502147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B306030-E0FD-FA3B-A9B7-B2586D173C89}"/>
              </a:ext>
            </a:extLst>
          </p:cNvPr>
          <p:cNvSpPr/>
          <p:nvPr/>
        </p:nvSpPr>
        <p:spPr>
          <a:xfrm>
            <a:off x="1715561" y="329779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0F57B-3F8C-50E8-6CB9-157E7440A44B}"/>
              </a:ext>
            </a:extLst>
          </p:cNvPr>
          <p:cNvSpPr/>
          <p:nvPr/>
        </p:nvSpPr>
        <p:spPr>
          <a:xfrm>
            <a:off x="3058412" y="277016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7DDCB-4D84-E310-55A4-5701D9A6675A}"/>
              </a:ext>
            </a:extLst>
          </p:cNvPr>
          <p:cNvSpPr/>
          <p:nvPr/>
        </p:nvSpPr>
        <p:spPr>
          <a:xfrm>
            <a:off x="4231003" y="3297795"/>
            <a:ext cx="2892573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request</a:t>
            </a:r>
            <a:r>
              <a:rPr lang="zh-CN" altLang="en-US" sz="20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pitchFamily="2" charset="0"/>
              </a:rPr>
              <a:t>query on X</a:t>
            </a:r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093A9-0A8A-4169-E2C4-8C44A8F646D9}"/>
              </a:ext>
            </a:extLst>
          </p:cNvPr>
          <p:cNvCxnSpPr>
            <a:cxnSpLocks/>
          </p:cNvCxnSpPr>
          <p:nvPr/>
        </p:nvCxnSpPr>
        <p:spPr>
          <a:xfrm>
            <a:off x="5504473" y="4125579"/>
            <a:ext cx="0" cy="9279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F66-7C27-1696-FA02-21DF20ADA00C}"/>
              </a:ext>
            </a:extLst>
          </p:cNvPr>
          <p:cNvSpPr/>
          <p:nvPr/>
        </p:nvSpPr>
        <p:spPr>
          <a:xfrm>
            <a:off x="7392184" y="274439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74115-140F-0674-78F1-B664B4DF002A}"/>
              </a:ext>
            </a:extLst>
          </p:cNvPr>
          <p:cNvSpPr/>
          <p:nvPr/>
        </p:nvSpPr>
        <p:spPr>
          <a:xfrm>
            <a:off x="4216127" y="2844395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B03B9B3D-909A-4D4C-0058-94CE52A7A9FF}"/>
              </a:ext>
            </a:extLst>
          </p:cNvPr>
          <p:cNvSpPr/>
          <p:nvPr/>
        </p:nvSpPr>
        <p:spPr>
          <a:xfrm flipH="1" flipV="1">
            <a:off x="838200" y="1837260"/>
            <a:ext cx="7095559" cy="716084"/>
          </a:xfrm>
          <a:prstGeom prst="curved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BE7B8-4A1C-53EE-6298-0155FF9075EB}"/>
              </a:ext>
            </a:extLst>
          </p:cNvPr>
          <p:cNvSpPr txBox="1"/>
          <p:nvPr/>
        </p:nvSpPr>
        <p:spPr>
          <a:xfrm>
            <a:off x="3526580" y="1905000"/>
            <a:ext cx="218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discover / predicate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9AA5F6-4180-DD66-5734-98DC8DEFDA1E}"/>
              </a:ext>
            </a:extLst>
          </p:cNvPr>
          <p:cNvSpPr/>
          <p:nvPr/>
        </p:nvSpPr>
        <p:spPr>
          <a:xfrm>
            <a:off x="299772" y="276393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438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Formalization – Longest Finite Walk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30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A7320DC-1587-8210-3979-CD0F45B6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25" y="1905000"/>
            <a:ext cx="3359150" cy="3554287"/>
          </a:xfrm>
        </p:spPr>
      </p:pic>
    </p:spTree>
    <p:extLst>
      <p:ext uri="{BB962C8B-B14F-4D97-AF65-F5344CB8AC3E}">
        <p14:creationId xmlns:p14="http://schemas.microsoft.com/office/powerpoint/2010/main" val="156455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Program Adaptivity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31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Dependency Relation Estimation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Data Dependency Quantity Estimation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Adaptivity Estimation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DA8BB-B571-0DE0-8DCA-E6B9EED7F8ED}"/>
              </a:ext>
            </a:extLst>
          </p:cNvPr>
          <p:cNvSpPr/>
          <p:nvPr/>
        </p:nvSpPr>
        <p:spPr bwMode="auto">
          <a:xfrm>
            <a:off x="609600" y="1600200"/>
            <a:ext cx="5867400" cy="1828800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52ED6-BBFB-91DB-A48D-568D9BBE545E}"/>
              </a:ext>
            </a:extLst>
          </p:cNvPr>
          <p:cNvSpPr/>
          <p:nvPr/>
        </p:nvSpPr>
        <p:spPr bwMode="auto">
          <a:xfrm>
            <a:off x="609600" y="3657600"/>
            <a:ext cx="7391400" cy="7620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and Program Abstract Based Static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9F9457-588E-606E-3B03-8873B0E7E468}"/>
              </a:ext>
            </a:extLst>
          </p:cNvPr>
          <p:cNvCxnSpPr/>
          <p:nvPr/>
        </p:nvCxnSpPr>
        <p:spPr bwMode="auto">
          <a:xfrm>
            <a:off x="4343400" y="3276600"/>
            <a:ext cx="0" cy="533400"/>
          </a:xfrm>
          <a:prstGeom prst="straightConnector1">
            <a:avLst/>
          </a:prstGeom>
          <a:ln w="41275" cmpd="tri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97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7773-BFB7-2FD1-D6F3-F2C0A21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Step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FE0C-0194-BC48-5C85-FCFDD3DB5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669A-C609-0475-180E-9915EC111C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384B206-7C0B-E642-860D-5AF48962FD50}" type="slidenum">
              <a:rPr lang="en-US" altLang="en-US" smtClean="0"/>
              <a:pPr>
                <a:defRPr/>
              </a:pPr>
              <a:t>32</a:t>
            </a:fld>
            <a:endParaRPr lang="en-US" altLang="en-US" baseline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7255C-F7CC-CFD8-7D62-1CD891937417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- Abstract Control Flow Graph</a:t>
            </a:r>
          </a:p>
          <a:p>
            <a:endParaRPr 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D6496A2-493D-AA02-F9FB-62F7AE1F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FBB99FA7-78B0-7547-E454-C1E34442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2584450"/>
            <a:ext cx="3314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2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028-9F71-C717-C272-1C378591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Relation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B544-1C21-D58F-0663-7429C090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Reaching Definition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CB64-BCC2-4F8D-E663-71AD27FE9B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B9EC-BA64-03DC-5FBE-B0986081D5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33</a:t>
            </a:fld>
            <a:endParaRPr lang="en-US" altLang="en-US" baseline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622E5A-D591-5859-DD53-69A30EC9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590800"/>
            <a:ext cx="736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Quantity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34</a:t>
            </a:fld>
            <a:endParaRPr lang="en-US" altLang="en-US" baseline="0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D1689A4-9D93-BABB-66A0-A386E27A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714500" cy="1612900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778B537D-9EC8-68D2-F48C-0E891063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635250"/>
            <a:ext cx="3886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3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2AF6-CA6A-9ABE-7515-CDBC4D4E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Dependency Graph Estimation</a:t>
            </a:r>
          </a:p>
          <a:p>
            <a:r>
              <a:rPr lang="en-US" dirty="0"/>
              <a:t>vertex := Labeled Variables in c</a:t>
            </a:r>
          </a:p>
          <a:p>
            <a:r>
              <a:rPr lang="en-US" dirty="0"/>
              <a:t>edge := </a:t>
            </a:r>
            <a:r>
              <a:rPr lang="en-US" b="1" i="1" dirty="0"/>
              <a:t>Feasible Data Flow Relation </a:t>
            </a:r>
          </a:p>
          <a:p>
            <a:r>
              <a:rPr lang="en-US" dirty="0"/>
              <a:t>weight := </a:t>
            </a:r>
            <a:r>
              <a:rPr lang="en-US" b="1" i="1" dirty="0"/>
              <a:t>Reachability Bound </a:t>
            </a:r>
            <a:r>
              <a:rPr lang="en-US" dirty="0"/>
              <a:t>for each labeled variable</a:t>
            </a:r>
          </a:p>
          <a:p>
            <a:r>
              <a:rPr lang="en-US" dirty="0"/>
              <a:t>query annotation := labeled variables assigned by </a:t>
            </a:r>
            <a:r>
              <a:rPr lang="en-US" b="1" i="1" dirty="0"/>
              <a:t>query requests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Step 2 – Longest Finite Walk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74150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–Dependency Graph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36</a:t>
            </a:fld>
            <a:endParaRPr lang="en-US" altLang="en-US" baseline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FFE2EF6-6E71-32C0-04AA-15D10252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96" y="1828800"/>
            <a:ext cx="3572407" cy="3886200"/>
          </a:xfrm>
        </p:spPr>
      </p:pic>
    </p:spTree>
    <p:extLst>
      <p:ext uri="{BB962C8B-B14F-4D97-AF65-F5344CB8AC3E}">
        <p14:creationId xmlns:p14="http://schemas.microsoft.com/office/powerpoint/2010/main" val="1834717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Estimation –Longest Finite Walk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37</a:t>
            </a:fld>
            <a:endParaRPr lang="en-US" altLang="en-US" baseline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FE2EF6-6E71-32C0-04AA-15D10252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43200" y="1905000"/>
            <a:ext cx="3691204" cy="3784483"/>
          </a:xfrm>
        </p:spPr>
      </p:pic>
    </p:spTree>
    <p:extLst>
      <p:ext uri="{BB962C8B-B14F-4D97-AF65-F5344CB8AC3E}">
        <p14:creationId xmlns:p14="http://schemas.microsoft.com/office/powerpoint/2010/main" val="3470139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FF6A32-AFBC-2F75-E71A-D353EBA0C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Works</a:t>
            </a:r>
          </a:p>
        </p:txBody>
      </p:sp>
    </p:spTree>
    <p:extLst>
      <p:ext uri="{BB962C8B-B14F-4D97-AF65-F5344CB8AC3E}">
        <p14:creationId xmlns:p14="http://schemas.microsoft.com/office/powerpoint/2010/main" val="4036890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Adaptivity Analysis Framework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210550" cy="3886200"/>
          </a:xfrm>
        </p:spPr>
        <p:txBody>
          <a:bodyPr/>
          <a:lstStyle/>
          <a:p>
            <a:r>
              <a:rPr lang="en-US" dirty="0"/>
              <a:t>Language Extension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Execution-Based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Analyze the quantity of Dependency Edge in Graph</a:t>
            </a:r>
          </a:p>
          <a:p>
            <a:r>
              <a:rPr lang="en-US" dirty="0"/>
              <a:t>Static Analysis Extension and Improvement</a:t>
            </a:r>
          </a:p>
          <a:p>
            <a:pPr lvl="1"/>
            <a:r>
              <a:rPr lang="en-US" dirty="0"/>
              <a:t>Extend with inter-procedure call </a:t>
            </a:r>
          </a:p>
          <a:p>
            <a:pPr lvl="1"/>
            <a:r>
              <a:rPr lang="en-US" dirty="0"/>
              <a:t>Design Path Sensitive Reachability Bound Algorithm</a:t>
            </a:r>
          </a:p>
          <a:p>
            <a:pPr lvl="1"/>
            <a:r>
              <a:rPr lang="en-US" dirty="0"/>
              <a:t>Estimate the Quantity of Dependency Edge in Graph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39</a:t>
            </a:fld>
            <a:endParaRPr lang="en-US" altLang="en-US" baseline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CD9DF-F2E2-0A88-EC3C-BDF5B101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62200"/>
            <a:ext cx="8210550" cy="6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4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43E1-568F-25CB-49B0-64C09FAD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Simple 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ADDC-4B17-2A0B-82EA-85987736D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0468-9A11-B46D-21E8-B597F07279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</a:t>
            </a:fld>
            <a:endParaRPr lang="en-US" altLang="en-US" baseline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365E4-0EA0-AD88-7DC5-44B560A9DEDE}"/>
              </a:ext>
            </a:extLst>
          </p:cNvPr>
          <p:cNvSpPr txBox="1"/>
          <p:nvPr/>
        </p:nvSpPr>
        <p:spPr>
          <a:xfrm>
            <a:off x="195133" y="2476449"/>
            <a:ext cx="240092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some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rely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results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other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queries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/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C75CE-0444-4692-D647-E43126216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04" y="1596108"/>
                <a:ext cx="1679557" cy="461665"/>
              </a:xfrm>
              <a:prstGeom prst="rect">
                <a:avLst/>
              </a:prstGeom>
              <a:blipFill>
                <a:blip r:embed="rId2"/>
                <a:stretch>
                  <a:fillRect l="-1493" b="-1842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/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A46E76-9EC0-215A-8DB0-38A0CE34A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26" y="2659478"/>
                <a:ext cx="2136811" cy="461665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/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50CF20-BA0F-46B9-CA7E-A758F7F7F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83" y="3586223"/>
                <a:ext cx="2136811" cy="461665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/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C01B9-ABB1-2C6C-D854-8DAB9C142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40" y="5562751"/>
                <a:ext cx="2136811" cy="461666"/>
              </a:xfrm>
              <a:prstGeom prst="rect">
                <a:avLst/>
              </a:prstGeom>
              <a:blipFill>
                <a:blip r:embed="rId5"/>
                <a:stretch>
                  <a:fillRect l="-1170" b="-2105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6C39FA-0D54-DFA3-5D3C-C2A05CDFC30E}"/>
              </a:ext>
            </a:extLst>
          </p:cNvPr>
          <p:cNvSpPr/>
          <p:nvPr/>
        </p:nvSpPr>
        <p:spPr>
          <a:xfrm>
            <a:off x="3880807" y="4503847"/>
            <a:ext cx="2136811" cy="46166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82EAAC-8D27-2D53-7549-ADF34138863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483" y="2057773"/>
            <a:ext cx="984157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E86A1-85ED-CBE8-2DE2-150095EBD730}"/>
              </a:ext>
            </a:extLst>
          </p:cNvPr>
          <p:cNvCxnSpPr>
            <a:cxnSpLocks/>
          </p:cNvCxnSpPr>
          <p:nvPr/>
        </p:nvCxnSpPr>
        <p:spPr>
          <a:xfrm>
            <a:off x="4088052" y="3096407"/>
            <a:ext cx="794084" cy="784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F3851-5D99-E3E2-20C3-E17FD267EC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32889" y="4047888"/>
            <a:ext cx="929300" cy="71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C943B4-519C-EEB2-43AD-E4866580D6E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949213" y="4965513"/>
            <a:ext cx="929299" cy="90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394AE6-BC11-E4AB-125A-729CA61F5C78}"/>
              </a:ext>
            </a:extLst>
          </p:cNvPr>
          <p:cNvCxnSpPr/>
          <p:nvPr/>
        </p:nvCxnSpPr>
        <p:spPr>
          <a:xfrm>
            <a:off x="6158772" y="1572410"/>
            <a:ext cx="0" cy="4275895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/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 chain / </a:t>
                </a:r>
              </a:p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C4C177-8EB7-3C9D-1EA3-0326FE167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5" y="2540046"/>
                <a:ext cx="1806905" cy="923330"/>
              </a:xfrm>
              <a:prstGeom prst="rect">
                <a:avLst/>
              </a:prstGeom>
              <a:blipFill>
                <a:blip r:embed="rId6"/>
                <a:stretch>
                  <a:fillRect l="-20280" t="-5479" r="-18881" b="-2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C91FD1-BB53-985B-F23E-A0D15DCBD9DD}"/>
              </a:ext>
            </a:extLst>
          </p:cNvPr>
          <p:cNvSpPr txBox="1"/>
          <p:nvPr/>
        </p:nvSpPr>
        <p:spPr>
          <a:xfrm>
            <a:off x="899496" y="15961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E960D-1501-1B10-8FAC-2208955267D3}"/>
              </a:ext>
            </a:extLst>
          </p:cNvPr>
          <p:cNvCxnSpPr>
            <a:stCxn id="28" idx="3"/>
            <a:endCxn id="10" idx="1"/>
          </p:cNvCxnSpPr>
          <p:nvPr/>
        </p:nvCxnSpPr>
        <p:spPr bwMode="auto">
          <a:xfrm>
            <a:off x="1306980" y="1826941"/>
            <a:ext cx="1217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7FD51-03F5-43C6-9779-C1BE22EDA966}"/>
              </a:ext>
            </a:extLst>
          </p:cNvPr>
          <p:cNvSpPr txBox="1"/>
          <p:nvPr/>
        </p:nvSpPr>
        <p:spPr>
          <a:xfrm>
            <a:off x="1447800" y="1422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16020-F985-8DD5-1835-CB52E60A48AB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AF76E2-C089-0677-4FBC-90D1D3DC997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573BE-6553-6346-CD3C-BD1F34FCA1E2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22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26" grpId="0"/>
      <p:bldP spid="26" grpId="1"/>
      <p:bldP spid="38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058-E2BC-A16E-D9AA-44FF9C0A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Execution-Based Analysis Extension and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23981-DAEA-F054-E926-64328F42C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7A3F4-25D4-3602-6D3B-F5299D3CB5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40</a:t>
            </a:fld>
            <a:endParaRPr lang="en-US" altLang="en-US" baseline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4BDDDCB-65A2-58FE-E1B5-402BC7D7D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447800"/>
            <a:ext cx="6134100" cy="4173199"/>
          </a:xfrm>
        </p:spPr>
      </p:pic>
    </p:spTree>
    <p:extLst>
      <p:ext uri="{BB962C8B-B14F-4D97-AF65-F5344CB8AC3E}">
        <p14:creationId xmlns:p14="http://schemas.microsoft.com/office/powerpoint/2010/main" val="913677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C7D3-F7EB-012E-2B75-2275D3B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Extension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48E9-E966-0728-0BE3-28A0D12B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Sensitive Reachability Bound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A48C-324C-0745-EA24-05A7B7E01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4E3B-BD4B-5E70-BBF1-2CC8D30A98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41</a:t>
            </a:fld>
            <a:endParaRPr lang="en-US" altLang="en-US" baseline="0"/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4FFE9CCA-76F6-E7CD-2B5C-4EA11420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3009900"/>
            <a:ext cx="2463800" cy="1524000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A6505628-0639-AF4D-A74F-0A633CA1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2438400"/>
            <a:ext cx="4737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5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List 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42</a:t>
            </a:fld>
            <a:endParaRPr lang="en-US" altLang="en-US" baseline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E169B9-3025-F99D-73B7-CF0FEA80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01240"/>
            <a:ext cx="3149600" cy="373380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7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Existing Analysis Methodology:</a:t>
                </a:r>
              </a:p>
              <a:p>
                <a:r>
                  <a:rPr lang="en-US" dirty="0"/>
                  <a:t>Type-Based</a:t>
                </a:r>
              </a:p>
              <a:p>
                <a:r>
                  <a:rPr lang="en-US" dirty="0"/>
                  <a:t>data-flow/control-flow analysis based </a:t>
                </a:r>
              </a:p>
              <a:p>
                <a:r>
                  <a:rPr lang="en-US" dirty="0"/>
                  <a:t>Both are worst case estimation</a:t>
                </a:r>
              </a:p>
              <a:p>
                <a:endParaRPr lang="en-US" dirty="0"/>
              </a:p>
              <a:p>
                <a:r>
                  <a:rPr lang="en-US" dirty="0"/>
                  <a:t>Existing Analysis Results: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 1 </a:t>
                </a:r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</a:t>
                </a:r>
                <a:r>
                  <a:rPr lang="en-US" b="1" dirty="0">
                    <a:solidFill>
                      <a:srgbClr val="C00000"/>
                    </a:solidFill>
                  </a:rPr>
                  <a:t> k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2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509057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</p:spPr>
            <p:txBody>
              <a:bodyPr/>
              <a:lstStyle/>
              <a:p>
                <a:r>
                  <a:rPr lang="en-US" dirty="0"/>
                  <a:t>Methodology: </a:t>
                </a:r>
                <a:r>
                  <a:rPr lang="en-US" b="1" dirty="0">
                    <a:solidFill>
                      <a:srgbClr val="C00000"/>
                    </a:solidFill>
                  </a:rPr>
                  <a:t>adoption from Adaptivity Analysis framework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relation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quantity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weighted dependency graph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annotate variables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Assigned by “List”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compute the longest finite walk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Analysis Results: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 1 </a:t>
                </a:r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</a:t>
                </a:r>
                <a:r>
                  <a:rPr lang="en-US" b="1" dirty="0">
                    <a:solidFill>
                      <a:srgbClr val="C00000"/>
                    </a:solidFill>
                  </a:rPr>
                  <a:t> 1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  </a:t>
                </a:r>
                <a:r>
                  <a:rPr lang="en-US" b="1" dirty="0">
                    <a:solidFill>
                      <a:srgbClr val="C00000"/>
                    </a:solidFill>
                  </a:rPr>
                  <a:t>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  <a:blipFill>
                <a:blip r:embed="rId2"/>
                <a:stretch>
                  <a:fillRect l="-1049" t="-1208" b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44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53492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9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2D9F-8FC0-8C72-5617-8C69B9E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87680"/>
          </a:xfrm>
        </p:spPr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45</a:t>
            </a:fld>
            <a:endParaRPr lang="en-US" altLang="en-US" baseline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F90314E-2633-3277-7477-4EF03733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41" y="2316480"/>
            <a:ext cx="3588170" cy="339852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959EC7F-EF5F-C820-5EBE-D7BA64A4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89" y="2617470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3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028-EFD5-B007-FCA3-D7F0627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Analysis Framework for Quantitative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</p:spPr>
            <p:txBody>
              <a:bodyPr/>
              <a:lstStyle/>
              <a:p>
                <a:r>
                  <a:rPr lang="en-US" dirty="0"/>
                  <a:t>Methodology: </a:t>
                </a:r>
                <a:r>
                  <a:rPr lang="en-US" b="1" dirty="0">
                    <a:solidFill>
                      <a:srgbClr val="C00000"/>
                    </a:solidFill>
                  </a:rPr>
                  <a:t>adoption from Adaptivity Analysis framework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relation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dependency quantity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sz="2000" dirty="0"/>
                  <a:t>weighted dependency graph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annotate variables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  Assigned by “Sampling” </a:t>
                </a:r>
              </a:p>
              <a:p>
                <a:pPr>
                  <a:buFont typeface="Wingdings" pitchFamily="2" charset="2"/>
                  <a:buChar char="ü"/>
                </a:pPr>
                <a:r>
                  <a:rPr lang="en-US" b="1" dirty="0">
                    <a:solidFill>
                      <a:srgbClr val="C00000"/>
                    </a:solidFill>
                  </a:rPr>
                  <a:t>compute the longest finite walk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Analysis Results: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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22D9F-8FC0-8C72-5617-8C69B9E65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8458200" cy="4191000"/>
              </a:xfrm>
              <a:blipFill>
                <a:blip r:embed="rId2"/>
                <a:stretch>
                  <a:fillRect l="-1049" t="-1208"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0374-69E4-C277-378F-808CB055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Further Works – II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C1D9-59BF-4334-A9EF-81E5286C589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46</a:t>
            </a:fld>
            <a:endParaRPr lang="en-US" altLang="en-US" baseline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BB2C96-42F4-30EC-6026-CB73BB0F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97" y="2209800"/>
            <a:ext cx="3325359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5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6C20BC-E6B1-EF69-A649-446D97CC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3F046-9A98-4F6D-A1A3-BFAB67136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and Plan</a:t>
            </a:r>
          </a:p>
        </p:txBody>
      </p:sp>
    </p:spTree>
    <p:extLst>
      <p:ext uri="{BB962C8B-B14F-4D97-AF65-F5344CB8AC3E}">
        <p14:creationId xmlns:p14="http://schemas.microsoft.com/office/powerpoint/2010/main" val="1471098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C99793-28C3-27C3-7C36-21060C5BD8F7}"/>
              </a:ext>
            </a:extLst>
          </p:cNvPr>
          <p:cNvSpPr txBox="1">
            <a:spLocks/>
          </p:cNvSpPr>
          <p:nvPr/>
        </p:nvSpPr>
        <p:spPr bwMode="auto">
          <a:xfrm>
            <a:off x="596590" y="762000"/>
            <a:ext cx="7924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Status </a:t>
            </a:r>
          </a:p>
          <a:p>
            <a:pPr lvl="1"/>
            <a:r>
              <a:rPr lang="en-US" sz="1600" dirty="0"/>
              <a:t>The full-spectrum program adaptivity analysis is formalized into paper and submitted as a paper to POPL’2023.</a:t>
            </a:r>
          </a:p>
          <a:p>
            <a:pPr lvl="1"/>
            <a:r>
              <a:rPr lang="en-US" sz="1600" dirty="0"/>
              <a:t>It is also implemented and evaluated over three empirical data analysis algorithms and few designed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B92E-E922-8332-617A-732210D6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0"/>
            <a:ext cx="7924800" cy="3657600"/>
          </a:xfrm>
        </p:spPr>
        <p:txBody>
          <a:bodyPr/>
          <a:lstStyle/>
          <a:p>
            <a:r>
              <a:rPr lang="en-US" sz="2000" dirty="0"/>
              <a:t>Plan </a:t>
            </a:r>
            <a:endParaRPr lang="en-US" sz="1600" dirty="0"/>
          </a:p>
          <a:p>
            <a:pPr lvl="1"/>
            <a:r>
              <a:rPr lang="en-US" sz="1600" dirty="0"/>
              <a:t>September 05, 2022: Finishing the execution-based dependency analysis extension and implementation,</a:t>
            </a:r>
          </a:p>
          <a:p>
            <a:pPr lvl="1"/>
            <a:r>
              <a:rPr lang="en-US" sz="1600" dirty="0"/>
              <a:t>September 20, 2022: For the static adaptivity analysis extension, finishing the </a:t>
            </a:r>
            <a:r>
              <a:rPr lang="en-US" sz="1600" b="1" i="1" dirty="0"/>
              <a:t>Path Sensitive Reachability Bound Algorithm </a:t>
            </a:r>
            <a:r>
              <a:rPr lang="en-US" sz="1600" dirty="0"/>
              <a:t>design and implementation,</a:t>
            </a:r>
          </a:p>
          <a:p>
            <a:pPr lvl="1"/>
            <a:r>
              <a:rPr lang="en-US" sz="1600" dirty="0"/>
              <a:t>September 30, 2022: Generalizing this program analysis framework onto program’s different quantitative properties analysis. </a:t>
            </a:r>
          </a:p>
          <a:p>
            <a:pPr lvl="1"/>
            <a:r>
              <a:rPr lang="en-US" sz="1600" dirty="0"/>
              <a:t>October 15, 2022: Finish generalization on program resource cost analysis implementation and the reduction of CFL-Reachability problem. </a:t>
            </a:r>
          </a:p>
          <a:p>
            <a:pPr lvl="1"/>
            <a:r>
              <a:rPr lang="en-US" sz="1600" dirty="0"/>
              <a:t>November 05, 2022: Finalizing the </a:t>
            </a:r>
            <a:r>
              <a:rPr lang="en-US" sz="1600" b="1" i="1" dirty="0"/>
              <a:t>Path Sensitive Reachability Bound Algorithm</a:t>
            </a:r>
            <a:r>
              <a:rPr lang="en-US" sz="1600" dirty="0"/>
              <a:t> and submitting the paper to PLDI 2023 </a:t>
            </a:r>
          </a:p>
          <a:p>
            <a:pPr lvl="1"/>
            <a:r>
              <a:rPr lang="en-US" sz="1600" dirty="0"/>
              <a:t>November 20, 2022: Finish thesis </a:t>
            </a:r>
          </a:p>
          <a:p>
            <a:pPr lvl="1"/>
            <a:r>
              <a:rPr lang="en-US" sz="1600" dirty="0"/>
              <a:t>December 05, 2022: Defend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0B17-8503-AB59-FEB4-243457090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Status and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80B0-9DA6-8509-1436-CC90A82276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48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1285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A14C-E81B-1592-64E5-CD61254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Data Analysis – non-Trivial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70C8-9CC2-084E-DFD8-7E6B603DA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C0F62-511A-2035-61CC-CC1618E3B0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/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96B66-2BA1-551B-D485-FBF4B11D7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97" y="1949192"/>
                <a:ext cx="1014538" cy="404383"/>
              </a:xfrm>
              <a:prstGeom prst="rect">
                <a:avLst/>
              </a:prstGeom>
              <a:blipFill>
                <a:blip r:embed="rId2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/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DFCB00C-5FDB-431D-C520-2E5D76972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06" y="1954554"/>
                <a:ext cx="1014538" cy="404383"/>
              </a:xfrm>
              <a:prstGeom prst="rect">
                <a:avLst/>
              </a:prstGeom>
              <a:blipFill>
                <a:blip r:embed="rId3"/>
                <a:stretch>
                  <a:fillRect l="-6173" r="-246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/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EB5808-868D-EC4F-D1C5-1C76CD43F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02" y="1949564"/>
                <a:ext cx="1014539" cy="404383"/>
              </a:xfrm>
              <a:prstGeom prst="rect">
                <a:avLst/>
              </a:prstGeom>
              <a:blipFill>
                <a:blip r:embed="rId4"/>
                <a:stretch>
                  <a:fillRect l="-6173" r="-2469" b="-60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/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411BE6-369D-D32C-28BF-9C3D7ACAD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77" y="5244389"/>
                <a:ext cx="1583818" cy="40438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/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3D5B73-2AFF-1A63-DFC6-F09E2BB10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4" y="3025434"/>
                <a:ext cx="1371106" cy="404383"/>
              </a:xfrm>
              <a:prstGeom prst="rect">
                <a:avLst/>
              </a:prstGeom>
              <a:blipFill>
                <a:blip r:embed="rId6"/>
                <a:stretch>
                  <a:fillRect l="-3636" r="-909" b="-5882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/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      ,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45034-0F2C-D70C-AE8F-EA7CCD69F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90" y="3007597"/>
                <a:ext cx="1508160" cy="404383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57678-F6BF-E8EE-BB3A-FD6BCC08B9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790725" y="2353947"/>
            <a:ext cx="33464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E9778-1208-1E87-FBF2-147332B03740}"/>
              </a:ext>
            </a:extLst>
          </p:cNvPr>
          <p:cNvCxnSpPr>
            <a:cxnSpLocks/>
          </p:cNvCxnSpPr>
          <p:nvPr/>
        </p:nvCxnSpPr>
        <p:spPr>
          <a:xfrm>
            <a:off x="2577563" y="2343177"/>
            <a:ext cx="984817" cy="8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F3549-750F-19C6-76E2-DC0CE9722A40}"/>
              </a:ext>
            </a:extLst>
          </p:cNvPr>
          <p:cNvCxnSpPr>
            <a:cxnSpLocks/>
          </p:cNvCxnSpPr>
          <p:nvPr/>
        </p:nvCxnSpPr>
        <p:spPr>
          <a:xfrm flipH="1">
            <a:off x="3589777" y="2362202"/>
            <a:ext cx="964776" cy="84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B2559-4CDB-A0D5-DCA0-23138239A6A8}"/>
              </a:ext>
            </a:extLst>
          </p:cNvPr>
          <p:cNvSpPr/>
          <p:nvPr/>
        </p:nvSpPr>
        <p:spPr>
          <a:xfrm>
            <a:off x="1904999" y="3944393"/>
            <a:ext cx="976805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0A136-852B-880A-62C3-50A518A0ACCC}"/>
              </a:ext>
            </a:extLst>
          </p:cNvPr>
          <p:cNvSpPr/>
          <p:nvPr/>
        </p:nvSpPr>
        <p:spPr>
          <a:xfrm>
            <a:off x="3627120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94A581-7D21-0852-BC68-3AFA62932E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336774" y="3429817"/>
            <a:ext cx="1014643" cy="691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C7FC6A-0BC0-6B1F-5329-4F131ECD3CDC}"/>
              </a:ext>
            </a:extLst>
          </p:cNvPr>
          <p:cNvCxnSpPr>
            <a:cxnSpLocks/>
          </p:cNvCxnSpPr>
          <p:nvPr/>
        </p:nvCxnSpPr>
        <p:spPr>
          <a:xfrm>
            <a:off x="3402945" y="3420299"/>
            <a:ext cx="670390" cy="701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00CB7-D9E2-5C79-4622-4D50A8D17A4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93402" y="4348776"/>
            <a:ext cx="2123951" cy="107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5F0B9-BC65-654A-EF77-B0F4C1446721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668139" y="4376421"/>
            <a:ext cx="888526" cy="1027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CF384C-AC31-E74D-582D-B7D19B267406}"/>
              </a:ext>
            </a:extLst>
          </p:cNvPr>
          <p:cNvCxnSpPr>
            <a:cxnSpLocks/>
          </p:cNvCxnSpPr>
          <p:nvPr/>
        </p:nvCxnSpPr>
        <p:spPr>
          <a:xfrm>
            <a:off x="7239000" y="1949192"/>
            <a:ext cx="0" cy="4070608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68FEB4-696C-C716-E0DC-9A298F413852}"/>
              </a:ext>
            </a:extLst>
          </p:cNvPr>
          <p:cNvCxnSpPr>
            <a:cxnSpLocks/>
          </p:cNvCxnSpPr>
          <p:nvPr/>
        </p:nvCxnSpPr>
        <p:spPr>
          <a:xfrm>
            <a:off x="2362174" y="2431000"/>
            <a:ext cx="0" cy="3110383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/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A06B80-DB2A-2105-EF1B-0F465021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1" y="3296637"/>
                <a:ext cx="961745" cy="830997"/>
              </a:xfrm>
              <a:prstGeom prst="rect">
                <a:avLst/>
              </a:prstGeom>
              <a:blipFill>
                <a:blip r:embed="rId8"/>
                <a:stretch>
                  <a:fillRect l="-9211" t="-6061" r="-921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FBC96BD2-8DDC-A4E5-5118-FA20E1445C08}"/>
              </a:ext>
            </a:extLst>
          </p:cNvPr>
          <p:cNvSpPr/>
          <p:nvPr/>
        </p:nvSpPr>
        <p:spPr>
          <a:xfrm>
            <a:off x="5111548" y="3972038"/>
            <a:ext cx="890233" cy="404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287F57-29B2-8638-A8E9-E5D8A39F8AD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44241" y="3411980"/>
            <a:ext cx="72529" cy="752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C8A9EC-9447-A4B0-2F3D-39BA329C0021}"/>
              </a:ext>
            </a:extLst>
          </p:cNvPr>
          <p:cNvCxnSpPr>
            <a:cxnSpLocks/>
          </p:cNvCxnSpPr>
          <p:nvPr/>
        </p:nvCxnSpPr>
        <p:spPr>
          <a:xfrm flipH="1">
            <a:off x="6114428" y="2412359"/>
            <a:ext cx="6728" cy="3198591"/>
          </a:xfrm>
          <a:prstGeom prst="line">
            <a:avLst/>
          </a:prstGeom>
          <a:ln w="34925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/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B39CBE-61AB-9EFF-61B0-808CF9C1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14" y="3446021"/>
                <a:ext cx="961745" cy="830997"/>
              </a:xfrm>
              <a:prstGeom prst="rect">
                <a:avLst/>
              </a:prstGeom>
              <a:blipFill>
                <a:blip r:embed="rId9"/>
                <a:stretch>
                  <a:fillRect l="-9211" t="-6061" r="-789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/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adaptivity depth</a:t>
                </a:r>
                <a:endParaRPr lang="en-US" altLang="ja-JP" sz="2400" b="1" i="1" dirty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8C9EA7-87BA-76D4-BF20-F0CD1107A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53" y="3076689"/>
                <a:ext cx="1797049" cy="1200329"/>
              </a:xfrm>
              <a:prstGeom prst="rect">
                <a:avLst/>
              </a:prstGeom>
              <a:blipFill>
                <a:blip r:embed="rId10"/>
                <a:stretch>
                  <a:fillRect t="-4211" r="-6294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7FD83A6-C308-AFCF-12FF-2EC6E0C01C2A}"/>
              </a:ext>
            </a:extLst>
          </p:cNvPr>
          <p:cNvSpPr txBox="1"/>
          <p:nvPr/>
        </p:nvSpPr>
        <p:spPr>
          <a:xfrm>
            <a:off x="122066" y="1908847"/>
            <a:ext cx="42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31D917-83EF-E446-5164-B18DF26B565B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545783" y="2139680"/>
            <a:ext cx="120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373A378-3D88-83A4-F8F6-CDC02AED36D7}"/>
              </a:ext>
            </a:extLst>
          </p:cNvPr>
          <p:cNvSpPr txBox="1"/>
          <p:nvPr/>
        </p:nvSpPr>
        <p:spPr>
          <a:xfrm>
            <a:off x="670371" y="1735139"/>
            <a:ext cx="84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34A3D7-680F-CC58-67C2-475334332747}"/>
              </a:ext>
            </a:extLst>
          </p:cNvPr>
          <p:cNvSpPr txBox="1"/>
          <p:nvPr/>
        </p:nvSpPr>
        <p:spPr>
          <a:xfrm>
            <a:off x="7694388" y="5378085"/>
            <a:ext cx="1175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0F779D-61E2-88FF-3669-B55A7C7411B3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6485451" y="5793584"/>
            <a:ext cx="1208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1B30167-2B6C-6B26-B359-9D810CF82AEA}"/>
              </a:ext>
            </a:extLst>
          </p:cNvPr>
          <p:cNvSpPr txBox="1"/>
          <p:nvPr/>
        </p:nvSpPr>
        <p:spPr>
          <a:xfrm>
            <a:off x="6644967" y="540551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39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47" grpId="0"/>
      <p:bldP spid="53" grpId="0" animBg="1"/>
      <p:bldP spid="69" grpId="0"/>
      <p:bldP spid="72" grpId="0"/>
      <p:bldP spid="76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C50-19C0-B183-82CA-01319835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 /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2879D-C76E-256B-BDDE-C5CCB851C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3BF0-B047-9A79-F4B6-69044FEA0D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BA3559DD-E4D5-2C94-9CA1-F22452B37A20}"/>
              </a:ext>
            </a:extLst>
          </p:cNvPr>
          <p:cNvSpPr/>
          <p:nvPr/>
        </p:nvSpPr>
        <p:spPr>
          <a:xfrm flipH="1" flipV="1">
            <a:off x="672784" y="1583136"/>
            <a:ext cx="8037093" cy="12522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18E2A-6160-488F-46F8-6AA75F894931}"/>
              </a:ext>
            </a:extLst>
          </p:cNvPr>
          <p:cNvSpPr txBox="1"/>
          <p:nvPr/>
        </p:nvSpPr>
        <p:spPr>
          <a:xfrm>
            <a:off x="2000800" y="2227211"/>
            <a:ext cx="15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genl. error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16425B7F-BDB6-DF25-8C33-FA5D74BB2E7D}"/>
              </a:ext>
            </a:extLst>
          </p:cNvPr>
          <p:cNvSpPr/>
          <p:nvPr/>
        </p:nvSpPr>
        <p:spPr>
          <a:xfrm flipH="1" flipV="1">
            <a:off x="3484956" y="1952468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CAED8-BCA8-ECB2-0652-B82EC1AAE2E5}"/>
              </a:ext>
            </a:extLst>
          </p:cNvPr>
          <p:cNvSpPr txBox="1"/>
          <p:nvPr/>
        </p:nvSpPr>
        <p:spPr>
          <a:xfrm>
            <a:off x="4268526" y="2383823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  <a:latin typeface="Times" pitchFamily="2" charset="0"/>
              </a:rPr>
              <a:t>fits well</a:t>
            </a:r>
            <a:endParaRPr lang="en-US" b="1" dirty="0">
              <a:solidFill>
                <a:srgbClr val="A6E290"/>
              </a:solidFill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3C2D5-9DC7-2C18-E3A3-26018961221F}"/>
              </a:ext>
            </a:extLst>
          </p:cNvPr>
          <p:cNvSpPr txBox="1"/>
          <p:nvPr/>
        </p:nvSpPr>
        <p:spPr>
          <a:xfrm>
            <a:off x="237240" y="4978973"/>
            <a:ext cx="87065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Adaptivity</a:t>
            </a:r>
            <a:r>
              <a:rPr lang="zh-CN" altLang="en-US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in analysis will </a:t>
            </a:r>
            <a:r>
              <a:rPr lang="en-US" altLang="zh-CN" sz="3000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propagate</a:t>
            </a:r>
            <a:r>
              <a:rPr lang="en-US" altLang="zh-CN" sz="3000" b="1" dirty="0">
                <a:solidFill>
                  <a:srgbClr val="002060"/>
                </a:solidFill>
                <a:latin typeface="Times" pitchFamily="2" charset="0"/>
                <a:ea typeface="Arial" charset="0"/>
                <a:cs typeface="Times New Roman" panose="02020603050405020304" pitchFamily="18" charset="0"/>
              </a:rPr>
              <a:t> the overfitting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" pitchFamily="2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7FB07-924C-5126-66A0-FE563298B590}"/>
              </a:ext>
            </a:extLst>
          </p:cNvPr>
          <p:cNvSpPr txBox="1"/>
          <p:nvPr/>
        </p:nvSpPr>
        <p:spPr>
          <a:xfrm>
            <a:off x="229806" y="1952468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fits bad</a:t>
            </a:r>
            <a:endParaRPr lang="en-US" b="1" dirty="0">
              <a:solidFill>
                <a:srgbClr val="C00000"/>
              </a:solidFill>
              <a:latin typeface="Time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30DF5F-32AD-6D8C-E81C-C2F2FE22CA66}"/>
              </a:ext>
            </a:extLst>
          </p:cNvPr>
          <p:cNvSpPr txBox="1"/>
          <p:nvPr/>
        </p:nvSpPr>
        <p:spPr>
          <a:xfrm>
            <a:off x="4058871" y="4292628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D1E06F1-9E5C-B773-E8AD-A3FE7EA88CC8}"/>
              </a:ext>
            </a:extLst>
          </p:cNvPr>
          <p:cNvSpPr/>
          <p:nvPr/>
        </p:nvSpPr>
        <p:spPr>
          <a:xfrm>
            <a:off x="1752546" y="3522738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E5BD8-7D70-F4B5-A2F5-6264B82358FF}"/>
              </a:ext>
            </a:extLst>
          </p:cNvPr>
          <p:cNvSpPr/>
          <p:nvPr/>
        </p:nvSpPr>
        <p:spPr>
          <a:xfrm>
            <a:off x="3095397" y="2995108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5E71E7-8AD4-F9EA-F192-19028BCAF03E}"/>
              </a:ext>
            </a:extLst>
          </p:cNvPr>
          <p:cNvSpPr/>
          <p:nvPr/>
        </p:nvSpPr>
        <p:spPr>
          <a:xfrm>
            <a:off x="7503516" y="3033940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9739E51-0FEE-BA67-1D83-86399FE56C74}"/>
              </a:ext>
            </a:extLst>
          </p:cNvPr>
          <p:cNvSpPr/>
          <p:nvPr/>
        </p:nvSpPr>
        <p:spPr>
          <a:xfrm>
            <a:off x="4287567" y="3125167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9CE792-5A31-C200-763B-09687C3991B0}"/>
              </a:ext>
            </a:extLst>
          </p:cNvPr>
          <p:cNvSpPr/>
          <p:nvPr/>
        </p:nvSpPr>
        <p:spPr>
          <a:xfrm>
            <a:off x="336757" y="2988875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</p:spTree>
    <p:extLst>
      <p:ext uri="{BB962C8B-B14F-4D97-AF65-F5344CB8AC3E}">
        <p14:creationId xmlns:p14="http://schemas.microsoft.com/office/powerpoint/2010/main" val="37752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/>
      <p:bldP spid="20" grpId="0"/>
      <p:bldP spid="38" grpId="0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C340-135E-F62D-1ABB-E62DF82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for Reducing Generalization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5F64-D9F0-D8D7-073E-AA84E714A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1E97-7037-CB42-572C-D8209E13B6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ABD5201B-742C-D1F9-364B-5C05869D9438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2610CDFC-1FF5-31BA-2891-56E036D9B8BA}"/>
              </a:ext>
            </a:extLst>
          </p:cNvPr>
          <p:cNvSpPr/>
          <p:nvPr/>
        </p:nvSpPr>
        <p:spPr>
          <a:xfrm flipH="1" flipV="1">
            <a:off x="3059493" y="2416093"/>
            <a:ext cx="5224923" cy="955515"/>
          </a:xfrm>
          <a:prstGeom prst="curvedUpArrow">
            <a:avLst/>
          </a:prstGeom>
          <a:solidFill>
            <a:srgbClr val="A6E290"/>
          </a:solidFill>
          <a:ln>
            <a:solidFill>
              <a:srgbClr val="A6E2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62BCA-3EE8-D0FB-86DA-D9DB00D394AE}"/>
              </a:ext>
            </a:extLst>
          </p:cNvPr>
          <p:cNvSpPr txBox="1"/>
          <p:nvPr/>
        </p:nvSpPr>
        <p:spPr>
          <a:xfrm>
            <a:off x="3609199" y="2893850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6E290"/>
                </a:solidFill>
              </a:rPr>
              <a:t>fits well</a:t>
            </a:r>
            <a:endParaRPr lang="en-US" b="1" dirty="0">
              <a:solidFill>
                <a:srgbClr val="A6E29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CE22D-238F-C6C6-6CF5-E9D4EB618BE4}"/>
              </a:ext>
            </a:extLst>
          </p:cNvPr>
          <p:cNvSpPr/>
          <p:nvPr/>
        </p:nvSpPr>
        <p:spPr>
          <a:xfrm>
            <a:off x="946887" y="2983480"/>
            <a:ext cx="13131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BA42469D-1193-6233-6D3D-BD138B60150A}"/>
              </a:ext>
            </a:extLst>
          </p:cNvPr>
          <p:cNvSpPr/>
          <p:nvPr/>
        </p:nvSpPr>
        <p:spPr>
          <a:xfrm flipH="1" flipV="1">
            <a:off x="247322" y="2051435"/>
            <a:ext cx="8037093" cy="1247531"/>
          </a:xfrm>
          <a:prstGeom prst="curvedUpArrow">
            <a:avLst/>
          </a:prstGeom>
          <a:solidFill>
            <a:srgbClr val="88C07C"/>
          </a:solidFill>
          <a:ln>
            <a:solidFill>
              <a:srgbClr val="8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C07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E0CF8-B300-A42A-817B-6B6963BCE17A}"/>
              </a:ext>
            </a:extLst>
          </p:cNvPr>
          <p:cNvSpPr txBox="1"/>
          <p:nvPr/>
        </p:nvSpPr>
        <p:spPr>
          <a:xfrm>
            <a:off x="1066800" y="1720268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8C07C"/>
                </a:solidFill>
              </a:rPr>
              <a:t>Guarantee generalization error</a:t>
            </a:r>
            <a:endParaRPr lang="en-US" b="1" dirty="0">
              <a:solidFill>
                <a:srgbClr val="88C07C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902F2C-76BC-D3A5-24A7-3B3E95F7D9EA}"/>
              </a:ext>
            </a:extLst>
          </p:cNvPr>
          <p:cNvSpPr/>
          <p:nvPr/>
        </p:nvSpPr>
        <p:spPr>
          <a:xfrm>
            <a:off x="5497274" y="496420"/>
            <a:ext cx="3646726" cy="1569660"/>
          </a:xfrm>
          <a:prstGeom prst="rect">
            <a:avLst/>
          </a:prstGeom>
          <a:solidFill>
            <a:srgbClr val="A6E290">
              <a:alpha val="55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E6D0B-27A7-7BE3-7853-60B5EE8CDA9C}"/>
              </a:ext>
            </a:extLst>
          </p:cNvPr>
          <p:cNvCxnSpPr>
            <a:cxnSpLocks/>
          </p:cNvCxnSpPr>
          <p:nvPr/>
        </p:nvCxnSpPr>
        <p:spPr>
          <a:xfrm flipH="1">
            <a:off x="5330181" y="2365576"/>
            <a:ext cx="1795709" cy="1023807"/>
          </a:xfrm>
          <a:prstGeom prst="straightConnector1">
            <a:avLst/>
          </a:prstGeom>
          <a:ln w="206375">
            <a:solidFill>
              <a:srgbClr val="A6E29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45B017-B184-C5D5-4D7B-293896886721}"/>
              </a:ext>
            </a:extLst>
          </p:cNvPr>
          <p:cNvSpPr txBox="1"/>
          <p:nvPr/>
        </p:nvSpPr>
        <p:spPr>
          <a:xfrm>
            <a:off x="271198" y="5482546"/>
            <a:ext cx="864420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Guarantee 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loses/differs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in multiple adaptive queries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50C758-74E8-E6AA-40D2-43740B0B3E4D}"/>
              </a:ext>
            </a:extLst>
          </p:cNvPr>
          <p:cNvSpPr txBox="1"/>
          <p:nvPr/>
        </p:nvSpPr>
        <p:spPr>
          <a:xfrm>
            <a:off x="3966462" y="4725255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Data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Analysis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4E65F67-38D5-355C-82C8-44F08D9F76B9}"/>
              </a:ext>
            </a:extLst>
          </p:cNvPr>
          <p:cNvSpPr/>
          <p:nvPr/>
        </p:nvSpPr>
        <p:spPr>
          <a:xfrm>
            <a:off x="1660137" y="3955365"/>
            <a:ext cx="1148610" cy="5258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" pitchFamily="2" charset="0"/>
              </a:rPr>
              <a:t>sample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4F7B7-2843-3BE4-B014-3449109283B0}"/>
              </a:ext>
            </a:extLst>
          </p:cNvPr>
          <p:cNvSpPr/>
          <p:nvPr/>
        </p:nvSpPr>
        <p:spPr>
          <a:xfrm>
            <a:off x="3002988" y="3427735"/>
            <a:ext cx="963474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data set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6FCCBC-65F9-75AE-960F-C7F29F2A8C2A}"/>
              </a:ext>
            </a:extLst>
          </p:cNvPr>
          <p:cNvSpPr/>
          <p:nvPr/>
        </p:nvSpPr>
        <p:spPr>
          <a:xfrm>
            <a:off x="7411107" y="3466567"/>
            <a:ext cx="1206361" cy="16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analysis result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8D27DF5-E76F-373E-A03C-907055F38A29}"/>
              </a:ext>
            </a:extLst>
          </p:cNvPr>
          <p:cNvSpPr/>
          <p:nvPr/>
        </p:nvSpPr>
        <p:spPr>
          <a:xfrm>
            <a:off x="4195158" y="3557794"/>
            <a:ext cx="3026426" cy="145412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Combination of multiple queries over 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59B713-579D-5E79-1CCC-842FFDB2030F}"/>
              </a:ext>
            </a:extLst>
          </p:cNvPr>
          <p:cNvSpPr/>
          <p:nvPr/>
        </p:nvSpPr>
        <p:spPr>
          <a:xfrm>
            <a:off x="244348" y="3421502"/>
            <a:ext cx="1294663" cy="1617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" pitchFamily="2" charset="0"/>
              </a:rPr>
              <a:t>unknown population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6AD559-96CC-B1AF-6565-99920DB9EF3B}"/>
              </a:ext>
            </a:extLst>
          </p:cNvPr>
          <p:cNvSpPr txBox="1"/>
          <p:nvPr/>
        </p:nvSpPr>
        <p:spPr>
          <a:xfrm>
            <a:off x="3985191" y="3395253"/>
            <a:ext cx="28554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  <a:ea typeface="Arial" charset="0"/>
                <a:cs typeface="Arial" charset="0"/>
              </a:rPr>
              <a:t>Mechanisms</a:t>
            </a:r>
            <a:endParaRPr lang="en-US" altLang="zh-CN" sz="2000" b="1" dirty="0">
              <a:solidFill>
                <a:srgbClr val="C00000"/>
              </a:solidFill>
              <a:latin typeface="Times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9" grpId="0" animBg="1"/>
      <p:bldP spid="20" grpId="0" animBg="1"/>
      <p:bldP spid="21" grpId="0"/>
      <p:bldP spid="22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6F8-E613-A517-7487-7CB0F667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96E4D-DB3B-A612-F3D8-FFA4F747C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130ED-C4FB-7C49-5617-41F0E8ADCB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5D6C8F-EF35-DE9C-7E8F-E0F9DE43B481}"/>
              </a:ext>
            </a:extLst>
          </p:cNvPr>
          <p:cNvGrpSpPr/>
          <p:nvPr/>
        </p:nvGrpSpPr>
        <p:grpSpPr>
          <a:xfrm>
            <a:off x="1295400" y="1943100"/>
            <a:ext cx="1752600" cy="1052239"/>
            <a:chOff x="1295400" y="1943100"/>
            <a:chExt cx="1752600" cy="10522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16EC9E-6622-856A-4FC8-B87A555C0EC4}"/>
                </a:ext>
              </a:extLst>
            </p:cNvPr>
            <p:cNvSpPr/>
            <p:nvPr/>
          </p:nvSpPr>
          <p:spPr>
            <a:xfrm>
              <a:off x="1295400" y="1943100"/>
              <a:ext cx="1752600" cy="943909"/>
            </a:xfrm>
            <a:prstGeom prst="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chemeClr val="accent6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" pitchFamily="2" charset="0"/>
                </a:rPr>
                <a:t>Sample</a:t>
              </a:r>
              <a:r>
                <a:rPr lang="en-US" sz="2000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377C609-ABCF-066D-BD5B-22AF6C40C29E}"/>
                    </a:ext>
                  </a:extLst>
                </p:cNvPr>
                <p:cNvSpPr/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C47B41D-9301-4E4F-9745-7382A0013E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524" y="2533674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AA0FFA-FE15-D4DF-25BA-5F43151A4EB0}"/>
              </a:ext>
            </a:extLst>
          </p:cNvPr>
          <p:cNvGrpSpPr/>
          <p:nvPr/>
        </p:nvGrpSpPr>
        <p:grpSpPr>
          <a:xfrm>
            <a:off x="4419600" y="1866900"/>
            <a:ext cx="3962397" cy="1143000"/>
            <a:chOff x="4419600" y="1866900"/>
            <a:chExt cx="3962397" cy="11430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F7B98174-014C-F6BD-0213-EE73B963D396}"/>
                </a:ext>
              </a:extLst>
            </p:cNvPr>
            <p:cNvSpPr/>
            <p:nvPr/>
          </p:nvSpPr>
          <p:spPr bwMode="auto">
            <a:xfrm>
              <a:off x="4419600" y="1866900"/>
              <a:ext cx="3962397" cy="1143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600" b="1" dirty="0">
                  <a:latin typeface="Courier" pitchFamily="2" charset="0"/>
                </a:rPr>
                <a:t>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B371E04-CDF2-FEE1-2E92-DDED1F829F50}"/>
                    </a:ext>
                  </a:extLst>
                </p:cNvPr>
                <p:cNvSpPr/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823FD1-E144-314A-A11D-E8173CCCB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87" y="2502827"/>
                  <a:ext cx="4812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/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B228F-17F7-0BB5-E320-B165FB271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09" y="3015918"/>
                <a:ext cx="886781" cy="461665"/>
              </a:xfrm>
              <a:prstGeom prst="rect">
                <a:avLst/>
              </a:prstGeom>
              <a:blipFill>
                <a:blip r:embed="rId6"/>
                <a:stretch>
                  <a:fillRect r="-142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/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77F98-E599-6975-31B1-283DC40C0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06" y="3015918"/>
                <a:ext cx="923650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/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9C5FF1-A747-1CCA-B502-AD36FAF29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0" y="2887009"/>
                <a:ext cx="6928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/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109689-B1C6-9584-F07A-13B39D16C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81" y="3770169"/>
                <a:ext cx="3880806" cy="644920"/>
              </a:xfrm>
              <a:prstGeom prst="rect">
                <a:avLst/>
              </a:prstGeom>
              <a:blipFill>
                <a:blip r:embed="rId9"/>
                <a:stretch>
                  <a:fillRect t="-100000" r="-5212" b="-16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EBA2-1CBC-C3BA-1B91-65E66B3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Guarantee on Generalization Errors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in Adaptive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</a:t>
                </a:r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160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Generalization Errors with Mechanisms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Data Splitting  -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zh-CN" dirty="0"/>
                  <a:t>Gaussian Mechanism:</a:t>
                </a:r>
              </a:p>
              <a:p>
                <a:pPr lvl="3"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600" dirty="0"/>
                  <a:t> adaptive and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600" dirty="0"/>
                  <a:t> nonadaptive queries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num>
                              <m:den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F7CB-ECD0-90EB-38CD-3FD5F881C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65B9-9AAE-521F-7A14-E9882632C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BCE0-8C28-1707-351C-BA494FD81D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D5FEDAD5-5C80-A14D-A308-2080B477B863}" type="slidenum">
              <a:rPr lang="en-US" altLang="en-US" smtClean="0"/>
              <a:pPr>
                <a:defRPr/>
              </a:pPr>
              <a:t>9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8398898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1533</Words>
  <Application>Microsoft Macintosh PowerPoint</Application>
  <PresentationFormat>On-screen Show (4:3)</PresentationFormat>
  <Paragraphs>386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 Bold</vt:lpstr>
      <vt:lpstr>Arial</vt:lpstr>
      <vt:lpstr>Cambria Math</vt:lpstr>
      <vt:lpstr>Courier</vt:lpstr>
      <vt:lpstr>Times</vt:lpstr>
      <vt:lpstr>Times New Roman</vt:lpstr>
      <vt:lpstr>Wingdings</vt:lpstr>
      <vt:lpstr>Blank Presentation</vt:lpstr>
      <vt:lpstr>Thesis Prospectus </vt:lpstr>
      <vt:lpstr>Outline</vt:lpstr>
      <vt:lpstr>Introduction to Data Analysis - Structure</vt:lpstr>
      <vt:lpstr>Adaptive Data Analysis – Simple Example </vt:lpstr>
      <vt:lpstr>Adaptive Data Analysis – non-Trivial Example</vt:lpstr>
      <vt:lpstr>Generalization Error / Overfitting</vt:lpstr>
      <vt:lpstr>Mechanisms for Reducing Generalization Error</vt:lpstr>
      <vt:lpstr>Theoretical Guarantee on Generalization Errors</vt:lpstr>
      <vt:lpstr>Theoretical Guarantee on Generalization Errors in Adaptive Data Analysis</vt:lpstr>
      <vt:lpstr>Motivation for Analyzing the Adaptive Data Analysis Program</vt:lpstr>
      <vt:lpstr>Motivation For Analysis Program’s Adaptivity Rounds</vt:lpstr>
      <vt:lpstr>Motivation For Analysis Program’s Adaptivity Rounds</vt:lpstr>
      <vt:lpstr>Motivation For Analysis Adaptivity Quantity</vt:lpstr>
      <vt:lpstr>Research Challenges &amp;. Goals</vt:lpstr>
      <vt:lpstr>Adaptivity Analysis Framework</vt:lpstr>
      <vt:lpstr>Adaptivity Analysis Framework</vt:lpstr>
      <vt:lpstr>Query-While Language Design</vt:lpstr>
      <vt:lpstr>Query-While Language Design – Query Expression</vt:lpstr>
      <vt:lpstr>Query-While Language Design – Trace-based Semantics</vt:lpstr>
      <vt:lpstr>Query-While Language Design – Trace-based Semantics</vt:lpstr>
      <vt:lpstr>Example - Evaluation Trace</vt:lpstr>
      <vt:lpstr>Execution-Based Adaptivity Analysis</vt:lpstr>
      <vt:lpstr>Data Dependency Relation Analysis</vt:lpstr>
      <vt:lpstr>Example  - Dependency Relation</vt:lpstr>
      <vt:lpstr>Dependency Quantity Analysis</vt:lpstr>
      <vt:lpstr>Example  - Dependency Quantity</vt:lpstr>
      <vt:lpstr>Adaptivity Formalization </vt:lpstr>
      <vt:lpstr>Adaptivity Formalization – Dependency Graph </vt:lpstr>
      <vt:lpstr>Adaptivity Formalization </vt:lpstr>
      <vt:lpstr>Adaptivity Formalization – Longest Finite Walk </vt:lpstr>
      <vt:lpstr>Static Program Adaptivity Analysis</vt:lpstr>
      <vt:lpstr>Base Step</vt:lpstr>
      <vt:lpstr>Data Dependency Relation Estimation</vt:lpstr>
      <vt:lpstr>Dependency Quantity Estimation</vt:lpstr>
      <vt:lpstr>Adaptivity Estimation </vt:lpstr>
      <vt:lpstr>Adaptivity Estimation –Dependency Graph Estimation</vt:lpstr>
      <vt:lpstr>Adaptivity Estimation –Longest Finite Walk Estimation</vt:lpstr>
      <vt:lpstr>Further Works</vt:lpstr>
      <vt:lpstr>Adaptivity Analysis Framework Extension</vt:lpstr>
      <vt:lpstr>Execution-Based Analysis Extension and Improvement</vt:lpstr>
      <vt:lpstr>Static Analysis Extension and Improvement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Accurate Analysis Framework for Quantitative Property</vt:lpstr>
      <vt:lpstr>Status and Plan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Liu jiawen</cp:lastModifiedBy>
  <cp:revision>557</cp:revision>
  <cp:lastPrinted>2018-05-31T15:51:35Z</cp:lastPrinted>
  <dcterms:created xsi:type="dcterms:W3CDTF">2008-01-28T19:49:47Z</dcterms:created>
  <dcterms:modified xsi:type="dcterms:W3CDTF">2022-08-09T17:25:01Z</dcterms:modified>
</cp:coreProperties>
</file>