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278" r:id="rId10"/>
    <p:sldId id="295" r:id="rId11"/>
    <p:sldId id="282" r:id="rId12"/>
    <p:sldId id="269" r:id="rId13"/>
    <p:sldId id="302" r:id="rId14"/>
    <p:sldId id="283" r:id="rId15"/>
    <p:sldId id="294" r:id="rId16"/>
    <p:sldId id="303" r:id="rId17"/>
    <p:sldId id="310" r:id="rId18"/>
    <p:sldId id="304" r:id="rId19"/>
    <p:sldId id="307" r:id="rId20"/>
    <p:sldId id="305" r:id="rId21"/>
    <p:sldId id="308" r:id="rId22"/>
    <p:sldId id="306" r:id="rId23"/>
    <p:sldId id="309" r:id="rId24"/>
    <p:sldId id="311" r:id="rId25"/>
    <p:sldId id="312" r:id="rId26"/>
    <p:sldId id="313" r:id="rId27"/>
    <p:sldId id="314" r:id="rId28"/>
    <p:sldId id="315" r:id="rId29"/>
    <p:sldId id="31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257"/>
            <p14:sldId id="296"/>
            <p14:sldId id="297"/>
            <p14:sldId id="298"/>
            <p14:sldId id="299"/>
            <p14:sldId id="300"/>
            <p14:sldId id="301"/>
            <p14:sldId id="278"/>
            <p14:sldId id="295"/>
            <p14:sldId id="282"/>
            <p14:sldId id="269"/>
            <p14:sldId id="302"/>
            <p14:sldId id="283"/>
            <p14:sldId id="294"/>
            <p14:sldId id="303"/>
            <p14:sldId id="310"/>
            <p14:sldId id="304"/>
            <p14:sldId id="307"/>
            <p14:sldId id="305"/>
            <p14:sldId id="308"/>
            <p14:sldId id="306"/>
            <p14:sldId id="309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4" autoAdjust="0"/>
    <p:restoredTop sz="91289" autoAdjust="0"/>
  </p:normalViewPr>
  <p:slideViewPr>
    <p:cSldViewPr>
      <p:cViewPr varScale="1">
        <p:scale>
          <a:sx n="115" d="100"/>
          <a:sy n="115" d="100"/>
        </p:scale>
        <p:origin x="19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76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78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31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0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0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Thesis Prospectus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 Theorem – query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differentially private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CC0000"/>
                  </a:buClr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  <a:blipFill>
                <a:blip r:embed="rId3"/>
                <a:stretch>
                  <a:fillRect l="-1122" t="-638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F97F952-61B9-544D-9E90-1990E30F7884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5AF091-793B-0544-9D6A-F1D35F8B2392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02260C-C391-0641-A0C9-3041266E542B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D2A82C9-D167-0F4E-BECF-C304A7FDE945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/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  <a:blipFill>
                <a:blip r:embed="rId10"/>
                <a:stretch>
                  <a:fillRect t="-90526" r="-14714" b="-14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Statistical Validity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D77B5C6-BE52-3445-8D45-A8C13154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924800" cy="379949"/>
          </a:xfrm>
        </p:spPr>
        <p:txBody>
          <a:bodyPr/>
          <a:lstStyle/>
          <a:p>
            <a:r>
              <a:rPr lang="en-US" dirty="0"/>
              <a:t>Consideration</a:t>
            </a:r>
            <a:endParaRPr lang="en-US" altLang="en-US" dirty="0"/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/>
              <p:nvPr/>
            </p:nvSpPr>
            <p:spPr>
              <a:xfrm>
                <a:off x="1299467" y="1996441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2B95DF-B3BC-834B-938F-B1490A765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67" y="1996441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3208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172B1CC-B3F8-0048-8F2D-7E64E9062EF9}"/>
              </a:ext>
            </a:extLst>
          </p:cNvPr>
          <p:cNvSpPr/>
          <p:nvPr/>
        </p:nvSpPr>
        <p:spPr>
          <a:xfrm>
            <a:off x="549483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4A7A3-11B3-104E-842C-C2D3905AFDBF}"/>
              </a:ext>
            </a:extLst>
          </p:cNvPr>
          <p:cNvSpPr/>
          <p:nvPr/>
        </p:nvSpPr>
        <p:spPr>
          <a:xfrm>
            <a:off x="6154829" y="4175758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A53B7-AD2F-2843-9549-818BF854F2D5}"/>
              </a:ext>
            </a:extLst>
          </p:cNvPr>
          <p:cNvCxnSpPr>
            <a:stCxn id="17" idx="0"/>
            <a:endCxn id="16" idx="2"/>
          </p:cNvCxnSpPr>
          <p:nvPr/>
        </p:nvCxnSpPr>
        <p:spPr bwMode="auto">
          <a:xfrm flipV="1">
            <a:off x="1730583" y="2644141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B4AF31-6BED-0240-B0C8-67EC438EA609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>
            <a:off x="2911683" y="4499608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8C46C9-B55D-544A-873F-70D89797B730}"/>
              </a:ext>
            </a:extLst>
          </p:cNvPr>
          <p:cNvSpPr/>
          <p:nvPr/>
        </p:nvSpPr>
        <p:spPr>
          <a:xfrm>
            <a:off x="3187678" y="410685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90E7DD-F1C9-D848-A32A-D8CD75055A2C}"/>
              </a:ext>
            </a:extLst>
          </p:cNvPr>
          <p:cNvSpPr/>
          <p:nvPr/>
        </p:nvSpPr>
        <p:spPr>
          <a:xfrm>
            <a:off x="1192066" y="3067078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82E2F-2624-1A45-803A-607900C63F18}"/>
              </a:ext>
            </a:extLst>
          </p:cNvPr>
          <p:cNvCxnSpPr>
            <a:stCxn id="18" idx="0"/>
            <a:endCxn id="16" idx="2"/>
          </p:cNvCxnSpPr>
          <p:nvPr/>
        </p:nvCxnSpPr>
        <p:spPr bwMode="auto">
          <a:xfrm flipH="1" flipV="1">
            <a:off x="4690367" y="2644141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6A3BA4-2441-AB4A-B308-D7B140DD7D05}"/>
              </a:ext>
            </a:extLst>
          </p:cNvPr>
          <p:cNvSpPr/>
          <p:nvPr/>
        </p:nvSpPr>
        <p:spPr>
          <a:xfrm>
            <a:off x="5479223" y="2851756"/>
            <a:ext cx="3037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BE7615-B3DE-324C-A902-F3E3A97A7089}"/>
              </a:ext>
            </a:extLst>
          </p:cNvPr>
          <p:cNvSpPr/>
          <p:nvPr/>
        </p:nvSpPr>
        <p:spPr>
          <a:xfrm>
            <a:off x="6013148" y="3014036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8" grpId="0"/>
      <p:bldP spid="26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12</a:t>
            </a:fld>
            <a:endParaRPr lang="en-US" altLang="en-US" baseline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5365F8-0F1B-6848-8667-3257F9470FFF}"/>
              </a:ext>
            </a:extLst>
          </p:cNvPr>
          <p:cNvGrpSpPr/>
          <p:nvPr/>
        </p:nvGrpSpPr>
        <p:grpSpPr>
          <a:xfrm>
            <a:off x="950190" y="1494373"/>
            <a:ext cx="1299410" cy="429708"/>
            <a:chOff x="5652673" y="1805741"/>
            <a:chExt cx="1299410" cy="518481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DC5F6EC-5F9E-4B4E-8CDF-DE0D62B49C3B}"/>
                </a:ext>
              </a:extLst>
            </p:cNvPr>
            <p:cNvSpPr/>
            <p:nvPr/>
          </p:nvSpPr>
          <p:spPr>
            <a:xfrm>
              <a:off x="5652673" y="1805741"/>
              <a:ext cx="1299410" cy="518481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   input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/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99F452-9452-6A49-A838-B81A04F88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378" y="1842166"/>
                  <a:ext cx="409086" cy="4456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6303C4-B3E3-7D49-891F-CF897A18694E}"/>
              </a:ext>
            </a:extLst>
          </p:cNvPr>
          <p:cNvGrpSpPr/>
          <p:nvPr/>
        </p:nvGrpSpPr>
        <p:grpSpPr>
          <a:xfrm>
            <a:off x="6075406" y="5653537"/>
            <a:ext cx="1302096" cy="476282"/>
            <a:chOff x="10624589" y="5967586"/>
            <a:chExt cx="1317558" cy="642507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D897359-D59F-0744-B772-AAE76C1786B8}"/>
                </a:ext>
              </a:extLst>
            </p:cNvPr>
            <p:cNvSpPr/>
            <p:nvPr/>
          </p:nvSpPr>
          <p:spPr>
            <a:xfrm>
              <a:off x="10624589" y="5967586"/>
              <a:ext cx="1317558" cy="64250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2060"/>
                  </a:solidFill>
                  <a:latin typeface="Courier" pitchFamily="2" charset="0"/>
                </a:rPr>
                <a:t>output</a:t>
              </a:r>
              <a:endParaRPr lang="en-US" sz="1800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/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18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F4FFDA-E095-0941-9C29-610804575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5228" y="6069756"/>
                  <a:ext cx="413944" cy="498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2DD41A-B568-634A-B92C-9A38CA5DB6E7}"/>
              </a:ext>
            </a:extLst>
          </p:cNvPr>
          <p:cNvGrpSpPr/>
          <p:nvPr/>
        </p:nvGrpSpPr>
        <p:grpSpPr>
          <a:xfrm>
            <a:off x="2298861" y="1447799"/>
            <a:ext cx="3602285" cy="4682021"/>
            <a:chOff x="2298861" y="1447799"/>
            <a:chExt cx="3602285" cy="4682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/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892FAA-2BAB-2B4D-B6DE-25677E450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861" y="1447799"/>
                  <a:ext cx="1299410" cy="4762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/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BA9BE7-3013-4A4C-9D7F-83586074C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77" y="2511169"/>
                  <a:ext cx="1653170" cy="476282"/>
                </a:xfrm>
                <a:prstGeom prst="rect">
                  <a:avLst/>
                </a:prstGeom>
                <a:blipFill>
                  <a:blip r:embed="rId9"/>
                  <a:stretch>
                    <a:fillRect b="-2564"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/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9D16AD4-AD11-E347-94A3-9411EC80B0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544" y="3564480"/>
                  <a:ext cx="1653170" cy="476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/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      ,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3E2BB8C-8646-7847-9F6C-2FE931E098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976" y="5653538"/>
                  <a:ext cx="1653170" cy="4762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2BE8B8-883D-C949-8E21-2BF489A668C7}"/>
                </a:ext>
              </a:extLst>
            </p:cNvPr>
            <p:cNvSpPr/>
            <p:nvPr/>
          </p:nvSpPr>
          <p:spPr>
            <a:xfrm>
              <a:off x="3742650" y="4600963"/>
              <a:ext cx="1653170" cy="4762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2060"/>
                  </a:solidFill>
                </a:rPr>
                <a:t>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79A9A1-FDF1-3648-9F93-72D0A27A047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48566" y="1924081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B9CC9A-2DF2-874B-B9C8-7B34D34A41DD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62" y="2962715"/>
              <a:ext cx="794084" cy="78473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1D859B-0ED3-DE47-9A3E-8EAFBEBA179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4069129" y="4040762"/>
              <a:ext cx="687480" cy="71508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48815D-D8DA-6743-B98D-A4C8E3914CC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569235" y="5077245"/>
              <a:ext cx="687479" cy="78866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947659-A10D-5246-A006-F0B4C72B6451}"/>
              </a:ext>
            </a:extLst>
          </p:cNvPr>
          <p:cNvCxnSpPr>
            <a:cxnSpLocks/>
          </p:cNvCxnSpPr>
          <p:nvPr/>
        </p:nvCxnSpPr>
        <p:spPr>
          <a:xfrm flipH="1">
            <a:off x="6067058" y="1447799"/>
            <a:ext cx="8348" cy="4294876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D0AB4-BA25-5C41-B779-B3883458B82F}"/>
              </a:ext>
            </a:extLst>
          </p:cNvPr>
          <p:cNvSpPr txBox="1"/>
          <p:nvPr/>
        </p:nvSpPr>
        <p:spPr>
          <a:xfrm>
            <a:off x="6058711" y="3130729"/>
            <a:ext cx="165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</a:p>
        </p:txBody>
      </p:sp>
    </p:spTree>
    <p:extLst>
      <p:ext uri="{BB962C8B-B14F-4D97-AF65-F5344CB8AC3E}">
        <p14:creationId xmlns:p14="http://schemas.microsoft.com/office/powerpoint/2010/main" val="39464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2038-92C1-8174-1FAA-C2876010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1E3D7-93E2-CE9A-27CE-EA38959D7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6727-BB64-9D27-E8C2-2CCFD1C8E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13</a:t>
            </a:fld>
            <a:endParaRPr lang="en-US" altLang="en-US" baseline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B82A98-B38B-A312-831A-51DAF5625BD9}"/>
              </a:ext>
            </a:extLst>
          </p:cNvPr>
          <p:cNvSpPr/>
          <p:nvPr/>
        </p:nvSpPr>
        <p:spPr>
          <a:xfrm>
            <a:off x="-918702" y="3180394"/>
            <a:ext cx="1919811" cy="1243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Adaptivity Depth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08A4A3-97B5-0C88-5F3D-B110B955F3F4}"/>
              </a:ext>
            </a:extLst>
          </p:cNvPr>
          <p:cNvSpPr/>
          <p:nvPr/>
        </p:nvSpPr>
        <p:spPr>
          <a:xfrm>
            <a:off x="1905000" y="1905000"/>
            <a:ext cx="4834756" cy="79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mechanisms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1C589A-9DA1-88EB-A6D6-1F14094A78C6}"/>
              </a:ext>
            </a:extLst>
          </p:cNvPr>
          <p:cNvSpPr/>
          <p:nvPr/>
        </p:nvSpPr>
        <p:spPr>
          <a:xfrm>
            <a:off x="1904999" y="2991166"/>
            <a:ext cx="4834756" cy="79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mechanisms needed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7A487D-3230-998E-63EA-9679A7EB33B5}"/>
              </a:ext>
            </a:extLst>
          </p:cNvPr>
          <p:cNvSpPr/>
          <p:nvPr/>
        </p:nvSpPr>
        <p:spPr>
          <a:xfrm>
            <a:off x="1904999" y="4077332"/>
            <a:ext cx="4834756" cy="79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or intense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E951F6-88B8-0DB2-F331-2FA3293E5986}"/>
              </a:ext>
            </a:extLst>
          </p:cNvPr>
          <p:cNvSpPr/>
          <p:nvPr/>
        </p:nvSpPr>
        <p:spPr>
          <a:xfrm>
            <a:off x="1904999" y="5163498"/>
            <a:ext cx="4834756" cy="79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BCEC9D-229C-1311-9F34-04CD306E74CE}"/>
              </a:ext>
            </a:extLst>
          </p:cNvPr>
          <p:cNvSpPr/>
          <p:nvPr/>
        </p:nvSpPr>
        <p:spPr>
          <a:xfrm>
            <a:off x="7643647" y="2302379"/>
            <a:ext cx="2960335" cy="2829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 Generalization Error  for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adaptive queries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5BD04E4-8825-922E-A113-EC1B66EDBE5F}"/>
              </a:ext>
            </a:extLst>
          </p:cNvPr>
          <p:cNvSpPr/>
          <p:nvPr/>
        </p:nvSpPr>
        <p:spPr>
          <a:xfrm>
            <a:off x="1192922" y="3318217"/>
            <a:ext cx="520262" cy="93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4159E9B-DE57-5378-9F9F-B1C7D97189A7}"/>
              </a:ext>
            </a:extLst>
          </p:cNvPr>
          <p:cNvSpPr/>
          <p:nvPr/>
        </p:nvSpPr>
        <p:spPr>
          <a:xfrm>
            <a:off x="6931570" y="3334351"/>
            <a:ext cx="520262" cy="935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Relations &amp; Importance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zh-CN" dirty="0"/>
                  <a:t>On Generalization Error in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Straightforward approach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sz="1600" dirty="0"/>
                  <a:t>Data Splitting -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Known Bounds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efficient mechanism 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dirty="0"/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inefficient mechanism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g>
                          <m:e>
                            <m:r>
                              <m:rPr>
                                <m:sty m:val="p"/>
                              </m:rPr>
                              <a:rPr lang="en-US" alt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Bounds for differentially private algorithms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en-US" dirty="0"/>
                  <a:t>-differential privacy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/>
                  <a:t> - accurate</a:t>
                </a:r>
              </a:p>
              <a:p>
                <a:pPr marL="342900" lvl="2" indent="-342900" eaLnBrk="1" hangingPunct="1">
                  <a:buClr>
                    <a:srgbClr val="CC0000"/>
                  </a:buClr>
                </a:pPr>
                <a:r>
                  <a:rPr lang="en-US" altLang="zh-CN" sz="2400" dirty="0"/>
                  <a:t>Generalization Error in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Non-Linear Data analysis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Based on Information Measures</a:t>
                </a: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383873"/>
              </a:xfrm>
              <a:blipFill>
                <a:blip r:embed="rId3"/>
                <a:stretch>
                  <a:fillRect l="-1122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">
            <a:extLst>
              <a:ext uri="{FF2B5EF4-FFF2-40B4-BE49-F238E27FC236}">
                <a16:creationId xmlns:a16="http://schemas.microsoft.com/office/drawing/2014/main" id="{181C4800-D5D9-F645-8CE6-443203A5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01" y="817218"/>
            <a:ext cx="754124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Privacy and Stability in Adaptive Data Analysis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 &amp;.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15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3226AE-0B0A-7146-9324-EFF9CBEEDBF0}"/>
              </a:ext>
            </a:extLst>
          </p:cNvPr>
          <p:cNvSpPr/>
          <p:nvPr/>
        </p:nvSpPr>
        <p:spPr>
          <a:xfrm>
            <a:off x="4527621" y="4212036"/>
            <a:ext cx="3747651" cy="115356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Full-Spectrum Adaptivity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2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Full-Spectrum Adaptivity Analysis Framework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02C98F-8102-F21B-668E-CABBAE65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6878"/>
            <a:ext cx="9144000" cy="15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I : Adaptive Data Analysis Formalization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18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0175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1814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038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Data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Full-Spectrum Program 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Query-While Language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Execution-Based Program 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Static Program Adaptivity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Further Works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Extension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Towards Full-Spectrum Program Resource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Further Works</a:t>
            </a:r>
            <a:endParaRPr lang="en-US" altLang="en-US" sz="200" dirty="0"/>
          </a:p>
          <a:p>
            <a:pPr eaLnBrk="1" hangingPunct="1">
              <a:buClr>
                <a:srgbClr val="CC0000"/>
              </a:buClr>
            </a:pPr>
            <a:endParaRPr lang="en-US" altLang="en-US" sz="1200" dirty="0"/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II : Adaptivity Formalization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20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6130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21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87954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III : Adaptivity Estimation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22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8221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4882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Works</a:t>
            </a:r>
          </a:p>
        </p:txBody>
      </p:sp>
    </p:spTree>
    <p:extLst>
      <p:ext uri="{BB962C8B-B14F-4D97-AF65-F5344CB8AC3E}">
        <p14:creationId xmlns:p14="http://schemas.microsoft.com/office/powerpoint/2010/main" val="403689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Full-Spectrum Adaptivity Analysis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Extension</a:t>
            </a:r>
          </a:p>
          <a:p>
            <a:r>
              <a:rPr lang="en-US" dirty="0"/>
              <a:t>Execution-Based Analysis Extension and Improvement</a:t>
            </a:r>
          </a:p>
          <a:p>
            <a:r>
              <a:rPr lang="en-US" dirty="0"/>
              <a:t>Static Analysis Extension and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33644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Full-Spectrum Analysis on General Program’s Resource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26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84277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Solving the CFL-Reachability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27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3044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6C20BC-E6B1-EF69-A649-446D97CC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3F046-9A98-4F6D-A1A3-BFAB6713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and Plan</a:t>
            </a:r>
          </a:p>
        </p:txBody>
      </p:sp>
    </p:spTree>
    <p:extLst>
      <p:ext uri="{BB962C8B-B14F-4D97-AF65-F5344CB8AC3E}">
        <p14:creationId xmlns:p14="http://schemas.microsoft.com/office/powerpoint/2010/main" val="147109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C99793-28C3-27C3-7C36-21060C5BD8F7}"/>
              </a:ext>
            </a:extLst>
          </p:cNvPr>
          <p:cNvSpPr txBox="1">
            <a:spLocks/>
          </p:cNvSpPr>
          <p:nvPr/>
        </p:nvSpPr>
        <p:spPr bwMode="auto">
          <a:xfrm>
            <a:off x="596590" y="7620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Status </a:t>
            </a:r>
          </a:p>
          <a:p>
            <a:pPr lvl="1"/>
            <a:r>
              <a:rPr lang="en-US" sz="1600" dirty="0"/>
              <a:t>The full-spectrum program adaptivity analysis is formalized into paper and submitted as a paper to POPL’2023.</a:t>
            </a:r>
          </a:p>
          <a:p>
            <a:pPr lvl="1"/>
            <a:r>
              <a:rPr lang="en-US" sz="1600" dirty="0"/>
              <a:t>It is also implemented and evaluated over three empirical data analysis algorithms and few designed examples.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B92E-E922-8332-617A-732210D6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657600"/>
          </a:xfrm>
        </p:spPr>
        <p:txBody>
          <a:bodyPr/>
          <a:lstStyle/>
          <a:p>
            <a:r>
              <a:rPr lang="en-US" sz="2000" dirty="0"/>
              <a:t>Plan </a:t>
            </a:r>
            <a:endParaRPr lang="en-US" sz="1600" dirty="0"/>
          </a:p>
          <a:p>
            <a:pPr lvl="1"/>
            <a:r>
              <a:rPr lang="en-US" sz="1600" dirty="0"/>
              <a:t>September 05, 2022: Finish the improved execution-based dependency depth analysis and implementation </a:t>
            </a:r>
          </a:p>
          <a:p>
            <a:pPr lvl="1"/>
            <a:r>
              <a:rPr lang="en-US" sz="1600" dirty="0"/>
              <a:t>September 20, 2022: Finish Path Sensitive Reachability Bound Algorithm design and starting implementation </a:t>
            </a:r>
          </a:p>
          <a:p>
            <a:pPr lvl="1"/>
            <a:r>
              <a:rPr lang="en-US" sz="1600" dirty="0"/>
              <a:t>September 30, 2022: Finish Path Sensitive Reachability Bound Algorithm implementation and formalization. </a:t>
            </a:r>
          </a:p>
          <a:p>
            <a:pPr lvl="1"/>
            <a:r>
              <a:rPr lang="en-US" sz="1600" dirty="0"/>
              <a:t>October 15, 2022: Finish generalization on program resource cost analysis implementation and the reduction of CFL-Reachability problem. </a:t>
            </a:r>
          </a:p>
          <a:p>
            <a:pPr lvl="1"/>
            <a:r>
              <a:rPr lang="en-US" sz="1600" dirty="0"/>
              <a:t>November 05, 2022: Finish Path Sensitive Reachability Bound paper writing and Submit to PLDI 2023 </a:t>
            </a:r>
          </a:p>
          <a:p>
            <a:pPr lvl="1"/>
            <a:r>
              <a:rPr lang="en-US" sz="1600" dirty="0"/>
              <a:t>November 20, 2022: Finish thesis </a:t>
            </a:r>
          </a:p>
          <a:p>
            <a:pPr lvl="1"/>
            <a:r>
              <a:rPr lang="en-US" sz="1600" dirty="0"/>
              <a:t>December 05, 2022: Defend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0B17-8503-AB59-FEB4-243457090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Status and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80B0-9DA6-8509-1436-CC90A82276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128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D48-C375-A1DE-226C-B393D987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8D51-DA3C-73C7-3BBE-6203314F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ECD96-2B4F-1F35-9347-C455AAA60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B0ED-9E0B-4228-0DD6-7940A96CA2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658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46C-161D-E178-F48D-3B724268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F50AC-037D-4D90-8D70-56FC9131D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Adaptive Data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4828-1FE7-61A7-B455-45C9807E4B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20F0-8B2A-9D1D-2B1E-75B674EF8B49}"/>
              </a:ext>
            </a:extLst>
          </p:cNvPr>
          <p:cNvSpPr txBox="1"/>
          <p:nvPr/>
        </p:nvSpPr>
        <p:spPr>
          <a:xfrm>
            <a:off x="4527890" y="5280864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B306030-E0FD-FA3B-A9B7-B2586D173C89}"/>
              </a:ext>
            </a:extLst>
          </p:cNvPr>
          <p:cNvSpPr/>
          <p:nvPr/>
        </p:nvSpPr>
        <p:spPr>
          <a:xfrm>
            <a:off x="1715561" y="3297795"/>
            <a:ext cx="1148610" cy="5258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0F57B-3F8C-50E8-6CB9-157E7440A44B}"/>
              </a:ext>
            </a:extLst>
          </p:cNvPr>
          <p:cNvSpPr/>
          <p:nvPr/>
        </p:nvSpPr>
        <p:spPr>
          <a:xfrm>
            <a:off x="2998925" y="2767925"/>
            <a:ext cx="1260909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6D7DDCB-4D84-E310-55A4-5701D9A6675A}"/>
              </a:ext>
            </a:extLst>
          </p:cNvPr>
          <p:cNvSpPr/>
          <p:nvPr/>
        </p:nvSpPr>
        <p:spPr>
          <a:xfrm>
            <a:off x="4478012" y="3313516"/>
            <a:ext cx="2303788" cy="5258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apply</a:t>
            </a: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</a:rPr>
              <a:t>query on X</a:t>
            </a:r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093A9-0A8A-4169-E2C4-8C44A8F646D9}"/>
              </a:ext>
            </a:extLst>
          </p:cNvPr>
          <p:cNvCxnSpPr>
            <a:cxnSpLocks/>
          </p:cNvCxnSpPr>
          <p:nvPr/>
        </p:nvCxnSpPr>
        <p:spPr>
          <a:xfrm>
            <a:off x="5978882" y="4384968"/>
            <a:ext cx="0" cy="9279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F66-7C27-1696-FA02-21DF20ADA00C}"/>
              </a:ext>
            </a:extLst>
          </p:cNvPr>
          <p:cNvSpPr/>
          <p:nvPr/>
        </p:nvSpPr>
        <p:spPr>
          <a:xfrm>
            <a:off x="7007412" y="2758156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74115-140F-0674-78F1-B664B4DF002A}"/>
              </a:ext>
            </a:extLst>
          </p:cNvPr>
          <p:cNvSpPr/>
          <p:nvPr/>
        </p:nvSpPr>
        <p:spPr>
          <a:xfrm>
            <a:off x="2214272" y="4510097"/>
            <a:ext cx="3218041" cy="954106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B03B9B3D-909A-4D4C-0058-94CE52A7A9FF}"/>
              </a:ext>
            </a:extLst>
          </p:cNvPr>
          <p:cNvSpPr/>
          <p:nvPr/>
        </p:nvSpPr>
        <p:spPr>
          <a:xfrm flipH="1" flipV="1">
            <a:off x="838200" y="1837260"/>
            <a:ext cx="7095559" cy="716084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BE7B8-4A1C-53EE-6298-0155FF9075EB}"/>
              </a:ext>
            </a:extLst>
          </p:cNvPr>
          <p:cNvSpPr txBox="1"/>
          <p:nvPr/>
        </p:nvSpPr>
        <p:spPr>
          <a:xfrm>
            <a:off x="3526580" y="1905000"/>
            <a:ext cx="21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discover / predicate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AA5F6-4180-DD66-5734-98DC8DEFDA1E}"/>
              </a:ext>
            </a:extLst>
          </p:cNvPr>
          <p:cNvSpPr/>
          <p:nvPr/>
        </p:nvSpPr>
        <p:spPr>
          <a:xfrm>
            <a:off x="299772" y="276393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438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43E1-568F-25CB-49B0-64C09FAD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ADDC-4B17-2A0B-82EA-85987736D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0468-9A11-B46D-21E8-B597F07279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5</a:t>
            </a:fld>
            <a:endParaRPr lang="en-US" altLang="en-US" baseline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1DC8708-DABA-3F73-A081-ACAC64DB1538}"/>
              </a:ext>
            </a:extLst>
          </p:cNvPr>
          <p:cNvSpPr/>
          <p:nvPr/>
        </p:nvSpPr>
        <p:spPr>
          <a:xfrm>
            <a:off x="757392" y="2989909"/>
            <a:ext cx="403926" cy="2033647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2B21858-E23F-38F8-75AB-CA4F518ACE7B}"/>
              </a:ext>
            </a:extLst>
          </p:cNvPr>
          <p:cNvSpPr/>
          <p:nvPr/>
        </p:nvSpPr>
        <p:spPr>
          <a:xfrm rot="10800000">
            <a:off x="4072716" y="3012426"/>
            <a:ext cx="403926" cy="1988612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365E4-0EA0-AD88-7DC5-44B560A9DEDE}"/>
              </a:ext>
            </a:extLst>
          </p:cNvPr>
          <p:cNvSpPr txBox="1"/>
          <p:nvPr/>
        </p:nvSpPr>
        <p:spPr>
          <a:xfrm>
            <a:off x="834326" y="3229664"/>
            <a:ext cx="356002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some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rely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results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other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/>
              <p:nvPr/>
            </p:nvSpPr>
            <p:spPr>
              <a:xfrm>
                <a:off x="6638585" y="1617282"/>
                <a:ext cx="1299410" cy="5746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85" y="1617282"/>
                <a:ext cx="1299410" cy="574677"/>
              </a:xfrm>
              <a:prstGeom prst="rect">
                <a:avLst/>
              </a:prstGeom>
              <a:blipFill>
                <a:blip r:embed="rId2"/>
                <a:stretch>
                  <a:fillRect l="-17308" r="-12500" b="-6250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844C7CB-95D8-BABE-0E35-4F41DA8ACE1F}"/>
              </a:ext>
            </a:extLst>
          </p:cNvPr>
          <p:cNvGrpSpPr/>
          <p:nvPr/>
        </p:nvGrpSpPr>
        <p:grpSpPr>
          <a:xfrm>
            <a:off x="5289914" y="1673478"/>
            <a:ext cx="1299410" cy="518481"/>
            <a:chOff x="5652673" y="1805741"/>
            <a:chExt cx="1299410" cy="51848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A9097CC-131E-F0B5-1D89-A2085F83049E}"/>
                </a:ext>
              </a:extLst>
            </p:cNvPr>
            <p:cNvSpPr/>
            <p:nvPr/>
          </p:nvSpPr>
          <p:spPr>
            <a:xfrm>
              <a:off x="5652673" y="1805741"/>
              <a:ext cx="1299410" cy="51848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ourier" pitchFamily="2" charset="0"/>
                </a:rPr>
                <a:t>   input</a:t>
              </a:r>
              <a:endParaRPr lang="en-US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27E1A8-6D1D-17F0-A076-E2A2530BCA24}"/>
                    </a:ext>
                  </a:extLst>
                </p:cNvPr>
                <p:cNvSpPr txBox="1"/>
                <p:nvPr/>
              </p:nvSpPr>
              <p:spPr>
                <a:xfrm>
                  <a:off x="5692214" y="1890071"/>
                  <a:ext cx="409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B295F68-708F-4F43-A8A0-5130573A5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214" y="1890071"/>
                  <a:ext cx="4090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/>
              <p:nvPr/>
            </p:nvSpPr>
            <p:spPr>
              <a:xfrm>
                <a:off x="6995201" y="2680652"/>
                <a:ext cx="1653170" cy="5746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01" y="2680652"/>
                <a:ext cx="1653170" cy="574677"/>
              </a:xfrm>
              <a:prstGeom prst="rect">
                <a:avLst/>
              </a:prstGeom>
              <a:blipFill>
                <a:blip r:embed="rId5"/>
                <a:stretch>
                  <a:fillRect l="-14394" r="-11364" b="-638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/>
              <p:nvPr/>
            </p:nvSpPr>
            <p:spPr>
              <a:xfrm>
                <a:off x="7582268" y="3733963"/>
                <a:ext cx="1653170" cy="5746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268" y="3733963"/>
                <a:ext cx="1653170" cy="574677"/>
              </a:xfrm>
              <a:prstGeom prst="rect">
                <a:avLst/>
              </a:prstGeom>
              <a:blipFill>
                <a:blip r:embed="rId6"/>
                <a:stretch>
                  <a:fillRect l="-14394" r="-11364" b="-638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/>
              <p:nvPr/>
            </p:nvSpPr>
            <p:spPr>
              <a:xfrm>
                <a:off x="8587700" y="5823021"/>
                <a:ext cx="1653170" cy="5746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700" y="5823021"/>
                <a:ext cx="1653170" cy="574677"/>
              </a:xfrm>
              <a:prstGeom prst="rect">
                <a:avLst/>
              </a:prstGeom>
              <a:blipFill>
                <a:blip r:embed="rId7"/>
                <a:stretch>
                  <a:fillRect l="-15909" r="-13636" b="-6250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6C39FA-0D54-DFA3-5D3C-C2A05CDFC30E}"/>
              </a:ext>
            </a:extLst>
          </p:cNvPr>
          <p:cNvSpPr/>
          <p:nvPr/>
        </p:nvSpPr>
        <p:spPr>
          <a:xfrm>
            <a:off x="8082374" y="4770446"/>
            <a:ext cx="1653170" cy="574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…</a:t>
            </a:r>
            <a:endParaRPr lang="en-US" b="1" dirty="0">
              <a:solidFill>
                <a:srgbClr val="00206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A35684-70F1-FC64-45A0-EAA22A8D8576}"/>
              </a:ext>
            </a:extLst>
          </p:cNvPr>
          <p:cNvGrpSpPr/>
          <p:nvPr/>
        </p:nvGrpSpPr>
        <p:grpSpPr>
          <a:xfrm>
            <a:off x="10415130" y="5823020"/>
            <a:ext cx="1302096" cy="574677"/>
            <a:chOff x="10624589" y="5967586"/>
            <a:chExt cx="1317558" cy="642507"/>
          </a:xfrm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6B3EF25-3E14-E432-0EB9-FCD94EA8E520}"/>
                </a:ext>
              </a:extLst>
            </p:cNvPr>
            <p:cNvSpPr/>
            <p:nvPr/>
          </p:nvSpPr>
          <p:spPr>
            <a:xfrm>
              <a:off x="10624589" y="5967586"/>
              <a:ext cx="1317558" cy="6425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rgbClr val="002060"/>
                  </a:solidFill>
                  <a:latin typeface="Courier" pitchFamily="2" charset="0"/>
                </a:rPr>
                <a:t>output</a:t>
              </a:r>
              <a:endParaRPr lang="en-US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0620E0D-203F-2329-8CB5-59D53AEDC330}"/>
                    </a:ext>
                  </a:extLst>
                </p:cNvPr>
                <p:cNvSpPr txBox="1"/>
                <p:nvPr/>
              </p:nvSpPr>
              <p:spPr>
                <a:xfrm>
                  <a:off x="11525228" y="6069755"/>
                  <a:ext cx="413944" cy="412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61D6AAC-1C6B-9B44-AB34-4FB9C97AF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5228" y="6069755"/>
                  <a:ext cx="413944" cy="4129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2EAAC-8D27-2D53-7549-ADF34138863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88290" y="2191959"/>
            <a:ext cx="794084" cy="784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E86A1-85ED-CBE8-2DE2-150095EBD730}"/>
              </a:ext>
            </a:extLst>
          </p:cNvPr>
          <p:cNvCxnSpPr>
            <a:cxnSpLocks/>
          </p:cNvCxnSpPr>
          <p:nvPr/>
        </p:nvCxnSpPr>
        <p:spPr>
          <a:xfrm>
            <a:off x="7821786" y="3230593"/>
            <a:ext cx="794084" cy="78473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F3851-5D99-E3E2-20C3-E17FD267ECE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408853" y="4308640"/>
            <a:ext cx="687480" cy="71508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C943B4-519C-EEB2-43AD-E4866580D6E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908959" y="5345123"/>
            <a:ext cx="687479" cy="7886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394AE6-BC11-E4AB-125A-729CA61F5C78}"/>
              </a:ext>
            </a:extLst>
          </p:cNvPr>
          <p:cNvCxnSpPr/>
          <p:nvPr/>
        </p:nvCxnSpPr>
        <p:spPr>
          <a:xfrm>
            <a:off x="10406782" y="1734658"/>
            <a:ext cx="0" cy="4275895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/>
              <p:nvPr/>
            </p:nvSpPr>
            <p:spPr>
              <a:xfrm>
                <a:off x="10368976" y="3372482"/>
                <a:ext cx="18069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 chain / </a:t>
                </a:r>
              </a:p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976" y="3372482"/>
                <a:ext cx="1806905" cy="923330"/>
              </a:xfrm>
              <a:prstGeom prst="rect">
                <a:avLst/>
              </a:prstGeom>
              <a:blipFill>
                <a:blip r:embed="rId9"/>
                <a:stretch>
                  <a:fillRect l="-19580" t="-5405" r="-19580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2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A14C-E81B-1592-64E5-CD61254F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970C8-9CC2-084E-DFD8-7E6B603DA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0F62-511A-2035-61CC-CC1618E3B0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6</a:t>
            </a:fld>
            <a:endParaRPr lang="en-US" altLang="en-US" baseline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123F7-7183-F931-142C-0E5FFECF182C}"/>
              </a:ext>
            </a:extLst>
          </p:cNvPr>
          <p:cNvSpPr/>
          <p:nvPr/>
        </p:nvSpPr>
        <p:spPr>
          <a:xfrm>
            <a:off x="1617342" y="2036884"/>
            <a:ext cx="8312694" cy="4748927"/>
          </a:xfrm>
          <a:prstGeom prst="rect">
            <a:avLst/>
          </a:prstGeom>
          <a:solidFill>
            <a:schemeClr val="accent6">
              <a:lumMod val="10000"/>
              <a:lumOff val="90000"/>
              <a:alpha val="67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/>
              <p:nvPr/>
            </p:nvSpPr>
            <p:spPr>
              <a:xfrm>
                <a:off x="2076209" y="2588718"/>
                <a:ext cx="1451391" cy="474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209" y="2588718"/>
                <a:ext cx="1451391" cy="474429"/>
              </a:xfrm>
              <a:prstGeom prst="rect">
                <a:avLst/>
              </a:prstGeom>
              <a:blipFill>
                <a:blip r:embed="rId2"/>
                <a:stretch>
                  <a:fillRect l="-7759" r="-4310" b="-15385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/>
              <p:nvPr/>
            </p:nvSpPr>
            <p:spPr>
              <a:xfrm>
                <a:off x="4478538" y="2593284"/>
                <a:ext cx="1451391" cy="474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38" y="2593284"/>
                <a:ext cx="1451391" cy="474429"/>
              </a:xfrm>
              <a:prstGeom prst="rect">
                <a:avLst/>
              </a:prstGeom>
              <a:blipFill>
                <a:blip r:embed="rId3"/>
                <a:stretch>
                  <a:fillRect l="-7759" r="-4310" b="-15385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/>
              <p:nvPr/>
            </p:nvSpPr>
            <p:spPr>
              <a:xfrm>
                <a:off x="6831612" y="2610202"/>
                <a:ext cx="1451392" cy="474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612" y="2610202"/>
                <a:ext cx="1451392" cy="474429"/>
              </a:xfrm>
              <a:prstGeom prst="rect">
                <a:avLst/>
              </a:prstGeom>
              <a:blipFill>
                <a:blip r:embed="rId4"/>
                <a:stretch>
                  <a:fillRect l="-7759" r="-5172" b="-15000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/>
              <p:nvPr/>
            </p:nvSpPr>
            <p:spPr>
              <a:xfrm>
                <a:off x="7182381" y="5867381"/>
                <a:ext cx="1846527" cy="474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81" y="5867381"/>
                <a:ext cx="1846527" cy="474429"/>
              </a:xfrm>
              <a:prstGeom prst="rect">
                <a:avLst/>
              </a:prstGeom>
              <a:blipFill>
                <a:blip r:embed="rId5"/>
                <a:stretch>
                  <a:fillRect l="-8784" r="-6757"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/>
              <p:nvPr/>
            </p:nvSpPr>
            <p:spPr>
              <a:xfrm>
                <a:off x="3440006" y="3704200"/>
                <a:ext cx="1846527" cy="474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06" y="3704200"/>
                <a:ext cx="1846527" cy="474429"/>
              </a:xfrm>
              <a:prstGeom prst="rect">
                <a:avLst/>
              </a:prstGeom>
              <a:blipFill>
                <a:blip r:embed="rId6"/>
                <a:stretch>
                  <a:fillRect l="-8844" r="-6803"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/>
              <p:nvPr/>
            </p:nvSpPr>
            <p:spPr>
              <a:xfrm>
                <a:off x="6711634" y="3755118"/>
                <a:ext cx="1521608" cy="4744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34" y="3755118"/>
                <a:ext cx="1521608" cy="474429"/>
              </a:xfrm>
              <a:prstGeom prst="rect">
                <a:avLst/>
              </a:prstGeom>
              <a:blipFill>
                <a:blip r:embed="rId7"/>
                <a:stretch>
                  <a:fillRect l="-22314" r="-19008"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57678-F6BF-E8EE-BB3A-FD6BCC08B91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557308" y="3084631"/>
            <a:ext cx="51077" cy="9540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E9778-1208-1E87-FBF2-147332B0374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801905" y="3063147"/>
            <a:ext cx="1797095" cy="8782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F3549-750F-19C6-76E2-DC0CE9722A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599000" y="3067713"/>
            <a:ext cx="605234" cy="9246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B2559-4CDB-A0D5-DCA0-23138239A6A8}"/>
              </a:ext>
            </a:extLst>
          </p:cNvPr>
          <p:cNvSpPr/>
          <p:nvPr/>
        </p:nvSpPr>
        <p:spPr>
          <a:xfrm>
            <a:off x="2448607" y="4632677"/>
            <a:ext cx="1397410" cy="4744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0A136-852B-880A-62C3-50A518A0ACCC}"/>
              </a:ext>
            </a:extLst>
          </p:cNvPr>
          <p:cNvSpPr/>
          <p:nvPr/>
        </p:nvSpPr>
        <p:spPr>
          <a:xfrm>
            <a:off x="4349375" y="4632676"/>
            <a:ext cx="1273561" cy="4744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A581-7D21-0852-BC68-3AFA62932EF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089709" y="4178629"/>
            <a:ext cx="1273561" cy="70125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C7FC6A-0BC0-6B1F-5329-4F131ECD3CDC}"/>
              </a:ext>
            </a:extLst>
          </p:cNvPr>
          <p:cNvCxnSpPr>
            <a:cxnSpLocks/>
          </p:cNvCxnSpPr>
          <p:nvPr/>
        </p:nvCxnSpPr>
        <p:spPr>
          <a:xfrm>
            <a:off x="4367157" y="4178629"/>
            <a:ext cx="670390" cy="70125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00CB7-D9E2-5C79-4622-4D50A8D17A49}"/>
              </a:ext>
            </a:extLst>
          </p:cNvPr>
          <p:cNvCxnSpPr>
            <a:cxnSpLocks/>
          </p:cNvCxnSpPr>
          <p:nvPr/>
        </p:nvCxnSpPr>
        <p:spPr>
          <a:xfrm>
            <a:off x="4081112" y="5269531"/>
            <a:ext cx="4243478" cy="83506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A53C12-87B4-381E-DBE6-DA26D8DCF202}"/>
              </a:ext>
            </a:extLst>
          </p:cNvPr>
          <p:cNvSpPr txBox="1"/>
          <p:nvPr/>
        </p:nvSpPr>
        <p:spPr>
          <a:xfrm>
            <a:off x="7414364" y="4360664"/>
            <a:ext cx="52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5F0B9-BC65-654A-EF77-B0F4C1446721}"/>
              </a:ext>
            </a:extLst>
          </p:cNvPr>
          <p:cNvCxnSpPr>
            <a:cxnSpLocks/>
          </p:cNvCxnSpPr>
          <p:nvPr/>
        </p:nvCxnSpPr>
        <p:spPr>
          <a:xfrm>
            <a:off x="7810473" y="4999190"/>
            <a:ext cx="611721" cy="11205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CF384C-AC31-E74D-582D-B7D19B267406}"/>
              </a:ext>
            </a:extLst>
          </p:cNvPr>
          <p:cNvCxnSpPr>
            <a:cxnSpLocks/>
          </p:cNvCxnSpPr>
          <p:nvPr/>
        </p:nvCxnSpPr>
        <p:spPr>
          <a:xfrm>
            <a:off x="9392196" y="2636219"/>
            <a:ext cx="0" cy="3531046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92E5E0-67AB-4487-F3E6-5605A329B29F}"/>
                  </a:ext>
                </a:extLst>
              </p:cNvPr>
              <p:cNvSpPr txBox="1"/>
              <p:nvPr/>
            </p:nvSpPr>
            <p:spPr>
              <a:xfrm>
                <a:off x="9399691" y="3704200"/>
                <a:ext cx="18069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92E5E0-67AB-4487-F3E6-5605A329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91" y="3704200"/>
                <a:ext cx="1806905" cy="646331"/>
              </a:xfrm>
              <a:prstGeom prst="rect">
                <a:avLst/>
              </a:prstGeom>
              <a:blipFill>
                <a:blip r:embed="rId8"/>
                <a:stretch>
                  <a:fillRect l="-19580" t="-5769" r="-19580" b="-4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8A9EC-9447-A4B0-2F3D-39BA329C0021}"/>
              </a:ext>
            </a:extLst>
          </p:cNvPr>
          <p:cNvCxnSpPr>
            <a:cxnSpLocks/>
          </p:cNvCxnSpPr>
          <p:nvPr/>
        </p:nvCxnSpPr>
        <p:spPr>
          <a:xfrm>
            <a:off x="8324590" y="2810371"/>
            <a:ext cx="0" cy="2296734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E4136E-EFE2-59BE-1A55-B18D4C5C1D5E}"/>
                  </a:ext>
                </a:extLst>
              </p:cNvPr>
              <p:cNvSpPr txBox="1"/>
              <p:nvPr/>
            </p:nvSpPr>
            <p:spPr>
              <a:xfrm>
                <a:off x="8270165" y="3757471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E4136E-EFE2-59BE-1A55-B18D4C5C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165" y="3757471"/>
                <a:ext cx="748923" cy="646331"/>
              </a:xfrm>
              <a:prstGeom prst="rect">
                <a:avLst/>
              </a:prstGeom>
              <a:blipFill>
                <a:blip r:embed="rId9"/>
                <a:stretch>
                  <a:fillRect l="-25000" t="-7692" r="-2333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68FEB4-696C-C716-E0DC-9A298F413852}"/>
              </a:ext>
            </a:extLst>
          </p:cNvPr>
          <p:cNvCxnSpPr>
            <a:cxnSpLocks/>
          </p:cNvCxnSpPr>
          <p:nvPr/>
        </p:nvCxnSpPr>
        <p:spPr>
          <a:xfrm>
            <a:off x="5839972" y="2810371"/>
            <a:ext cx="0" cy="2188819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8A7E8C-431C-4109-790B-98803798BFBB}"/>
                  </a:ext>
                </a:extLst>
              </p:cNvPr>
              <p:cNvSpPr txBox="1"/>
              <p:nvPr/>
            </p:nvSpPr>
            <p:spPr>
              <a:xfrm>
                <a:off x="5833591" y="3669168"/>
                <a:ext cx="748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8A7E8C-431C-4109-790B-98803798B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591" y="3669168"/>
                <a:ext cx="748923" cy="646331"/>
              </a:xfrm>
              <a:prstGeom prst="rect">
                <a:avLst/>
              </a:prstGeom>
              <a:blipFill>
                <a:blip r:embed="rId10"/>
                <a:stretch>
                  <a:fillRect l="-25000" t="-5769" r="-2333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CF91982-3374-CD64-106C-FC028EF59DC5}"/>
              </a:ext>
            </a:extLst>
          </p:cNvPr>
          <p:cNvGrpSpPr/>
          <p:nvPr/>
        </p:nvGrpSpPr>
        <p:grpSpPr>
          <a:xfrm>
            <a:off x="643828" y="2562495"/>
            <a:ext cx="1299410" cy="518481"/>
            <a:chOff x="5652673" y="1805741"/>
            <a:chExt cx="1299410" cy="518481"/>
          </a:xfrm>
        </p:grpSpPr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C99247C0-C596-7D6F-5A48-59444CF79032}"/>
                </a:ext>
              </a:extLst>
            </p:cNvPr>
            <p:cNvSpPr/>
            <p:nvPr/>
          </p:nvSpPr>
          <p:spPr>
            <a:xfrm>
              <a:off x="5652673" y="1805741"/>
              <a:ext cx="1299410" cy="51848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ourier" pitchFamily="2" charset="0"/>
                </a:rPr>
                <a:t>   input</a:t>
              </a:r>
              <a:endParaRPr lang="en-US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619E6B-0BB7-D5AF-05D3-0336F4870D76}"/>
                    </a:ext>
                  </a:extLst>
                </p:cNvPr>
                <p:cNvSpPr txBox="1"/>
                <p:nvPr/>
              </p:nvSpPr>
              <p:spPr>
                <a:xfrm>
                  <a:off x="5692214" y="1878496"/>
                  <a:ext cx="409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4685A76-C811-D748-B380-A7F9A8954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214" y="1878496"/>
                  <a:ext cx="40908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CE324A-A71B-555F-2885-791DBCE1E7FF}"/>
              </a:ext>
            </a:extLst>
          </p:cNvPr>
          <p:cNvGrpSpPr/>
          <p:nvPr/>
        </p:nvGrpSpPr>
        <p:grpSpPr>
          <a:xfrm>
            <a:off x="9657000" y="5832425"/>
            <a:ext cx="1302096" cy="574677"/>
            <a:chOff x="10624589" y="5967586"/>
            <a:chExt cx="1317558" cy="642507"/>
          </a:xfrm>
        </p:grpSpPr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F5ABB596-90B1-02BA-2D04-D70BD36B7D28}"/>
                </a:ext>
              </a:extLst>
            </p:cNvPr>
            <p:cNvSpPr/>
            <p:nvPr/>
          </p:nvSpPr>
          <p:spPr>
            <a:xfrm>
              <a:off x="10624589" y="5967586"/>
              <a:ext cx="1317558" cy="6425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rgbClr val="002060"/>
                  </a:solidFill>
                  <a:latin typeface="Courier" pitchFamily="2" charset="0"/>
                </a:rPr>
                <a:t>output </a:t>
              </a:r>
              <a:endParaRPr lang="en-US" b="1" dirty="0">
                <a:solidFill>
                  <a:srgbClr val="002060"/>
                </a:solidFill>
                <a:latin typeface="Courier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B9DAC7-A578-4317-6150-9A7EA462AD9C}"/>
                    </a:ext>
                  </a:extLst>
                </p:cNvPr>
                <p:cNvSpPr txBox="1"/>
                <p:nvPr/>
              </p:nvSpPr>
              <p:spPr>
                <a:xfrm>
                  <a:off x="11525228" y="6082696"/>
                  <a:ext cx="413944" cy="412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394515C-389E-A648-8CB0-D9E6821AD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5228" y="6082696"/>
                  <a:ext cx="413944" cy="41292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9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1" grpId="0"/>
      <p:bldP spid="24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DC50-19C0-B183-82CA-01319835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 /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879D-C76E-256B-BDDE-C5CCB851C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3BF0-B047-9A79-F4B6-69044FEA0D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7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6727D-BE2A-BD90-10E2-78740426CAEE}"/>
              </a:ext>
            </a:extLst>
          </p:cNvPr>
          <p:cNvSpPr txBox="1"/>
          <p:nvPr/>
        </p:nvSpPr>
        <p:spPr>
          <a:xfrm>
            <a:off x="4925198" y="4212009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0B4703-A819-7EF9-3A29-B35004A66C48}"/>
              </a:ext>
            </a:extLst>
          </p:cNvPr>
          <p:cNvSpPr/>
          <p:nvPr/>
        </p:nvSpPr>
        <p:spPr>
          <a:xfrm>
            <a:off x="-33454" y="2700006"/>
            <a:ext cx="1971601" cy="1898741"/>
          </a:xfrm>
          <a:prstGeom prst="ellipse">
            <a:avLst/>
          </a:prstGeom>
          <a:solidFill>
            <a:srgbClr val="558AD6"/>
          </a:solidFill>
          <a:ln>
            <a:solidFill>
              <a:srgbClr val="558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Data / Population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D9907C4-4B46-54F3-4D57-A8881DEF8EB0}"/>
              </a:ext>
            </a:extLst>
          </p:cNvPr>
          <p:cNvSpPr/>
          <p:nvPr/>
        </p:nvSpPr>
        <p:spPr>
          <a:xfrm>
            <a:off x="2021571" y="3386445"/>
            <a:ext cx="1148610" cy="5258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83F6E-1842-FB3A-BD7D-4643938D48D6}"/>
              </a:ext>
            </a:extLst>
          </p:cNvPr>
          <p:cNvSpPr/>
          <p:nvPr/>
        </p:nvSpPr>
        <p:spPr>
          <a:xfrm>
            <a:off x="3304935" y="2856575"/>
            <a:ext cx="1260909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EDD9F92-BAEB-3815-DE19-6373982B0E22}"/>
              </a:ext>
            </a:extLst>
          </p:cNvPr>
          <p:cNvSpPr/>
          <p:nvPr/>
        </p:nvSpPr>
        <p:spPr>
          <a:xfrm>
            <a:off x="4784021" y="3402166"/>
            <a:ext cx="3218041" cy="5258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dependent queries over 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5B504-1F33-FBAA-4063-6A238DC4BD5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52940" y="3912306"/>
            <a:ext cx="0" cy="2997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A68F7-AB22-94E7-469B-35B31DD2F188}"/>
              </a:ext>
            </a:extLst>
          </p:cNvPr>
          <p:cNvSpPr/>
          <p:nvPr/>
        </p:nvSpPr>
        <p:spPr>
          <a:xfrm>
            <a:off x="8361416" y="2837039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BA3559DD-E4D5-2C94-9CA1-F22452B37A20}"/>
              </a:ext>
            </a:extLst>
          </p:cNvPr>
          <p:cNvSpPr/>
          <p:nvPr/>
        </p:nvSpPr>
        <p:spPr>
          <a:xfrm flipH="1" flipV="1">
            <a:off x="906647" y="1447800"/>
            <a:ext cx="8037093" cy="125220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18E2A-6160-488F-46F8-6AA75F894931}"/>
              </a:ext>
            </a:extLst>
          </p:cNvPr>
          <p:cNvSpPr txBox="1"/>
          <p:nvPr/>
        </p:nvSpPr>
        <p:spPr>
          <a:xfrm>
            <a:off x="2000800" y="2227211"/>
            <a:ext cx="15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genl. error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16425B7F-BDB6-DF25-8C33-FA5D74BB2E7D}"/>
              </a:ext>
            </a:extLst>
          </p:cNvPr>
          <p:cNvSpPr/>
          <p:nvPr/>
        </p:nvSpPr>
        <p:spPr>
          <a:xfrm flipH="1" flipV="1">
            <a:off x="3718819" y="1817132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CAED8-BCA8-ECB2-0652-B82EC1AAE2E5}"/>
              </a:ext>
            </a:extLst>
          </p:cNvPr>
          <p:cNvSpPr txBox="1"/>
          <p:nvPr/>
        </p:nvSpPr>
        <p:spPr>
          <a:xfrm>
            <a:off x="4268526" y="2383823"/>
            <a:ext cx="10294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  <a:latin typeface="Times" pitchFamily="2" charset="0"/>
              </a:rPr>
              <a:t>fits well</a:t>
            </a:r>
            <a:endParaRPr lang="en-US" b="1" dirty="0">
              <a:solidFill>
                <a:srgbClr val="A6E290"/>
              </a:solidFill>
              <a:latin typeface="Times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D5B5BCE-93BA-B110-99BF-ADF26BDE0BD3}"/>
              </a:ext>
            </a:extLst>
          </p:cNvPr>
          <p:cNvSpPr/>
          <p:nvPr/>
        </p:nvSpPr>
        <p:spPr>
          <a:xfrm>
            <a:off x="75066" y="4904139"/>
            <a:ext cx="270694" cy="703669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020F9C6-AC66-77E4-5D86-205B61277DE1}"/>
              </a:ext>
            </a:extLst>
          </p:cNvPr>
          <p:cNvSpPr/>
          <p:nvPr/>
        </p:nvSpPr>
        <p:spPr>
          <a:xfrm rot="10800000">
            <a:off x="8897288" y="4919721"/>
            <a:ext cx="255368" cy="688086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3C2D5-9DC7-2C18-E3A3-26018961221F}"/>
              </a:ext>
            </a:extLst>
          </p:cNvPr>
          <p:cNvSpPr txBox="1"/>
          <p:nvPr/>
        </p:nvSpPr>
        <p:spPr>
          <a:xfrm>
            <a:off x="237240" y="4978973"/>
            <a:ext cx="87065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Adaptivity</a:t>
            </a:r>
            <a:r>
              <a:rPr lang="zh-CN" altLang="en-US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in analysis will </a:t>
            </a: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propagate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the overfitting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" pitchFamily="2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7FB07-924C-5126-66A0-FE563298B590}"/>
              </a:ext>
            </a:extLst>
          </p:cNvPr>
          <p:cNvSpPr txBox="1"/>
          <p:nvPr/>
        </p:nvSpPr>
        <p:spPr>
          <a:xfrm>
            <a:off x="359059" y="1894779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fits bad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2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C340-135E-F62D-1ABB-E62DF82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– 1 Query Guarantee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5F64-D9F0-D8D7-073E-AA84E714A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1E97-7037-CB42-572C-D8209E13B6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8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FE5F1-51B0-C953-AA7D-19C159B3908C}"/>
              </a:ext>
            </a:extLst>
          </p:cNvPr>
          <p:cNvSpPr txBox="1"/>
          <p:nvPr/>
        </p:nvSpPr>
        <p:spPr>
          <a:xfrm>
            <a:off x="4244212" y="4526987"/>
            <a:ext cx="2855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  <a:endParaRPr lang="en-US" altLang="zh-CN" sz="1600" b="1" dirty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FA8626-D260-99F4-74A6-39836E293DD5}"/>
              </a:ext>
            </a:extLst>
          </p:cNvPr>
          <p:cNvSpPr/>
          <p:nvPr/>
        </p:nvSpPr>
        <p:spPr>
          <a:xfrm>
            <a:off x="-692781" y="3298966"/>
            <a:ext cx="1971601" cy="1898741"/>
          </a:xfrm>
          <a:prstGeom prst="ellipse">
            <a:avLst/>
          </a:prstGeom>
          <a:solidFill>
            <a:srgbClr val="558AD6"/>
          </a:solidFill>
          <a:ln>
            <a:solidFill>
              <a:srgbClr val="558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/ Population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CC96BA3-7B0C-2198-D611-838090672E93}"/>
              </a:ext>
            </a:extLst>
          </p:cNvPr>
          <p:cNvSpPr/>
          <p:nvPr/>
        </p:nvSpPr>
        <p:spPr>
          <a:xfrm>
            <a:off x="1362244" y="3985405"/>
            <a:ext cx="1148610" cy="5258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21475-5421-5A12-E5BE-3C8D1D8FF7B9}"/>
              </a:ext>
            </a:extLst>
          </p:cNvPr>
          <p:cNvSpPr/>
          <p:nvPr/>
        </p:nvSpPr>
        <p:spPr>
          <a:xfrm>
            <a:off x="2645608" y="3455535"/>
            <a:ext cx="1260909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 set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C819ADB-A036-50C1-C595-5703BC7036AF}"/>
              </a:ext>
            </a:extLst>
          </p:cNvPr>
          <p:cNvSpPr/>
          <p:nvPr/>
        </p:nvSpPr>
        <p:spPr>
          <a:xfrm>
            <a:off x="4124694" y="4001126"/>
            <a:ext cx="3218041" cy="52586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queries over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EFD65-4EC7-879D-D823-5D2A39B380A8}"/>
              </a:ext>
            </a:extLst>
          </p:cNvPr>
          <p:cNvSpPr/>
          <p:nvPr/>
        </p:nvSpPr>
        <p:spPr>
          <a:xfrm>
            <a:off x="7702089" y="3435999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analysis result</a:t>
            </a:r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BD5201B-742C-D1F9-364B-5C05869D9438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9D702-8EC3-7644-5BCF-00850CBD7E4B}"/>
              </a:ext>
            </a:extLst>
          </p:cNvPr>
          <p:cNvSpPr txBox="1"/>
          <p:nvPr/>
        </p:nvSpPr>
        <p:spPr>
          <a:xfrm>
            <a:off x="1039794" y="304297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overfitting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2610CDFC-1FF5-31BA-2891-56E036D9B8BA}"/>
              </a:ext>
            </a:extLst>
          </p:cNvPr>
          <p:cNvSpPr/>
          <p:nvPr/>
        </p:nvSpPr>
        <p:spPr>
          <a:xfrm flipH="1" flipV="1">
            <a:off x="3059493" y="2416093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62BCA-3EE8-D0FB-86DA-D9DB00D394AE}"/>
              </a:ext>
            </a:extLst>
          </p:cNvPr>
          <p:cNvSpPr txBox="1"/>
          <p:nvPr/>
        </p:nvSpPr>
        <p:spPr>
          <a:xfrm>
            <a:off x="3609199" y="2893850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</a:rPr>
              <a:t>fits well</a:t>
            </a:r>
            <a:endParaRPr lang="en-US" b="1" dirty="0">
              <a:solidFill>
                <a:srgbClr val="A6E29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B83B0-F952-D2A2-0B85-D70DA77775EF}"/>
              </a:ext>
            </a:extLst>
          </p:cNvPr>
          <p:cNvSpPr txBox="1"/>
          <p:nvPr/>
        </p:nvSpPr>
        <p:spPr>
          <a:xfrm>
            <a:off x="4646327" y="3439900"/>
            <a:ext cx="2087196" cy="461665"/>
          </a:xfrm>
          <a:prstGeom prst="rect">
            <a:avLst/>
          </a:prstGeom>
          <a:solidFill>
            <a:srgbClr val="A6E290">
              <a:alpha val="5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Mechanisms</a:t>
            </a:r>
            <a:endParaRPr lang="en-US" altLang="zh-CN" sz="2000" b="1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7EB7B7-1206-132A-4336-8534C11A181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689925" y="3901565"/>
            <a:ext cx="0" cy="256981"/>
          </a:xfrm>
          <a:prstGeom prst="straightConnector1">
            <a:avLst/>
          </a:prstGeom>
          <a:ln w="53975">
            <a:solidFill>
              <a:srgbClr val="88C0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693E313-68BC-75B1-D1B2-874C523AC821}"/>
              </a:ext>
            </a:extLst>
          </p:cNvPr>
          <p:cNvSpPr/>
          <p:nvPr/>
        </p:nvSpPr>
        <p:spPr>
          <a:xfrm>
            <a:off x="4125487" y="4002017"/>
            <a:ext cx="3218041" cy="525861"/>
          </a:xfrm>
          <a:prstGeom prst="right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query over 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CE22D-238F-C6C6-6CF5-E9D4EB618BE4}"/>
              </a:ext>
            </a:extLst>
          </p:cNvPr>
          <p:cNvSpPr/>
          <p:nvPr/>
        </p:nvSpPr>
        <p:spPr>
          <a:xfrm>
            <a:off x="946887" y="2983480"/>
            <a:ext cx="13131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BA42469D-1193-6233-6D3D-BD138B60150A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88C07C"/>
          </a:solidFill>
          <a:ln>
            <a:solidFill>
              <a:srgbClr val="8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C07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E0CF8-B300-A42A-817B-6B6963BCE17A}"/>
              </a:ext>
            </a:extLst>
          </p:cNvPr>
          <p:cNvSpPr txBox="1"/>
          <p:nvPr/>
        </p:nvSpPr>
        <p:spPr>
          <a:xfrm>
            <a:off x="1066800" y="1720268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8C07C"/>
                </a:solidFill>
              </a:rPr>
              <a:t>Guarantee generalization error</a:t>
            </a:r>
            <a:endParaRPr lang="en-US" b="1" dirty="0">
              <a:solidFill>
                <a:srgbClr val="88C07C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902F2C-76BC-D3A5-24A7-3B3E95F7D9EA}"/>
              </a:ext>
            </a:extLst>
          </p:cNvPr>
          <p:cNvSpPr/>
          <p:nvPr/>
        </p:nvSpPr>
        <p:spPr>
          <a:xfrm>
            <a:off x="6929296" y="773151"/>
            <a:ext cx="3646726" cy="1661993"/>
          </a:xfrm>
          <a:prstGeom prst="rect">
            <a:avLst/>
          </a:prstGeom>
          <a:solidFill>
            <a:srgbClr val="A6E290">
              <a:alpha val="55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E6D0B-27A7-7BE3-7853-60B5EE8CDA9C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689925" y="2416093"/>
            <a:ext cx="1795709" cy="1023807"/>
          </a:xfrm>
          <a:prstGeom prst="straightConnector1">
            <a:avLst/>
          </a:prstGeom>
          <a:ln w="206375">
            <a:solidFill>
              <a:srgbClr val="A6E29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C2D6D6-D4D0-5096-FA40-B2A4AFEDE39D}"/>
              </a:ext>
            </a:extLst>
          </p:cNvPr>
          <p:cNvGrpSpPr/>
          <p:nvPr/>
        </p:nvGrpSpPr>
        <p:grpSpPr>
          <a:xfrm>
            <a:off x="278705" y="5396713"/>
            <a:ext cx="8545809" cy="703669"/>
            <a:chOff x="1763649" y="6065726"/>
            <a:chExt cx="8545809" cy="70366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BF559E6-7F3D-EFEA-E848-1136764D7BD9}"/>
                </a:ext>
              </a:extLst>
            </p:cNvPr>
            <p:cNvSpPr/>
            <p:nvPr/>
          </p:nvSpPr>
          <p:spPr>
            <a:xfrm>
              <a:off x="1763649" y="6065726"/>
              <a:ext cx="255368" cy="703669"/>
            </a:xfrm>
            <a:custGeom>
              <a:avLst/>
              <a:gdLst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72768 h 1645920"/>
                <a:gd name="connsiteX5" fmla="*/ 65837 w 376733"/>
                <a:gd name="connsiteY5" fmla="*/ 1572768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72768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94713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87397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91055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71154 w 376733"/>
                <a:gd name="connsiteY5" fmla="*/ 1564474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87365"/>
                <a:gd name="connsiteY0" fmla="*/ 0 h 1645920"/>
                <a:gd name="connsiteX1" fmla="*/ 0 w 387365"/>
                <a:gd name="connsiteY1" fmla="*/ 0 h 1645920"/>
                <a:gd name="connsiteX2" fmla="*/ 0 w 387365"/>
                <a:gd name="connsiteY2" fmla="*/ 1645920 h 1645920"/>
                <a:gd name="connsiteX3" fmla="*/ 376733 w 387365"/>
                <a:gd name="connsiteY3" fmla="*/ 1645920 h 1645920"/>
                <a:gd name="connsiteX4" fmla="*/ 387365 w 387365"/>
                <a:gd name="connsiteY4" fmla="*/ 1564475 h 1645920"/>
                <a:gd name="connsiteX5" fmla="*/ 71154 w 387365"/>
                <a:gd name="connsiteY5" fmla="*/ 1564474 h 1645920"/>
                <a:gd name="connsiteX6" fmla="*/ 65837 w 387365"/>
                <a:gd name="connsiteY6" fmla="*/ 58521 h 1645920"/>
                <a:gd name="connsiteX7" fmla="*/ 336499 w 387365"/>
                <a:gd name="connsiteY7" fmla="*/ 58521 h 1645920"/>
                <a:gd name="connsiteX8" fmla="*/ 336499 w 387365"/>
                <a:gd name="connsiteY8" fmla="*/ 0 h 1645920"/>
                <a:gd name="connsiteX0" fmla="*/ 336499 w 405611"/>
                <a:gd name="connsiteY0" fmla="*/ 0 h 1645920"/>
                <a:gd name="connsiteX1" fmla="*/ 0 w 405611"/>
                <a:gd name="connsiteY1" fmla="*/ 0 h 1645920"/>
                <a:gd name="connsiteX2" fmla="*/ 0 w 405611"/>
                <a:gd name="connsiteY2" fmla="*/ 1645920 h 1645920"/>
                <a:gd name="connsiteX3" fmla="*/ 376733 w 405611"/>
                <a:gd name="connsiteY3" fmla="*/ 1645920 h 1645920"/>
                <a:gd name="connsiteX4" fmla="*/ 387365 w 405611"/>
                <a:gd name="connsiteY4" fmla="*/ 1564475 h 1645920"/>
                <a:gd name="connsiteX5" fmla="*/ 71154 w 405611"/>
                <a:gd name="connsiteY5" fmla="*/ 1564474 h 1645920"/>
                <a:gd name="connsiteX6" fmla="*/ 65837 w 405611"/>
                <a:gd name="connsiteY6" fmla="*/ 58521 h 1645920"/>
                <a:gd name="connsiteX7" fmla="*/ 405611 w 405611"/>
                <a:gd name="connsiteY7" fmla="*/ 63838 h 1645920"/>
                <a:gd name="connsiteX8" fmla="*/ 336499 w 405611"/>
                <a:gd name="connsiteY8" fmla="*/ 0 h 1645920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76733 w 405611"/>
                <a:gd name="connsiteY3" fmla="*/ 165123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403314 w 405611"/>
                <a:gd name="connsiteY3" fmla="*/ 165123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71490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8736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44886"/>
                <a:gd name="connsiteX1" fmla="*/ 0 w 405611"/>
                <a:gd name="connsiteY1" fmla="*/ 5316 h 1644886"/>
                <a:gd name="connsiteX2" fmla="*/ 0 w 405611"/>
                <a:gd name="connsiteY2" fmla="*/ 1644886 h 1644886"/>
                <a:gd name="connsiteX3" fmla="*/ 387439 w 405611"/>
                <a:gd name="connsiteY3" fmla="*/ 1644886 h 1644886"/>
                <a:gd name="connsiteX4" fmla="*/ 387365 w 405611"/>
                <a:gd name="connsiteY4" fmla="*/ 1566616 h 1644886"/>
                <a:gd name="connsiteX5" fmla="*/ 71154 w 405611"/>
                <a:gd name="connsiteY5" fmla="*/ 1569790 h 1644886"/>
                <a:gd name="connsiteX6" fmla="*/ 65837 w 405611"/>
                <a:gd name="connsiteY6" fmla="*/ 63837 h 1644886"/>
                <a:gd name="connsiteX7" fmla="*/ 405611 w 405611"/>
                <a:gd name="connsiteY7" fmla="*/ 69154 h 1644886"/>
                <a:gd name="connsiteX8" fmla="*/ 400294 w 405611"/>
                <a:gd name="connsiteY8" fmla="*/ 0 h 1644886"/>
                <a:gd name="connsiteX0" fmla="*/ 400294 w 400294"/>
                <a:gd name="connsiteY0" fmla="*/ 0 h 1644886"/>
                <a:gd name="connsiteX1" fmla="*/ 0 w 400294"/>
                <a:gd name="connsiteY1" fmla="*/ 5316 h 1644886"/>
                <a:gd name="connsiteX2" fmla="*/ 0 w 400294"/>
                <a:gd name="connsiteY2" fmla="*/ 1644886 h 1644886"/>
                <a:gd name="connsiteX3" fmla="*/ 387439 w 400294"/>
                <a:gd name="connsiteY3" fmla="*/ 1644886 h 1644886"/>
                <a:gd name="connsiteX4" fmla="*/ 387365 w 400294"/>
                <a:gd name="connsiteY4" fmla="*/ 1566616 h 1644886"/>
                <a:gd name="connsiteX5" fmla="*/ 71154 w 400294"/>
                <a:gd name="connsiteY5" fmla="*/ 1569790 h 1644886"/>
                <a:gd name="connsiteX6" fmla="*/ 65837 w 400294"/>
                <a:gd name="connsiteY6" fmla="*/ 63837 h 1644886"/>
                <a:gd name="connsiteX7" fmla="*/ 386561 w 400294"/>
                <a:gd name="connsiteY7" fmla="*/ 78679 h 1644886"/>
                <a:gd name="connsiteX8" fmla="*/ 400294 w 400294"/>
                <a:gd name="connsiteY8" fmla="*/ 0 h 1644886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60662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414236"/>
                <a:gd name="connsiteY0" fmla="*/ 0 h 1641711"/>
                <a:gd name="connsiteX1" fmla="*/ 0 w 414236"/>
                <a:gd name="connsiteY1" fmla="*/ 2141 h 1641711"/>
                <a:gd name="connsiteX2" fmla="*/ 0 w 414236"/>
                <a:gd name="connsiteY2" fmla="*/ 1641711 h 1641711"/>
                <a:gd name="connsiteX3" fmla="*/ 387439 w 414236"/>
                <a:gd name="connsiteY3" fmla="*/ 1641711 h 1641711"/>
                <a:gd name="connsiteX4" fmla="*/ 379172 w 414236"/>
                <a:gd name="connsiteY4" fmla="*/ 1600163 h 1641711"/>
                <a:gd name="connsiteX5" fmla="*/ 387365 w 414236"/>
                <a:gd name="connsiteY5" fmla="*/ 1563441 h 1641711"/>
                <a:gd name="connsiteX6" fmla="*/ 71154 w 414236"/>
                <a:gd name="connsiteY6" fmla="*/ 1566615 h 1641711"/>
                <a:gd name="connsiteX7" fmla="*/ 65837 w 414236"/>
                <a:gd name="connsiteY7" fmla="*/ 76537 h 1641711"/>
                <a:gd name="connsiteX8" fmla="*/ 386561 w 414236"/>
                <a:gd name="connsiteY8" fmla="*/ 75504 h 1641711"/>
                <a:gd name="connsiteX9" fmla="*/ 384419 w 414236"/>
                <a:gd name="connsiteY9" fmla="*/ 0 h 1641711"/>
                <a:gd name="connsiteX0" fmla="*/ 384419 w 431494"/>
                <a:gd name="connsiteY0" fmla="*/ 0 h 1641711"/>
                <a:gd name="connsiteX1" fmla="*/ 0 w 431494"/>
                <a:gd name="connsiteY1" fmla="*/ 2141 h 1641711"/>
                <a:gd name="connsiteX2" fmla="*/ 0 w 431494"/>
                <a:gd name="connsiteY2" fmla="*/ 1641711 h 1641711"/>
                <a:gd name="connsiteX3" fmla="*/ 387439 w 431494"/>
                <a:gd name="connsiteY3" fmla="*/ 1641711 h 1641711"/>
                <a:gd name="connsiteX4" fmla="*/ 387365 w 431494"/>
                <a:gd name="connsiteY4" fmla="*/ 1563441 h 1641711"/>
                <a:gd name="connsiteX5" fmla="*/ 71154 w 431494"/>
                <a:gd name="connsiteY5" fmla="*/ 1566615 h 1641711"/>
                <a:gd name="connsiteX6" fmla="*/ 65837 w 431494"/>
                <a:gd name="connsiteY6" fmla="*/ 76537 h 1641711"/>
                <a:gd name="connsiteX7" fmla="*/ 386561 w 431494"/>
                <a:gd name="connsiteY7" fmla="*/ 75504 h 1641711"/>
                <a:gd name="connsiteX8" fmla="*/ 384419 w 431494"/>
                <a:gd name="connsiteY8" fmla="*/ 0 h 1641711"/>
                <a:gd name="connsiteX0" fmla="*/ 384419 w 409039"/>
                <a:gd name="connsiteY0" fmla="*/ 0 h 1642067"/>
                <a:gd name="connsiteX1" fmla="*/ 0 w 409039"/>
                <a:gd name="connsiteY1" fmla="*/ 2141 h 1642067"/>
                <a:gd name="connsiteX2" fmla="*/ 0 w 409039"/>
                <a:gd name="connsiteY2" fmla="*/ 1641711 h 1642067"/>
                <a:gd name="connsiteX3" fmla="*/ 387439 w 409039"/>
                <a:gd name="connsiteY3" fmla="*/ 1641711 h 1642067"/>
                <a:gd name="connsiteX4" fmla="*/ 387365 w 409039"/>
                <a:gd name="connsiteY4" fmla="*/ 1563441 h 1642067"/>
                <a:gd name="connsiteX5" fmla="*/ 71154 w 409039"/>
                <a:gd name="connsiteY5" fmla="*/ 1566615 h 1642067"/>
                <a:gd name="connsiteX6" fmla="*/ 65837 w 409039"/>
                <a:gd name="connsiteY6" fmla="*/ 76537 h 1642067"/>
                <a:gd name="connsiteX7" fmla="*/ 386561 w 409039"/>
                <a:gd name="connsiteY7" fmla="*/ 75504 h 1642067"/>
                <a:gd name="connsiteX8" fmla="*/ 384419 w 409039"/>
                <a:gd name="connsiteY8" fmla="*/ 0 h 1642067"/>
                <a:gd name="connsiteX0" fmla="*/ 384419 w 410804"/>
                <a:gd name="connsiteY0" fmla="*/ 0 h 1641711"/>
                <a:gd name="connsiteX1" fmla="*/ 0 w 410804"/>
                <a:gd name="connsiteY1" fmla="*/ 2141 h 1641711"/>
                <a:gd name="connsiteX2" fmla="*/ 0 w 410804"/>
                <a:gd name="connsiteY2" fmla="*/ 1641711 h 1641711"/>
                <a:gd name="connsiteX3" fmla="*/ 387439 w 410804"/>
                <a:gd name="connsiteY3" fmla="*/ 1641711 h 1641711"/>
                <a:gd name="connsiteX4" fmla="*/ 387365 w 410804"/>
                <a:gd name="connsiteY4" fmla="*/ 1563441 h 1641711"/>
                <a:gd name="connsiteX5" fmla="*/ 71154 w 410804"/>
                <a:gd name="connsiteY5" fmla="*/ 1566615 h 1641711"/>
                <a:gd name="connsiteX6" fmla="*/ 65837 w 410804"/>
                <a:gd name="connsiteY6" fmla="*/ 76537 h 1641711"/>
                <a:gd name="connsiteX7" fmla="*/ 386561 w 410804"/>
                <a:gd name="connsiteY7" fmla="*/ 75504 h 1641711"/>
                <a:gd name="connsiteX8" fmla="*/ 384419 w 410804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400294 w 400294"/>
                <a:gd name="connsiteY0" fmla="*/ 0 h 1644886"/>
                <a:gd name="connsiteX1" fmla="*/ 0 w 400294"/>
                <a:gd name="connsiteY1" fmla="*/ 5316 h 1644886"/>
                <a:gd name="connsiteX2" fmla="*/ 0 w 400294"/>
                <a:gd name="connsiteY2" fmla="*/ 1644886 h 1644886"/>
                <a:gd name="connsiteX3" fmla="*/ 387439 w 400294"/>
                <a:gd name="connsiteY3" fmla="*/ 1644886 h 1644886"/>
                <a:gd name="connsiteX4" fmla="*/ 387365 w 400294"/>
                <a:gd name="connsiteY4" fmla="*/ 1566616 h 1644886"/>
                <a:gd name="connsiteX5" fmla="*/ 71154 w 400294"/>
                <a:gd name="connsiteY5" fmla="*/ 1569790 h 1644886"/>
                <a:gd name="connsiteX6" fmla="*/ 65837 w 400294"/>
                <a:gd name="connsiteY6" fmla="*/ 79712 h 1644886"/>
                <a:gd name="connsiteX7" fmla="*/ 386561 w 400294"/>
                <a:gd name="connsiteY7" fmla="*/ 78679 h 1644886"/>
                <a:gd name="connsiteX8" fmla="*/ 400294 w 400294"/>
                <a:gd name="connsiteY8" fmla="*/ 0 h 1644886"/>
                <a:gd name="connsiteX0" fmla="*/ 37806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7806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439" h="1641711">
                  <a:moveTo>
                    <a:pt x="384419" y="0"/>
                  </a:moveTo>
                  <a:lnTo>
                    <a:pt x="0" y="2141"/>
                  </a:lnTo>
                  <a:lnTo>
                    <a:pt x="0" y="1641711"/>
                  </a:lnTo>
                  <a:lnTo>
                    <a:pt x="387439" y="1641711"/>
                  </a:lnTo>
                  <a:cubicBezTo>
                    <a:pt x="387414" y="1615621"/>
                    <a:pt x="387390" y="1589531"/>
                    <a:pt x="387365" y="1563441"/>
                  </a:cubicBezTo>
                  <a:lnTo>
                    <a:pt x="71154" y="1566615"/>
                  </a:lnTo>
                  <a:cubicBezTo>
                    <a:pt x="68495" y="821576"/>
                    <a:pt x="68495" y="821576"/>
                    <a:pt x="65837" y="76537"/>
                  </a:cubicBezTo>
                  <a:lnTo>
                    <a:pt x="386561" y="75504"/>
                  </a:lnTo>
                  <a:lnTo>
                    <a:pt x="384419" y="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959D5BE-52DC-D891-D005-3B2379FF238B}"/>
                </a:ext>
              </a:extLst>
            </p:cNvPr>
            <p:cNvSpPr/>
            <p:nvPr/>
          </p:nvSpPr>
          <p:spPr>
            <a:xfrm rot="10800000">
              <a:off x="10054090" y="6081309"/>
              <a:ext cx="255368" cy="688086"/>
            </a:xfrm>
            <a:custGeom>
              <a:avLst/>
              <a:gdLst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72768 h 1645920"/>
                <a:gd name="connsiteX5" fmla="*/ 65837 w 376733"/>
                <a:gd name="connsiteY5" fmla="*/ 1572768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72768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94713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87397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65837 w 376733"/>
                <a:gd name="connsiteY5" fmla="*/ 1591055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76733"/>
                <a:gd name="connsiteY0" fmla="*/ 0 h 1645920"/>
                <a:gd name="connsiteX1" fmla="*/ 0 w 376733"/>
                <a:gd name="connsiteY1" fmla="*/ 0 h 1645920"/>
                <a:gd name="connsiteX2" fmla="*/ 0 w 376733"/>
                <a:gd name="connsiteY2" fmla="*/ 1645920 h 1645920"/>
                <a:gd name="connsiteX3" fmla="*/ 376733 w 376733"/>
                <a:gd name="connsiteY3" fmla="*/ 1645920 h 1645920"/>
                <a:gd name="connsiteX4" fmla="*/ 376733 w 376733"/>
                <a:gd name="connsiteY4" fmla="*/ 1591056 h 1645920"/>
                <a:gd name="connsiteX5" fmla="*/ 71154 w 376733"/>
                <a:gd name="connsiteY5" fmla="*/ 1564474 h 1645920"/>
                <a:gd name="connsiteX6" fmla="*/ 65837 w 376733"/>
                <a:gd name="connsiteY6" fmla="*/ 58521 h 1645920"/>
                <a:gd name="connsiteX7" fmla="*/ 336499 w 376733"/>
                <a:gd name="connsiteY7" fmla="*/ 58521 h 1645920"/>
                <a:gd name="connsiteX8" fmla="*/ 336499 w 376733"/>
                <a:gd name="connsiteY8" fmla="*/ 0 h 1645920"/>
                <a:gd name="connsiteX0" fmla="*/ 336499 w 387365"/>
                <a:gd name="connsiteY0" fmla="*/ 0 h 1645920"/>
                <a:gd name="connsiteX1" fmla="*/ 0 w 387365"/>
                <a:gd name="connsiteY1" fmla="*/ 0 h 1645920"/>
                <a:gd name="connsiteX2" fmla="*/ 0 w 387365"/>
                <a:gd name="connsiteY2" fmla="*/ 1645920 h 1645920"/>
                <a:gd name="connsiteX3" fmla="*/ 376733 w 387365"/>
                <a:gd name="connsiteY3" fmla="*/ 1645920 h 1645920"/>
                <a:gd name="connsiteX4" fmla="*/ 387365 w 387365"/>
                <a:gd name="connsiteY4" fmla="*/ 1564475 h 1645920"/>
                <a:gd name="connsiteX5" fmla="*/ 71154 w 387365"/>
                <a:gd name="connsiteY5" fmla="*/ 1564474 h 1645920"/>
                <a:gd name="connsiteX6" fmla="*/ 65837 w 387365"/>
                <a:gd name="connsiteY6" fmla="*/ 58521 h 1645920"/>
                <a:gd name="connsiteX7" fmla="*/ 336499 w 387365"/>
                <a:gd name="connsiteY7" fmla="*/ 58521 h 1645920"/>
                <a:gd name="connsiteX8" fmla="*/ 336499 w 387365"/>
                <a:gd name="connsiteY8" fmla="*/ 0 h 1645920"/>
                <a:gd name="connsiteX0" fmla="*/ 336499 w 405611"/>
                <a:gd name="connsiteY0" fmla="*/ 0 h 1645920"/>
                <a:gd name="connsiteX1" fmla="*/ 0 w 405611"/>
                <a:gd name="connsiteY1" fmla="*/ 0 h 1645920"/>
                <a:gd name="connsiteX2" fmla="*/ 0 w 405611"/>
                <a:gd name="connsiteY2" fmla="*/ 1645920 h 1645920"/>
                <a:gd name="connsiteX3" fmla="*/ 376733 w 405611"/>
                <a:gd name="connsiteY3" fmla="*/ 1645920 h 1645920"/>
                <a:gd name="connsiteX4" fmla="*/ 387365 w 405611"/>
                <a:gd name="connsiteY4" fmla="*/ 1564475 h 1645920"/>
                <a:gd name="connsiteX5" fmla="*/ 71154 w 405611"/>
                <a:gd name="connsiteY5" fmla="*/ 1564474 h 1645920"/>
                <a:gd name="connsiteX6" fmla="*/ 65837 w 405611"/>
                <a:gd name="connsiteY6" fmla="*/ 58521 h 1645920"/>
                <a:gd name="connsiteX7" fmla="*/ 405611 w 405611"/>
                <a:gd name="connsiteY7" fmla="*/ 63838 h 1645920"/>
                <a:gd name="connsiteX8" fmla="*/ 336499 w 405611"/>
                <a:gd name="connsiteY8" fmla="*/ 0 h 1645920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76733 w 405611"/>
                <a:gd name="connsiteY3" fmla="*/ 165123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403314 w 405611"/>
                <a:gd name="connsiteY3" fmla="*/ 165123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87365 w 405611"/>
                <a:gd name="connsiteY4" fmla="*/ 1569791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71490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9371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51236"/>
                <a:gd name="connsiteX1" fmla="*/ 0 w 405611"/>
                <a:gd name="connsiteY1" fmla="*/ 5316 h 1651236"/>
                <a:gd name="connsiteX2" fmla="*/ 0 w 405611"/>
                <a:gd name="connsiteY2" fmla="*/ 1651236 h 1651236"/>
                <a:gd name="connsiteX3" fmla="*/ 387439 w 405611"/>
                <a:gd name="connsiteY3" fmla="*/ 1644886 h 1651236"/>
                <a:gd name="connsiteX4" fmla="*/ 387365 w 405611"/>
                <a:gd name="connsiteY4" fmla="*/ 1566616 h 1651236"/>
                <a:gd name="connsiteX5" fmla="*/ 71154 w 405611"/>
                <a:gd name="connsiteY5" fmla="*/ 1569790 h 1651236"/>
                <a:gd name="connsiteX6" fmla="*/ 65837 w 405611"/>
                <a:gd name="connsiteY6" fmla="*/ 63837 h 1651236"/>
                <a:gd name="connsiteX7" fmla="*/ 405611 w 405611"/>
                <a:gd name="connsiteY7" fmla="*/ 69154 h 1651236"/>
                <a:gd name="connsiteX8" fmla="*/ 400294 w 405611"/>
                <a:gd name="connsiteY8" fmla="*/ 0 h 1651236"/>
                <a:gd name="connsiteX0" fmla="*/ 400294 w 405611"/>
                <a:gd name="connsiteY0" fmla="*/ 0 h 1644886"/>
                <a:gd name="connsiteX1" fmla="*/ 0 w 405611"/>
                <a:gd name="connsiteY1" fmla="*/ 5316 h 1644886"/>
                <a:gd name="connsiteX2" fmla="*/ 0 w 405611"/>
                <a:gd name="connsiteY2" fmla="*/ 1644886 h 1644886"/>
                <a:gd name="connsiteX3" fmla="*/ 387439 w 405611"/>
                <a:gd name="connsiteY3" fmla="*/ 1644886 h 1644886"/>
                <a:gd name="connsiteX4" fmla="*/ 387365 w 405611"/>
                <a:gd name="connsiteY4" fmla="*/ 1566616 h 1644886"/>
                <a:gd name="connsiteX5" fmla="*/ 71154 w 405611"/>
                <a:gd name="connsiteY5" fmla="*/ 1569790 h 1644886"/>
                <a:gd name="connsiteX6" fmla="*/ 65837 w 405611"/>
                <a:gd name="connsiteY6" fmla="*/ 63837 h 1644886"/>
                <a:gd name="connsiteX7" fmla="*/ 405611 w 405611"/>
                <a:gd name="connsiteY7" fmla="*/ 69154 h 1644886"/>
                <a:gd name="connsiteX8" fmla="*/ 400294 w 405611"/>
                <a:gd name="connsiteY8" fmla="*/ 0 h 1644886"/>
                <a:gd name="connsiteX0" fmla="*/ 400294 w 400294"/>
                <a:gd name="connsiteY0" fmla="*/ 0 h 1644886"/>
                <a:gd name="connsiteX1" fmla="*/ 0 w 400294"/>
                <a:gd name="connsiteY1" fmla="*/ 5316 h 1644886"/>
                <a:gd name="connsiteX2" fmla="*/ 0 w 400294"/>
                <a:gd name="connsiteY2" fmla="*/ 1644886 h 1644886"/>
                <a:gd name="connsiteX3" fmla="*/ 387439 w 400294"/>
                <a:gd name="connsiteY3" fmla="*/ 1644886 h 1644886"/>
                <a:gd name="connsiteX4" fmla="*/ 387365 w 400294"/>
                <a:gd name="connsiteY4" fmla="*/ 1566616 h 1644886"/>
                <a:gd name="connsiteX5" fmla="*/ 71154 w 400294"/>
                <a:gd name="connsiteY5" fmla="*/ 1569790 h 1644886"/>
                <a:gd name="connsiteX6" fmla="*/ 65837 w 400294"/>
                <a:gd name="connsiteY6" fmla="*/ 63837 h 1644886"/>
                <a:gd name="connsiteX7" fmla="*/ 386561 w 400294"/>
                <a:gd name="connsiteY7" fmla="*/ 78679 h 1644886"/>
                <a:gd name="connsiteX8" fmla="*/ 400294 w 400294"/>
                <a:gd name="connsiteY8" fmla="*/ 0 h 1644886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60662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414236"/>
                <a:gd name="connsiteY0" fmla="*/ 0 h 1641711"/>
                <a:gd name="connsiteX1" fmla="*/ 0 w 414236"/>
                <a:gd name="connsiteY1" fmla="*/ 2141 h 1641711"/>
                <a:gd name="connsiteX2" fmla="*/ 0 w 414236"/>
                <a:gd name="connsiteY2" fmla="*/ 1641711 h 1641711"/>
                <a:gd name="connsiteX3" fmla="*/ 387439 w 414236"/>
                <a:gd name="connsiteY3" fmla="*/ 1641711 h 1641711"/>
                <a:gd name="connsiteX4" fmla="*/ 379172 w 414236"/>
                <a:gd name="connsiteY4" fmla="*/ 1600163 h 1641711"/>
                <a:gd name="connsiteX5" fmla="*/ 387365 w 414236"/>
                <a:gd name="connsiteY5" fmla="*/ 1563441 h 1641711"/>
                <a:gd name="connsiteX6" fmla="*/ 71154 w 414236"/>
                <a:gd name="connsiteY6" fmla="*/ 1566615 h 1641711"/>
                <a:gd name="connsiteX7" fmla="*/ 65837 w 414236"/>
                <a:gd name="connsiteY7" fmla="*/ 76537 h 1641711"/>
                <a:gd name="connsiteX8" fmla="*/ 386561 w 414236"/>
                <a:gd name="connsiteY8" fmla="*/ 75504 h 1641711"/>
                <a:gd name="connsiteX9" fmla="*/ 384419 w 414236"/>
                <a:gd name="connsiteY9" fmla="*/ 0 h 1641711"/>
                <a:gd name="connsiteX0" fmla="*/ 384419 w 431494"/>
                <a:gd name="connsiteY0" fmla="*/ 0 h 1641711"/>
                <a:gd name="connsiteX1" fmla="*/ 0 w 431494"/>
                <a:gd name="connsiteY1" fmla="*/ 2141 h 1641711"/>
                <a:gd name="connsiteX2" fmla="*/ 0 w 431494"/>
                <a:gd name="connsiteY2" fmla="*/ 1641711 h 1641711"/>
                <a:gd name="connsiteX3" fmla="*/ 387439 w 431494"/>
                <a:gd name="connsiteY3" fmla="*/ 1641711 h 1641711"/>
                <a:gd name="connsiteX4" fmla="*/ 387365 w 431494"/>
                <a:gd name="connsiteY4" fmla="*/ 1563441 h 1641711"/>
                <a:gd name="connsiteX5" fmla="*/ 71154 w 431494"/>
                <a:gd name="connsiteY5" fmla="*/ 1566615 h 1641711"/>
                <a:gd name="connsiteX6" fmla="*/ 65837 w 431494"/>
                <a:gd name="connsiteY6" fmla="*/ 76537 h 1641711"/>
                <a:gd name="connsiteX7" fmla="*/ 386561 w 431494"/>
                <a:gd name="connsiteY7" fmla="*/ 75504 h 1641711"/>
                <a:gd name="connsiteX8" fmla="*/ 384419 w 431494"/>
                <a:gd name="connsiteY8" fmla="*/ 0 h 1641711"/>
                <a:gd name="connsiteX0" fmla="*/ 384419 w 409039"/>
                <a:gd name="connsiteY0" fmla="*/ 0 h 1642067"/>
                <a:gd name="connsiteX1" fmla="*/ 0 w 409039"/>
                <a:gd name="connsiteY1" fmla="*/ 2141 h 1642067"/>
                <a:gd name="connsiteX2" fmla="*/ 0 w 409039"/>
                <a:gd name="connsiteY2" fmla="*/ 1641711 h 1642067"/>
                <a:gd name="connsiteX3" fmla="*/ 387439 w 409039"/>
                <a:gd name="connsiteY3" fmla="*/ 1641711 h 1642067"/>
                <a:gd name="connsiteX4" fmla="*/ 387365 w 409039"/>
                <a:gd name="connsiteY4" fmla="*/ 1563441 h 1642067"/>
                <a:gd name="connsiteX5" fmla="*/ 71154 w 409039"/>
                <a:gd name="connsiteY5" fmla="*/ 1566615 h 1642067"/>
                <a:gd name="connsiteX6" fmla="*/ 65837 w 409039"/>
                <a:gd name="connsiteY6" fmla="*/ 76537 h 1642067"/>
                <a:gd name="connsiteX7" fmla="*/ 386561 w 409039"/>
                <a:gd name="connsiteY7" fmla="*/ 75504 h 1642067"/>
                <a:gd name="connsiteX8" fmla="*/ 384419 w 409039"/>
                <a:gd name="connsiteY8" fmla="*/ 0 h 1642067"/>
                <a:gd name="connsiteX0" fmla="*/ 384419 w 410804"/>
                <a:gd name="connsiteY0" fmla="*/ 0 h 1641711"/>
                <a:gd name="connsiteX1" fmla="*/ 0 w 410804"/>
                <a:gd name="connsiteY1" fmla="*/ 2141 h 1641711"/>
                <a:gd name="connsiteX2" fmla="*/ 0 w 410804"/>
                <a:gd name="connsiteY2" fmla="*/ 1641711 h 1641711"/>
                <a:gd name="connsiteX3" fmla="*/ 387439 w 410804"/>
                <a:gd name="connsiteY3" fmla="*/ 1641711 h 1641711"/>
                <a:gd name="connsiteX4" fmla="*/ 387365 w 410804"/>
                <a:gd name="connsiteY4" fmla="*/ 1563441 h 1641711"/>
                <a:gd name="connsiteX5" fmla="*/ 71154 w 410804"/>
                <a:gd name="connsiteY5" fmla="*/ 1566615 h 1641711"/>
                <a:gd name="connsiteX6" fmla="*/ 65837 w 410804"/>
                <a:gd name="connsiteY6" fmla="*/ 76537 h 1641711"/>
                <a:gd name="connsiteX7" fmla="*/ 386561 w 410804"/>
                <a:gd name="connsiteY7" fmla="*/ 75504 h 1641711"/>
                <a:gd name="connsiteX8" fmla="*/ 384419 w 410804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  <a:gd name="connsiteX0" fmla="*/ 400294 w 400294"/>
                <a:gd name="connsiteY0" fmla="*/ 0 h 1644886"/>
                <a:gd name="connsiteX1" fmla="*/ 0 w 400294"/>
                <a:gd name="connsiteY1" fmla="*/ 5316 h 1644886"/>
                <a:gd name="connsiteX2" fmla="*/ 0 w 400294"/>
                <a:gd name="connsiteY2" fmla="*/ 1644886 h 1644886"/>
                <a:gd name="connsiteX3" fmla="*/ 387439 w 400294"/>
                <a:gd name="connsiteY3" fmla="*/ 1644886 h 1644886"/>
                <a:gd name="connsiteX4" fmla="*/ 387365 w 400294"/>
                <a:gd name="connsiteY4" fmla="*/ 1566616 h 1644886"/>
                <a:gd name="connsiteX5" fmla="*/ 71154 w 400294"/>
                <a:gd name="connsiteY5" fmla="*/ 1569790 h 1644886"/>
                <a:gd name="connsiteX6" fmla="*/ 65837 w 400294"/>
                <a:gd name="connsiteY6" fmla="*/ 79712 h 1644886"/>
                <a:gd name="connsiteX7" fmla="*/ 386561 w 400294"/>
                <a:gd name="connsiteY7" fmla="*/ 78679 h 1644886"/>
                <a:gd name="connsiteX8" fmla="*/ 400294 w 400294"/>
                <a:gd name="connsiteY8" fmla="*/ 0 h 1644886"/>
                <a:gd name="connsiteX0" fmla="*/ 37806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78069 w 387439"/>
                <a:gd name="connsiteY8" fmla="*/ 0 h 1641711"/>
                <a:gd name="connsiteX0" fmla="*/ 384419 w 387439"/>
                <a:gd name="connsiteY0" fmla="*/ 0 h 1641711"/>
                <a:gd name="connsiteX1" fmla="*/ 0 w 387439"/>
                <a:gd name="connsiteY1" fmla="*/ 2141 h 1641711"/>
                <a:gd name="connsiteX2" fmla="*/ 0 w 387439"/>
                <a:gd name="connsiteY2" fmla="*/ 1641711 h 1641711"/>
                <a:gd name="connsiteX3" fmla="*/ 387439 w 387439"/>
                <a:gd name="connsiteY3" fmla="*/ 1641711 h 1641711"/>
                <a:gd name="connsiteX4" fmla="*/ 387365 w 387439"/>
                <a:gd name="connsiteY4" fmla="*/ 1563441 h 1641711"/>
                <a:gd name="connsiteX5" fmla="*/ 71154 w 387439"/>
                <a:gd name="connsiteY5" fmla="*/ 1566615 h 1641711"/>
                <a:gd name="connsiteX6" fmla="*/ 65837 w 387439"/>
                <a:gd name="connsiteY6" fmla="*/ 76537 h 1641711"/>
                <a:gd name="connsiteX7" fmla="*/ 386561 w 387439"/>
                <a:gd name="connsiteY7" fmla="*/ 75504 h 1641711"/>
                <a:gd name="connsiteX8" fmla="*/ 384419 w 387439"/>
                <a:gd name="connsiteY8" fmla="*/ 0 h 164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439" h="1641711">
                  <a:moveTo>
                    <a:pt x="384419" y="0"/>
                  </a:moveTo>
                  <a:lnTo>
                    <a:pt x="0" y="2141"/>
                  </a:lnTo>
                  <a:lnTo>
                    <a:pt x="0" y="1641711"/>
                  </a:lnTo>
                  <a:lnTo>
                    <a:pt x="387439" y="1641711"/>
                  </a:lnTo>
                  <a:cubicBezTo>
                    <a:pt x="387414" y="1615621"/>
                    <a:pt x="387390" y="1589531"/>
                    <a:pt x="387365" y="1563441"/>
                  </a:cubicBezTo>
                  <a:lnTo>
                    <a:pt x="71154" y="1566615"/>
                  </a:lnTo>
                  <a:cubicBezTo>
                    <a:pt x="68495" y="821576"/>
                    <a:pt x="68495" y="821576"/>
                    <a:pt x="65837" y="76537"/>
                  </a:cubicBezTo>
                  <a:lnTo>
                    <a:pt x="386561" y="75504"/>
                  </a:lnTo>
                  <a:lnTo>
                    <a:pt x="384419" y="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45B017-B184-C5D5-4D7B-293896886721}"/>
                </a:ext>
              </a:extLst>
            </p:cNvPr>
            <p:cNvSpPr txBox="1"/>
            <p:nvPr/>
          </p:nvSpPr>
          <p:spPr>
            <a:xfrm>
              <a:off x="1891333" y="6156143"/>
              <a:ext cx="834627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sz="3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Arial" charset="0"/>
                  <a:cs typeface="Times New Roman" panose="02020603050405020304" pitchFamily="18" charset="0"/>
                </a:rPr>
                <a:t>Guarantee will </a:t>
              </a:r>
              <a:r>
                <a:rPr lang="en-US" altLang="zh-CN" sz="3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" charset="0"/>
                  <a:cs typeface="Times New Roman" panose="02020603050405020304" pitchFamily="18" charset="0"/>
                </a:rPr>
                <a:t>lose</a:t>
              </a:r>
              <a:r>
                <a:rPr lang="en-US" altLang="zh-CN" sz="3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Arial" charset="0"/>
                  <a:cs typeface="Times New Roman" panose="02020603050405020304" pitchFamily="18" charset="0"/>
                </a:rPr>
                <a:t> in multiple adaptive queries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8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3B6BBE2A-DCE3-9446-8C75-F2A9408D8A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Adaptive Data Analysis</a:t>
            </a:r>
          </a:p>
        </p:txBody>
      </p:sp>
      <p:sp>
        <p:nvSpPr>
          <p:cNvPr id="18435" name="Date Placeholder 4">
            <a:extLst>
              <a:ext uri="{FF2B5EF4-FFF2-40B4-BE49-F238E27FC236}">
                <a16:creationId xmlns:a16="http://schemas.microsoft.com/office/drawing/2014/main" id="{1C7C821B-1D1C-9447-A18B-503C3F821FC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9DB412C4-5216-4742-94F4-F6881B95DA15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</p:spPr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 Theorem – query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differentially private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Clr>
                    <a:srgbClr val="CC0000"/>
                  </a:buClr>
                  <a:buNone/>
                </a:pPr>
                <a:endParaRPr lang="en-US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D32AB97A-0D85-4747-AA3C-259849792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45527"/>
                <a:ext cx="7924800" cy="589243"/>
              </a:xfrm>
              <a:blipFill>
                <a:blip r:embed="rId3"/>
                <a:stretch>
                  <a:fillRect l="-1122" t="-638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F97F952-61B9-544D-9E90-1990E30F7884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5AF091-793B-0544-9D6A-F1D35F8B2392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02260C-C391-0641-A0C9-3041266E542B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D2A82C9-D167-0F4E-BECF-C304A7FDE945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09A5FC-9DD4-0449-9E4E-92A4B9B2A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380BF-D743-B94E-8234-0688BA873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928009-15E2-2748-96AE-40CAB2B21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B05847-4479-2340-8FB0-D56147B0B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/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99CECC-40A2-1D4F-AD14-D0CCDDC25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24" y="4462398"/>
                <a:ext cx="4648200" cy="1183529"/>
              </a:xfrm>
              <a:prstGeom prst="rect">
                <a:avLst/>
              </a:prstGeom>
              <a:blipFill>
                <a:blip r:embed="rId10"/>
                <a:stretch>
                  <a:fillRect t="-90526" r="-14714" b="-14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">
            <a:extLst>
              <a:ext uri="{FF2B5EF4-FFF2-40B4-BE49-F238E27FC236}">
                <a16:creationId xmlns:a16="http://schemas.microsoft.com/office/drawing/2014/main" id="{245DBF85-4F6B-2C43-900E-9288E7FB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80275"/>
            <a:ext cx="7212286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Theoritical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824</Words>
  <Application>Microsoft Macintosh PowerPoint</Application>
  <PresentationFormat>On-screen Show (4:3)</PresentationFormat>
  <Paragraphs>243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Bold</vt:lpstr>
      <vt:lpstr>Arial</vt:lpstr>
      <vt:lpstr>Cambria Math</vt:lpstr>
      <vt:lpstr>Courier</vt:lpstr>
      <vt:lpstr>Times</vt:lpstr>
      <vt:lpstr>Times New Roman</vt:lpstr>
      <vt:lpstr>Wingdings</vt:lpstr>
      <vt:lpstr>Blank Presentation</vt:lpstr>
      <vt:lpstr>Thesis Prospectus </vt:lpstr>
      <vt:lpstr>Outline</vt:lpstr>
      <vt:lpstr>PowerPoint Presentation</vt:lpstr>
      <vt:lpstr>Data Analysis Structure</vt:lpstr>
      <vt:lpstr>Adaptive Data Analysis</vt:lpstr>
      <vt:lpstr>Adaptive Data Analysis</vt:lpstr>
      <vt:lpstr>Generalization Error / Overfitting</vt:lpstr>
      <vt:lpstr>Existing Methods – 1 Query Guarantee </vt:lpstr>
      <vt:lpstr>PowerPoint Presentation</vt:lpstr>
      <vt:lpstr>PowerPoint Presentation</vt:lpstr>
      <vt:lpstr>Consideration</vt:lpstr>
      <vt:lpstr>Research Goals &amp;. Challenge</vt:lpstr>
      <vt:lpstr>PowerPoint Presentation</vt:lpstr>
      <vt:lpstr>PowerPoint Presentation</vt:lpstr>
      <vt:lpstr>Research Goals &amp;. Challenge</vt:lpstr>
      <vt:lpstr>Full-Spectrum Adaptivity Analysis</vt:lpstr>
      <vt:lpstr>Full-Spectrum Adaptivity Analysis Framework</vt:lpstr>
      <vt:lpstr>Challenge – I : Adaptive Data Analysis Formalization</vt:lpstr>
      <vt:lpstr>Query-While Language Design</vt:lpstr>
      <vt:lpstr>Challenge – II : Adaptivity Formalization</vt:lpstr>
      <vt:lpstr>Execution-Based Adaptivity Analysis</vt:lpstr>
      <vt:lpstr>Challenge – III : Adaptivity Estimation</vt:lpstr>
      <vt:lpstr>Static Program Adaptivity Analysis</vt:lpstr>
      <vt:lpstr>Further Works</vt:lpstr>
      <vt:lpstr>Full-Spectrum Adaptivity Analysis Extension</vt:lpstr>
      <vt:lpstr>Full-Spectrum Analysis on General Program’s Resource Cost</vt:lpstr>
      <vt:lpstr>Towards Solving the CFL-Reachability Problem</vt:lpstr>
      <vt:lpstr>Status and Plan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490</cp:revision>
  <cp:lastPrinted>2018-05-31T15:51:35Z</cp:lastPrinted>
  <dcterms:created xsi:type="dcterms:W3CDTF">2008-01-28T19:49:47Z</dcterms:created>
  <dcterms:modified xsi:type="dcterms:W3CDTF">2022-08-03T18:19:44Z</dcterms:modified>
</cp:coreProperties>
</file>