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278" r:id="rId10"/>
    <p:sldId id="295" r:id="rId11"/>
    <p:sldId id="282" r:id="rId12"/>
    <p:sldId id="269" r:id="rId13"/>
    <p:sldId id="302" r:id="rId14"/>
    <p:sldId id="283" r:id="rId15"/>
    <p:sldId id="294" r:id="rId16"/>
    <p:sldId id="303" r:id="rId17"/>
    <p:sldId id="310" r:id="rId18"/>
    <p:sldId id="304" r:id="rId19"/>
    <p:sldId id="307" r:id="rId20"/>
    <p:sldId id="305" r:id="rId21"/>
    <p:sldId id="308" r:id="rId22"/>
    <p:sldId id="306" r:id="rId23"/>
    <p:sldId id="309" r:id="rId24"/>
    <p:sldId id="311" r:id="rId25"/>
    <p:sldId id="312" r:id="rId26"/>
    <p:sldId id="313" r:id="rId27"/>
    <p:sldId id="314" r:id="rId28"/>
    <p:sldId id="315" r:id="rId29"/>
    <p:sldId id="316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5EB996-E574-AE44-AC20-FB250DB00564}">
          <p14:sldIdLst>
            <p14:sldId id="256"/>
            <p14:sldId id="257"/>
            <p14:sldId id="296"/>
            <p14:sldId id="297"/>
            <p14:sldId id="298"/>
            <p14:sldId id="299"/>
            <p14:sldId id="300"/>
            <p14:sldId id="301"/>
            <p14:sldId id="278"/>
            <p14:sldId id="295"/>
            <p14:sldId id="282"/>
            <p14:sldId id="269"/>
            <p14:sldId id="302"/>
            <p14:sldId id="283"/>
            <p14:sldId id="294"/>
            <p14:sldId id="303"/>
            <p14:sldId id="310"/>
            <p14:sldId id="304"/>
            <p14:sldId id="307"/>
            <p14:sldId id="305"/>
            <p14:sldId id="308"/>
            <p14:sldId id="306"/>
            <p14:sldId id="309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Untitled Section" id="{065AD779-EAD1-8241-927D-CBF020A2A6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DF"/>
    <a:srgbClr val="F0FAE8"/>
    <a:srgbClr val="E3F0DC"/>
    <a:srgbClr val="EAFFD7"/>
    <a:srgbClr val="E8F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1289" autoAdjust="0"/>
  </p:normalViewPr>
  <p:slideViewPr>
    <p:cSldViewPr>
      <p:cViewPr varScale="1">
        <p:scale>
          <a:sx n="115" d="100"/>
          <a:sy n="115" d="100"/>
        </p:scale>
        <p:origin x="19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4AAE-1910-1A41-A44A-30092A184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59FBDB-3B8D-3449-8304-CC546AD2EC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C74BFF-857E-7D49-BF19-8D2F6E79C8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4DAD9E-49F4-2042-B614-7FD250929C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05A8C75B-E160-4749-A508-7EBC2C4B2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72015F-4F4E-5B4B-9115-DF98AA27E6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27DB26-5482-7D49-8160-E65F936C03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891E4DE-318C-3944-A2D8-D8963E8769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A25E9-F90E-8E46-9AFA-782FC90C77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95978D-4BD4-7F46-83FA-40EDBC26F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267024-06B7-EF4B-92A3-7701DFBD6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C99353E9-CAB9-CC42-95EB-22C092AC8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2893C9B-C294-0347-B0CD-9CAC501B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A4FE6649-3960-004F-B5B1-D9E042D32A0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6D4E15-6D27-BB4F-9278-1ABEB587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7A70B9-3F26-7544-BEEA-1B5CA8B7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76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78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31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0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0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0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4D91DD1-2B80-C24B-A403-EFDA07345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700EA1-1BD5-6545-92D2-E9B4D31E1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6533DFD-D7AC-E142-A759-B0F04E03A7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6739DF-F384-D64D-8608-2999F7E418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3A214-AAE0-C84C-BF6F-382EA7C2AC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707012A-D059-F749-A848-2F3991024AC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4E2098-3C7C-024A-9140-B56A98F9165A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0913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B3124-B980-1641-B2E1-CEA8C13609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893FAB-4B11-3A4A-9977-F14FB4B943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3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C49B2-4A80-D44E-B53B-EA1522F8A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9881E21-FD4D-764A-86F6-DAE011214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EE53B03D-0207-7E41-BC69-6876B56F30F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150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41B70-23A9-AB44-8055-FBD20B666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6AD483-FD32-794C-BFF6-199639688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AE685CB-9B2F-6C42-983C-4C8E76949B1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2336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4B93-6144-4A44-9E1E-6F7CCCB76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4CDC6E4-3FCC-B144-9777-6FED469165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2787F3E-B1EE-684F-ADB5-510F4F9F809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818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B34658-CD6E-0648-B6C7-061435E560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206C39F-35B6-674C-9DE3-60CC4E4541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958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4D0058-F25D-0948-9881-C264C2D8B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75ED96AD-7FA1-D849-8911-EA38356FD0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BA1C2D52-6700-8447-842A-EB1B8A249D1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6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B4132-CE9F-834C-AB5D-F985C5302E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D6C48AD-158F-A24C-95D3-AE2CD6DF44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14852DAB-2B47-2B4E-A847-1B8560A8642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55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130A2-2D33-D84D-863F-B8AD71556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A25325D-D123-4841-B173-7B1EFBF5A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292C1B7-9C34-F141-9D0F-63F998543D5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8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F548DA9A-C3AE-6547-A489-AD956ECAE5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E7E4641-7D64-C542-A84D-4DA421A0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D50049-03F9-314F-BD1D-F738CFD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0CFC3-BD65-F940-81DC-B3EBE96524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BA3C30DD-5420-FF44-9D1C-419456AFDA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A30CAA7F-EF70-744A-995A-5C2E0651F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79B33AB9-7B80-8241-8130-6FA4ED67B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40EFAE8-FF19-DB48-8835-D0305F4BA6A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87A15B9-8D54-034E-8530-0BE98E7DB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3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DA840E-35F1-D44E-9B58-FDF139ECF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/>
              <a:t>Jiawen</a:t>
            </a:r>
            <a:r>
              <a:rPr lang="en-US" altLang="en-US" dirty="0"/>
              <a:t>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Advised by: Marco </a:t>
            </a:r>
            <a:r>
              <a:rPr lang="en-US" altLang="en-US" dirty="0" err="1"/>
              <a:t>Gaboardi</a:t>
            </a:r>
            <a:endParaRPr lang="en-US" altLang="en-US" dirty="0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30E048BF-7E65-E741-A54A-430D6D170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Thesis Prospectus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 Theorem – query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differentially private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Clr>
                    <a:srgbClr val="CC0000"/>
                  </a:buClr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  <a:blipFill>
                <a:blip r:embed="rId3"/>
                <a:stretch>
                  <a:fillRect l="-1122" t="-638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F97F952-61B9-544D-9E90-1990E30F7884}"/>
              </a:ext>
            </a:extLst>
          </p:cNvPr>
          <p:cNvGrpSpPr/>
          <p:nvPr/>
        </p:nvGrpSpPr>
        <p:grpSpPr>
          <a:xfrm>
            <a:off x="1295400" y="1943100"/>
            <a:ext cx="1752600" cy="1052239"/>
            <a:chOff x="1295400" y="1943100"/>
            <a:chExt cx="1752600" cy="10522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5AF091-793B-0544-9D6A-F1D35F8B2392}"/>
                </a:ext>
              </a:extLst>
            </p:cNvPr>
            <p:cNvSpPr/>
            <p:nvPr/>
          </p:nvSpPr>
          <p:spPr>
            <a:xfrm>
              <a:off x="1295400" y="1943100"/>
              <a:ext cx="1752600" cy="943909"/>
            </a:xfrm>
            <a:prstGeom prst="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" pitchFamily="2" charset="0"/>
                </a:rPr>
                <a:t>Sample</a:t>
              </a:r>
              <a:r>
                <a:rPr lang="en-US" sz="2000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/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02260C-C391-0641-A0C9-3041266E542B}"/>
              </a:ext>
            </a:extLst>
          </p:cNvPr>
          <p:cNvGrpSpPr/>
          <p:nvPr/>
        </p:nvGrpSpPr>
        <p:grpSpPr>
          <a:xfrm>
            <a:off x="4419600" y="1866900"/>
            <a:ext cx="3962397" cy="1143000"/>
            <a:chOff x="4419600" y="1866900"/>
            <a:chExt cx="3962397" cy="11430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D2A82C9-D167-0F4E-BECF-C304A7FDE945}"/>
                </a:ext>
              </a:extLst>
            </p:cNvPr>
            <p:cNvSpPr/>
            <p:nvPr/>
          </p:nvSpPr>
          <p:spPr bwMode="auto">
            <a:xfrm>
              <a:off x="4419600" y="1866900"/>
              <a:ext cx="3962397" cy="1143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600" b="1" dirty="0">
                  <a:latin typeface="Courier" pitchFamily="2" charset="0"/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/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/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/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/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/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  <a:blipFill>
                <a:blip r:embed="rId9"/>
                <a:stretch>
                  <a:fillRect t="-100000" r="-5212" b="-16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/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  <a:blipFill>
                <a:blip r:embed="rId10"/>
                <a:stretch>
                  <a:fillRect t="-90526" r="-14714" b="-14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Consideration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99467" y="1996441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67" y="1996441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3208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549483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6154829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stCxn id="17" idx="0"/>
            <a:endCxn id="16" idx="2"/>
          </p:cNvCxnSpPr>
          <p:nvPr/>
        </p:nvCxnSpPr>
        <p:spPr bwMode="auto">
          <a:xfrm flipV="1">
            <a:off x="1730583" y="2644141"/>
            <a:ext cx="2959784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>
            <a:off x="2911683" y="4499608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87678" y="410685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1192066" y="3067078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stCxn id="18" idx="0"/>
            <a:endCxn id="16" idx="2"/>
          </p:cNvCxnSpPr>
          <p:nvPr/>
        </p:nvCxnSpPr>
        <p:spPr bwMode="auto">
          <a:xfrm flipH="1" flipV="1">
            <a:off x="4690367" y="2644141"/>
            <a:ext cx="2645562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5179975" y="2828865"/>
            <a:ext cx="3037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or Analysis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BE7615-B3DE-324C-A902-F3E3A97A7089}"/>
              </a:ext>
            </a:extLst>
          </p:cNvPr>
          <p:cNvSpPr/>
          <p:nvPr/>
        </p:nvSpPr>
        <p:spPr>
          <a:xfrm>
            <a:off x="6013148" y="3014036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8" grpId="0"/>
      <p:bldP spid="26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12</a:t>
            </a:fld>
            <a:endParaRPr lang="en-US" altLang="en-US" baseline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5365F8-0F1B-6848-8667-3257F9470FFF}"/>
              </a:ext>
            </a:extLst>
          </p:cNvPr>
          <p:cNvGrpSpPr/>
          <p:nvPr/>
        </p:nvGrpSpPr>
        <p:grpSpPr>
          <a:xfrm>
            <a:off x="950190" y="1494373"/>
            <a:ext cx="1299410" cy="429708"/>
            <a:chOff x="5652673" y="1805741"/>
            <a:chExt cx="1299410" cy="518481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DC5F6EC-5F9E-4B4E-8CDF-DE0D62B49C3B}"/>
                </a:ext>
              </a:extLst>
            </p:cNvPr>
            <p:cNvSpPr/>
            <p:nvPr/>
          </p:nvSpPr>
          <p:spPr>
            <a:xfrm>
              <a:off x="5652673" y="1805741"/>
              <a:ext cx="1299410" cy="518481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   input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/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6303C4-B3E3-7D49-891F-CF897A18694E}"/>
              </a:ext>
            </a:extLst>
          </p:cNvPr>
          <p:cNvGrpSpPr/>
          <p:nvPr/>
        </p:nvGrpSpPr>
        <p:grpSpPr>
          <a:xfrm>
            <a:off x="6075406" y="5653537"/>
            <a:ext cx="1302096" cy="476282"/>
            <a:chOff x="10624589" y="5967586"/>
            <a:chExt cx="1317558" cy="642507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D897359-D59F-0744-B772-AAE76C1786B8}"/>
                </a:ext>
              </a:extLst>
            </p:cNvPr>
            <p:cNvSpPr/>
            <p:nvPr/>
          </p:nvSpPr>
          <p:spPr>
            <a:xfrm>
              <a:off x="10624589" y="5967586"/>
              <a:ext cx="1317558" cy="64250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output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/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2DD41A-B568-634A-B92C-9A38CA5DB6E7}"/>
              </a:ext>
            </a:extLst>
          </p:cNvPr>
          <p:cNvGrpSpPr/>
          <p:nvPr/>
        </p:nvGrpSpPr>
        <p:grpSpPr>
          <a:xfrm>
            <a:off x="2298861" y="1447799"/>
            <a:ext cx="3602285" cy="4682021"/>
            <a:chOff x="2298861" y="1447799"/>
            <a:chExt cx="3602285" cy="4682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/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/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blipFill>
                  <a:blip r:embed="rId9"/>
                  <a:stretch>
                    <a:fillRect b="-2564"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/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/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2BE8B8-883D-C949-8E21-2BF489A668C7}"/>
                </a:ext>
              </a:extLst>
            </p:cNvPr>
            <p:cNvSpPr/>
            <p:nvPr/>
          </p:nvSpPr>
          <p:spPr>
            <a:xfrm>
              <a:off x="3742650" y="4600963"/>
              <a:ext cx="1653170" cy="4762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</a:rPr>
                <a:t>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79A9A1-FDF1-3648-9F93-72D0A27A047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48566" y="1924081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B9CC9A-2DF2-874B-B9C8-7B34D34A41DD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62" y="2962715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1D859B-0ED3-DE47-9A3E-8EAFBEBA179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4069129" y="4040762"/>
              <a:ext cx="687480" cy="71508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48815D-D8DA-6743-B98D-A4C8E3914CC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569235" y="5077245"/>
              <a:ext cx="687479" cy="78866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947659-A10D-5246-A006-F0B4C72B6451}"/>
              </a:ext>
            </a:extLst>
          </p:cNvPr>
          <p:cNvCxnSpPr>
            <a:cxnSpLocks/>
          </p:cNvCxnSpPr>
          <p:nvPr/>
        </p:nvCxnSpPr>
        <p:spPr>
          <a:xfrm flipH="1">
            <a:off x="6067058" y="1447799"/>
            <a:ext cx="8348" cy="4294876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BD0AB4-BA25-5C41-B779-B3883458B82F}"/>
              </a:ext>
            </a:extLst>
          </p:cNvPr>
          <p:cNvSpPr txBox="1"/>
          <p:nvPr/>
        </p:nvSpPr>
        <p:spPr>
          <a:xfrm>
            <a:off x="6058711" y="3130729"/>
            <a:ext cx="165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</a:p>
        </p:txBody>
      </p:sp>
    </p:spTree>
    <p:extLst>
      <p:ext uri="{BB962C8B-B14F-4D97-AF65-F5344CB8AC3E}">
        <p14:creationId xmlns:p14="http://schemas.microsoft.com/office/powerpoint/2010/main" val="39464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2038-92C1-8174-1FAA-C2876010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1E3D7-93E2-CE9A-27CE-EA38959D7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6727-BB64-9D27-E8C2-2CCFD1C8E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13</a:t>
            </a:fld>
            <a:endParaRPr lang="en-US" altLang="en-US" baseline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B82A98-B38B-A312-831A-51DAF5625BD9}"/>
              </a:ext>
            </a:extLst>
          </p:cNvPr>
          <p:cNvSpPr/>
          <p:nvPr/>
        </p:nvSpPr>
        <p:spPr>
          <a:xfrm>
            <a:off x="-918702" y="3180394"/>
            <a:ext cx="1919811" cy="1243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Adaptivity Depth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08A4A3-97B5-0C88-5F3D-B110B955F3F4}"/>
              </a:ext>
            </a:extLst>
          </p:cNvPr>
          <p:cNvSpPr/>
          <p:nvPr/>
        </p:nvSpPr>
        <p:spPr>
          <a:xfrm>
            <a:off x="1905000" y="1905000"/>
            <a:ext cx="4834756" cy="79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mechanisms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1C589A-9DA1-88EB-A6D6-1F14094A78C6}"/>
              </a:ext>
            </a:extLst>
          </p:cNvPr>
          <p:cNvSpPr/>
          <p:nvPr/>
        </p:nvSpPr>
        <p:spPr>
          <a:xfrm>
            <a:off x="1904999" y="2991166"/>
            <a:ext cx="4834756" cy="79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mechanisms needed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7A487D-3230-998E-63EA-9679A7EB33B5}"/>
              </a:ext>
            </a:extLst>
          </p:cNvPr>
          <p:cNvSpPr/>
          <p:nvPr/>
        </p:nvSpPr>
        <p:spPr>
          <a:xfrm>
            <a:off x="1904999" y="4077332"/>
            <a:ext cx="4834756" cy="79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or intense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E951F6-88B8-0DB2-F331-2FA3293E5986}"/>
              </a:ext>
            </a:extLst>
          </p:cNvPr>
          <p:cNvSpPr/>
          <p:nvPr/>
        </p:nvSpPr>
        <p:spPr>
          <a:xfrm>
            <a:off x="1904999" y="5163498"/>
            <a:ext cx="4834756" cy="79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BCEC9D-229C-1311-9F34-04CD306E74CE}"/>
              </a:ext>
            </a:extLst>
          </p:cNvPr>
          <p:cNvSpPr/>
          <p:nvPr/>
        </p:nvSpPr>
        <p:spPr>
          <a:xfrm>
            <a:off x="7643647" y="2302379"/>
            <a:ext cx="2960335" cy="2829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 Generalization Error  for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adaptive queries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5BD04E4-8825-922E-A113-EC1B66EDBE5F}"/>
              </a:ext>
            </a:extLst>
          </p:cNvPr>
          <p:cNvSpPr/>
          <p:nvPr/>
        </p:nvSpPr>
        <p:spPr>
          <a:xfrm>
            <a:off x="1192922" y="3318217"/>
            <a:ext cx="520262" cy="93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4159E9B-DE57-5378-9F9F-B1C7D97189A7}"/>
              </a:ext>
            </a:extLst>
          </p:cNvPr>
          <p:cNvSpPr/>
          <p:nvPr/>
        </p:nvSpPr>
        <p:spPr>
          <a:xfrm>
            <a:off x="6931570" y="3334351"/>
            <a:ext cx="520262" cy="93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zh-CN" dirty="0"/>
                  <a:t>On Generalization Error in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Straightforward approach 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sz="1600" dirty="0"/>
                  <a:t>Data Splitting -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Known Bounds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efficient mechanism 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dirty="0"/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inefficient mechanism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g>
                          <m:e>
                            <m:r>
                              <m:rPr>
                                <m:sty m:val="p"/>
                              </m:rPr>
                              <a:rPr lang="en-US" alt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Bounds for differentially private algorithms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en-US" dirty="0"/>
                  <a:t>-differential privacy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/>
                  <a:t> - accurate</a:t>
                </a:r>
              </a:p>
              <a:p>
                <a:pPr marL="342900" lvl="2" indent="-342900" eaLnBrk="1" hangingPunct="1">
                  <a:buClr>
                    <a:srgbClr val="CC0000"/>
                  </a:buClr>
                </a:pPr>
                <a:r>
                  <a:rPr lang="en-US" altLang="zh-CN" sz="2400" dirty="0"/>
                  <a:t>Generalization Error in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Non-Linear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Based on Information Measures</a:t>
                </a: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  <a:blipFill>
                <a:blip r:embed="rId3"/>
                <a:stretch>
                  <a:fillRect l="-1122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">
            <a:extLst>
              <a:ext uri="{FF2B5EF4-FFF2-40B4-BE49-F238E27FC236}">
                <a16:creationId xmlns:a16="http://schemas.microsoft.com/office/drawing/2014/main" id="{181C4800-D5D9-F645-8CE6-443203A5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01" y="817218"/>
            <a:ext cx="754124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Privacy and Stability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15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/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21F767-3573-5842-A3A8-C6DCB3136484}"/>
              </a:ext>
            </a:extLst>
          </p:cNvPr>
          <p:cNvSpPr/>
          <p:nvPr/>
        </p:nvSpPr>
        <p:spPr bwMode="auto">
          <a:xfrm>
            <a:off x="6401447" y="2099541"/>
            <a:ext cx="608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3DBF6D-B545-5147-9419-907056DE8C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 flipH="1">
            <a:off x="2671505" y="2514600"/>
            <a:ext cx="4034419" cy="9249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/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sample size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FD82C29-E394-8841-B408-C112C3294468}"/>
              </a:ext>
            </a:extLst>
          </p:cNvPr>
          <p:cNvSpPr/>
          <p:nvPr/>
        </p:nvSpPr>
        <p:spPr bwMode="auto">
          <a:xfrm>
            <a:off x="7087247" y="2097520"/>
            <a:ext cx="227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4B1EA-9B60-6B44-B829-6B2DD3D069B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 flipH="1">
            <a:off x="6401447" y="2512579"/>
            <a:ext cx="799777" cy="16994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3226AE-0B0A-7146-9324-EFF9CBEEDBF0}"/>
              </a:ext>
            </a:extLst>
          </p:cNvPr>
          <p:cNvSpPr/>
          <p:nvPr/>
        </p:nvSpPr>
        <p:spPr>
          <a:xfrm>
            <a:off x="4527621" y="4212036"/>
            <a:ext cx="3747651" cy="115356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31210-0D40-E54F-817C-241F8901D3E7}"/>
              </a:ext>
            </a:extLst>
          </p:cNvPr>
          <p:cNvSpPr txBox="1"/>
          <p:nvPr/>
        </p:nvSpPr>
        <p:spPr>
          <a:xfrm>
            <a:off x="5911793" y="3158858"/>
            <a:ext cx="19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35FE-B18A-B441-9A29-FF5AE4F34C67}"/>
              </a:ext>
            </a:extLst>
          </p:cNvPr>
          <p:cNvSpPr txBox="1"/>
          <p:nvPr/>
        </p:nvSpPr>
        <p:spPr>
          <a:xfrm>
            <a:off x="2971801" y="2715475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Track</a:t>
            </a:r>
          </a:p>
        </p:txBody>
      </p:sp>
    </p:spTree>
    <p:extLst>
      <p:ext uri="{BB962C8B-B14F-4D97-AF65-F5344CB8AC3E}">
        <p14:creationId xmlns:p14="http://schemas.microsoft.com/office/powerpoint/2010/main" val="2302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 animBg="1"/>
      <p:bldP spid="32" grpId="0" animBg="1"/>
      <p:bldP spid="3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Full-Spectrum Adaptivity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2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Full-Spectrum Adaptivity Analysis Framework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02C98F-8102-F21B-668E-CABBAE65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6878"/>
            <a:ext cx="9144000" cy="15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I : Adaptive Data Analysis Formalization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18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0175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91814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0386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Data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Full-Spectrum Program 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Query-While Language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Execution-Based Program 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Static Program Adaptivity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Further Works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Extension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Towards Full-Spectrum Program Resource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Further Works</a:t>
            </a:r>
            <a:endParaRPr lang="en-US" altLang="en-US" sz="200" dirty="0"/>
          </a:p>
          <a:p>
            <a:pPr eaLnBrk="1" hangingPunct="1">
              <a:buClr>
                <a:srgbClr val="CC0000"/>
              </a:buClr>
            </a:pPr>
            <a:endParaRPr lang="en-US" altLang="en-US" sz="1200" dirty="0"/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II : Adaptivity Formalization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20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6130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21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87954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III : Adaptivity Estimation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22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8221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Program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4882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Works</a:t>
            </a:r>
          </a:p>
        </p:txBody>
      </p:sp>
    </p:spTree>
    <p:extLst>
      <p:ext uri="{BB962C8B-B14F-4D97-AF65-F5344CB8AC3E}">
        <p14:creationId xmlns:p14="http://schemas.microsoft.com/office/powerpoint/2010/main" val="4036890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Full-Spectrum Adaptivity Analysis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Extension</a:t>
            </a:r>
          </a:p>
          <a:p>
            <a:r>
              <a:rPr lang="en-US" dirty="0"/>
              <a:t>Execution-Based Analysis Extension and Improvement</a:t>
            </a:r>
          </a:p>
          <a:p>
            <a:r>
              <a:rPr lang="en-US" dirty="0"/>
              <a:t>Static Analysis Extension and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25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33644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Full-Spectrum Analysis on General Program’s Resource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26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84277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Solving the CFL-Reachability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27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230446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6C20BC-E6B1-EF69-A649-446D97CC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3F046-9A98-4F6D-A1A3-BFAB67136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and Plan</a:t>
            </a:r>
          </a:p>
        </p:txBody>
      </p:sp>
    </p:spTree>
    <p:extLst>
      <p:ext uri="{BB962C8B-B14F-4D97-AF65-F5344CB8AC3E}">
        <p14:creationId xmlns:p14="http://schemas.microsoft.com/office/powerpoint/2010/main" val="147109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C99793-28C3-27C3-7C36-21060C5BD8F7}"/>
              </a:ext>
            </a:extLst>
          </p:cNvPr>
          <p:cNvSpPr txBox="1">
            <a:spLocks/>
          </p:cNvSpPr>
          <p:nvPr/>
        </p:nvSpPr>
        <p:spPr bwMode="auto">
          <a:xfrm>
            <a:off x="596590" y="7620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Status </a:t>
            </a:r>
          </a:p>
          <a:p>
            <a:pPr lvl="1"/>
            <a:r>
              <a:rPr lang="en-US" sz="1600" dirty="0"/>
              <a:t>The full-spectrum program adaptivity analysis is formalized into paper and submitted as a paper to POPL’2023.</a:t>
            </a:r>
          </a:p>
          <a:p>
            <a:pPr lvl="1"/>
            <a:r>
              <a:rPr lang="en-US" sz="1600" dirty="0"/>
              <a:t>It is also implemented and evaluated over three empirical data analysis algorithms and few designed examples.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B92E-E922-8332-617A-732210D6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657600"/>
          </a:xfrm>
        </p:spPr>
        <p:txBody>
          <a:bodyPr/>
          <a:lstStyle/>
          <a:p>
            <a:r>
              <a:rPr lang="en-US" sz="2000" dirty="0"/>
              <a:t>Plan </a:t>
            </a:r>
            <a:endParaRPr lang="en-US" sz="1600" dirty="0"/>
          </a:p>
          <a:p>
            <a:pPr lvl="1"/>
            <a:r>
              <a:rPr lang="en-US" sz="1600" dirty="0"/>
              <a:t>September 05, 2022: Finish the improved execution-based dependency depth analysis and implementation </a:t>
            </a:r>
          </a:p>
          <a:p>
            <a:pPr lvl="1"/>
            <a:r>
              <a:rPr lang="en-US" sz="1600" dirty="0"/>
              <a:t>September 20, 2022: Finish Path Sensitive Reachability Bound Algorithm design and starting implementation </a:t>
            </a:r>
          </a:p>
          <a:p>
            <a:pPr lvl="1"/>
            <a:r>
              <a:rPr lang="en-US" sz="1600" dirty="0"/>
              <a:t>September 30, 2022: Finish Path Sensitive Reachability Bound Algorithm implementation and formalization. </a:t>
            </a:r>
          </a:p>
          <a:p>
            <a:pPr lvl="1"/>
            <a:r>
              <a:rPr lang="en-US" sz="1600" dirty="0"/>
              <a:t>October 15, 2022: Finish generalization on program resource cost analysis implementation and the reduction of CFL-Reachability problem. </a:t>
            </a:r>
          </a:p>
          <a:p>
            <a:pPr lvl="1"/>
            <a:r>
              <a:rPr lang="en-US" sz="1600" dirty="0"/>
              <a:t>November 05, 2022: Finish Path Sensitive Reachability Bound paper writing and Submit to PLDI 2023 </a:t>
            </a:r>
          </a:p>
          <a:p>
            <a:pPr lvl="1"/>
            <a:r>
              <a:rPr lang="en-US" sz="1600" dirty="0"/>
              <a:t>November 20, 2022: Finish thesis </a:t>
            </a:r>
          </a:p>
          <a:p>
            <a:pPr lvl="1"/>
            <a:r>
              <a:rPr lang="en-US" sz="1600" dirty="0"/>
              <a:t>December 05, 2022: Defend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0B17-8503-AB59-FEB4-243457090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Status and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80B0-9DA6-8509-1436-CC90A82276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9128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D48-C375-A1DE-226C-B393D987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8D51-DA3C-73C7-3BBE-6203314F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ECD96-2B4F-1F35-9347-C455AAA60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B0ED-9E0B-4228-0DD6-7940A96CA2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658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46C-161D-E178-F48D-3B724268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F50AC-037D-4D90-8D70-56FC9131D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Adaptive Data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34828-1FE7-61A7-B455-45C9807E4B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E20F0-8B2A-9D1D-2B1E-75B674EF8B49}"/>
              </a:ext>
            </a:extLst>
          </p:cNvPr>
          <p:cNvSpPr txBox="1"/>
          <p:nvPr/>
        </p:nvSpPr>
        <p:spPr>
          <a:xfrm>
            <a:off x="4053481" y="502147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B306030-E0FD-FA3B-A9B7-B2586D173C89}"/>
              </a:ext>
            </a:extLst>
          </p:cNvPr>
          <p:cNvSpPr/>
          <p:nvPr/>
        </p:nvSpPr>
        <p:spPr>
          <a:xfrm>
            <a:off x="1715561" y="329779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0F57B-3F8C-50E8-6CB9-157E7440A44B}"/>
              </a:ext>
            </a:extLst>
          </p:cNvPr>
          <p:cNvSpPr/>
          <p:nvPr/>
        </p:nvSpPr>
        <p:spPr>
          <a:xfrm>
            <a:off x="3058412" y="277016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6D7DDCB-4D84-E310-55A4-5701D9A6675A}"/>
              </a:ext>
            </a:extLst>
          </p:cNvPr>
          <p:cNvSpPr/>
          <p:nvPr/>
        </p:nvSpPr>
        <p:spPr>
          <a:xfrm>
            <a:off x="4231003" y="3297795"/>
            <a:ext cx="2892573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request</a:t>
            </a: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pitchFamily="2" charset="0"/>
              </a:rPr>
              <a:t>query on X</a:t>
            </a:r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093A9-0A8A-4169-E2C4-8C44A8F646D9}"/>
              </a:ext>
            </a:extLst>
          </p:cNvPr>
          <p:cNvCxnSpPr>
            <a:cxnSpLocks/>
          </p:cNvCxnSpPr>
          <p:nvPr/>
        </p:nvCxnSpPr>
        <p:spPr>
          <a:xfrm>
            <a:off x="5504473" y="4125579"/>
            <a:ext cx="0" cy="9279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F66-7C27-1696-FA02-21DF20ADA00C}"/>
              </a:ext>
            </a:extLst>
          </p:cNvPr>
          <p:cNvSpPr/>
          <p:nvPr/>
        </p:nvSpPr>
        <p:spPr>
          <a:xfrm>
            <a:off x="7392184" y="274439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A774115-140F-0674-78F1-B664B4DF002A}"/>
              </a:ext>
            </a:extLst>
          </p:cNvPr>
          <p:cNvSpPr/>
          <p:nvPr/>
        </p:nvSpPr>
        <p:spPr>
          <a:xfrm>
            <a:off x="4216127" y="2844395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B03B9B3D-909A-4D4C-0058-94CE52A7A9FF}"/>
              </a:ext>
            </a:extLst>
          </p:cNvPr>
          <p:cNvSpPr/>
          <p:nvPr/>
        </p:nvSpPr>
        <p:spPr>
          <a:xfrm flipH="1" flipV="1">
            <a:off x="838200" y="1837260"/>
            <a:ext cx="7095559" cy="716084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BE7B8-4A1C-53EE-6298-0155FF9075EB}"/>
              </a:ext>
            </a:extLst>
          </p:cNvPr>
          <p:cNvSpPr txBox="1"/>
          <p:nvPr/>
        </p:nvSpPr>
        <p:spPr>
          <a:xfrm>
            <a:off x="3526580" y="1905000"/>
            <a:ext cx="21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discover / predicate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9AA5F6-4180-DD66-5734-98DC8DEFDA1E}"/>
              </a:ext>
            </a:extLst>
          </p:cNvPr>
          <p:cNvSpPr/>
          <p:nvPr/>
        </p:nvSpPr>
        <p:spPr>
          <a:xfrm>
            <a:off x="299772" y="276393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438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43E1-568F-25CB-49B0-64C09FAD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Simple Example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DADDC-4B17-2A0B-82EA-85987736D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0468-9A11-B46D-21E8-B597F07279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5</a:t>
            </a:fld>
            <a:endParaRPr lang="en-US" altLang="en-US" baseline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365E4-0EA0-AD88-7DC5-44B560A9DEDE}"/>
              </a:ext>
            </a:extLst>
          </p:cNvPr>
          <p:cNvSpPr txBox="1"/>
          <p:nvPr/>
        </p:nvSpPr>
        <p:spPr>
          <a:xfrm>
            <a:off x="195133" y="2476449"/>
            <a:ext cx="240092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rely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results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other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/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blipFill>
                <a:blip r:embed="rId2"/>
                <a:stretch>
                  <a:fillRect l="-1493" b="-1842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/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/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/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blipFill>
                <a:blip r:embed="rId5"/>
                <a:stretch>
                  <a:fillRect l="-1170" b="-2105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06C39FA-0D54-DFA3-5D3C-C2A05CDFC30E}"/>
              </a:ext>
            </a:extLst>
          </p:cNvPr>
          <p:cNvSpPr/>
          <p:nvPr/>
        </p:nvSpPr>
        <p:spPr>
          <a:xfrm>
            <a:off x="3880807" y="4503847"/>
            <a:ext cx="2136811" cy="46166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82EAAC-8D27-2D53-7549-ADF34138863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64483" y="2057773"/>
            <a:ext cx="984157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FE86A1-85ED-CBE8-2DE2-150095EBD730}"/>
              </a:ext>
            </a:extLst>
          </p:cNvPr>
          <p:cNvCxnSpPr>
            <a:cxnSpLocks/>
          </p:cNvCxnSpPr>
          <p:nvPr/>
        </p:nvCxnSpPr>
        <p:spPr>
          <a:xfrm>
            <a:off x="4088052" y="3096407"/>
            <a:ext cx="794084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F3851-5D99-E3E2-20C3-E17FD267ECE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32889" y="4047888"/>
            <a:ext cx="929300" cy="71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C943B4-519C-EEB2-43AD-E4866580D6E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949213" y="4965513"/>
            <a:ext cx="929299" cy="901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394AE6-BC11-E4AB-125A-729CA61F5C78}"/>
              </a:ext>
            </a:extLst>
          </p:cNvPr>
          <p:cNvCxnSpPr/>
          <p:nvPr/>
        </p:nvCxnSpPr>
        <p:spPr>
          <a:xfrm>
            <a:off x="6158772" y="1572410"/>
            <a:ext cx="0" cy="4275895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/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 chain / </a:t>
                </a:r>
              </a:p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blipFill>
                <a:blip r:embed="rId6"/>
                <a:stretch>
                  <a:fillRect l="-20280" t="-5479" r="-18881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C91FD1-BB53-985B-F23E-A0D15DCBD9DD}"/>
              </a:ext>
            </a:extLst>
          </p:cNvPr>
          <p:cNvSpPr txBox="1"/>
          <p:nvPr/>
        </p:nvSpPr>
        <p:spPr>
          <a:xfrm>
            <a:off x="899496" y="159610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5E960D-1501-1B10-8FAC-2208955267D3}"/>
              </a:ext>
            </a:extLst>
          </p:cNvPr>
          <p:cNvCxnSpPr>
            <a:stCxn id="28" idx="3"/>
            <a:endCxn id="10" idx="1"/>
          </p:cNvCxnSpPr>
          <p:nvPr/>
        </p:nvCxnSpPr>
        <p:spPr bwMode="auto">
          <a:xfrm>
            <a:off x="1306980" y="1826941"/>
            <a:ext cx="1217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7FD51-03F5-43C6-9779-C1BE22EDA966}"/>
              </a:ext>
            </a:extLst>
          </p:cNvPr>
          <p:cNvSpPr txBox="1"/>
          <p:nvPr/>
        </p:nvSpPr>
        <p:spPr>
          <a:xfrm>
            <a:off x="1447800" y="1422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16020-F985-8DD5-1835-CB52E60A48AB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AF76E2-C089-0677-4FBC-90D1D3DC9971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573BE-6553-6346-CD3C-BD1F34FCA1E2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722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A14C-E81B-1592-64E5-CD61254F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non-Trivial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970C8-9CC2-084E-DFD8-7E6B603DA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0F62-511A-2035-61CC-CC1618E3B0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6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/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blipFill>
                <a:blip r:embed="rId2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/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blipFill>
                <a:blip r:embed="rId3"/>
                <a:stretch>
                  <a:fillRect l="-6173" r="-246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/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blipFill>
                <a:blip r:embed="rId4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/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/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blipFill>
                <a:blip r:embed="rId6"/>
                <a:stretch>
                  <a:fillRect l="-3636" r="-90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/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57678-F6BF-E8EE-BB3A-FD6BCC08B9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790725" y="2353947"/>
            <a:ext cx="33464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E9778-1208-1E87-FBF2-147332B03740}"/>
              </a:ext>
            </a:extLst>
          </p:cNvPr>
          <p:cNvCxnSpPr>
            <a:cxnSpLocks/>
          </p:cNvCxnSpPr>
          <p:nvPr/>
        </p:nvCxnSpPr>
        <p:spPr>
          <a:xfrm>
            <a:off x="2577563" y="2343177"/>
            <a:ext cx="98481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F3549-750F-19C6-76E2-DC0CE9722A40}"/>
              </a:ext>
            </a:extLst>
          </p:cNvPr>
          <p:cNvCxnSpPr>
            <a:cxnSpLocks/>
          </p:cNvCxnSpPr>
          <p:nvPr/>
        </p:nvCxnSpPr>
        <p:spPr>
          <a:xfrm flipH="1">
            <a:off x="3589777" y="2362202"/>
            <a:ext cx="964776" cy="84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B2559-4CDB-A0D5-DCA0-23138239A6A8}"/>
              </a:ext>
            </a:extLst>
          </p:cNvPr>
          <p:cNvSpPr/>
          <p:nvPr/>
        </p:nvSpPr>
        <p:spPr>
          <a:xfrm>
            <a:off x="1904999" y="3944393"/>
            <a:ext cx="976805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0A136-852B-880A-62C3-50A518A0ACCC}"/>
              </a:ext>
            </a:extLst>
          </p:cNvPr>
          <p:cNvSpPr/>
          <p:nvPr/>
        </p:nvSpPr>
        <p:spPr>
          <a:xfrm>
            <a:off x="3627120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4A581-7D21-0852-BC68-3AFA62932EF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36774" y="3429817"/>
            <a:ext cx="1014643" cy="69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C7FC6A-0BC0-6B1F-5329-4F131ECD3CDC}"/>
              </a:ext>
            </a:extLst>
          </p:cNvPr>
          <p:cNvCxnSpPr>
            <a:cxnSpLocks/>
          </p:cNvCxnSpPr>
          <p:nvPr/>
        </p:nvCxnSpPr>
        <p:spPr>
          <a:xfrm>
            <a:off x="3402945" y="3420299"/>
            <a:ext cx="670390" cy="701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00CB7-D9E2-5C79-4622-4D50A8D17A4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93402" y="4348776"/>
            <a:ext cx="2123951" cy="107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5F0B9-BC65-654A-EF77-B0F4C1446721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668139" y="4376421"/>
            <a:ext cx="888526" cy="1027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CF384C-AC31-E74D-582D-B7D19B267406}"/>
              </a:ext>
            </a:extLst>
          </p:cNvPr>
          <p:cNvCxnSpPr>
            <a:cxnSpLocks/>
          </p:cNvCxnSpPr>
          <p:nvPr/>
        </p:nvCxnSpPr>
        <p:spPr>
          <a:xfrm>
            <a:off x="7239000" y="1949192"/>
            <a:ext cx="0" cy="4070608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68FEB4-696C-C716-E0DC-9A298F413852}"/>
              </a:ext>
            </a:extLst>
          </p:cNvPr>
          <p:cNvCxnSpPr>
            <a:cxnSpLocks/>
          </p:cNvCxnSpPr>
          <p:nvPr/>
        </p:nvCxnSpPr>
        <p:spPr>
          <a:xfrm>
            <a:off x="2362174" y="2431000"/>
            <a:ext cx="0" cy="3110383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/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blipFill>
                <a:blip r:embed="rId8"/>
                <a:stretch>
                  <a:fillRect l="-9211" t="-6061" r="-92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FBC96BD2-8DDC-A4E5-5118-FA20E1445C08}"/>
              </a:ext>
            </a:extLst>
          </p:cNvPr>
          <p:cNvSpPr/>
          <p:nvPr/>
        </p:nvSpPr>
        <p:spPr>
          <a:xfrm>
            <a:off x="5111548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287F57-29B2-8638-A8E9-E5D8A39F8AD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44241" y="3411980"/>
            <a:ext cx="72529" cy="752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8A9EC-9447-A4B0-2F3D-39BA329C0021}"/>
              </a:ext>
            </a:extLst>
          </p:cNvPr>
          <p:cNvCxnSpPr>
            <a:cxnSpLocks/>
          </p:cNvCxnSpPr>
          <p:nvPr/>
        </p:nvCxnSpPr>
        <p:spPr>
          <a:xfrm flipH="1">
            <a:off x="6114428" y="2412359"/>
            <a:ext cx="6728" cy="3198591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/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blipFill>
                <a:blip r:embed="rId9"/>
                <a:stretch>
                  <a:fillRect l="-9211" t="-6061" r="-789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/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  <a:endParaRPr lang="en-US" altLang="ja-JP" sz="2400" b="1" i="1" dirty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blipFill>
                <a:blip r:embed="rId10"/>
                <a:stretch>
                  <a:fillRect t="-4211" r="-629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7FD83A6-C308-AFCF-12FF-2EC6E0C01C2A}"/>
              </a:ext>
            </a:extLst>
          </p:cNvPr>
          <p:cNvSpPr txBox="1"/>
          <p:nvPr/>
        </p:nvSpPr>
        <p:spPr>
          <a:xfrm>
            <a:off x="122066" y="1908847"/>
            <a:ext cx="42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31D917-83EF-E446-5164-B18DF26B565B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545783" y="2139680"/>
            <a:ext cx="120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373A378-3D88-83A4-F8F6-CDC02AED36D7}"/>
              </a:ext>
            </a:extLst>
          </p:cNvPr>
          <p:cNvSpPr txBox="1"/>
          <p:nvPr/>
        </p:nvSpPr>
        <p:spPr>
          <a:xfrm>
            <a:off x="670371" y="1735139"/>
            <a:ext cx="84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34A3D7-680F-CC58-67C2-475334332747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0F779D-61E2-88FF-3669-B55A7C7411B3}"/>
              </a:ext>
            </a:extLst>
          </p:cNvPr>
          <p:cNvCxnSpPr>
            <a:cxnSpLocks/>
            <a:endCxn id="76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1B30167-2B6C-6B26-B359-9D810CF82AEA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39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DC50-19C0-B183-82CA-01319835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 /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2879D-C76E-256B-BDDE-C5CCB851C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3BF0-B047-9A79-F4B6-69044FEA0D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7</a:t>
            </a:fld>
            <a:endParaRPr lang="en-US" altLang="en-US" baseline="0"/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BA3559DD-E4D5-2C94-9CA1-F22452B37A20}"/>
              </a:ext>
            </a:extLst>
          </p:cNvPr>
          <p:cNvSpPr/>
          <p:nvPr/>
        </p:nvSpPr>
        <p:spPr>
          <a:xfrm flipH="1" flipV="1">
            <a:off x="672784" y="1583136"/>
            <a:ext cx="8037093" cy="125220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18E2A-6160-488F-46F8-6AA75F894931}"/>
              </a:ext>
            </a:extLst>
          </p:cNvPr>
          <p:cNvSpPr txBox="1"/>
          <p:nvPr/>
        </p:nvSpPr>
        <p:spPr>
          <a:xfrm>
            <a:off x="2000800" y="2227211"/>
            <a:ext cx="15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genl. error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16425B7F-BDB6-DF25-8C33-FA5D74BB2E7D}"/>
              </a:ext>
            </a:extLst>
          </p:cNvPr>
          <p:cNvSpPr/>
          <p:nvPr/>
        </p:nvSpPr>
        <p:spPr>
          <a:xfrm flipH="1" flipV="1">
            <a:off x="3484956" y="1952468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CAED8-BCA8-ECB2-0652-B82EC1AAE2E5}"/>
              </a:ext>
            </a:extLst>
          </p:cNvPr>
          <p:cNvSpPr txBox="1"/>
          <p:nvPr/>
        </p:nvSpPr>
        <p:spPr>
          <a:xfrm>
            <a:off x="4268526" y="2383823"/>
            <a:ext cx="10294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  <a:latin typeface="Times" pitchFamily="2" charset="0"/>
              </a:rPr>
              <a:t>fits well</a:t>
            </a:r>
            <a:endParaRPr lang="en-US" b="1" dirty="0">
              <a:solidFill>
                <a:srgbClr val="A6E290"/>
              </a:solidFill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3C2D5-9DC7-2C18-E3A3-26018961221F}"/>
              </a:ext>
            </a:extLst>
          </p:cNvPr>
          <p:cNvSpPr txBox="1"/>
          <p:nvPr/>
        </p:nvSpPr>
        <p:spPr>
          <a:xfrm>
            <a:off x="237240" y="4978973"/>
            <a:ext cx="87065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Adaptivity</a:t>
            </a:r>
            <a:r>
              <a:rPr lang="zh-CN" altLang="en-US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in analysis will </a:t>
            </a: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propagate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the overfitting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" pitchFamily="2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7FB07-924C-5126-66A0-FE563298B590}"/>
              </a:ext>
            </a:extLst>
          </p:cNvPr>
          <p:cNvSpPr txBox="1"/>
          <p:nvPr/>
        </p:nvSpPr>
        <p:spPr>
          <a:xfrm>
            <a:off x="229806" y="195246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fits bad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30DF5F-32AD-6D8C-E81C-C2F2FE22CA66}"/>
              </a:ext>
            </a:extLst>
          </p:cNvPr>
          <p:cNvSpPr txBox="1"/>
          <p:nvPr/>
        </p:nvSpPr>
        <p:spPr>
          <a:xfrm>
            <a:off x="4058871" y="4292628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CD1E06F1-9E5C-B773-E8AD-A3FE7EA88CC8}"/>
              </a:ext>
            </a:extLst>
          </p:cNvPr>
          <p:cNvSpPr/>
          <p:nvPr/>
        </p:nvSpPr>
        <p:spPr>
          <a:xfrm>
            <a:off x="1752546" y="3522738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7E5BD8-7D70-F4B5-A2F5-6264B82358FF}"/>
              </a:ext>
            </a:extLst>
          </p:cNvPr>
          <p:cNvSpPr/>
          <p:nvPr/>
        </p:nvSpPr>
        <p:spPr>
          <a:xfrm>
            <a:off x="3095397" y="2995108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5E71E7-8AD4-F9EA-F192-19028BCAF03E}"/>
              </a:ext>
            </a:extLst>
          </p:cNvPr>
          <p:cNvSpPr/>
          <p:nvPr/>
        </p:nvSpPr>
        <p:spPr>
          <a:xfrm>
            <a:off x="7503516" y="3033940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9739E51-0FEE-BA67-1D83-86399FE56C74}"/>
              </a:ext>
            </a:extLst>
          </p:cNvPr>
          <p:cNvSpPr/>
          <p:nvPr/>
        </p:nvSpPr>
        <p:spPr>
          <a:xfrm>
            <a:off x="4287567" y="3125167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9CE792-5A31-C200-763B-09687C3991B0}"/>
              </a:ext>
            </a:extLst>
          </p:cNvPr>
          <p:cNvSpPr/>
          <p:nvPr/>
        </p:nvSpPr>
        <p:spPr>
          <a:xfrm>
            <a:off x="336757" y="2988875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752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9" grpId="0"/>
      <p:bldP spid="20" grpId="0"/>
      <p:bldP spid="38" grpId="0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C340-135E-F62D-1ABB-E62DF82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– 1 Query Guarantee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5F64-D9F0-D8D7-073E-AA84E714A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1E97-7037-CB42-572C-D8209E13B6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8</a:t>
            </a:fld>
            <a:endParaRPr lang="en-US" altLang="en-US" baseline="0"/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BD5201B-742C-D1F9-364B-5C05869D9438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2610CDFC-1FF5-31BA-2891-56E036D9B8BA}"/>
              </a:ext>
            </a:extLst>
          </p:cNvPr>
          <p:cNvSpPr/>
          <p:nvPr/>
        </p:nvSpPr>
        <p:spPr>
          <a:xfrm flipH="1" flipV="1">
            <a:off x="3059493" y="2416093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62BCA-3EE8-D0FB-86DA-D9DB00D394AE}"/>
              </a:ext>
            </a:extLst>
          </p:cNvPr>
          <p:cNvSpPr txBox="1"/>
          <p:nvPr/>
        </p:nvSpPr>
        <p:spPr>
          <a:xfrm>
            <a:off x="3609199" y="2893850"/>
            <a:ext cx="11208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</a:rPr>
              <a:t>fits well</a:t>
            </a:r>
            <a:endParaRPr lang="en-US" b="1" dirty="0">
              <a:solidFill>
                <a:srgbClr val="A6E29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CE22D-238F-C6C6-6CF5-E9D4EB618BE4}"/>
              </a:ext>
            </a:extLst>
          </p:cNvPr>
          <p:cNvSpPr/>
          <p:nvPr/>
        </p:nvSpPr>
        <p:spPr>
          <a:xfrm>
            <a:off x="946887" y="2983480"/>
            <a:ext cx="13131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BA42469D-1193-6233-6D3D-BD138B60150A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88C07C"/>
          </a:solidFill>
          <a:ln>
            <a:solidFill>
              <a:srgbClr val="8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C07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E0CF8-B300-A42A-817B-6B6963BCE17A}"/>
              </a:ext>
            </a:extLst>
          </p:cNvPr>
          <p:cNvSpPr txBox="1"/>
          <p:nvPr/>
        </p:nvSpPr>
        <p:spPr>
          <a:xfrm>
            <a:off x="1066800" y="1720268"/>
            <a:ext cx="3985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8C07C"/>
                </a:solidFill>
              </a:rPr>
              <a:t>Guarantee generalization error</a:t>
            </a:r>
            <a:endParaRPr lang="en-US" b="1" dirty="0">
              <a:solidFill>
                <a:srgbClr val="88C07C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902F2C-76BC-D3A5-24A7-3B3E95F7D9EA}"/>
              </a:ext>
            </a:extLst>
          </p:cNvPr>
          <p:cNvSpPr/>
          <p:nvPr/>
        </p:nvSpPr>
        <p:spPr>
          <a:xfrm>
            <a:off x="6929296" y="773151"/>
            <a:ext cx="3646726" cy="1661993"/>
          </a:xfrm>
          <a:prstGeom prst="rect">
            <a:avLst/>
          </a:prstGeom>
          <a:solidFill>
            <a:srgbClr val="A6E290">
              <a:alpha val="55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E6D0B-27A7-7BE3-7853-60B5EE8CDA9C}"/>
              </a:ext>
            </a:extLst>
          </p:cNvPr>
          <p:cNvCxnSpPr>
            <a:cxnSpLocks/>
          </p:cNvCxnSpPr>
          <p:nvPr/>
        </p:nvCxnSpPr>
        <p:spPr>
          <a:xfrm flipH="1">
            <a:off x="5689925" y="2416093"/>
            <a:ext cx="1795709" cy="1023807"/>
          </a:xfrm>
          <a:prstGeom prst="straightConnector1">
            <a:avLst/>
          </a:prstGeom>
          <a:ln w="206375">
            <a:solidFill>
              <a:srgbClr val="A6E29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C2D6D6-D4D0-5096-FA40-B2A4AFEDE39D}"/>
              </a:ext>
            </a:extLst>
          </p:cNvPr>
          <p:cNvGrpSpPr/>
          <p:nvPr/>
        </p:nvGrpSpPr>
        <p:grpSpPr>
          <a:xfrm>
            <a:off x="278705" y="5396713"/>
            <a:ext cx="8545809" cy="703669"/>
            <a:chOff x="1763649" y="6065726"/>
            <a:chExt cx="8545809" cy="70366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BF559E6-7F3D-EFEA-E848-1136764D7BD9}"/>
                </a:ext>
              </a:extLst>
            </p:cNvPr>
            <p:cNvSpPr/>
            <p:nvPr/>
          </p:nvSpPr>
          <p:spPr>
            <a:xfrm>
              <a:off x="1763649" y="6065726"/>
              <a:ext cx="255368" cy="703669"/>
            </a:xfrm>
            <a:custGeom>
              <a:avLst/>
              <a:gdLst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72768 h 1645920"/>
                <a:gd name="connsiteX5" fmla="*/ 65837 w 376733"/>
                <a:gd name="connsiteY5" fmla="*/ 1572768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72768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94713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87397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91055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71154 w 376733"/>
                <a:gd name="connsiteY5" fmla="*/ 1564474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87365"/>
                <a:gd name="connsiteY0" fmla="*/ 0 h 1645920"/>
                <a:gd name="connsiteX1" fmla="*/ 0 w 387365"/>
                <a:gd name="connsiteY1" fmla="*/ 0 h 1645920"/>
                <a:gd name="connsiteX2" fmla="*/ 0 w 387365"/>
                <a:gd name="connsiteY2" fmla="*/ 1645920 h 1645920"/>
                <a:gd name="connsiteX3" fmla="*/ 376733 w 387365"/>
                <a:gd name="connsiteY3" fmla="*/ 1645920 h 1645920"/>
                <a:gd name="connsiteX4" fmla="*/ 387365 w 387365"/>
                <a:gd name="connsiteY4" fmla="*/ 1564475 h 1645920"/>
                <a:gd name="connsiteX5" fmla="*/ 71154 w 387365"/>
                <a:gd name="connsiteY5" fmla="*/ 1564474 h 1645920"/>
                <a:gd name="connsiteX6" fmla="*/ 65837 w 387365"/>
                <a:gd name="connsiteY6" fmla="*/ 58521 h 1645920"/>
                <a:gd name="connsiteX7" fmla="*/ 336499 w 387365"/>
                <a:gd name="connsiteY7" fmla="*/ 58521 h 1645920"/>
                <a:gd name="connsiteX8" fmla="*/ 336499 w 387365"/>
                <a:gd name="connsiteY8" fmla="*/ 0 h 1645920"/>
                <a:gd name="connsiteX0" fmla="*/ 336499 w 405611"/>
                <a:gd name="connsiteY0" fmla="*/ 0 h 1645920"/>
                <a:gd name="connsiteX1" fmla="*/ 0 w 405611"/>
                <a:gd name="connsiteY1" fmla="*/ 0 h 1645920"/>
                <a:gd name="connsiteX2" fmla="*/ 0 w 405611"/>
                <a:gd name="connsiteY2" fmla="*/ 1645920 h 1645920"/>
                <a:gd name="connsiteX3" fmla="*/ 376733 w 405611"/>
                <a:gd name="connsiteY3" fmla="*/ 1645920 h 1645920"/>
                <a:gd name="connsiteX4" fmla="*/ 387365 w 405611"/>
                <a:gd name="connsiteY4" fmla="*/ 1564475 h 1645920"/>
                <a:gd name="connsiteX5" fmla="*/ 71154 w 405611"/>
                <a:gd name="connsiteY5" fmla="*/ 1564474 h 1645920"/>
                <a:gd name="connsiteX6" fmla="*/ 65837 w 405611"/>
                <a:gd name="connsiteY6" fmla="*/ 58521 h 1645920"/>
                <a:gd name="connsiteX7" fmla="*/ 405611 w 405611"/>
                <a:gd name="connsiteY7" fmla="*/ 63838 h 1645920"/>
                <a:gd name="connsiteX8" fmla="*/ 336499 w 405611"/>
                <a:gd name="connsiteY8" fmla="*/ 0 h 1645920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76733 w 405611"/>
                <a:gd name="connsiteY3" fmla="*/ 165123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403314 w 405611"/>
                <a:gd name="connsiteY3" fmla="*/ 165123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71490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8736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44886"/>
                <a:gd name="connsiteX1" fmla="*/ 0 w 405611"/>
                <a:gd name="connsiteY1" fmla="*/ 5316 h 1644886"/>
                <a:gd name="connsiteX2" fmla="*/ 0 w 405611"/>
                <a:gd name="connsiteY2" fmla="*/ 1644886 h 1644886"/>
                <a:gd name="connsiteX3" fmla="*/ 387439 w 405611"/>
                <a:gd name="connsiteY3" fmla="*/ 1644886 h 1644886"/>
                <a:gd name="connsiteX4" fmla="*/ 387365 w 405611"/>
                <a:gd name="connsiteY4" fmla="*/ 1566616 h 1644886"/>
                <a:gd name="connsiteX5" fmla="*/ 71154 w 405611"/>
                <a:gd name="connsiteY5" fmla="*/ 1569790 h 1644886"/>
                <a:gd name="connsiteX6" fmla="*/ 65837 w 405611"/>
                <a:gd name="connsiteY6" fmla="*/ 63837 h 1644886"/>
                <a:gd name="connsiteX7" fmla="*/ 405611 w 405611"/>
                <a:gd name="connsiteY7" fmla="*/ 69154 h 1644886"/>
                <a:gd name="connsiteX8" fmla="*/ 400294 w 405611"/>
                <a:gd name="connsiteY8" fmla="*/ 0 h 1644886"/>
                <a:gd name="connsiteX0" fmla="*/ 400294 w 400294"/>
                <a:gd name="connsiteY0" fmla="*/ 0 h 1644886"/>
                <a:gd name="connsiteX1" fmla="*/ 0 w 400294"/>
                <a:gd name="connsiteY1" fmla="*/ 5316 h 1644886"/>
                <a:gd name="connsiteX2" fmla="*/ 0 w 400294"/>
                <a:gd name="connsiteY2" fmla="*/ 1644886 h 1644886"/>
                <a:gd name="connsiteX3" fmla="*/ 387439 w 400294"/>
                <a:gd name="connsiteY3" fmla="*/ 1644886 h 1644886"/>
                <a:gd name="connsiteX4" fmla="*/ 387365 w 400294"/>
                <a:gd name="connsiteY4" fmla="*/ 1566616 h 1644886"/>
                <a:gd name="connsiteX5" fmla="*/ 71154 w 400294"/>
                <a:gd name="connsiteY5" fmla="*/ 1569790 h 1644886"/>
                <a:gd name="connsiteX6" fmla="*/ 65837 w 400294"/>
                <a:gd name="connsiteY6" fmla="*/ 63837 h 1644886"/>
                <a:gd name="connsiteX7" fmla="*/ 386561 w 400294"/>
                <a:gd name="connsiteY7" fmla="*/ 78679 h 1644886"/>
                <a:gd name="connsiteX8" fmla="*/ 400294 w 400294"/>
                <a:gd name="connsiteY8" fmla="*/ 0 h 1644886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60662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414236"/>
                <a:gd name="connsiteY0" fmla="*/ 0 h 1641711"/>
                <a:gd name="connsiteX1" fmla="*/ 0 w 414236"/>
                <a:gd name="connsiteY1" fmla="*/ 2141 h 1641711"/>
                <a:gd name="connsiteX2" fmla="*/ 0 w 414236"/>
                <a:gd name="connsiteY2" fmla="*/ 1641711 h 1641711"/>
                <a:gd name="connsiteX3" fmla="*/ 387439 w 414236"/>
                <a:gd name="connsiteY3" fmla="*/ 1641711 h 1641711"/>
                <a:gd name="connsiteX4" fmla="*/ 379172 w 414236"/>
                <a:gd name="connsiteY4" fmla="*/ 1600163 h 1641711"/>
                <a:gd name="connsiteX5" fmla="*/ 387365 w 414236"/>
                <a:gd name="connsiteY5" fmla="*/ 1563441 h 1641711"/>
                <a:gd name="connsiteX6" fmla="*/ 71154 w 414236"/>
                <a:gd name="connsiteY6" fmla="*/ 1566615 h 1641711"/>
                <a:gd name="connsiteX7" fmla="*/ 65837 w 414236"/>
                <a:gd name="connsiteY7" fmla="*/ 76537 h 1641711"/>
                <a:gd name="connsiteX8" fmla="*/ 386561 w 414236"/>
                <a:gd name="connsiteY8" fmla="*/ 75504 h 1641711"/>
                <a:gd name="connsiteX9" fmla="*/ 384419 w 414236"/>
                <a:gd name="connsiteY9" fmla="*/ 0 h 1641711"/>
                <a:gd name="connsiteX0" fmla="*/ 384419 w 431494"/>
                <a:gd name="connsiteY0" fmla="*/ 0 h 1641711"/>
                <a:gd name="connsiteX1" fmla="*/ 0 w 431494"/>
                <a:gd name="connsiteY1" fmla="*/ 2141 h 1641711"/>
                <a:gd name="connsiteX2" fmla="*/ 0 w 431494"/>
                <a:gd name="connsiteY2" fmla="*/ 1641711 h 1641711"/>
                <a:gd name="connsiteX3" fmla="*/ 387439 w 431494"/>
                <a:gd name="connsiteY3" fmla="*/ 1641711 h 1641711"/>
                <a:gd name="connsiteX4" fmla="*/ 387365 w 431494"/>
                <a:gd name="connsiteY4" fmla="*/ 1563441 h 1641711"/>
                <a:gd name="connsiteX5" fmla="*/ 71154 w 431494"/>
                <a:gd name="connsiteY5" fmla="*/ 1566615 h 1641711"/>
                <a:gd name="connsiteX6" fmla="*/ 65837 w 431494"/>
                <a:gd name="connsiteY6" fmla="*/ 76537 h 1641711"/>
                <a:gd name="connsiteX7" fmla="*/ 386561 w 431494"/>
                <a:gd name="connsiteY7" fmla="*/ 75504 h 1641711"/>
                <a:gd name="connsiteX8" fmla="*/ 384419 w 431494"/>
                <a:gd name="connsiteY8" fmla="*/ 0 h 1641711"/>
                <a:gd name="connsiteX0" fmla="*/ 384419 w 409039"/>
                <a:gd name="connsiteY0" fmla="*/ 0 h 1642067"/>
                <a:gd name="connsiteX1" fmla="*/ 0 w 409039"/>
                <a:gd name="connsiteY1" fmla="*/ 2141 h 1642067"/>
                <a:gd name="connsiteX2" fmla="*/ 0 w 409039"/>
                <a:gd name="connsiteY2" fmla="*/ 1641711 h 1642067"/>
                <a:gd name="connsiteX3" fmla="*/ 387439 w 409039"/>
                <a:gd name="connsiteY3" fmla="*/ 1641711 h 1642067"/>
                <a:gd name="connsiteX4" fmla="*/ 387365 w 409039"/>
                <a:gd name="connsiteY4" fmla="*/ 1563441 h 1642067"/>
                <a:gd name="connsiteX5" fmla="*/ 71154 w 409039"/>
                <a:gd name="connsiteY5" fmla="*/ 1566615 h 1642067"/>
                <a:gd name="connsiteX6" fmla="*/ 65837 w 409039"/>
                <a:gd name="connsiteY6" fmla="*/ 76537 h 1642067"/>
                <a:gd name="connsiteX7" fmla="*/ 386561 w 409039"/>
                <a:gd name="connsiteY7" fmla="*/ 75504 h 1642067"/>
                <a:gd name="connsiteX8" fmla="*/ 384419 w 409039"/>
                <a:gd name="connsiteY8" fmla="*/ 0 h 1642067"/>
                <a:gd name="connsiteX0" fmla="*/ 384419 w 410804"/>
                <a:gd name="connsiteY0" fmla="*/ 0 h 1641711"/>
                <a:gd name="connsiteX1" fmla="*/ 0 w 410804"/>
                <a:gd name="connsiteY1" fmla="*/ 2141 h 1641711"/>
                <a:gd name="connsiteX2" fmla="*/ 0 w 410804"/>
                <a:gd name="connsiteY2" fmla="*/ 1641711 h 1641711"/>
                <a:gd name="connsiteX3" fmla="*/ 387439 w 410804"/>
                <a:gd name="connsiteY3" fmla="*/ 1641711 h 1641711"/>
                <a:gd name="connsiteX4" fmla="*/ 387365 w 410804"/>
                <a:gd name="connsiteY4" fmla="*/ 1563441 h 1641711"/>
                <a:gd name="connsiteX5" fmla="*/ 71154 w 410804"/>
                <a:gd name="connsiteY5" fmla="*/ 1566615 h 1641711"/>
                <a:gd name="connsiteX6" fmla="*/ 65837 w 410804"/>
                <a:gd name="connsiteY6" fmla="*/ 76537 h 1641711"/>
                <a:gd name="connsiteX7" fmla="*/ 386561 w 410804"/>
                <a:gd name="connsiteY7" fmla="*/ 75504 h 1641711"/>
                <a:gd name="connsiteX8" fmla="*/ 384419 w 410804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400294 w 400294"/>
                <a:gd name="connsiteY0" fmla="*/ 0 h 1644886"/>
                <a:gd name="connsiteX1" fmla="*/ 0 w 400294"/>
                <a:gd name="connsiteY1" fmla="*/ 5316 h 1644886"/>
                <a:gd name="connsiteX2" fmla="*/ 0 w 400294"/>
                <a:gd name="connsiteY2" fmla="*/ 1644886 h 1644886"/>
                <a:gd name="connsiteX3" fmla="*/ 387439 w 400294"/>
                <a:gd name="connsiteY3" fmla="*/ 1644886 h 1644886"/>
                <a:gd name="connsiteX4" fmla="*/ 387365 w 400294"/>
                <a:gd name="connsiteY4" fmla="*/ 1566616 h 1644886"/>
                <a:gd name="connsiteX5" fmla="*/ 71154 w 400294"/>
                <a:gd name="connsiteY5" fmla="*/ 1569790 h 1644886"/>
                <a:gd name="connsiteX6" fmla="*/ 65837 w 400294"/>
                <a:gd name="connsiteY6" fmla="*/ 79712 h 1644886"/>
                <a:gd name="connsiteX7" fmla="*/ 386561 w 400294"/>
                <a:gd name="connsiteY7" fmla="*/ 78679 h 1644886"/>
                <a:gd name="connsiteX8" fmla="*/ 400294 w 400294"/>
                <a:gd name="connsiteY8" fmla="*/ 0 h 1644886"/>
                <a:gd name="connsiteX0" fmla="*/ 37806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7806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439" h="1641711">
                  <a:moveTo>
                    <a:pt x="384419" y="0"/>
                  </a:moveTo>
                  <a:lnTo>
                    <a:pt x="0" y="2141"/>
                  </a:lnTo>
                  <a:lnTo>
                    <a:pt x="0" y="1641711"/>
                  </a:lnTo>
                  <a:lnTo>
                    <a:pt x="387439" y="1641711"/>
                  </a:lnTo>
                  <a:cubicBezTo>
                    <a:pt x="387414" y="1615621"/>
                    <a:pt x="387390" y="1589531"/>
                    <a:pt x="387365" y="1563441"/>
                  </a:cubicBezTo>
                  <a:lnTo>
                    <a:pt x="71154" y="1566615"/>
                  </a:lnTo>
                  <a:cubicBezTo>
                    <a:pt x="68495" y="821576"/>
                    <a:pt x="68495" y="821576"/>
                    <a:pt x="65837" y="76537"/>
                  </a:cubicBezTo>
                  <a:lnTo>
                    <a:pt x="386561" y="75504"/>
                  </a:lnTo>
                  <a:lnTo>
                    <a:pt x="384419" y="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959D5BE-52DC-D891-D005-3B2379FF238B}"/>
                </a:ext>
              </a:extLst>
            </p:cNvPr>
            <p:cNvSpPr/>
            <p:nvPr/>
          </p:nvSpPr>
          <p:spPr>
            <a:xfrm rot="10800000">
              <a:off x="10054090" y="6081309"/>
              <a:ext cx="255368" cy="688086"/>
            </a:xfrm>
            <a:custGeom>
              <a:avLst/>
              <a:gdLst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72768 h 1645920"/>
                <a:gd name="connsiteX5" fmla="*/ 65837 w 376733"/>
                <a:gd name="connsiteY5" fmla="*/ 1572768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72768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94713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87397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91055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71154 w 376733"/>
                <a:gd name="connsiteY5" fmla="*/ 1564474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87365"/>
                <a:gd name="connsiteY0" fmla="*/ 0 h 1645920"/>
                <a:gd name="connsiteX1" fmla="*/ 0 w 387365"/>
                <a:gd name="connsiteY1" fmla="*/ 0 h 1645920"/>
                <a:gd name="connsiteX2" fmla="*/ 0 w 387365"/>
                <a:gd name="connsiteY2" fmla="*/ 1645920 h 1645920"/>
                <a:gd name="connsiteX3" fmla="*/ 376733 w 387365"/>
                <a:gd name="connsiteY3" fmla="*/ 1645920 h 1645920"/>
                <a:gd name="connsiteX4" fmla="*/ 387365 w 387365"/>
                <a:gd name="connsiteY4" fmla="*/ 1564475 h 1645920"/>
                <a:gd name="connsiteX5" fmla="*/ 71154 w 387365"/>
                <a:gd name="connsiteY5" fmla="*/ 1564474 h 1645920"/>
                <a:gd name="connsiteX6" fmla="*/ 65837 w 387365"/>
                <a:gd name="connsiteY6" fmla="*/ 58521 h 1645920"/>
                <a:gd name="connsiteX7" fmla="*/ 336499 w 387365"/>
                <a:gd name="connsiteY7" fmla="*/ 58521 h 1645920"/>
                <a:gd name="connsiteX8" fmla="*/ 336499 w 387365"/>
                <a:gd name="connsiteY8" fmla="*/ 0 h 1645920"/>
                <a:gd name="connsiteX0" fmla="*/ 336499 w 405611"/>
                <a:gd name="connsiteY0" fmla="*/ 0 h 1645920"/>
                <a:gd name="connsiteX1" fmla="*/ 0 w 405611"/>
                <a:gd name="connsiteY1" fmla="*/ 0 h 1645920"/>
                <a:gd name="connsiteX2" fmla="*/ 0 w 405611"/>
                <a:gd name="connsiteY2" fmla="*/ 1645920 h 1645920"/>
                <a:gd name="connsiteX3" fmla="*/ 376733 w 405611"/>
                <a:gd name="connsiteY3" fmla="*/ 1645920 h 1645920"/>
                <a:gd name="connsiteX4" fmla="*/ 387365 w 405611"/>
                <a:gd name="connsiteY4" fmla="*/ 1564475 h 1645920"/>
                <a:gd name="connsiteX5" fmla="*/ 71154 w 405611"/>
                <a:gd name="connsiteY5" fmla="*/ 1564474 h 1645920"/>
                <a:gd name="connsiteX6" fmla="*/ 65837 w 405611"/>
                <a:gd name="connsiteY6" fmla="*/ 58521 h 1645920"/>
                <a:gd name="connsiteX7" fmla="*/ 405611 w 405611"/>
                <a:gd name="connsiteY7" fmla="*/ 63838 h 1645920"/>
                <a:gd name="connsiteX8" fmla="*/ 336499 w 405611"/>
                <a:gd name="connsiteY8" fmla="*/ 0 h 1645920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76733 w 405611"/>
                <a:gd name="connsiteY3" fmla="*/ 165123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403314 w 405611"/>
                <a:gd name="connsiteY3" fmla="*/ 165123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71490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8736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44886"/>
                <a:gd name="connsiteX1" fmla="*/ 0 w 405611"/>
                <a:gd name="connsiteY1" fmla="*/ 5316 h 1644886"/>
                <a:gd name="connsiteX2" fmla="*/ 0 w 405611"/>
                <a:gd name="connsiteY2" fmla="*/ 1644886 h 1644886"/>
                <a:gd name="connsiteX3" fmla="*/ 387439 w 405611"/>
                <a:gd name="connsiteY3" fmla="*/ 1644886 h 1644886"/>
                <a:gd name="connsiteX4" fmla="*/ 387365 w 405611"/>
                <a:gd name="connsiteY4" fmla="*/ 1566616 h 1644886"/>
                <a:gd name="connsiteX5" fmla="*/ 71154 w 405611"/>
                <a:gd name="connsiteY5" fmla="*/ 1569790 h 1644886"/>
                <a:gd name="connsiteX6" fmla="*/ 65837 w 405611"/>
                <a:gd name="connsiteY6" fmla="*/ 63837 h 1644886"/>
                <a:gd name="connsiteX7" fmla="*/ 405611 w 405611"/>
                <a:gd name="connsiteY7" fmla="*/ 69154 h 1644886"/>
                <a:gd name="connsiteX8" fmla="*/ 400294 w 405611"/>
                <a:gd name="connsiteY8" fmla="*/ 0 h 1644886"/>
                <a:gd name="connsiteX0" fmla="*/ 400294 w 400294"/>
                <a:gd name="connsiteY0" fmla="*/ 0 h 1644886"/>
                <a:gd name="connsiteX1" fmla="*/ 0 w 400294"/>
                <a:gd name="connsiteY1" fmla="*/ 5316 h 1644886"/>
                <a:gd name="connsiteX2" fmla="*/ 0 w 400294"/>
                <a:gd name="connsiteY2" fmla="*/ 1644886 h 1644886"/>
                <a:gd name="connsiteX3" fmla="*/ 387439 w 400294"/>
                <a:gd name="connsiteY3" fmla="*/ 1644886 h 1644886"/>
                <a:gd name="connsiteX4" fmla="*/ 387365 w 400294"/>
                <a:gd name="connsiteY4" fmla="*/ 1566616 h 1644886"/>
                <a:gd name="connsiteX5" fmla="*/ 71154 w 400294"/>
                <a:gd name="connsiteY5" fmla="*/ 1569790 h 1644886"/>
                <a:gd name="connsiteX6" fmla="*/ 65837 w 400294"/>
                <a:gd name="connsiteY6" fmla="*/ 63837 h 1644886"/>
                <a:gd name="connsiteX7" fmla="*/ 386561 w 400294"/>
                <a:gd name="connsiteY7" fmla="*/ 78679 h 1644886"/>
                <a:gd name="connsiteX8" fmla="*/ 400294 w 400294"/>
                <a:gd name="connsiteY8" fmla="*/ 0 h 1644886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60662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414236"/>
                <a:gd name="connsiteY0" fmla="*/ 0 h 1641711"/>
                <a:gd name="connsiteX1" fmla="*/ 0 w 414236"/>
                <a:gd name="connsiteY1" fmla="*/ 2141 h 1641711"/>
                <a:gd name="connsiteX2" fmla="*/ 0 w 414236"/>
                <a:gd name="connsiteY2" fmla="*/ 1641711 h 1641711"/>
                <a:gd name="connsiteX3" fmla="*/ 387439 w 414236"/>
                <a:gd name="connsiteY3" fmla="*/ 1641711 h 1641711"/>
                <a:gd name="connsiteX4" fmla="*/ 379172 w 414236"/>
                <a:gd name="connsiteY4" fmla="*/ 1600163 h 1641711"/>
                <a:gd name="connsiteX5" fmla="*/ 387365 w 414236"/>
                <a:gd name="connsiteY5" fmla="*/ 1563441 h 1641711"/>
                <a:gd name="connsiteX6" fmla="*/ 71154 w 414236"/>
                <a:gd name="connsiteY6" fmla="*/ 1566615 h 1641711"/>
                <a:gd name="connsiteX7" fmla="*/ 65837 w 414236"/>
                <a:gd name="connsiteY7" fmla="*/ 76537 h 1641711"/>
                <a:gd name="connsiteX8" fmla="*/ 386561 w 414236"/>
                <a:gd name="connsiteY8" fmla="*/ 75504 h 1641711"/>
                <a:gd name="connsiteX9" fmla="*/ 384419 w 414236"/>
                <a:gd name="connsiteY9" fmla="*/ 0 h 1641711"/>
                <a:gd name="connsiteX0" fmla="*/ 384419 w 431494"/>
                <a:gd name="connsiteY0" fmla="*/ 0 h 1641711"/>
                <a:gd name="connsiteX1" fmla="*/ 0 w 431494"/>
                <a:gd name="connsiteY1" fmla="*/ 2141 h 1641711"/>
                <a:gd name="connsiteX2" fmla="*/ 0 w 431494"/>
                <a:gd name="connsiteY2" fmla="*/ 1641711 h 1641711"/>
                <a:gd name="connsiteX3" fmla="*/ 387439 w 431494"/>
                <a:gd name="connsiteY3" fmla="*/ 1641711 h 1641711"/>
                <a:gd name="connsiteX4" fmla="*/ 387365 w 431494"/>
                <a:gd name="connsiteY4" fmla="*/ 1563441 h 1641711"/>
                <a:gd name="connsiteX5" fmla="*/ 71154 w 431494"/>
                <a:gd name="connsiteY5" fmla="*/ 1566615 h 1641711"/>
                <a:gd name="connsiteX6" fmla="*/ 65837 w 431494"/>
                <a:gd name="connsiteY6" fmla="*/ 76537 h 1641711"/>
                <a:gd name="connsiteX7" fmla="*/ 386561 w 431494"/>
                <a:gd name="connsiteY7" fmla="*/ 75504 h 1641711"/>
                <a:gd name="connsiteX8" fmla="*/ 384419 w 431494"/>
                <a:gd name="connsiteY8" fmla="*/ 0 h 1641711"/>
                <a:gd name="connsiteX0" fmla="*/ 384419 w 409039"/>
                <a:gd name="connsiteY0" fmla="*/ 0 h 1642067"/>
                <a:gd name="connsiteX1" fmla="*/ 0 w 409039"/>
                <a:gd name="connsiteY1" fmla="*/ 2141 h 1642067"/>
                <a:gd name="connsiteX2" fmla="*/ 0 w 409039"/>
                <a:gd name="connsiteY2" fmla="*/ 1641711 h 1642067"/>
                <a:gd name="connsiteX3" fmla="*/ 387439 w 409039"/>
                <a:gd name="connsiteY3" fmla="*/ 1641711 h 1642067"/>
                <a:gd name="connsiteX4" fmla="*/ 387365 w 409039"/>
                <a:gd name="connsiteY4" fmla="*/ 1563441 h 1642067"/>
                <a:gd name="connsiteX5" fmla="*/ 71154 w 409039"/>
                <a:gd name="connsiteY5" fmla="*/ 1566615 h 1642067"/>
                <a:gd name="connsiteX6" fmla="*/ 65837 w 409039"/>
                <a:gd name="connsiteY6" fmla="*/ 76537 h 1642067"/>
                <a:gd name="connsiteX7" fmla="*/ 386561 w 409039"/>
                <a:gd name="connsiteY7" fmla="*/ 75504 h 1642067"/>
                <a:gd name="connsiteX8" fmla="*/ 384419 w 409039"/>
                <a:gd name="connsiteY8" fmla="*/ 0 h 1642067"/>
                <a:gd name="connsiteX0" fmla="*/ 384419 w 410804"/>
                <a:gd name="connsiteY0" fmla="*/ 0 h 1641711"/>
                <a:gd name="connsiteX1" fmla="*/ 0 w 410804"/>
                <a:gd name="connsiteY1" fmla="*/ 2141 h 1641711"/>
                <a:gd name="connsiteX2" fmla="*/ 0 w 410804"/>
                <a:gd name="connsiteY2" fmla="*/ 1641711 h 1641711"/>
                <a:gd name="connsiteX3" fmla="*/ 387439 w 410804"/>
                <a:gd name="connsiteY3" fmla="*/ 1641711 h 1641711"/>
                <a:gd name="connsiteX4" fmla="*/ 387365 w 410804"/>
                <a:gd name="connsiteY4" fmla="*/ 1563441 h 1641711"/>
                <a:gd name="connsiteX5" fmla="*/ 71154 w 410804"/>
                <a:gd name="connsiteY5" fmla="*/ 1566615 h 1641711"/>
                <a:gd name="connsiteX6" fmla="*/ 65837 w 410804"/>
                <a:gd name="connsiteY6" fmla="*/ 76537 h 1641711"/>
                <a:gd name="connsiteX7" fmla="*/ 386561 w 410804"/>
                <a:gd name="connsiteY7" fmla="*/ 75504 h 1641711"/>
                <a:gd name="connsiteX8" fmla="*/ 384419 w 410804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400294 w 400294"/>
                <a:gd name="connsiteY0" fmla="*/ 0 h 1644886"/>
                <a:gd name="connsiteX1" fmla="*/ 0 w 400294"/>
                <a:gd name="connsiteY1" fmla="*/ 5316 h 1644886"/>
                <a:gd name="connsiteX2" fmla="*/ 0 w 400294"/>
                <a:gd name="connsiteY2" fmla="*/ 1644886 h 1644886"/>
                <a:gd name="connsiteX3" fmla="*/ 387439 w 400294"/>
                <a:gd name="connsiteY3" fmla="*/ 1644886 h 1644886"/>
                <a:gd name="connsiteX4" fmla="*/ 387365 w 400294"/>
                <a:gd name="connsiteY4" fmla="*/ 1566616 h 1644886"/>
                <a:gd name="connsiteX5" fmla="*/ 71154 w 400294"/>
                <a:gd name="connsiteY5" fmla="*/ 1569790 h 1644886"/>
                <a:gd name="connsiteX6" fmla="*/ 65837 w 400294"/>
                <a:gd name="connsiteY6" fmla="*/ 79712 h 1644886"/>
                <a:gd name="connsiteX7" fmla="*/ 386561 w 400294"/>
                <a:gd name="connsiteY7" fmla="*/ 78679 h 1644886"/>
                <a:gd name="connsiteX8" fmla="*/ 400294 w 400294"/>
                <a:gd name="connsiteY8" fmla="*/ 0 h 1644886"/>
                <a:gd name="connsiteX0" fmla="*/ 37806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7806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439" h="1641711">
                  <a:moveTo>
                    <a:pt x="384419" y="0"/>
                  </a:moveTo>
                  <a:lnTo>
                    <a:pt x="0" y="2141"/>
                  </a:lnTo>
                  <a:lnTo>
                    <a:pt x="0" y="1641711"/>
                  </a:lnTo>
                  <a:lnTo>
                    <a:pt x="387439" y="1641711"/>
                  </a:lnTo>
                  <a:cubicBezTo>
                    <a:pt x="387414" y="1615621"/>
                    <a:pt x="387390" y="1589531"/>
                    <a:pt x="387365" y="1563441"/>
                  </a:cubicBezTo>
                  <a:lnTo>
                    <a:pt x="71154" y="1566615"/>
                  </a:lnTo>
                  <a:cubicBezTo>
                    <a:pt x="68495" y="821576"/>
                    <a:pt x="68495" y="821576"/>
                    <a:pt x="65837" y="76537"/>
                  </a:cubicBezTo>
                  <a:lnTo>
                    <a:pt x="386561" y="75504"/>
                  </a:lnTo>
                  <a:lnTo>
                    <a:pt x="384419" y="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45B017-B184-C5D5-4D7B-293896886721}"/>
                </a:ext>
              </a:extLst>
            </p:cNvPr>
            <p:cNvSpPr txBox="1"/>
            <p:nvPr/>
          </p:nvSpPr>
          <p:spPr>
            <a:xfrm>
              <a:off x="1891333" y="6156143"/>
              <a:ext cx="834627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sz="3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Arial" charset="0"/>
                  <a:cs typeface="Times New Roman" panose="02020603050405020304" pitchFamily="18" charset="0"/>
                </a:rPr>
                <a:t>Guarantee will </a:t>
              </a:r>
              <a:r>
                <a:rPr lang="en-US" altLang="zh-CN" sz="3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" charset="0"/>
                  <a:cs typeface="Times New Roman" panose="02020603050405020304" pitchFamily="18" charset="0"/>
                </a:rPr>
                <a:t>lose</a:t>
              </a:r>
              <a:r>
                <a:rPr lang="en-US" altLang="zh-CN" sz="3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Arial" charset="0"/>
                  <a:cs typeface="Times New Roman" panose="02020603050405020304" pitchFamily="18" charset="0"/>
                </a:rPr>
                <a:t> in multiple adaptive queries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F50C758-74E8-E6AA-40D2-43740B0B3E4D}"/>
              </a:ext>
            </a:extLst>
          </p:cNvPr>
          <p:cNvSpPr txBox="1"/>
          <p:nvPr/>
        </p:nvSpPr>
        <p:spPr>
          <a:xfrm>
            <a:off x="3966462" y="472525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4E65F67-38D5-355C-82C8-44F08D9F76B9}"/>
              </a:ext>
            </a:extLst>
          </p:cNvPr>
          <p:cNvSpPr/>
          <p:nvPr/>
        </p:nvSpPr>
        <p:spPr>
          <a:xfrm>
            <a:off x="1660137" y="395536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D4F7B7-2843-3BE4-B014-3449109283B0}"/>
              </a:ext>
            </a:extLst>
          </p:cNvPr>
          <p:cNvSpPr/>
          <p:nvPr/>
        </p:nvSpPr>
        <p:spPr>
          <a:xfrm>
            <a:off x="3002988" y="342773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6FCCBC-65F9-75AE-960F-C7F29F2A8C2A}"/>
              </a:ext>
            </a:extLst>
          </p:cNvPr>
          <p:cNvSpPr/>
          <p:nvPr/>
        </p:nvSpPr>
        <p:spPr>
          <a:xfrm>
            <a:off x="7411107" y="346656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8D27DF5-E76F-373E-A03C-907055F38A29}"/>
              </a:ext>
            </a:extLst>
          </p:cNvPr>
          <p:cNvSpPr/>
          <p:nvPr/>
        </p:nvSpPr>
        <p:spPr>
          <a:xfrm>
            <a:off x="4195158" y="3557794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59B713-579D-5E79-1CCC-842FFDB2030F}"/>
              </a:ext>
            </a:extLst>
          </p:cNvPr>
          <p:cNvSpPr/>
          <p:nvPr/>
        </p:nvSpPr>
        <p:spPr>
          <a:xfrm>
            <a:off x="244348" y="342150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AD559-96CC-B1AF-6565-99920DB9EF3B}"/>
              </a:ext>
            </a:extLst>
          </p:cNvPr>
          <p:cNvSpPr txBox="1"/>
          <p:nvPr/>
        </p:nvSpPr>
        <p:spPr>
          <a:xfrm>
            <a:off x="3985191" y="3395253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Mechanisms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9" grpId="0" animBg="1"/>
      <p:bldP spid="20" grpId="0" animBg="1"/>
      <p:bldP spid="21" grpId="0"/>
      <p:bldP spid="22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Adaptive Data Analysis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 Theorem – query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differentially private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Clr>
                    <a:srgbClr val="CC0000"/>
                  </a:buClr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  <a:blipFill>
                <a:blip r:embed="rId3"/>
                <a:stretch>
                  <a:fillRect l="-1122" t="-638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F97F952-61B9-544D-9E90-1990E30F7884}"/>
              </a:ext>
            </a:extLst>
          </p:cNvPr>
          <p:cNvGrpSpPr/>
          <p:nvPr/>
        </p:nvGrpSpPr>
        <p:grpSpPr>
          <a:xfrm>
            <a:off x="1295400" y="1943100"/>
            <a:ext cx="1752600" cy="1052239"/>
            <a:chOff x="1295400" y="1943100"/>
            <a:chExt cx="1752600" cy="10522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5AF091-793B-0544-9D6A-F1D35F8B2392}"/>
                </a:ext>
              </a:extLst>
            </p:cNvPr>
            <p:cNvSpPr/>
            <p:nvPr/>
          </p:nvSpPr>
          <p:spPr>
            <a:xfrm>
              <a:off x="1295400" y="1943100"/>
              <a:ext cx="1752600" cy="943909"/>
            </a:xfrm>
            <a:prstGeom prst="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" pitchFamily="2" charset="0"/>
                </a:rPr>
                <a:t>Sample</a:t>
              </a:r>
              <a:r>
                <a:rPr lang="en-US" sz="2000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/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02260C-C391-0641-A0C9-3041266E542B}"/>
              </a:ext>
            </a:extLst>
          </p:cNvPr>
          <p:cNvGrpSpPr/>
          <p:nvPr/>
        </p:nvGrpSpPr>
        <p:grpSpPr>
          <a:xfrm>
            <a:off x="4419600" y="1866900"/>
            <a:ext cx="3962397" cy="1143000"/>
            <a:chOff x="4419600" y="1866900"/>
            <a:chExt cx="3962397" cy="11430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D2A82C9-D167-0F4E-BECF-C304A7FDE945}"/>
                </a:ext>
              </a:extLst>
            </p:cNvPr>
            <p:cNvSpPr/>
            <p:nvPr/>
          </p:nvSpPr>
          <p:spPr bwMode="auto">
            <a:xfrm>
              <a:off x="4419600" y="1866900"/>
              <a:ext cx="3962397" cy="1143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600" b="1" dirty="0">
                  <a:latin typeface="Courier" pitchFamily="2" charset="0"/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/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/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/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/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/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  <a:blipFill>
                <a:blip r:embed="rId9"/>
                <a:stretch>
                  <a:fillRect t="-100000" r="-5212" b="-16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/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  <a:blipFill>
                <a:blip r:embed="rId10"/>
                <a:stretch>
                  <a:fillRect t="-90526" r="-14714" b="-14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Guarantee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</TotalTime>
  <Words>830</Words>
  <Application>Microsoft Macintosh PowerPoint</Application>
  <PresentationFormat>On-screen Show (4:3)</PresentationFormat>
  <Paragraphs>244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Bold</vt:lpstr>
      <vt:lpstr>Arial</vt:lpstr>
      <vt:lpstr>Cambria Math</vt:lpstr>
      <vt:lpstr>Courier</vt:lpstr>
      <vt:lpstr>Times</vt:lpstr>
      <vt:lpstr>Times New Roman</vt:lpstr>
      <vt:lpstr>Wingdings</vt:lpstr>
      <vt:lpstr>Blank Presentation</vt:lpstr>
      <vt:lpstr>Thesis Prospectus </vt:lpstr>
      <vt:lpstr>Outline</vt:lpstr>
      <vt:lpstr>PowerPoint Presentation</vt:lpstr>
      <vt:lpstr>Data Analysis Structure</vt:lpstr>
      <vt:lpstr>Adaptive Data Analysis – Simple Example </vt:lpstr>
      <vt:lpstr>Adaptive Data Analysis – non-Trivial Example</vt:lpstr>
      <vt:lpstr>Generalization Error / Overfitting</vt:lpstr>
      <vt:lpstr>Existing Methods – 1 Query Guarantee </vt:lpstr>
      <vt:lpstr>PowerPoint Presentation</vt:lpstr>
      <vt:lpstr>PowerPoint Presentation</vt:lpstr>
      <vt:lpstr>Consideration</vt:lpstr>
      <vt:lpstr>Research Goals &amp;. Challenge</vt:lpstr>
      <vt:lpstr>PowerPoint Presentation</vt:lpstr>
      <vt:lpstr>PowerPoint Presentation</vt:lpstr>
      <vt:lpstr>Research Goals &amp;. Challenge</vt:lpstr>
      <vt:lpstr>Full-Spectrum Adaptivity Analysis</vt:lpstr>
      <vt:lpstr>Full-Spectrum Adaptivity Analysis Framework</vt:lpstr>
      <vt:lpstr>Challenge – I : Adaptive Data Analysis Formalization</vt:lpstr>
      <vt:lpstr>Query-While Language Design</vt:lpstr>
      <vt:lpstr>Challenge – II : Adaptivity Formalization</vt:lpstr>
      <vt:lpstr>Execution-Based Adaptivity Analysis</vt:lpstr>
      <vt:lpstr>Challenge – III : Adaptivity Estimation</vt:lpstr>
      <vt:lpstr>Static Program Adaptivity Analysis</vt:lpstr>
      <vt:lpstr>Further Works</vt:lpstr>
      <vt:lpstr>Full-Spectrum Adaptivity Analysis Extension</vt:lpstr>
      <vt:lpstr>Full-Spectrum Analysis on General Program’s Resource Cost</vt:lpstr>
      <vt:lpstr>Towards Solving the CFL-Reachability Problem</vt:lpstr>
      <vt:lpstr>Status and Plan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Liu jiawen</cp:lastModifiedBy>
  <cp:revision>499</cp:revision>
  <cp:lastPrinted>2018-05-31T15:51:35Z</cp:lastPrinted>
  <dcterms:created xsi:type="dcterms:W3CDTF">2008-01-28T19:49:47Z</dcterms:created>
  <dcterms:modified xsi:type="dcterms:W3CDTF">2022-08-05T17:32:19Z</dcterms:modified>
</cp:coreProperties>
</file>