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29"/>
  </p:notesMasterIdLst>
  <p:handoutMasterIdLst>
    <p:handoutMasterId r:id="rId30"/>
  </p:handoutMasterIdLst>
  <p:sldIdLst>
    <p:sldId id="315" r:id="rId3"/>
    <p:sldId id="349" r:id="rId4"/>
    <p:sldId id="321" r:id="rId5"/>
    <p:sldId id="322" r:id="rId6"/>
    <p:sldId id="323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02" r:id="rId15"/>
    <p:sldId id="401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7" r:id="rId25"/>
    <p:sldId id="398" r:id="rId26"/>
    <p:sldId id="399" r:id="rId27"/>
    <p:sldId id="400" r:id="rId28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82B1DAC6-3D0F-BA49-B59C-4951B9A0D863}">
          <p14:sldIdLst>
            <p14:sldId id="315"/>
            <p14:sldId id="349"/>
            <p14:sldId id="321"/>
            <p14:sldId id="322"/>
            <p14:sldId id="323"/>
            <p14:sldId id="381"/>
            <p14:sldId id="382"/>
            <p14:sldId id="383"/>
            <p14:sldId id="384"/>
            <p14:sldId id="385"/>
            <p14:sldId id="386"/>
            <p14:sldId id="387"/>
            <p14:sldId id="402"/>
            <p14:sldId id="401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7C1"/>
    <a:srgbClr val="FFFFFF"/>
    <a:srgbClr val="000044"/>
    <a:srgbClr val="000544"/>
    <a:srgbClr val="0000FE"/>
    <a:srgbClr val="1AC3B9"/>
    <a:srgbClr val="18B4AB"/>
    <a:srgbClr val="1FD9CF"/>
    <a:srgbClr val="D200FE"/>
    <a:srgbClr val="FD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13" autoAdjust="0"/>
    <p:restoredTop sz="88311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192" y="408"/>
      </p:cViewPr>
      <p:guideLst>
        <p:guide orient="horz" pos="2160"/>
        <p:guide pos="2880"/>
        <p:guide orient="horz" pos="1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14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4352;&#26216;&#21746;\Desktop\3222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Table5.EVA Time Line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FCX.N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Sheet1!$B$3:$B$7</c:f>
              <c:numCache>
                <c:formatCode>General</c:formatCode>
                <c:ptCount val="5"/>
                <c:pt idx="0">
                  <c:v>-690</c:v>
                </c:pt>
                <c:pt idx="1">
                  <c:v>-920</c:v>
                </c:pt>
                <c:pt idx="2">
                  <c:v>-1030</c:v>
                </c:pt>
                <c:pt idx="3">
                  <c:v>-1570</c:v>
                </c:pt>
                <c:pt idx="4">
                  <c:v>-1640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43-4C4B-817A-F9A288603E7F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601899.SH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Sheet1!$A$3:$A$7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-13</c:v>
                </c:pt>
                <c:pt idx="1">
                  <c:v>8</c:v>
                </c:pt>
                <c:pt idx="2">
                  <c:v>17</c:v>
                </c:pt>
                <c:pt idx="3">
                  <c:v>35</c:v>
                </c:pt>
                <c:pt idx="4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43-4C4B-817A-F9A288603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6622752"/>
        <c:axId val="1485662432"/>
      </c:lineChart>
      <c:catAx>
        <c:axId val="148662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5662432"/>
        <c:crosses val="autoZero"/>
        <c:auto val="1"/>
        <c:lblAlgn val="ctr"/>
        <c:lblOffset val="100"/>
        <c:noMultiLvlLbl val="0"/>
      </c:catAx>
      <c:valAx>
        <c:axId val="148566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662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0.02501</cdr:x>
      <cdr:y>0.89072</cdr:y>
    </cdr:from>
    <cdr:to>
      <cdr:x>0.34867</cdr:x>
      <cdr:y>0.98809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127000" y="2610485"/>
          <a:ext cx="1643215" cy="2853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horz" wrap="square" lIns="45720" tIns="45720" rIns="45720" bIns="45720" rtlCol="0" anchor="t" anchorCtr="0">
          <a:normAutofit/>
        </a:bodyPr>
        <a:lstStyle xmlns:a="http://schemas.openxmlformats.org/drawingml/2006/main"/>
        <a:p xmlns:a="http://schemas.openxmlformats.org/drawingml/2006/main">
          <a:r>
            <a: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Unit: Million USD</a:t>
          </a:r>
          <a:endParaRPr lang="zh-CN" alt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52B1A-96C7-4E60-89B3-94E14D3BC402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A45B0-961C-4151-9E40-9D8BB8754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  <a:t>12/9/23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98872"/>
            <a:ext cx="6858000" cy="1616136"/>
          </a:xfrm>
        </p:spPr>
        <p:txBody>
          <a:bodyPr anchor="b"/>
          <a:lstStyle>
            <a:lvl1pPr algn="l">
              <a:defRPr sz="45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247531"/>
            <a:ext cx="6858000" cy="519570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68544"/>
            <a:ext cx="3167165" cy="672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100013" y="4704825"/>
            <a:ext cx="16334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5B5F92-075B-4129-B685-2F4B8F62A5A3}" type="datetime4">
              <a:rPr lang="en-GB" sz="1350" smtClean="0">
                <a:solidFill>
                  <a:schemeClr val="bg2">
                    <a:lumMod val="50000"/>
                  </a:schemeClr>
                </a:solidFill>
              </a:rPr>
              <a:t>9 December 2023</a:t>
            </a:fld>
            <a:endParaRPr lang="en-GB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8650" y="2983707"/>
            <a:ext cx="2826544" cy="908447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>
            <a:normAutofit/>
          </a:bodyPr>
          <a:lstStyle>
            <a:lvl1pPr>
              <a:defRPr sz="21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98872"/>
            <a:ext cx="6858000" cy="1616136"/>
          </a:xfrm>
        </p:spPr>
        <p:txBody>
          <a:bodyPr anchor="b"/>
          <a:lstStyle>
            <a:lvl1pPr algn="l">
              <a:defRPr sz="45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247531"/>
            <a:ext cx="6858000" cy="519570"/>
          </a:xfr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68544"/>
            <a:ext cx="3167165" cy="6725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100013" y="4704825"/>
            <a:ext cx="16334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5B5F92-075B-4129-B685-2F4B8F62A5A3}" type="datetime4">
              <a:rPr lang="en-GB" sz="1350" smtClean="0">
                <a:solidFill>
                  <a:schemeClr val="bg2">
                    <a:lumMod val="50000"/>
                  </a:schemeClr>
                </a:solidFill>
              </a:rPr>
              <a:t>9 December 2023</a:t>
            </a:fld>
            <a:endParaRPr lang="en-GB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8650" y="2983707"/>
            <a:ext cx="2826544" cy="908447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273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273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>
            <a:normAutofit/>
          </a:bodyPr>
          <a:lstStyle>
            <a:lvl1pPr>
              <a:defRPr sz="2100"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alphaModFix amt="7000"/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</a:blip>
          <a:stretch>
            <a:fillRect/>
          </a:stretch>
        </p:blipFill>
        <p:spPr>
          <a:xfrm>
            <a:off x="7766547" y="0"/>
            <a:ext cx="1365838" cy="51435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439" y="4571809"/>
            <a:ext cx="310051" cy="39090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0800000">
            <a:off x="-38100" y="5004309"/>
            <a:ext cx="9182099" cy="212968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0800000">
            <a:off x="-38100" y="5004309"/>
            <a:ext cx="9182099" cy="212968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p.net/zh/responses?filters%5Bcountries%5D%5B%5D=China&amp;filters%5Byears%5D%5B%5D=2021&amp;filters%5Byears%5D%5B%5D=2022&amp;filters%5Byears%5D%5B%5D=2023&amp;per_page=10&amp;queries%5Bname%5D=zijin&amp;sort_by=project_year&amp;sort_dir=desc" TargetMode="External"/><Relationship Id="rId2" Type="http://schemas.openxmlformats.org/officeDocument/2006/relationships/hyperlink" Target="https://www.msci.com/our-solutions/esg-investing/esg-ratings-climate-search-tool/issuer/zijin-mining-group-company-limited/IID000000002190469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financial.com/chinas-zijin-mining-polluting-serbian-village-says-group#:~:text=The%20villagers%20are%20calling%20on,takes%20into%20account%20environmental%20impact" TargetMode="External"/><Relationship Id="rId2" Type="http://schemas.openxmlformats.org/officeDocument/2006/relationships/hyperlink" Target="https://www.reuters.com/business/environment/serbia-halts-china-owned-mine-over-environmental-breaches-2021-04-14/#:~:text=BELGRADE%2C%20April%2014%20%28Reuters%29%20,energy%20minister%20said%20on%20Wednesday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232410" y="499110"/>
            <a:ext cx="9585960" cy="1616075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Finance Analysis of </a:t>
            </a:r>
            <a:b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Zijin Mining Group</a:t>
            </a: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991146" y="2426211"/>
          <a:ext cx="337890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9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Jiayi</a:t>
                      </a:r>
                      <a:r>
                        <a:rPr lang="en-US" altLang="zh-C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2036063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Haoyu Xu</a:t>
                      </a:r>
                      <a:endParaRPr lang="en-US" altLang="zh-CN" sz="140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2034242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Jiawen</a:t>
                      </a:r>
                      <a:r>
                        <a:rPr lang="en-US" altLang="zh-C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Zhou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2034040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Chenzhe</a:t>
                      </a:r>
                      <a:r>
                        <a:rPr lang="en-US" altLang="zh-CN" sz="14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  <a:endParaRPr lang="en-US" altLang="zh-CN" sz="140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2035754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Xiyue</a:t>
                      </a:r>
                      <a:r>
                        <a:rPr lang="en-US" altLang="zh-CN" sz="1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2035178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356600" cy="99417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&amp; Reliability of the Self-Reported Information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450" y="1503759"/>
            <a:ext cx="35306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charset="-122"/>
              </a:rPr>
              <a:t> 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450" y="1083350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 Bold" panose="02020603050405020304" charset="0"/>
                <a:cs typeface="Times New Roman Bold" panose="02020603050405020304" charset="0"/>
              </a:rPr>
              <a:t>Selective disclosure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9584" b="11844"/>
          <a:stretch>
            <a:fillRect/>
          </a:stretch>
        </p:blipFill>
        <p:spPr>
          <a:xfrm>
            <a:off x="5958653" y="1196819"/>
            <a:ext cx="2847422" cy="3263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4850" y="1466174"/>
            <a:ext cx="44958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According to the report,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W</a:t>
            </a:r>
            <a:r>
              <a:rPr lang="en-US" sz="1800" dirty="0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ater discharge volume and intensity increased in 2021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A</a:t>
            </a:r>
            <a:r>
              <a:rPr lang="en-US" sz="1800" dirty="0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ttributed the increase mainly to the high rainfall at the mines located in South America</a:t>
            </a:r>
          </a:p>
          <a:p>
            <a:r>
              <a:rPr lang="en-US" dirty="0"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However…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 Regular" panose="02020603050405020304" charset="0"/>
                <a:ea typeface="Times New Roman" panose="02020603050405020304" pitchFamily="18" charset="0"/>
                <a:cs typeface="Times New Roman Regular" panose="02020603050405020304" charset="0"/>
              </a:rPr>
              <a:t>S</a:t>
            </a:r>
            <a:r>
              <a:rPr lang="zh-CN" sz="1800" dirty="0">
                <a:effectLst/>
                <a:latin typeface="Times New Roman Regular" panose="02020603050405020304" charset="0"/>
                <a:ea typeface="Times New Roman" panose="02020603050405020304" pitchFamily="18" charset="0"/>
                <a:cs typeface="Times New Roman Regular" panose="02020603050405020304" charset="0"/>
              </a:rPr>
              <a:t>uspended by S</a:t>
            </a:r>
            <a:r>
              <a:rPr lang="en-US" altLang="zh-CN" sz="1800" dirty="0">
                <a:effectLst/>
                <a:latin typeface="Times New Roman Regular" panose="02020603050405020304" charset="0"/>
                <a:ea typeface="Times New Roman" panose="02020603050405020304" pitchFamily="18" charset="0"/>
                <a:cs typeface="Times New Roman Regular" panose="02020603050405020304" charset="0"/>
              </a:rPr>
              <a:t>er</a:t>
            </a:r>
            <a:r>
              <a:rPr lang="zh-CN" sz="1800" dirty="0">
                <a:effectLst/>
                <a:latin typeface="Times New Roman Regular" panose="02020603050405020304" charset="0"/>
                <a:ea typeface="Times New Roman" panose="02020603050405020304" pitchFamily="18" charset="0"/>
                <a:cs typeface="Times New Roman Regular" panose="02020603050405020304" charset="0"/>
              </a:rPr>
              <a:t>bia government due to</a:t>
            </a:r>
            <a:r>
              <a:rPr lang="en-US" sz="1800" dirty="0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 environmental standard violations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M</a:t>
            </a:r>
            <a:r>
              <a:rPr lang="en-US" sz="1800" dirty="0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andated to construct a wastewater treatment plant</a:t>
            </a:r>
          </a:p>
          <a:p>
            <a:r>
              <a:rPr lang="en-US" sz="1800" dirty="0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  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631" y="102393"/>
            <a:ext cx="8356600" cy="99417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&amp; Reliability of the Self-Reported Information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450" y="1503759"/>
            <a:ext cx="35306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charset="-122"/>
              </a:rPr>
              <a:t> 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1631" y="777360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 Bold" panose="02020603050405020304" charset="0"/>
                <a:cs typeface="Times New Roman Bold" panose="02020603050405020304" charset="0"/>
              </a:rPr>
              <a:t>Selective disclosure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1631" y="1146692"/>
            <a:ext cx="8247569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According to the report,</a:t>
            </a: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Times New Roman Regular" panose="02020603050405020304" charset="0"/>
                <a:ea typeface="Arial Unicode MS" panose="020B0604020202020204" charset="-122"/>
                <a:cs typeface="Times New Roman Regular" panose="02020603050405020304" charset="0"/>
              </a:rPr>
              <a:t>Conduct environmental impact assessment in accordance with local the laws and regulations of the country (region)</a:t>
            </a:r>
          </a:p>
          <a:p>
            <a:pPr marL="285750" indent="-285750" algn="just">
              <a:buFont typeface="Arial" panose="020B060402020209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 Regular" panose="02020603050405020304" charset="0"/>
                <a:ea typeface="Arial Unicode MS" panose="020B0604020202020204" charset="-122"/>
                <a:cs typeface="Times New Roman Regular" panose="02020603050405020304" charset="0"/>
              </a:rPr>
              <a:t>I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Times New Roman Regular" panose="02020603050405020304" charset="0"/>
                <a:ea typeface="Arial Unicode MS" panose="020B0604020202020204" charset="-122"/>
                <a:cs typeface="Times New Roman Regular" panose="02020603050405020304" charset="0"/>
              </a:rPr>
              <a:t>nvestigate and assess the adverse impacts and risks on the surrounding environment throughout the life cycle of the project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Times New Roman Regular" panose="02020603050405020304" charset="0"/>
                <a:ea typeface="Arial Unicode MS" panose="020B0604020202020204" charset="-122"/>
                <a:cs typeface="Times New Roman Regular" panose="02020603050405020304" charset="0"/>
              </a:rPr>
              <a:t>Formulate reasonable risk response measures to lower and eliminate any possible adverse impacts</a:t>
            </a:r>
          </a:p>
          <a:p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dirty="0"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However…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W</a:t>
            </a:r>
            <a:r>
              <a:rPr lang="en-US" sz="1800" dirty="0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ithout necessary permits, local consent, or transparency, leading to significant environmental pollution, particularly in the village of </a:t>
            </a:r>
            <a:r>
              <a:rPr lang="en-US" sz="1800" dirty="0" err="1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Ostrelj</a:t>
            </a:r>
            <a:r>
              <a:rPr lang="en-US" sz="1800" dirty="0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 and the city of </a:t>
            </a:r>
            <a:r>
              <a:rPr lang="en-US" sz="1800" dirty="0" err="1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Bor</a:t>
            </a:r>
            <a:endParaRPr lang="en-US" sz="1800" dirty="0">
              <a:effectLst/>
              <a:latin typeface="Times New Roman Regular" panose="02020603050405020304" charset="0"/>
              <a:ea typeface="宋体" pitchFamily="2" charset="-122"/>
              <a:cs typeface="Times New Roman Regular" panose="0202060305040502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800" dirty="0"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Negatively affected lives and health of local residents and the environment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 --Source: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 Regular" panose="02020603050405020304" charset="0"/>
                <a:ea typeface="宋体" pitchFamily="2" charset="-122"/>
                <a:cs typeface="Times New Roman Regular" panose="02020603050405020304" charset="0"/>
              </a:rPr>
              <a:t>Just Finance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631" y="102393"/>
            <a:ext cx="8356600" cy="994172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&amp; Reliability of the Self-Reported Information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450" y="1503759"/>
            <a:ext cx="35306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charset="-122"/>
              </a:rPr>
              <a:t> 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06400" y="1809388"/>
            <a:ext cx="4104534" cy="1237501"/>
            <a:chOff x="591631" y="1592790"/>
            <a:chExt cx="5975657" cy="155711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631" y="1687435"/>
              <a:ext cx="4997707" cy="64773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9338" y="1592790"/>
              <a:ext cx="977950" cy="83702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631" y="2286262"/>
              <a:ext cx="5124713" cy="86364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8388" y="2251995"/>
              <a:ext cx="939848" cy="844593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06493" y="810681"/>
            <a:ext cx="416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Third-Party Evaluation – Relative Low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247" y="1180013"/>
            <a:ext cx="3314700" cy="27414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84655" y="3015621"/>
            <a:ext cx="1628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CDP ESG Rating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50931" y="3824987"/>
            <a:ext cx="170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MSCI ESG Rating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the claimed ESG goals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060"/>
            <a:ext cx="7717155" cy="3282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Specific ESG Goals: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company has set: 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Short-term ESG goal: </a:t>
            </a: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not explicitly listed</a:t>
            </a:r>
            <a:endParaRPr lang="en-US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Medium-term ESG goal: achieve carbon peak by 2029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Long-term ESG goal: achieve carbon neutrality by 2059</a:t>
            </a: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the claimed ESG goals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Zijin Mining Group is roughly aligned with ESG goals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3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Zijin Mining aligns its activities with the United Nations Sustainable Development Goals (SDGs)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a focus on broader societal and environmental objectives</a:t>
            </a:r>
          </a:p>
          <a:p>
            <a:pPr marL="457200" lvl="3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They have clear strategies and practices in line with these goals: </a:t>
            </a:r>
          </a:p>
          <a:p>
            <a:pPr marL="1028700" lvl="4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reducing greenhouse gas emissions</a:t>
            </a:r>
          </a:p>
          <a:p>
            <a:pPr marL="1028700" lvl="4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promoting renewable energy</a:t>
            </a:r>
          </a:p>
          <a:p>
            <a:pPr marL="1028700" lvl="4" indent="-28575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  <a:sym typeface="+mn-ea"/>
              </a:rPr>
              <a:t>ensuring high standards of environmental protection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charset="0"/>
              <a:buChar char=""/>
            </a:pP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Bold" panose="02020603050405020304" charset="0"/>
                <a:cs typeface="Times New Roman Bold" panose="02020603050405020304" charset="0"/>
              </a:rPr>
              <a:t>Financial Analysis</a:t>
            </a:r>
            <a:endParaRPr lang="zh-CN" altLang="en-US" sz="24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ZIJIN MINING(601899.SH) is the best in domestic mining industry;</a:t>
            </a:r>
          </a:p>
          <a:p>
            <a:pPr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We choose another mining company in the global stock market-FREEPORT MCMORAN (FCX.N) as the benchmark.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Since this two companies market values are almost the same.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Zijin: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FCX.N: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Source: Wind</a:t>
            </a:r>
          </a:p>
          <a:p>
            <a:pPr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Data time horizon:2017-2021(recent five years)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Financial Analysis-</a:t>
            </a:r>
            <a:r>
              <a:rPr lang="en-US" altLang="zh-CN" sz="2400" b="1" kern="100" dirty="0">
                <a:effectLst/>
                <a:latin typeface="Times New Roman Regular" panose="02020603050405020304" charset="0"/>
                <a:ea typeface="等线" panose="02010600030101010101" pitchFamily="2" charset="-122"/>
                <a:cs typeface="Times New Roman Regular" panose="02020603050405020304" charset="0"/>
              </a:rPr>
              <a:t>Profitability Ratios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The Net Profit Margin, ROA, and ROE of FREEPORT MCMORAN are both higher than Zijin on average.</a:t>
            </a:r>
          </a:p>
          <a:p>
            <a:endParaRPr lang="zh-CN" alt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44" y="2001852"/>
            <a:ext cx="5705725" cy="29601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Financial Analysis-</a:t>
            </a:r>
            <a:r>
              <a:rPr lang="en-US" altLang="zh-CN" sz="2400" b="1" kern="100" dirty="0">
                <a:effectLst/>
                <a:latin typeface="Times New Roman Regular" panose="02020603050405020304" charset="0"/>
                <a:ea typeface="等线" panose="02010600030101010101" pitchFamily="2" charset="-122"/>
                <a:cs typeface="Times New Roman Regular" panose="02020603050405020304" charset="0"/>
              </a:rPr>
              <a:t>Efficiency of Asset Utilization Ratios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Zijin’s Efficiency of  Using Asset is higher, but the stability shows no significant difference. </a:t>
            </a:r>
          </a:p>
          <a:p>
            <a:endParaRPr lang="zh-CN" alt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2" y="2314854"/>
            <a:ext cx="5931205" cy="231786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Financial Analysis-</a:t>
            </a:r>
            <a:r>
              <a:rPr lang="en-US" altLang="zh-CN" sz="2400" b="1" kern="100" dirty="0">
                <a:effectLst/>
                <a:latin typeface="Times New Roman Regular" panose="02020603050405020304" charset="0"/>
                <a:ea typeface="等线" panose="02010600030101010101" pitchFamily="2" charset="-122"/>
                <a:cs typeface="Times New Roman Regular" panose="02020603050405020304" charset="0"/>
              </a:rPr>
              <a:t>Liquidity Ratios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Zijin’s Short-term solvency is weak, and there may be a risk of cash flow difficulties or debt crisis.</a:t>
            </a:r>
          </a:p>
          <a:p>
            <a:endParaRPr lang="zh-CN" alt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4" y="2206898"/>
            <a:ext cx="5099312" cy="24258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Financial Analysis-</a:t>
            </a:r>
            <a:r>
              <a:rPr lang="en-US" altLang="zh-CN" sz="2400" b="1" kern="100" dirty="0">
                <a:effectLst/>
                <a:latin typeface="Times New Roman Regular" panose="02020603050405020304" charset="0"/>
                <a:ea typeface="等线" panose="02010600030101010101" pitchFamily="2" charset="-122"/>
                <a:cs typeface="Times New Roman Regular" panose="02020603050405020304" charset="0"/>
              </a:rPr>
              <a:t>Market Price Ratios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Zijin is more stable and has a potential growth opportunity.</a:t>
            </a:r>
          </a:p>
          <a:p>
            <a:endParaRPr lang="zh-CN" alt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1" y="1990987"/>
            <a:ext cx="4978656" cy="26417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254"/>
            <a:ext cx="7886700" cy="3263504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0" lvl="1" fontAlgn="auto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ESG 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ractices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Accountability &amp; 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Reliability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the Self-Reported Information</a:t>
            </a:r>
          </a:p>
          <a:p>
            <a:pPr lvl="0" fontAlgn="auto">
              <a:lnSpc>
                <a:spcPct val="150000"/>
              </a:lnSpc>
            </a:pP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Relevance of the Claimed ESG goals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fontAlgn="auto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Financial Analysis</a:t>
            </a:r>
          </a:p>
          <a:p>
            <a:pPr lvl="0" fontAlgn="auto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Financial Analysis-</a:t>
            </a:r>
            <a:r>
              <a:rPr lang="en-US" altLang="zh-CN" sz="2400" b="1" kern="100" dirty="0">
                <a:effectLst/>
                <a:latin typeface="Times New Roman Regular" panose="02020603050405020304" charset="0"/>
                <a:ea typeface="等线" panose="02010600030101010101" pitchFamily="2" charset="-122"/>
                <a:cs typeface="Times New Roman Regular" panose="02020603050405020304" charset="0"/>
              </a:rPr>
              <a:t>Economic Value Added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Times New Roman Regular" panose="02020603050405020304" charset="0"/>
                <a:cs typeface="Times New Roman Regular" panose="02020603050405020304" charset="0"/>
              </a:rPr>
              <a:t>Zijin Mining's EVA turned from negative to positive, rather than all negative as Freeport McMorran</a:t>
            </a:r>
          </a:p>
          <a:p>
            <a:endParaRPr lang="en-US" altLang="zh-CN" sz="20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>
              <a:buNone/>
            </a:pPr>
            <a:endParaRPr lang="zh-CN" altLang="en-US" sz="20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932542" y="2022238"/>
          <a:ext cx="5077098" cy="293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Bold" panose="02020603050405020304" charset="0"/>
                <a:cs typeface="Times New Roman Bold" panose="02020603050405020304" charset="0"/>
              </a:rPr>
              <a:t>Financial Analysis-Final Suggestion</a:t>
            </a:r>
            <a:endParaRPr lang="zh-CN" altLang="en-US" sz="24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Zijin Mining is still a good option when comparing with mining company in global market. </a:t>
            </a: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The performance is more stable than FREEPORT MCMORAN;</a:t>
            </a: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Final choice depends on the risk-aversion attitude.</a:t>
            </a:r>
          </a:p>
          <a:p>
            <a:pPr fontAlgn="auto">
              <a:lnSpc>
                <a:spcPct val="150000"/>
              </a:lnSpc>
              <a:spcBef>
                <a:spcPts val="700"/>
              </a:spcBef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But overall, Zijin has outperformed benchmark company in most of these indices. This is a stock worthy of recommendation in terms of Financial analysis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Bold" panose="02020603050405020304" charset="0"/>
                <a:cs typeface="Times New Roman Bold" panose="02020603050405020304" charset="0"/>
              </a:rPr>
              <a:t>Conclusion</a:t>
            </a:r>
            <a:endParaRPr lang="zh-CN" altLang="en-US" sz="24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Potential risks regarding the ESG strategies;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ESG practices;</a:t>
            </a:r>
          </a:p>
          <a:p>
            <a:pPr fontAlgn="auto">
              <a:lnSpc>
                <a:spcPct val="15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Credibility of ESG practices: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Selection bias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Environmental pollution event has not been revealed.</a:t>
            </a:r>
          </a:p>
          <a:p>
            <a:pPr fontAlgn="auto">
              <a:lnSpc>
                <a:spcPct val="15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Financial performance:</a:t>
            </a:r>
          </a:p>
          <a:p>
            <a:pPr lvl="1" fontAlgn="auto">
              <a:lnSpc>
                <a:spcPct val="15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Relatively stable than FREEPORT MCMORAN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Bold" panose="02020603050405020304" charset="0"/>
                <a:cs typeface="Times New Roman Bold" panose="02020603050405020304" charset="0"/>
              </a:rPr>
              <a:t>Conclusion</a:t>
            </a:r>
            <a:endParaRPr lang="zh-CN" altLang="en-US" sz="2400" dirty="0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Zijin Mining may not be the best investing option;</a:t>
            </a:r>
          </a:p>
          <a:p>
            <a:pPr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ESG rating is too low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CCC</a:t>
            </a: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 in MSCI 2021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C for water security, and D for climate change in CDP 2021 </a:t>
            </a:r>
          </a:p>
          <a:p>
            <a:pPr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ESG has a positive correlation with company performance (Chen, and Xie, 2022)</a:t>
            </a:r>
          </a:p>
          <a:p>
            <a:pPr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Better considering other mining companies with higher ESG.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Such as FREEPORT MCMORAN (BB in MSCI 2021)</a:t>
            </a:r>
          </a:p>
          <a:p>
            <a:pPr lvl="1" fontAlgn="auto">
              <a:lnSpc>
                <a:spcPct val="120000"/>
              </a:lnSpc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Or ANGLO AMERICAN PLC (A in MSCI 2021)</a:t>
            </a:r>
          </a:p>
          <a:p>
            <a:pPr lvl="1" fontAlgn="auto">
              <a:lnSpc>
                <a:spcPct val="120000"/>
              </a:lnSpc>
            </a:pPr>
            <a:endParaRPr lang="en-US" altLang="zh-CN" sz="18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 Bold" panose="02020603050405020304" charset="0"/>
                <a:ea typeface="黑体" charset="0"/>
                <a:cs typeface="Times New Roman Bold" panose="02020603050405020304" charset="0"/>
              </a:rPr>
              <a:t>Reference list</a:t>
            </a:r>
            <a:endParaRPr lang="zh-CN" altLang="en-US" sz="2400" dirty="0">
              <a:latin typeface="Times New Roman Bold" panose="02020603050405020304" charset="0"/>
              <a:ea typeface="黑体" charset="0"/>
              <a:cs typeface="Times New Roman Bold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zh-CN" sz="1600" b="0" dirty="0">
                <a:solidFill>
                  <a:srgbClr val="222222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</a:rPr>
              <a:t>Chen, Z., &amp; Xie, G. (2022). ESG disclosure and financial performance: Moderating role of ESG investors. International Review of Financial Analysis, 83, 102291.</a:t>
            </a:r>
          </a:p>
          <a:p>
            <a:pPr marL="342900" lvl="1" indent="0">
              <a:buNone/>
            </a:pPr>
            <a:endParaRPr lang="en-US" altLang="zh-CN" sz="1600" dirty="0">
              <a:solidFill>
                <a:srgbClr val="22222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MSCI ESG Rating (2023) Available at:</a:t>
            </a:r>
          </a:p>
          <a:p>
            <a:pPr marL="342900" lvl="1" indent="0">
              <a:buNone/>
            </a:pP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https://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www.msci.com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/our-solutions/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esg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-investing/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esg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-ratings-climate-search-tool/issuer/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zijin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-mining-group-company-limited/IID000000002190469</a:t>
            </a:r>
            <a:endParaRPr lang="en-US" altLang="zh-CN" sz="1600" dirty="0">
              <a:solidFill>
                <a:srgbClr val="22222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 altLang="zh-CN" sz="1600" dirty="0">
              <a:solidFill>
                <a:srgbClr val="22222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CDP ESG Rating (2023) Available at:</a:t>
            </a:r>
          </a:p>
          <a:p>
            <a:pPr marL="342900" lvl="1" indent="0">
              <a:buNone/>
            </a:pP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https://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www.cdp.net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/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zh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/responses?filters%5Bcountries%5D%5B%5D=China&amp;filters%5Byears%5D%5B%5D=2021&amp;filters%5Byears%5D%5B%5D=2022&amp;filters%5Byears%5D%5B%5D=2023&amp;per_page=10&amp;queries%5Bname%5D=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zijin&amp;sort_by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=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project_year&amp;sort_dir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=desc</a:t>
            </a:r>
            <a:endParaRPr lang="en-US" altLang="zh-CN" sz="1600" dirty="0">
              <a:solidFill>
                <a:srgbClr val="22222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 altLang="zh-CN" sz="1600" dirty="0">
              <a:solidFill>
                <a:srgbClr val="22222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>
              <a:buNone/>
            </a:pPr>
            <a:endParaRPr lang="en-US" altLang="zh-CN" sz="16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list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b="0" dirty="0">
                <a:solidFill>
                  <a:srgbClr val="222222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</a:rPr>
              <a:t>Serbia halts China-owned mine over environmental breaches (2021) Available at:</a:t>
            </a:r>
            <a:endParaRPr lang="en-US" altLang="zh-CN" sz="1600" b="0" dirty="0">
              <a:solidFill>
                <a:srgbClr val="222222"/>
              </a:solidFill>
              <a:effectLst/>
              <a:latin typeface="Times New Roman Regular" panose="02020603050405020304" charset="0"/>
              <a:cs typeface="Times New Roman Regular" panose="02020603050405020304" charset="0"/>
              <a:hlinkClick r:id="rId2"/>
            </a:endParaRPr>
          </a:p>
          <a:p>
            <a:pPr marL="34290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b="0" dirty="0">
                <a:solidFill>
                  <a:srgbClr val="222222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https://</a:t>
            </a:r>
            <a:r>
              <a:rPr lang="en-US" altLang="zh-CN" sz="1600" b="0" dirty="0" err="1">
                <a:solidFill>
                  <a:srgbClr val="222222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www.reuters.com</a:t>
            </a:r>
            <a:r>
              <a:rPr lang="en-US" altLang="zh-CN" sz="1600" b="0" dirty="0">
                <a:solidFill>
                  <a:srgbClr val="222222"/>
                </a:solidFill>
                <a:effectLst/>
                <a:latin typeface="Times New Roman Regular" panose="02020603050405020304" charset="0"/>
                <a:cs typeface="Times New Roman Regular" panose="02020603050405020304" charset="0"/>
                <a:hlinkClick r:id="rId2"/>
              </a:rPr>
              <a:t>/business/environment/serbia-halts-china-owned-mine-over-environmental-breaches-2021-04-14/#:~:text=BELGRADE%2C%20April%2014%20%28Reuters%29%20,energy%20minister%20said%20on%20Wednesday</a:t>
            </a:r>
            <a:endParaRPr lang="en-US" altLang="zh-CN" sz="1600" b="0" dirty="0">
              <a:solidFill>
                <a:srgbClr val="222222"/>
              </a:solidFill>
              <a:effectLst/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1600" dirty="0">
              <a:solidFill>
                <a:srgbClr val="22222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China’s Zijin Mining Polluting Serbian Village, Says Group (2022) Available at:</a:t>
            </a:r>
          </a:p>
          <a:p>
            <a:pPr marL="34290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https://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www.asiafinancial.com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/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chinas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-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zijin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-mining-polluting-</a:t>
            </a:r>
            <a:r>
              <a:rPr lang="en-US" altLang="zh-CN" sz="1600" dirty="0" err="1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serbian</a:t>
            </a:r>
            <a:r>
              <a:rPr lang="en-US" altLang="zh-CN" sz="1600" dirty="0">
                <a:solidFill>
                  <a:srgbClr val="222222"/>
                </a:solidFill>
                <a:latin typeface="Times New Roman Regular" panose="02020603050405020304" charset="0"/>
                <a:cs typeface="Times New Roman Regular" panose="02020603050405020304" charset="0"/>
                <a:hlinkClick r:id="rId3"/>
              </a:rPr>
              <a:t>-village-says-group#:~:text=The%20villagers%20are%20calling%20on,takes%20into%20account%20environmental%20impact</a:t>
            </a:r>
            <a:endParaRPr lang="en-US" altLang="zh-CN" sz="1600" dirty="0">
              <a:solidFill>
                <a:srgbClr val="22222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1600" dirty="0">
              <a:solidFill>
                <a:srgbClr val="222222"/>
              </a:solidFill>
              <a:latin typeface="Times New Roman Regular" panose="02020603050405020304" charset="0"/>
              <a:cs typeface="Times New Roman Regular" panose="02020603050405020304" charset="0"/>
              <a:hlinkClick r:id="rId3"/>
            </a:endParaRPr>
          </a:p>
          <a:p>
            <a:pPr marL="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   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Data resources are all from Wind Database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1600" dirty="0">
              <a:solidFill>
                <a:srgbClr val="222222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342900" lvl="1" indent="0" fontAlgn="auto">
              <a:lnSpc>
                <a:spcPct val="100000"/>
              </a:lnSpc>
              <a:spcBef>
                <a:spcPts val="300"/>
              </a:spcBef>
              <a:buNone/>
            </a:pP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3255" y="2036787"/>
            <a:ext cx="7206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 Regular" panose="02020603050405020304" charset="0"/>
                <a:cs typeface="Times New Roman Regular" panose="02020603050405020304" charset="0"/>
              </a:rPr>
              <a:t>Thanks for your listening</a:t>
            </a:r>
            <a:endParaRPr lang="zh-CN" altLang="en-US" sz="48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297832"/>
            <a:ext cx="7886700" cy="3263504"/>
          </a:xfrm>
        </p:spPr>
        <p:txBody>
          <a:bodyPr>
            <a:noAutofit/>
          </a:bodyPr>
          <a:lstStyle/>
          <a:p>
            <a:pPr fontAlgn="auto">
              <a:lnSpc>
                <a:spcPct val="200000"/>
              </a:lnSpc>
              <a:spcBef>
                <a:spcPts val="700"/>
              </a:spcBef>
            </a:pPr>
            <a:r>
              <a:rPr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Zijin Mining</a:t>
            </a: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: </a:t>
            </a:r>
            <a:r>
              <a:rPr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a prominent player in the Chinese mining industry</a:t>
            </a:r>
          </a:p>
          <a:p>
            <a:pPr fontAlgn="auto">
              <a:lnSpc>
                <a:spcPct val="200000"/>
              </a:lnSpc>
              <a:spcBef>
                <a:spcPts val="700"/>
              </a:spcBef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A</a:t>
            </a:r>
            <a:r>
              <a:rPr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 solid risk-return profile in China </a:t>
            </a:r>
          </a:p>
          <a:p>
            <a:pPr fontAlgn="auto">
              <a:lnSpc>
                <a:spcPct val="200000"/>
              </a:lnSpc>
              <a:spcBef>
                <a:spcPts val="700"/>
              </a:spcBef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But...</a:t>
            </a:r>
            <a:r>
              <a:rPr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</a:p>
          <a:p>
            <a:pPr fontAlgn="auto">
              <a:lnSpc>
                <a:spcPct val="200000"/>
              </a:lnSpc>
              <a:spcBef>
                <a:spcPts val="700"/>
              </a:spcBef>
            </a:pP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Lacking </a:t>
            </a:r>
            <a:r>
              <a:rPr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ESG performance</a:t>
            </a: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en-US" altLang="zh-CN" sz="1800" dirty="0">
                <a:latin typeface="Times New Roman Regular" panose="02020603050405020304" charset="0"/>
                <a:cs typeface="Times New Roman Regular" panose="02020603050405020304" charset="0"/>
                <a:sym typeface="Wingdings" panose="05000000000000000000" pitchFamily="2" charset="2"/>
              </a:rPr>
              <a:t> </a:t>
            </a:r>
            <a:r>
              <a:rPr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a higher risk perception</a:t>
            </a:r>
            <a:endParaRPr lang="en-US" altLang="zh-CN" sz="18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ESG Practices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key achievements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70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ESG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Environment (E)</a:t>
            </a:r>
          </a:p>
          <a:p>
            <a:pPr marL="342900" indent="-342900" fontAlgn="auto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Total greenhouse gas emissions 7.26 million tCO2e Greenhouse gas emissions intensity 32.25 tCO2e/ RMB million revenue, down 9.49% year-on-year</a:t>
            </a:r>
          </a:p>
          <a:p>
            <a:pPr marL="342900" indent="-342900" fontAlgn="auto">
              <a:lnSpc>
                <a:spcPct val="100000"/>
              </a:lnSpc>
              <a:spcBef>
                <a:spcPts val="700"/>
              </a:spcBef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Renewable energy ratio is 2.3%, up 1.32% year-on-year</a:t>
            </a:r>
          </a:p>
          <a:p>
            <a:pPr marL="342900" indent="-342900" fontAlgn="auto">
              <a:lnSpc>
                <a:spcPct val="100000"/>
              </a:lnSpc>
              <a:spcBef>
                <a:spcPts val="700"/>
              </a:spcBef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Water re-use rate 92.02%</a:t>
            </a:r>
          </a:p>
          <a:p>
            <a:pPr marL="342900" indent="-342900" fontAlgn="auto">
              <a:lnSpc>
                <a:spcPct val="100000"/>
              </a:lnSpc>
              <a:spcBef>
                <a:spcPts val="700"/>
              </a:spcBef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SO2 emissions intensity reduced by 15.95% year-on-year, NOX emissions intensity reduced by 11.96% year-on-year</a:t>
            </a:r>
          </a:p>
          <a:p>
            <a:pPr marL="342900" indent="-342900" fontAlgn="auto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Restored 7.756 million square metres of land, all restorable land in this year has been restored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ESG Practices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key achievements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20000"/>
              </a:lnSpc>
              <a:spcBef>
                <a:spcPts val="700"/>
              </a:spcBef>
            </a:pPr>
            <a:r>
              <a:rPr lang="en-US" sz="1800" dirty="0">
                <a:effectLst/>
                <a:latin typeface="Times New Roman Regular" panose="02020603050405020304" charset="0"/>
                <a:ea typeface="DengXian" panose="02010600030101010101" pitchFamily="2" charset="-122"/>
                <a:cs typeface="Times New Roman Regular" panose="02020603050405020304" charset="0"/>
              </a:rPr>
              <a:t>ESG — Scoiety (S)</a:t>
            </a:r>
          </a:p>
          <a:p>
            <a:pPr marL="342900" indent="-342900" fontAlgn="auto">
              <a:lnSpc>
                <a:spcPct val="120000"/>
              </a:lnSpc>
              <a:spcBef>
                <a:spcPts val="700"/>
              </a:spcBef>
              <a:buAutoNum type="arabicPeriod"/>
            </a:pPr>
            <a:r>
              <a:rPr kumimoji="1"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Using 2019 LTIR as the benchmark, lower 2022 LTIR by 30% (LTIR 0.30)</a:t>
            </a:r>
          </a:p>
          <a:p>
            <a:pPr marL="342900" indent="-342900" fontAlgn="auto">
              <a:lnSpc>
                <a:spcPct val="120000"/>
              </a:lnSpc>
              <a:spcBef>
                <a:spcPts val="700"/>
              </a:spcBef>
              <a:buAutoNum type="arabicPeriod"/>
            </a:pPr>
            <a:r>
              <a:rPr kumimoji="1"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Using 2019 TRIR as the benchmark, lower 2022 TRIR by 30%</a:t>
            </a:r>
            <a:r>
              <a:rPr kumimoji="1" lang="en-US" altLang="zh-CN" sz="1800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kumimoji="1"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(TRIR 0.68)</a:t>
            </a:r>
          </a:p>
          <a:p>
            <a:pPr marL="342900" indent="-342900" fontAlgn="auto">
              <a:lnSpc>
                <a:spcPct val="120000"/>
              </a:lnSpc>
              <a:spcBef>
                <a:spcPts val="700"/>
              </a:spcBef>
              <a:buAutoNum type="arabicPeriod"/>
            </a:pPr>
            <a:r>
              <a:rPr kumimoji="1"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Maintain employee and contractor safety training rate at 100%: 100% of employees and contractors received safety training with an average of 5.0 training sessions received per employee and contractor</a:t>
            </a:r>
          </a:p>
          <a:p>
            <a:pPr marL="342900" indent="-342900" fontAlgn="auto">
              <a:lnSpc>
                <a:spcPct val="120000"/>
              </a:lnSpc>
              <a:spcBef>
                <a:spcPts val="700"/>
              </a:spcBef>
              <a:buAutoNum type="arabicPeriod"/>
            </a:pPr>
            <a:r>
              <a:rPr kumimoji="1" lang="zh-CN" altLang="en-US" sz="1800" dirty="0">
                <a:latin typeface="Times New Roman Regular" panose="02020603050405020304" charset="0"/>
                <a:cs typeface="Times New Roman Regular" panose="02020603050405020304" charset="0"/>
              </a:rPr>
              <a:t>Committed to invest 1% of profit for every financial year: A total of RMB424 million (1.68% of the profit) was invested in communities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ESG Practices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key achievements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>
              <a:lnSpc>
                <a:spcPct val="120000"/>
              </a:lnSpc>
              <a:spcBef>
                <a:spcPts val="70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ESG — Governance (G)</a:t>
            </a:r>
          </a:p>
          <a:p>
            <a:pPr marL="457200" indent="-457200" fontAlgn="auto">
              <a:lnSpc>
                <a:spcPct val="120000"/>
              </a:lnSpc>
              <a:spcBef>
                <a:spcPts val="700"/>
              </a:spcBef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Continuously improve Board diversity: ratio of female in the Board 7.7%</a:t>
            </a:r>
          </a:p>
          <a:p>
            <a:pPr marL="457200" indent="-457200" fontAlgn="auto">
              <a:lnSpc>
                <a:spcPct val="120000"/>
              </a:lnSpc>
              <a:spcBef>
                <a:spcPts val="700"/>
              </a:spcBef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Continuously improve Board independence: ratio of non-executive director and independent directors 53.8% (Audit and Internal Control Committee) </a:t>
            </a:r>
          </a:p>
          <a:p>
            <a:pPr marL="457200" indent="-457200" fontAlgn="auto">
              <a:lnSpc>
                <a:spcPct val="120000"/>
              </a:lnSpc>
              <a:spcBef>
                <a:spcPts val="700"/>
              </a:spcBef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Increase Board’s influence on ESG management: 30% of the proposals considered and approved by the Board related to ESG issues</a:t>
            </a:r>
          </a:p>
          <a:p>
            <a:pPr marL="457200" indent="-457200" fontAlgn="auto">
              <a:lnSpc>
                <a:spcPct val="120000"/>
              </a:lnSpc>
              <a:spcBef>
                <a:spcPts val="700"/>
              </a:spcBef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Establish a sound ESG risk management system: key ESG risks have been preliminarily identified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ESG Practices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potential risks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fontAlgn="auto">
              <a:lnSpc>
                <a:spcPct val="200000"/>
              </a:lnSpc>
              <a:spcBef>
                <a:spcPts val="700"/>
              </a:spcBef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Geopolitical risk</a:t>
            </a:r>
          </a:p>
          <a:p>
            <a:pPr marL="457200" indent="-457200" fontAlgn="auto">
              <a:lnSpc>
                <a:spcPct val="200000"/>
              </a:lnSpc>
              <a:spcBef>
                <a:spcPts val="700"/>
              </a:spcBef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Environmental risk</a:t>
            </a:r>
          </a:p>
          <a:p>
            <a:pPr marL="457200" indent="-457200" fontAlgn="auto">
              <a:lnSpc>
                <a:spcPct val="200000"/>
              </a:lnSpc>
              <a:spcBef>
                <a:spcPts val="700"/>
              </a:spcBef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Market risk</a:t>
            </a:r>
          </a:p>
          <a:p>
            <a:pPr marL="457200" indent="-457200" fontAlgn="auto">
              <a:lnSpc>
                <a:spcPct val="200000"/>
              </a:lnSpc>
              <a:spcBef>
                <a:spcPts val="700"/>
              </a:spcBef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Climate change risk</a:t>
            </a:r>
          </a:p>
          <a:p>
            <a:pPr marL="457200" indent="-457200" fontAlgn="auto">
              <a:lnSpc>
                <a:spcPct val="200000"/>
              </a:lnSpc>
              <a:spcBef>
                <a:spcPts val="700"/>
              </a:spcBef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Human rights risk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&amp;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Self-Reported Information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49" y="1297832"/>
            <a:ext cx="3778251" cy="32635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Zijin Mining's ESG report is credible. 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Disclosure rate data &amp; availability compared to peers are rated relatively high. 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14001 &amp; ISO 45001certifcation coverage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87.5%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     </a:t>
            </a:r>
            <a:endParaRPr lang="zh-CN" alt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297832"/>
            <a:ext cx="3419296" cy="31384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819777"/>
            <a:ext cx="2476500" cy="419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37100" y="4561336"/>
            <a:ext cx="33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S&amp;P Global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45624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&amp;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the Self-Reported Information</a:t>
            </a:r>
            <a:b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auto">
              <a:lnSpc>
                <a:spcPct val="200000"/>
              </a:lnSpc>
              <a:spcBef>
                <a:spcPts val="7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ea typeface="Arial Unicode MS" panose="020B0604020202020204" charset="-122"/>
              </a:rPr>
              <a:t>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rial Unicode MS" panose="020B0604020202020204" charset="-122"/>
              </a:rPr>
              <a:t>mbiguous information</a:t>
            </a:r>
          </a:p>
          <a:p>
            <a:pPr fontAlgn="auto">
              <a:lnSpc>
                <a:spcPct val="200000"/>
              </a:lnSpc>
              <a:spcBef>
                <a:spcPts val="700"/>
              </a:spcBef>
            </a:pPr>
            <a:r>
              <a:rPr lang="en-US" sz="1800" dirty="0">
                <a:latin typeface="Times New Roman" panose="02020603050405020304" pitchFamily="18" charset="0"/>
                <a:ea typeface="Arial Unicode MS" panose="020B0604020202020204" charset="-122"/>
              </a:rPr>
              <a:t>Insufficient details</a:t>
            </a:r>
            <a:r>
              <a:rPr lang="en-US" sz="1800" dirty="0">
                <a:latin typeface="Times New Roman" panose="02020603050405020304" pitchFamily="18" charset="0"/>
                <a:ea typeface="Arial Unicode MS" panose="020B0604020202020204" charset="-122"/>
                <a:sym typeface="Wingdings" panose="05000000000000000000" pitchFamily="2" charset="2"/>
              </a:rPr>
              <a:t> hard to tell the real efforts </a:t>
            </a:r>
          </a:p>
          <a:p>
            <a:pPr fontAlgn="auto">
              <a:lnSpc>
                <a:spcPct val="200000"/>
              </a:lnSpc>
              <a:spcBef>
                <a:spcPts val="700"/>
              </a:spcBef>
            </a:pPr>
            <a:r>
              <a:rPr lang="en-US" sz="1800" dirty="0">
                <a:latin typeface="Times New Roman" panose="02020603050405020304" pitchFamily="18" charset="0"/>
                <a:ea typeface="Arial Unicode MS" panose="020B0604020202020204" charset="-122"/>
                <a:sym typeface="Wingdings" panose="05000000000000000000" pitchFamily="2" charset="2"/>
              </a:rPr>
              <a:t>E.g. </a:t>
            </a:r>
            <a:r>
              <a:rPr lang="it-IT" sz="1800" dirty="0">
                <a:effectLst/>
                <a:latin typeface="Times New Roman" panose="02020603050405020304" pitchFamily="18" charset="0"/>
                <a:ea typeface="宋体" pitchFamily="2" charset="-122"/>
              </a:rPr>
              <a:t>innovate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itchFamily="2" charset="-122"/>
              </a:rPr>
              <a:t>d equipment and processes </a:t>
            </a:r>
            <a:r>
              <a:rPr lang="en-US" sz="1800" dirty="0">
                <a:effectLst/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 improve</a:t>
            </a:r>
            <a:r>
              <a:rPr lang="en-US" sz="1800" dirty="0">
                <a:latin typeface="Times New Roman" panose="02020603050405020304" pitchFamily="18" charset="0"/>
                <a:ea typeface="宋体" pitchFamily="2" charset="-122"/>
                <a:sym typeface="Wingdings" panose="05000000000000000000" pitchFamily="2" charset="2"/>
              </a:rPr>
              <a:t> water reuse rate</a:t>
            </a:r>
          </a:p>
          <a:p>
            <a:pPr fontAlgn="auto">
              <a:lnSpc>
                <a:spcPct val="200000"/>
              </a:lnSpc>
              <a:spcBef>
                <a:spcPts val="70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charset="-122"/>
              </a:rPr>
              <a:t>Specific innovation points and results</a:t>
            </a:r>
            <a:r>
              <a:rPr lang="en-US" sz="1800" dirty="0">
                <a:latin typeface="Times New Roman" panose="02020603050405020304" pitchFamily="18" charset="0"/>
                <a:ea typeface="Arial Unicode MS" panose="020B0604020202020204" charset="-122"/>
              </a:rPr>
              <a:t>?</a:t>
            </a:r>
            <a:endParaRPr lang="en-US" sz="1800" dirty="0">
              <a:effectLst/>
              <a:latin typeface="Times New Roman" panose="02020603050405020304" pitchFamily="18" charset="0"/>
              <a:ea typeface="Arial Unicode MS" panose="020B0604020202020204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70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charset="-122"/>
              </a:rPr>
              <a:t> </a:t>
            </a:r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JTLU Theme 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JTLU Theme 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XJTLU Theme 16-9</Template>
  <TotalTime>40</TotalTime>
  <Words>1391</Words>
  <Application>Microsoft Macintosh PowerPoint</Application>
  <PresentationFormat>全屏显示(16:9)</PresentationFormat>
  <Paragraphs>186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Times New Roman Bold</vt:lpstr>
      <vt:lpstr>Times New Roman Regular</vt:lpstr>
      <vt:lpstr>Arial</vt:lpstr>
      <vt:lpstr>Calibri</vt:lpstr>
      <vt:lpstr>Times New Roman</vt:lpstr>
      <vt:lpstr>Wingdings</vt:lpstr>
      <vt:lpstr>XJTLU Theme 16-9</vt:lpstr>
      <vt:lpstr>1_XJTLU Theme 16-9</vt:lpstr>
      <vt:lpstr>Sustainable Finance Analysis of  Zijin Mining Group</vt:lpstr>
      <vt:lpstr>Outline</vt:lpstr>
      <vt:lpstr>Overview</vt:lpstr>
      <vt:lpstr>ESG Practices —— key achievements</vt:lpstr>
      <vt:lpstr>ESG Practices —— key achievements</vt:lpstr>
      <vt:lpstr>ESG Practices —— key achievements</vt:lpstr>
      <vt:lpstr>ESG Practices —— potential risks</vt:lpstr>
      <vt:lpstr>Accountability &amp; Reliability of the Self-Reported Information </vt:lpstr>
      <vt:lpstr>Accountability &amp; Reliability of the Self-Reported Information </vt:lpstr>
      <vt:lpstr>Accountability &amp; Reliability of the Self-Reported Information</vt:lpstr>
      <vt:lpstr>Accountability &amp; Reliability of the Self-Reported Information</vt:lpstr>
      <vt:lpstr>Accountability &amp; Reliability of the Self-Reported Information</vt:lpstr>
      <vt:lpstr>Relevance of the claimed ESG goals</vt:lpstr>
      <vt:lpstr>Relevance of the claimed ESG goals</vt:lpstr>
      <vt:lpstr>Financial Analysis</vt:lpstr>
      <vt:lpstr>Financial Analysis-Profitability Ratios</vt:lpstr>
      <vt:lpstr>Financial Analysis-Efficiency of Asset Utilization Ratios</vt:lpstr>
      <vt:lpstr>Financial Analysis-Liquidity Ratios</vt:lpstr>
      <vt:lpstr>Financial Analysis-Market Price Ratios</vt:lpstr>
      <vt:lpstr>Financial Analysis-Economic Value Added</vt:lpstr>
      <vt:lpstr>Financial Analysis-Final Suggestion</vt:lpstr>
      <vt:lpstr>Conclusion</vt:lpstr>
      <vt:lpstr>Conclusion</vt:lpstr>
      <vt:lpstr>Reference list</vt:lpstr>
      <vt:lpstr>Reference list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zz1085</dc:creator>
  <cp:lastModifiedBy>H5374</cp:lastModifiedBy>
  <cp:revision>59</cp:revision>
  <cp:lastPrinted>2023-12-09T06:38:46Z</cp:lastPrinted>
  <dcterms:created xsi:type="dcterms:W3CDTF">2023-12-09T06:38:46Z</dcterms:created>
  <dcterms:modified xsi:type="dcterms:W3CDTF">2023-12-09T07:31:13Z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0x010100AF1CCA2823884D4BBC53F7EEBAD5D3DA</vt:lpwstr>
  </property>
  <property fmtid="{D5CDD505-2E9C-101B-9397-08002B2CF9AE}" pid="3" name="Category">
    <vt:lpwstr/>
  </property>
  <property fmtid="{D5CDD505-2E9C-101B-9397-08002B2CF9AE}" pid="4" name="_dlc_policyId">
    <vt:lpwstr/>
  </property>
  <property fmtid="{D5CDD505-2E9C-101B-9397-08002B2CF9AE}" pid="5" name="ItemRetentionFormula">
    <vt:lpwstr/>
  </property>
  <property fmtid="{D5CDD505-2E9C-101B-9397-08002B2CF9AE}" pid="6" name="TaxKeyword">
    <vt:lpwstr/>
  </property>
  <property fmtid="{D5CDD505-2E9C-101B-9397-08002B2CF9AE}" pid="7" name="ICV">
    <vt:lpwstr>7024C8F764928C4FA133736508B05059_43</vt:lpwstr>
  </property>
  <property fmtid="{D5CDD505-2E9C-101B-9397-08002B2CF9AE}" pid="8" name="KSOProductBuildVer">
    <vt:lpwstr>2052-6.4.0.8550</vt:lpwstr>
  </property>
</Properties>
</file>