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0" r:id="rId3"/>
    <p:sldId id="257" r:id="rId4"/>
    <p:sldId id="259" r:id="rId5"/>
    <p:sldId id="258" r:id="rId6"/>
    <p:sldId id="262" r:id="rId7"/>
    <p:sldId id="264" r:id="rId8"/>
    <p:sldId id="261" r:id="rId9"/>
    <p:sldId id="263" r:id="rId10"/>
    <p:sldId id="267" r:id="rId11"/>
    <p:sldId id="265"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Yang Liu" initials="YL" lastIdx="1" clrIdx="0">
    <p:extLst>
      <p:ext uri="{19B8F6BF-5375-455C-9EA6-DF929625EA0E}">
        <p15:presenceInfo xmlns:p15="http://schemas.microsoft.com/office/powerpoint/2012/main" userId="d02b2cc705d3b4f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75"/>
    <p:restoredTop sz="94638"/>
  </p:normalViewPr>
  <p:slideViewPr>
    <p:cSldViewPr snapToGrid="0" snapToObjects="1">
      <p:cViewPr>
        <p:scale>
          <a:sx n="111" d="100"/>
          <a:sy n="111" d="100"/>
        </p:scale>
        <p:origin x="1496" y="5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67178-1352-6C4B-A7B5-6ACFC50F43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BA03D2A-7482-EA49-887F-C2790E5CC7C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41BA7AF-B2BB-D148-92FC-201A29CD046B}"/>
              </a:ext>
            </a:extLst>
          </p:cNvPr>
          <p:cNvSpPr>
            <a:spLocks noGrp="1"/>
          </p:cNvSpPr>
          <p:nvPr>
            <p:ph type="dt" sz="half" idx="10"/>
          </p:nvPr>
        </p:nvSpPr>
        <p:spPr/>
        <p:txBody>
          <a:bodyPr/>
          <a:lstStyle/>
          <a:p>
            <a:fld id="{EFA1F5C1-066D-3E4F-BE36-2F7FF3DD474F}" type="datetimeFigureOut">
              <a:rPr lang="en-US" smtClean="0"/>
              <a:t>12/17/20</a:t>
            </a:fld>
            <a:endParaRPr lang="en-US"/>
          </a:p>
        </p:txBody>
      </p:sp>
      <p:sp>
        <p:nvSpPr>
          <p:cNvPr id="5" name="Footer Placeholder 4">
            <a:extLst>
              <a:ext uri="{FF2B5EF4-FFF2-40B4-BE49-F238E27FC236}">
                <a16:creationId xmlns:a16="http://schemas.microsoft.com/office/drawing/2014/main" id="{BF705FD7-73D3-F845-8074-5BA0CB0D16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7EA7992-690A-6A4A-B7E1-E3FF28600118}"/>
              </a:ext>
            </a:extLst>
          </p:cNvPr>
          <p:cNvSpPr>
            <a:spLocks noGrp="1"/>
          </p:cNvSpPr>
          <p:nvPr>
            <p:ph type="sldNum" sz="quarter" idx="12"/>
          </p:nvPr>
        </p:nvSpPr>
        <p:spPr/>
        <p:txBody>
          <a:bodyPr/>
          <a:lstStyle/>
          <a:p>
            <a:fld id="{0907393E-9EFD-0D44-A0BF-9F9C3EBAE2BD}" type="slidenum">
              <a:rPr lang="en-US" smtClean="0"/>
              <a:t>‹#›</a:t>
            </a:fld>
            <a:endParaRPr lang="en-US"/>
          </a:p>
        </p:txBody>
      </p:sp>
    </p:spTree>
    <p:extLst>
      <p:ext uri="{BB962C8B-B14F-4D97-AF65-F5344CB8AC3E}">
        <p14:creationId xmlns:p14="http://schemas.microsoft.com/office/powerpoint/2010/main" val="14000933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2B267-37FA-BF4F-93FA-4E30C68D3D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6404842-0F9D-F942-B5E2-B8DFCAEE19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275321-BFF1-A149-8F06-8E5F6440DF9A}"/>
              </a:ext>
            </a:extLst>
          </p:cNvPr>
          <p:cNvSpPr>
            <a:spLocks noGrp="1"/>
          </p:cNvSpPr>
          <p:nvPr>
            <p:ph type="dt" sz="half" idx="10"/>
          </p:nvPr>
        </p:nvSpPr>
        <p:spPr/>
        <p:txBody>
          <a:bodyPr/>
          <a:lstStyle/>
          <a:p>
            <a:fld id="{EFA1F5C1-066D-3E4F-BE36-2F7FF3DD474F}" type="datetimeFigureOut">
              <a:rPr lang="en-US" smtClean="0"/>
              <a:t>12/17/20</a:t>
            </a:fld>
            <a:endParaRPr lang="en-US"/>
          </a:p>
        </p:txBody>
      </p:sp>
      <p:sp>
        <p:nvSpPr>
          <p:cNvPr id="5" name="Footer Placeholder 4">
            <a:extLst>
              <a:ext uri="{FF2B5EF4-FFF2-40B4-BE49-F238E27FC236}">
                <a16:creationId xmlns:a16="http://schemas.microsoft.com/office/drawing/2014/main" id="{F1A3BAD7-8E07-B443-A61E-99FA9CA76F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91DF84-8994-3047-BEB2-4C06744FE648}"/>
              </a:ext>
            </a:extLst>
          </p:cNvPr>
          <p:cNvSpPr>
            <a:spLocks noGrp="1"/>
          </p:cNvSpPr>
          <p:nvPr>
            <p:ph type="sldNum" sz="quarter" idx="12"/>
          </p:nvPr>
        </p:nvSpPr>
        <p:spPr/>
        <p:txBody>
          <a:bodyPr/>
          <a:lstStyle/>
          <a:p>
            <a:fld id="{0907393E-9EFD-0D44-A0BF-9F9C3EBAE2BD}" type="slidenum">
              <a:rPr lang="en-US" smtClean="0"/>
              <a:t>‹#›</a:t>
            </a:fld>
            <a:endParaRPr lang="en-US"/>
          </a:p>
        </p:txBody>
      </p:sp>
    </p:spTree>
    <p:extLst>
      <p:ext uri="{BB962C8B-B14F-4D97-AF65-F5344CB8AC3E}">
        <p14:creationId xmlns:p14="http://schemas.microsoft.com/office/powerpoint/2010/main" val="4778680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BF3111-365A-874A-A3DF-C997F5206F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61968E6-1F3C-0945-87A2-E74B0FF06C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02C9989-E112-A148-BDBF-82013A152969}"/>
              </a:ext>
            </a:extLst>
          </p:cNvPr>
          <p:cNvSpPr>
            <a:spLocks noGrp="1"/>
          </p:cNvSpPr>
          <p:nvPr>
            <p:ph type="dt" sz="half" idx="10"/>
          </p:nvPr>
        </p:nvSpPr>
        <p:spPr/>
        <p:txBody>
          <a:bodyPr/>
          <a:lstStyle/>
          <a:p>
            <a:fld id="{EFA1F5C1-066D-3E4F-BE36-2F7FF3DD474F}" type="datetimeFigureOut">
              <a:rPr lang="en-US" smtClean="0"/>
              <a:t>12/17/20</a:t>
            </a:fld>
            <a:endParaRPr lang="en-US"/>
          </a:p>
        </p:txBody>
      </p:sp>
      <p:sp>
        <p:nvSpPr>
          <p:cNvPr id="5" name="Footer Placeholder 4">
            <a:extLst>
              <a:ext uri="{FF2B5EF4-FFF2-40B4-BE49-F238E27FC236}">
                <a16:creationId xmlns:a16="http://schemas.microsoft.com/office/drawing/2014/main" id="{4F11608A-9970-0742-ACFD-EC89ACAA5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92D292B-95EC-1141-99BB-DF0EF8F6BE5A}"/>
              </a:ext>
            </a:extLst>
          </p:cNvPr>
          <p:cNvSpPr>
            <a:spLocks noGrp="1"/>
          </p:cNvSpPr>
          <p:nvPr>
            <p:ph type="sldNum" sz="quarter" idx="12"/>
          </p:nvPr>
        </p:nvSpPr>
        <p:spPr/>
        <p:txBody>
          <a:bodyPr/>
          <a:lstStyle/>
          <a:p>
            <a:fld id="{0907393E-9EFD-0D44-A0BF-9F9C3EBAE2BD}" type="slidenum">
              <a:rPr lang="en-US" smtClean="0"/>
              <a:t>‹#›</a:t>
            </a:fld>
            <a:endParaRPr lang="en-US"/>
          </a:p>
        </p:txBody>
      </p:sp>
    </p:spTree>
    <p:extLst>
      <p:ext uri="{BB962C8B-B14F-4D97-AF65-F5344CB8AC3E}">
        <p14:creationId xmlns:p14="http://schemas.microsoft.com/office/powerpoint/2010/main" val="25638409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4D032-CC14-4147-A537-667F9BD552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4CB70A-D61B-1746-8E17-07EB598BA12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F5B6A3-F23C-024E-A54F-42CEB35E2AC3}"/>
              </a:ext>
            </a:extLst>
          </p:cNvPr>
          <p:cNvSpPr>
            <a:spLocks noGrp="1"/>
          </p:cNvSpPr>
          <p:nvPr>
            <p:ph type="dt" sz="half" idx="10"/>
          </p:nvPr>
        </p:nvSpPr>
        <p:spPr/>
        <p:txBody>
          <a:bodyPr/>
          <a:lstStyle/>
          <a:p>
            <a:fld id="{EFA1F5C1-066D-3E4F-BE36-2F7FF3DD474F}" type="datetimeFigureOut">
              <a:rPr lang="en-US" smtClean="0"/>
              <a:t>12/17/20</a:t>
            </a:fld>
            <a:endParaRPr lang="en-US"/>
          </a:p>
        </p:txBody>
      </p:sp>
      <p:sp>
        <p:nvSpPr>
          <p:cNvPr id="5" name="Footer Placeholder 4">
            <a:extLst>
              <a:ext uri="{FF2B5EF4-FFF2-40B4-BE49-F238E27FC236}">
                <a16:creationId xmlns:a16="http://schemas.microsoft.com/office/drawing/2014/main" id="{4113A22E-8921-D041-BECE-6C9C48C2CB5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4DF844-0FD3-F74F-A630-6425F967D139}"/>
              </a:ext>
            </a:extLst>
          </p:cNvPr>
          <p:cNvSpPr>
            <a:spLocks noGrp="1"/>
          </p:cNvSpPr>
          <p:nvPr>
            <p:ph type="sldNum" sz="quarter" idx="12"/>
          </p:nvPr>
        </p:nvSpPr>
        <p:spPr/>
        <p:txBody>
          <a:bodyPr/>
          <a:lstStyle/>
          <a:p>
            <a:fld id="{0907393E-9EFD-0D44-A0BF-9F9C3EBAE2BD}" type="slidenum">
              <a:rPr lang="en-US" smtClean="0"/>
              <a:t>‹#›</a:t>
            </a:fld>
            <a:endParaRPr lang="en-US"/>
          </a:p>
        </p:txBody>
      </p:sp>
    </p:spTree>
    <p:extLst>
      <p:ext uri="{BB962C8B-B14F-4D97-AF65-F5344CB8AC3E}">
        <p14:creationId xmlns:p14="http://schemas.microsoft.com/office/powerpoint/2010/main" val="4294693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19E32-9BF7-9448-84F3-6254307680A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0BCD6D2-B75F-CB44-9E3A-BC7D4DF7D6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778511D-457D-8849-9C0F-F7772B91AA1E}"/>
              </a:ext>
            </a:extLst>
          </p:cNvPr>
          <p:cNvSpPr>
            <a:spLocks noGrp="1"/>
          </p:cNvSpPr>
          <p:nvPr>
            <p:ph type="dt" sz="half" idx="10"/>
          </p:nvPr>
        </p:nvSpPr>
        <p:spPr/>
        <p:txBody>
          <a:bodyPr/>
          <a:lstStyle/>
          <a:p>
            <a:fld id="{EFA1F5C1-066D-3E4F-BE36-2F7FF3DD474F}" type="datetimeFigureOut">
              <a:rPr lang="en-US" smtClean="0"/>
              <a:t>12/17/20</a:t>
            </a:fld>
            <a:endParaRPr lang="en-US"/>
          </a:p>
        </p:txBody>
      </p:sp>
      <p:sp>
        <p:nvSpPr>
          <p:cNvPr id="5" name="Footer Placeholder 4">
            <a:extLst>
              <a:ext uri="{FF2B5EF4-FFF2-40B4-BE49-F238E27FC236}">
                <a16:creationId xmlns:a16="http://schemas.microsoft.com/office/drawing/2014/main" id="{168D5FA6-6DB1-0942-832B-C2557828E6C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A498F6-C24B-7040-BFE4-31B8146531B2}"/>
              </a:ext>
            </a:extLst>
          </p:cNvPr>
          <p:cNvSpPr>
            <a:spLocks noGrp="1"/>
          </p:cNvSpPr>
          <p:nvPr>
            <p:ph type="sldNum" sz="quarter" idx="12"/>
          </p:nvPr>
        </p:nvSpPr>
        <p:spPr/>
        <p:txBody>
          <a:bodyPr/>
          <a:lstStyle/>
          <a:p>
            <a:fld id="{0907393E-9EFD-0D44-A0BF-9F9C3EBAE2BD}" type="slidenum">
              <a:rPr lang="en-US" smtClean="0"/>
              <a:t>‹#›</a:t>
            </a:fld>
            <a:endParaRPr lang="en-US"/>
          </a:p>
        </p:txBody>
      </p:sp>
    </p:spTree>
    <p:extLst>
      <p:ext uri="{BB962C8B-B14F-4D97-AF65-F5344CB8AC3E}">
        <p14:creationId xmlns:p14="http://schemas.microsoft.com/office/powerpoint/2010/main" val="32261748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26CAE-86C4-AB48-A81F-4396802C0D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ACD1A53-FDCE-6040-93FB-BDC04FAB320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918F596-0C36-4C49-9333-B6A0EA97E0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1C2050-4D91-5245-B333-7ECC03CE2949}"/>
              </a:ext>
            </a:extLst>
          </p:cNvPr>
          <p:cNvSpPr>
            <a:spLocks noGrp="1"/>
          </p:cNvSpPr>
          <p:nvPr>
            <p:ph type="dt" sz="half" idx="10"/>
          </p:nvPr>
        </p:nvSpPr>
        <p:spPr/>
        <p:txBody>
          <a:bodyPr/>
          <a:lstStyle/>
          <a:p>
            <a:fld id="{EFA1F5C1-066D-3E4F-BE36-2F7FF3DD474F}" type="datetimeFigureOut">
              <a:rPr lang="en-US" smtClean="0"/>
              <a:t>12/17/20</a:t>
            </a:fld>
            <a:endParaRPr lang="en-US"/>
          </a:p>
        </p:txBody>
      </p:sp>
      <p:sp>
        <p:nvSpPr>
          <p:cNvPr id="6" name="Footer Placeholder 5">
            <a:extLst>
              <a:ext uri="{FF2B5EF4-FFF2-40B4-BE49-F238E27FC236}">
                <a16:creationId xmlns:a16="http://schemas.microsoft.com/office/drawing/2014/main" id="{1531291B-F38E-1E48-B449-E5B1A02DE5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82ACBD-C096-E140-83F6-72A13D0BC7E5}"/>
              </a:ext>
            </a:extLst>
          </p:cNvPr>
          <p:cNvSpPr>
            <a:spLocks noGrp="1"/>
          </p:cNvSpPr>
          <p:nvPr>
            <p:ph type="sldNum" sz="quarter" idx="12"/>
          </p:nvPr>
        </p:nvSpPr>
        <p:spPr/>
        <p:txBody>
          <a:bodyPr/>
          <a:lstStyle/>
          <a:p>
            <a:fld id="{0907393E-9EFD-0D44-A0BF-9F9C3EBAE2BD}" type="slidenum">
              <a:rPr lang="en-US" smtClean="0"/>
              <a:t>‹#›</a:t>
            </a:fld>
            <a:endParaRPr lang="en-US"/>
          </a:p>
        </p:txBody>
      </p:sp>
    </p:spTree>
    <p:extLst>
      <p:ext uri="{BB962C8B-B14F-4D97-AF65-F5344CB8AC3E}">
        <p14:creationId xmlns:p14="http://schemas.microsoft.com/office/powerpoint/2010/main" val="274799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D5CB79-3B2E-6241-BBCA-0E78D1A040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C36BB38-1B09-1441-A1F7-EE9DEF62F12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B724CC-A4C5-A04E-82E2-1C59783F609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55E2EE0-10E8-3D4F-AEF0-3289B7B54E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F0AF88A-9DE9-1446-800C-F8401036D1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292FCC-5197-5046-806F-036380249A1E}"/>
              </a:ext>
            </a:extLst>
          </p:cNvPr>
          <p:cNvSpPr>
            <a:spLocks noGrp="1"/>
          </p:cNvSpPr>
          <p:nvPr>
            <p:ph type="dt" sz="half" idx="10"/>
          </p:nvPr>
        </p:nvSpPr>
        <p:spPr/>
        <p:txBody>
          <a:bodyPr/>
          <a:lstStyle/>
          <a:p>
            <a:fld id="{EFA1F5C1-066D-3E4F-BE36-2F7FF3DD474F}" type="datetimeFigureOut">
              <a:rPr lang="en-US" smtClean="0"/>
              <a:t>12/17/20</a:t>
            </a:fld>
            <a:endParaRPr lang="en-US"/>
          </a:p>
        </p:txBody>
      </p:sp>
      <p:sp>
        <p:nvSpPr>
          <p:cNvPr id="8" name="Footer Placeholder 7">
            <a:extLst>
              <a:ext uri="{FF2B5EF4-FFF2-40B4-BE49-F238E27FC236}">
                <a16:creationId xmlns:a16="http://schemas.microsoft.com/office/drawing/2014/main" id="{8F4431E8-B745-2843-A5CB-3A1A376B1C6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073F3DA-6A55-4942-9746-415FCC79DF2A}"/>
              </a:ext>
            </a:extLst>
          </p:cNvPr>
          <p:cNvSpPr>
            <a:spLocks noGrp="1"/>
          </p:cNvSpPr>
          <p:nvPr>
            <p:ph type="sldNum" sz="quarter" idx="12"/>
          </p:nvPr>
        </p:nvSpPr>
        <p:spPr/>
        <p:txBody>
          <a:bodyPr/>
          <a:lstStyle/>
          <a:p>
            <a:fld id="{0907393E-9EFD-0D44-A0BF-9F9C3EBAE2BD}" type="slidenum">
              <a:rPr lang="en-US" smtClean="0"/>
              <a:t>‹#›</a:t>
            </a:fld>
            <a:endParaRPr lang="en-US"/>
          </a:p>
        </p:txBody>
      </p:sp>
    </p:spTree>
    <p:extLst>
      <p:ext uri="{BB962C8B-B14F-4D97-AF65-F5344CB8AC3E}">
        <p14:creationId xmlns:p14="http://schemas.microsoft.com/office/powerpoint/2010/main" val="16778351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00814-1325-5C44-BE2C-2396EDFAD79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A82457F-1691-3049-A0FA-AD17875A067E}"/>
              </a:ext>
            </a:extLst>
          </p:cNvPr>
          <p:cNvSpPr>
            <a:spLocks noGrp="1"/>
          </p:cNvSpPr>
          <p:nvPr>
            <p:ph type="dt" sz="half" idx="10"/>
          </p:nvPr>
        </p:nvSpPr>
        <p:spPr/>
        <p:txBody>
          <a:bodyPr/>
          <a:lstStyle/>
          <a:p>
            <a:fld id="{EFA1F5C1-066D-3E4F-BE36-2F7FF3DD474F}" type="datetimeFigureOut">
              <a:rPr lang="en-US" smtClean="0"/>
              <a:t>12/17/20</a:t>
            </a:fld>
            <a:endParaRPr lang="en-US"/>
          </a:p>
        </p:txBody>
      </p:sp>
      <p:sp>
        <p:nvSpPr>
          <p:cNvPr id="4" name="Footer Placeholder 3">
            <a:extLst>
              <a:ext uri="{FF2B5EF4-FFF2-40B4-BE49-F238E27FC236}">
                <a16:creationId xmlns:a16="http://schemas.microsoft.com/office/drawing/2014/main" id="{23BBD601-947B-374D-B39E-E133C988CA3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DAE00F-EA0B-634C-9EB2-113FB0DCACDC}"/>
              </a:ext>
            </a:extLst>
          </p:cNvPr>
          <p:cNvSpPr>
            <a:spLocks noGrp="1"/>
          </p:cNvSpPr>
          <p:nvPr>
            <p:ph type="sldNum" sz="quarter" idx="12"/>
          </p:nvPr>
        </p:nvSpPr>
        <p:spPr/>
        <p:txBody>
          <a:bodyPr/>
          <a:lstStyle/>
          <a:p>
            <a:fld id="{0907393E-9EFD-0D44-A0BF-9F9C3EBAE2BD}" type="slidenum">
              <a:rPr lang="en-US" smtClean="0"/>
              <a:t>‹#›</a:t>
            </a:fld>
            <a:endParaRPr lang="en-US"/>
          </a:p>
        </p:txBody>
      </p:sp>
    </p:spTree>
    <p:extLst>
      <p:ext uri="{BB962C8B-B14F-4D97-AF65-F5344CB8AC3E}">
        <p14:creationId xmlns:p14="http://schemas.microsoft.com/office/powerpoint/2010/main" val="38876118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8DF44C7-B84A-2848-8C0A-DBC6E8A8B299}"/>
              </a:ext>
            </a:extLst>
          </p:cNvPr>
          <p:cNvSpPr>
            <a:spLocks noGrp="1"/>
          </p:cNvSpPr>
          <p:nvPr>
            <p:ph type="dt" sz="half" idx="10"/>
          </p:nvPr>
        </p:nvSpPr>
        <p:spPr/>
        <p:txBody>
          <a:bodyPr/>
          <a:lstStyle/>
          <a:p>
            <a:fld id="{EFA1F5C1-066D-3E4F-BE36-2F7FF3DD474F}" type="datetimeFigureOut">
              <a:rPr lang="en-US" smtClean="0"/>
              <a:t>12/17/20</a:t>
            </a:fld>
            <a:endParaRPr lang="en-US"/>
          </a:p>
        </p:txBody>
      </p:sp>
      <p:sp>
        <p:nvSpPr>
          <p:cNvPr id="3" name="Footer Placeholder 2">
            <a:extLst>
              <a:ext uri="{FF2B5EF4-FFF2-40B4-BE49-F238E27FC236}">
                <a16:creationId xmlns:a16="http://schemas.microsoft.com/office/drawing/2014/main" id="{CFDDD933-4C9A-2B45-BEC5-914DE4E9B2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B66953-5022-384F-95F4-4A7A5FC3C5A8}"/>
              </a:ext>
            </a:extLst>
          </p:cNvPr>
          <p:cNvSpPr>
            <a:spLocks noGrp="1"/>
          </p:cNvSpPr>
          <p:nvPr>
            <p:ph type="sldNum" sz="quarter" idx="12"/>
          </p:nvPr>
        </p:nvSpPr>
        <p:spPr/>
        <p:txBody>
          <a:bodyPr/>
          <a:lstStyle/>
          <a:p>
            <a:fld id="{0907393E-9EFD-0D44-A0BF-9F9C3EBAE2BD}" type="slidenum">
              <a:rPr lang="en-US" smtClean="0"/>
              <a:t>‹#›</a:t>
            </a:fld>
            <a:endParaRPr lang="en-US"/>
          </a:p>
        </p:txBody>
      </p:sp>
    </p:spTree>
    <p:extLst>
      <p:ext uri="{BB962C8B-B14F-4D97-AF65-F5344CB8AC3E}">
        <p14:creationId xmlns:p14="http://schemas.microsoft.com/office/powerpoint/2010/main" val="3486350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285EC-ADC5-AF48-B51C-35999CA34B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F7FB45A-82E7-B44E-AF97-8DD04DC0A78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80AC24-4BFE-E04D-B9EB-37D4C32E6C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315B7C-5A91-984E-AACF-10CA314B6C36}"/>
              </a:ext>
            </a:extLst>
          </p:cNvPr>
          <p:cNvSpPr>
            <a:spLocks noGrp="1"/>
          </p:cNvSpPr>
          <p:nvPr>
            <p:ph type="dt" sz="half" idx="10"/>
          </p:nvPr>
        </p:nvSpPr>
        <p:spPr/>
        <p:txBody>
          <a:bodyPr/>
          <a:lstStyle/>
          <a:p>
            <a:fld id="{EFA1F5C1-066D-3E4F-BE36-2F7FF3DD474F}" type="datetimeFigureOut">
              <a:rPr lang="en-US" smtClean="0"/>
              <a:t>12/17/20</a:t>
            </a:fld>
            <a:endParaRPr lang="en-US"/>
          </a:p>
        </p:txBody>
      </p:sp>
      <p:sp>
        <p:nvSpPr>
          <p:cNvPr id="6" name="Footer Placeholder 5">
            <a:extLst>
              <a:ext uri="{FF2B5EF4-FFF2-40B4-BE49-F238E27FC236}">
                <a16:creationId xmlns:a16="http://schemas.microsoft.com/office/drawing/2014/main" id="{A2400211-0B35-AF46-B3CF-75C1DF9B5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F20FBE-1642-7948-B075-700466875805}"/>
              </a:ext>
            </a:extLst>
          </p:cNvPr>
          <p:cNvSpPr>
            <a:spLocks noGrp="1"/>
          </p:cNvSpPr>
          <p:nvPr>
            <p:ph type="sldNum" sz="quarter" idx="12"/>
          </p:nvPr>
        </p:nvSpPr>
        <p:spPr/>
        <p:txBody>
          <a:bodyPr/>
          <a:lstStyle/>
          <a:p>
            <a:fld id="{0907393E-9EFD-0D44-A0BF-9F9C3EBAE2BD}" type="slidenum">
              <a:rPr lang="en-US" smtClean="0"/>
              <a:t>‹#›</a:t>
            </a:fld>
            <a:endParaRPr lang="en-US"/>
          </a:p>
        </p:txBody>
      </p:sp>
    </p:spTree>
    <p:extLst>
      <p:ext uri="{BB962C8B-B14F-4D97-AF65-F5344CB8AC3E}">
        <p14:creationId xmlns:p14="http://schemas.microsoft.com/office/powerpoint/2010/main" val="14667790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F48E1-3678-2346-8431-E6F10DFDB23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8E517BA-200E-4D43-A411-E62D8FB82D4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518231F-94D8-AE45-BD97-B0A875381BF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050E402-2F3A-5047-AE2C-C5B44190F724}"/>
              </a:ext>
            </a:extLst>
          </p:cNvPr>
          <p:cNvSpPr>
            <a:spLocks noGrp="1"/>
          </p:cNvSpPr>
          <p:nvPr>
            <p:ph type="dt" sz="half" idx="10"/>
          </p:nvPr>
        </p:nvSpPr>
        <p:spPr/>
        <p:txBody>
          <a:bodyPr/>
          <a:lstStyle/>
          <a:p>
            <a:fld id="{EFA1F5C1-066D-3E4F-BE36-2F7FF3DD474F}" type="datetimeFigureOut">
              <a:rPr lang="en-US" smtClean="0"/>
              <a:t>12/17/20</a:t>
            </a:fld>
            <a:endParaRPr lang="en-US"/>
          </a:p>
        </p:txBody>
      </p:sp>
      <p:sp>
        <p:nvSpPr>
          <p:cNvPr id="6" name="Footer Placeholder 5">
            <a:extLst>
              <a:ext uri="{FF2B5EF4-FFF2-40B4-BE49-F238E27FC236}">
                <a16:creationId xmlns:a16="http://schemas.microsoft.com/office/drawing/2014/main" id="{6A3C93A4-F968-2B45-8113-75BC55D899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A47FED-81FB-D44C-BF63-52209AA2685C}"/>
              </a:ext>
            </a:extLst>
          </p:cNvPr>
          <p:cNvSpPr>
            <a:spLocks noGrp="1"/>
          </p:cNvSpPr>
          <p:nvPr>
            <p:ph type="sldNum" sz="quarter" idx="12"/>
          </p:nvPr>
        </p:nvSpPr>
        <p:spPr/>
        <p:txBody>
          <a:bodyPr/>
          <a:lstStyle/>
          <a:p>
            <a:fld id="{0907393E-9EFD-0D44-A0BF-9F9C3EBAE2BD}" type="slidenum">
              <a:rPr lang="en-US" smtClean="0"/>
              <a:t>‹#›</a:t>
            </a:fld>
            <a:endParaRPr lang="en-US"/>
          </a:p>
        </p:txBody>
      </p:sp>
    </p:spTree>
    <p:extLst>
      <p:ext uri="{BB962C8B-B14F-4D97-AF65-F5344CB8AC3E}">
        <p14:creationId xmlns:p14="http://schemas.microsoft.com/office/powerpoint/2010/main" val="29800591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CAF610-DF66-674B-B986-8E8487767D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E0C14AE-F446-EE43-8F60-17B4BCE0A25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F7A01DD-B560-FD49-921E-DD267923D9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FA1F5C1-066D-3E4F-BE36-2F7FF3DD474F}" type="datetimeFigureOut">
              <a:rPr lang="en-US" smtClean="0"/>
              <a:t>12/17/20</a:t>
            </a:fld>
            <a:endParaRPr lang="en-US"/>
          </a:p>
        </p:txBody>
      </p:sp>
      <p:sp>
        <p:nvSpPr>
          <p:cNvPr id="5" name="Footer Placeholder 4">
            <a:extLst>
              <a:ext uri="{FF2B5EF4-FFF2-40B4-BE49-F238E27FC236}">
                <a16:creationId xmlns:a16="http://schemas.microsoft.com/office/drawing/2014/main" id="{0A0B41B4-4AF5-E84F-A966-17133D12D6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0F07F7D-DDFD-5B48-9F7C-84C8470874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907393E-9EFD-0D44-A0BF-9F9C3EBAE2BD}" type="slidenum">
              <a:rPr lang="en-US" smtClean="0"/>
              <a:t>‹#›</a:t>
            </a:fld>
            <a:endParaRPr lang="en-US"/>
          </a:p>
        </p:txBody>
      </p:sp>
    </p:spTree>
    <p:extLst>
      <p:ext uri="{BB962C8B-B14F-4D97-AF65-F5344CB8AC3E}">
        <p14:creationId xmlns:p14="http://schemas.microsoft.com/office/powerpoint/2010/main" val="5589147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027E6-AD4C-4847-9023-37930779304D}"/>
              </a:ext>
            </a:extLst>
          </p:cNvPr>
          <p:cNvSpPr>
            <a:spLocks noGrp="1"/>
          </p:cNvSpPr>
          <p:nvPr>
            <p:ph type="ctrTitle"/>
          </p:nvPr>
        </p:nvSpPr>
        <p:spPr/>
        <p:txBody>
          <a:bodyPr/>
          <a:lstStyle/>
          <a:p>
            <a:r>
              <a:rPr lang="en-US" dirty="0"/>
              <a:t>Towards NNGP-guided Neural Architecture Search</a:t>
            </a:r>
          </a:p>
        </p:txBody>
      </p:sp>
      <p:pic>
        <p:nvPicPr>
          <p:cNvPr id="4" name="Picture 3">
            <a:extLst>
              <a:ext uri="{FF2B5EF4-FFF2-40B4-BE49-F238E27FC236}">
                <a16:creationId xmlns:a16="http://schemas.microsoft.com/office/drawing/2014/main" id="{9D841ECC-CE27-0946-98EF-ADA50A05110F}"/>
              </a:ext>
            </a:extLst>
          </p:cNvPr>
          <p:cNvPicPr>
            <a:picLocks noChangeAspect="1"/>
          </p:cNvPicPr>
          <p:nvPr/>
        </p:nvPicPr>
        <p:blipFill>
          <a:blip r:embed="rId2"/>
          <a:stretch>
            <a:fillRect/>
          </a:stretch>
        </p:blipFill>
        <p:spPr>
          <a:xfrm>
            <a:off x="248165" y="4887934"/>
            <a:ext cx="6782830" cy="1423557"/>
          </a:xfrm>
          <a:prstGeom prst="rect">
            <a:avLst/>
          </a:prstGeom>
        </p:spPr>
      </p:pic>
      <p:sp>
        <p:nvSpPr>
          <p:cNvPr id="5" name="Rectangle 4">
            <a:extLst>
              <a:ext uri="{FF2B5EF4-FFF2-40B4-BE49-F238E27FC236}">
                <a16:creationId xmlns:a16="http://schemas.microsoft.com/office/drawing/2014/main" id="{827F6250-8D83-3549-85F2-0F34291BEFF1}"/>
              </a:ext>
            </a:extLst>
          </p:cNvPr>
          <p:cNvSpPr/>
          <p:nvPr/>
        </p:nvSpPr>
        <p:spPr>
          <a:xfrm>
            <a:off x="523307" y="6311491"/>
            <a:ext cx="3681905" cy="369332"/>
          </a:xfrm>
          <a:prstGeom prst="rect">
            <a:avLst/>
          </a:prstGeom>
        </p:spPr>
        <p:txBody>
          <a:bodyPr wrap="none">
            <a:spAutoFit/>
          </a:bodyPr>
          <a:lstStyle/>
          <a:p>
            <a:r>
              <a:rPr lang="en-US" dirty="0"/>
              <a:t>https://</a:t>
            </a:r>
            <a:r>
              <a:rPr lang="en-US" dirty="0" err="1"/>
              <a:t>arxiv.org</a:t>
            </a:r>
            <a:r>
              <a:rPr lang="en-US" dirty="0"/>
              <a:t>/pdf/2011.06006.pdf</a:t>
            </a:r>
          </a:p>
        </p:txBody>
      </p:sp>
    </p:spTree>
    <p:extLst>
      <p:ext uri="{BB962C8B-B14F-4D97-AF65-F5344CB8AC3E}">
        <p14:creationId xmlns:p14="http://schemas.microsoft.com/office/powerpoint/2010/main" val="34600337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8821FF-71A0-D540-B8F0-99876DC61168}"/>
              </a:ext>
            </a:extLst>
          </p:cNvPr>
          <p:cNvSpPr>
            <a:spLocks noGrp="1"/>
          </p:cNvSpPr>
          <p:nvPr>
            <p:ph type="title"/>
          </p:nvPr>
        </p:nvSpPr>
        <p:spPr/>
        <p:txBody>
          <a:bodyPr/>
          <a:lstStyle/>
          <a:p>
            <a:r>
              <a:rPr lang="en-US" dirty="0"/>
              <a:t>Comments on usage of NTK </a:t>
            </a:r>
          </a:p>
        </p:txBody>
      </p:sp>
      <p:pic>
        <p:nvPicPr>
          <p:cNvPr id="4" name="Picture 3">
            <a:extLst>
              <a:ext uri="{FF2B5EF4-FFF2-40B4-BE49-F238E27FC236}">
                <a16:creationId xmlns:a16="http://schemas.microsoft.com/office/drawing/2014/main" id="{81BC1CF7-B7C5-B245-807A-FF1C772C1B83}"/>
              </a:ext>
            </a:extLst>
          </p:cNvPr>
          <p:cNvPicPr>
            <a:picLocks noChangeAspect="1"/>
          </p:cNvPicPr>
          <p:nvPr/>
        </p:nvPicPr>
        <p:blipFill>
          <a:blip r:embed="rId2"/>
          <a:stretch>
            <a:fillRect/>
          </a:stretch>
        </p:blipFill>
        <p:spPr>
          <a:xfrm>
            <a:off x="586003" y="1967695"/>
            <a:ext cx="11019994" cy="4144581"/>
          </a:xfrm>
          <a:prstGeom prst="rect">
            <a:avLst/>
          </a:prstGeom>
        </p:spPr>
      </p:pic>
    </p:spTree>
    <p:extLst>
      <p:ext uri="{BB962C8B-B14F-4D97-AF65-F5344CB8AC3E}">
        <p14:creationId xmlns:p14="http://schemas.microsoft.com/office/powerpoint/2010/main" val="1241363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C9D998-57AC-1942-8FFC-D254494D5237}"/>
              </a:ext>
            </a:extLst>
          </p:cNvPr>
          <p:cNvSpPr>
            <a:spLocks noGrp="1"/>
          </p:cNvSpPr>
          <p:nvPr>
            <p:ph type="title"/>
          </p:nvPr>
        </p:nvSpPr>
        <p:spPr>
          <a:xfrm>
            <a:off x="838200" y="-190460"/>
            <a:ext cx="10515600" cy="1325563"/>
          </a:xfrm>
        </p:spPr>
        <p:txBody>
          <a:bodyPr/>
          <a:lstStyle/>
          <a:p>
            <a:r>
              <a:rPr lang="en-US" dirty="0"/>
              <a:t>Discussion in the context of PINNs</a:t>
            </a:r>
          </a:p>
        </p:txBody>
      </p:sp>
      <p:sp>
        <p:nvSpPr>
          <p:cNvPr id="4" name="TextBox 3">
            <a:extLst>
              <a:ext uri="{FF2B5EF4-FFF2-40B4-BE49-F238E27FC236}">
                <a16:creationId xmlns:a16="http://schemas.microsoft.com/office/drawing/2014/main" id="{87D46DAC-8006-2E48-8F06-D24F65599035}"/>
              </a:ext>
            </a:extLst>
          </p:cNvPr>
          <p:cNvSpPr txBox="1"/>
          <p:nvPr/>
        </p:nvSpPr>
        <p:spPr>
          <a:xfrm>
            <a:off x="1041721" y="891251"/>
            <a:ext cx="10515599" cy="2123658"/>
          </a:xfrm>
          <a:prstGeom prst="rect">
            <a:avLst/>
          </a:prstGeom>
          <a:noFill/>
        </p:spPr>
        <p:txBody>
          <a:bodyPr wrap="square" rtlCol="0">
            <a:spAutoFit/>
          </a:bodyPr>
          <a:lstStyle/>
          <a:p>
            <a:r>
              <a:rPr lang="en-US" dirty="0"/>
              <a:t>Can NNGP be used for meta learning for PINNs? Unfortunately, NNGP guided NAS cannot be trivially translated into the context of PINNs. </a:t>
            </a:r>
          </a:p>
          <a:p>
            <a:r>
              <a:rPr lang="en-US" dirty="0"/>
              <a:t>1, The nonlinearity in PDE will break the Gaussian distribution.</a:t>
            </a:r>
          </a:p>
          <a:p>
            <a:r>
              <a:rPr lang="en-US" dirty="0"/>
              <a:t>2, Even for linear PDE,  we recently found that the derivative of a deep neural network doesn’t converge to Gaussian process as the width goes to infinity. This is a little bit counter-intuitive since the derivative of a GP is still GP. But we remark that taking limit and differentiation is not exchangeable here.</a:t>
            </a:r>
          </a:p>
          <a:p>
            <a:endParaRPr lang="en-US" sz="2400" dirty="0"/>
          </a:p>
        </p:txBody>
      </p:sp>
      <p:pic>
        <p:nvPicPr>
          <p:cNvPr id="5" name="Picture 4">
            <a:extLst>
              <a:ext uri="{FF2B5EF4-FFF2-40B4-BE49-F238E27FC236}">
                <a16:creationId xmlns:a16="http://schemas.microsoft.com/office/drawing/2014/main" id="{8CFE5422-6E95-9546-8078-5BDC468250C0}"/>
              </a:ext>
            </a:extLst>
          </p:cNvPr>
          <p:cNvPicPr>
            <a:picLocks noChangeAspect="1"/>
          </p:cNvPicPr>
          <p:nvPr/>
        </p:nvPicPr>
        <p:blipFill>
          <a:blip r:embed="rId2"/>
          <a:stretch>
            <a:fillRect/>
          </a:stretch>
        </p:blipFill>
        <p:spPr>
          <a:xfrm>
            <a:off x="116389" y="2621370"/>
            <a:ext cx="7868882" cy="4051140"/>
          </a:xfrm>
          <a:prstGeom prst="rect">
            <a:avLst/>
          </a:prstGeom>
        </p:spPr>
      </p:pic>
      <p:sp>
        <p:nvSpPr>
          <p:cNvPr id="6" name="Rectangle 5">
            <a:extLst>
              <a:ext uri="{FF2B5EF4-FFF2-40B4-BE49-F238E27FC236}">
                <a16:creationId xmlns:a16="http://schemas.microsoft.com/office/drawing/2014/main" id="{715A2186-A37D-964F-8ECA-92986F47648E}"/>
              </a:ext>
            </a:extLst>
          </p:cNvPr>
          <p:cNvSpPr/>
          <p:nvPr/>
        </p:nvSpPr>
        <p:spPr>
          <a:xfrm>
            <a:off x="7743464" y="2904717"/>
            <a:ext cx="4448536" cy="1631216"/>
          </a:xfrm>
          <a:prstGeom prst="rect">
            <a:avLst/>
          </a:prstGeom>
        </p:spPr>
        <p:txBody>
          <a:bodyPr wrap="square">
            <a:spAutoFit/>
          </a:bodyPr>
          <a:lstStyle/>
          <a:p>
            <a:r>
              <a:rPr lang="en-US" sz="1600" dirty="0"/>
              <a:t>Liu Yang, Xuhui Meng, George </a:t>
            </a:r>
            <a:r>
              <a:rPr lang="en-US" sz="1600" dirty="0" err="1"/>
              <a:t>Em</a:t>
            </a:r>
            <a:r>
              <a:rPr lang="en-US" sz="1600" dirty="0"/>
              <a:t> </a:t>
            </a:r>
            <a:r>
              <a:rPr lang="en-US" sz="1600" dirty="0" err="1"/>
              <a:t>Karniadakis</a:t>
            </a:r>
            <a:r>
              <a:rPr lang="en-US" sz="1600" dirty="0"/>
              <a:t>. </a:t>
            </a:r>
            <a:r>
              <a:rPr lang="en-US" sz="1600" i="1" dirty="0"/>
              <a:t>B-PINNs: Bayesian Physics-Informed Neural Networks for Forward and Inverse PDE Problems with Noisy Data, </a:t>
            </a:r>
            <a:r>
              <a:rPr lang="en-US" sz="1600" dirty="0"/>
              <a:t>Journal of Computational Physics</a:t>
            </a:r>
          </a:p>
          <a:p>
            <a:br>
              <a:rPr lang="en-US" dirty="0"/>
            </a:br>
            <a:endParaRPr lang="en-US" dirty="0"/>
          </a:p>
        </p:txBody>
      </p:sp>
      <p:sp>
        <p:nvSpPr>
          <p:cNvPr id="7" name="Rectangle 6">
            <a:extLst>
              <a:ext uri="{FF2B5EF4-FFF2-40B4-BE49-F238E27FC236}">
                <a16:creationId xmlns:a16="http://schemas.microsoft.com/office/drawing/2014/main" id="{0B3A3026-AB9F-8C49-AC26-AA3CBC14D16C}"/>
              </a:ext>
            </a:extLst>
          </p:cNvPr>
          <p:cNvSpPr/>
          <p:nvPr/>
        </p:nvSpPr>
        <p:spPr>
          <a:xfrm>
            <a:off x="7847493" y="4458988"/>
            <a:ext cx="4094531" cy="1631216"/>
          </a:xfrm>
          <a:prstGeom prst="rect">
            <a:avLst/>
          </a:prstGeom>
        </p:spPr>
        <p:txBody>
          <a:bodyPr wrap="square">
            <a:spAutoFit/>
          </a:bodyPr>
          <a:lstStyle/>
          <a:p>
            <a:r>
              <a:rPr lang="en-US" sz="1600" dirty="0"/>
              <a:t>We are currently working on NAS for B-PINNs. And in the end, we will also discuss if the predictions of Bayesian and gradient descent trained networks are correlated in BPINNs.</a:t>
            </a:r>
          </a:p>
          <a:p>
            <a:br>
              <a:rPr lang="en-US" dirty="0"/>
            </a:br>
            <a:endParaRPr lang="en-US" dirty="0"/>
          </a:p>
        </p:txBody>
      </p:sp>
    </p:spTree>
    <p:extLst>
      <p:ext uri="{BB962C8B-B14F-4D97-AF65-F5344CB8AC3E}">
        <p14:creationId xmlns:p14="http://schemas.microsoft.com/office/powerpoint/2010/main" val="1473115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A087B00-2579-4F46-BF1F-76F9E05542F1}"/>
              </a:ext>
            </a:extLst>
          </p:cNvPr>
          <p:cNvSpPr txBox="1"/>
          <p:nvPr/>
        </p:nvSpPr>
        <p:spPr>
          <a:xfrm>
            <a:off x="2756703" y="2828835"/>
            <a:ext cx="6678593" cy="1200329"/>
          </a:xfrm>
          <a:prstGeom prst="rect">
            <a:avLst/>
          </a:prstGeom>
          <a:noFill/>
        </p:spPr>
        <p:txBody>
          <a:bodyPr wrap="square" rtlCol="0">
            <a:spAutoFit/>
          </a:bodyPr>
          <a:lstStyle/>
          <a:p>
            <a:pPr algn="ctr"/>
            <a:r>
              <a:rPr lang="en-US" sz="2400" dirty="0"/>
              <a:t>Thanks so much! </a:t>
            </a:r>
          </a:p>
          <a:p>
            <a:pPr algn="ctr"/>
            <a:r>
              <a:rPr lang="en-US" sz="2400" dirty="0"/>
              <a:t>Have a nice break!</a:t>
            </a:r>
          </a:p>
          <a:p>
            <a:pPr algn="ctr"/>
            <a:r>
              <a:rPr lang="en-US" sz="2400" dirty="0"/>
              <a:t>Merry Christmas and Happy New Year! </a:t>
            </a:r>
          </a:p>
        </p:txBody>
      </p:sp>
    </p:spTree>
    <p:extLst>
      <p:ext uri="{BB962C8B-B14F-4D97-AF65-F5344CB8AC3E}">
        <p14:creationId xmlns:p14="http://schemas.microsoft.com/office/powerpoint/2010/main" val="2742235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535F3-A3BE-B048-B990-75C0EDACDD41}"/>
              </a:ext>
            </a:extLst>
          </p:cNvPr>
          <p:cNvSpPr>
            <a:spLocks noGrp="1"/>
          </p:cNvSpPr>
          <p:nvPr>
            <p:ph type="title"/>
          </p:nvPr>
        </p:nvSpPr>
        <p:spPr/>
        <p:txBody>
          <a:bodyPr/>
          <a:lstStyle/>
          <a:p>
            <a:r>
              <a:rPr lang="en-US" dirty="0"/>
              <a:t>What is NAS?</a:t>
            </a:r>
          </a:p>
        </p:txBody>
      </p:sp>
      <p:sp>
        <p:nvSpPr>
          <p:cNvPr id="4" name="Rectangle 3">
            <a:extLst>
              <a:ext uri="{FF2B5EF4-FFF2-40B4-BE49-F238E27FC236}">
                <a16:creationId xmlns:a16="http://schemas.microsoft.com/office/drawing/2014/main" id="{0641F84D-64B0-F04D-86A3-DF1AA9158F2C}"/>
              </a:ext>
            </a:extLst>
          </p:cNvPr>
          <p:cNvSpPr/>
          <p:nvPr/>
        </p:nvSpPr>
        <p:spPr>
          <a:xfrm>
            <a:off x="258501" y="5988734"/>
            <a:ext cx="6096000" cy="646331"/>
          </a:xfrm>
          <a:prstGeom prst="rect">
            <a:avLst/>
          </a:prstGeom>
        </p:spPr>
        <p:txBody>
          <a:bodyPr>
            <a:spAutoFit/>
          </a:bodyPr>
          <a:lstStyle/>
          <a:p>
            <a:r>
              <a:rPr lang="en-US" dirty="0"/>
              <a:t>https://</a:t>
            </a:r>
            <a:r>
              <a:rPr lang="en-US" dirty="0" err="1"/>
              <a:t>lilianweng.github.io</a:t>
            </a:r>
            <a:r>
              <a:rPr lang="en-US" dirty="0"/>
              <a:t>/</a:t>
            </a:r>
            <a:r>
              <a:rPr lang="en-US" dirty="0" err="1"/>
              <a:t>lil</a:t>
            </a:r>
            <a:r>
              <a:rPr lang="en-US" dirty="0"/>
              <a:t>-log/2020/08/06/neural-architecture-</a:t>
            </a:r>
            <a:r>
              <a:rPr lang="en-US" dirty="0" err="1"/>
              <a:t>search.html</a:t>
            </a:r>
            <a:endParaRPr lang="en-US" dirty="0"/>
          </a:p>
        </p:txBody>
      </p:sp>
      <p:sp>
        <p:nvSpPr>
          <p:cNvPr id="6" name="Rectangle 5">
            <a:extLst>
              <a:ext uri="{FF2B5EF4-FFF2-40B4-BE49-F238E27FC236}">
                <a16:creationId xmlns:a16="http://schemas.microsoft.com/office/drawing/2014/main" id="{D4C87B5B-64F2-1245-9C60-24B948F7DAB3}"/>
              </a:ext>
            </a:extLst>
          </p:cNvPr>
          <p:cNvSpPr/>
          <p:nvPr/>
        </p:nvSpPr>
        <p:spPr>
          <a:xfrm>
            <a:off x="108031" y="1935735"/>
            <a:ext cx="4220901" cy="2862322"/>
          </a:xfrm>
          <a:prstGeom prst="rect">
            <a:avLst/>
          </a:prstGeom>
        </p:spPr>
        <p:txBody>
          <a:bodyPr wrap="square">
            <a:spAutoFit/>
          </a:bodyPr>
          <a:lstStyle/>
          <a:p>
            <a:r>
              <a:rPr lang="en-US" dirty="0">
                <a:effectLst/>
              </a:rPr>
              <a:t>Neural Architecture Search (NAS) automates network architecture engineering. It aims to learn a network topology that can achieve best performance on a certain task. We can dissect the methods for NAS into three components: search space, search algorithm and child model evolution strategy.</a:t>
            </a:r>
            <a:br>
              <a:rPr lang="en-US" dirty="0"/>
            </a:br>
            <a:endParaRPr lang="en-US" dirty="0"/>
          </a:p>
        </p:txBody>
      </p:sp>
      <p:pic>
        <p:nvPicPr>
          <p:cNvPr id="7" name="Picture 6">
            <a:extLst>
              <a:ext uri="{FF2B5EF4-FFF2-40B4-BE49-F238E27FC236}">
                <a16:creationId xmlns:a16="http://schemas.microsoft.com/office/drawing/2014/main" id="{A3144215-51F1-7547-BCAB-C06FC6BE27A9}"/>
              </a:ext>
            </a:extLst>
          </p:cNvPr>
          <p:cNvPicPr>
            <a:picLocks noChangeAspect="1"/>
          </p:cNvPicPr>
          <p:nvPr/>
        </p:nvPicPr>
        <p:blipFill>
          <a:blip r:embed="rId2"/>
          <a:stretch>
            <a:fillRect/>
          </a:stretch>
        </p:blipFill>
        <p:spPr>
          <a:xfrm>
            <a:off x="4328932" y="365125"/>
            <a:ext cx="7171734" cy="5623609"/>
          </a:xfrm>
          <a:prstGeom prst="rect">
            <a:avLst/>
          </a:prstGeom>
        </p:spPr>
      </p:pic>
      <p:sp>
        <p:nvSpPr>
          <p:cNvPr id="8" name="Rectangle 7">
            <a:extLst>
              <a:ext uri="{FF2B5EF4-FFF2-40B4-BE49-F238E27FC236}">
                <a16:creationId xmlns:a16="http://schemas.microsoft.com/office/drawing/2014/main" id="{C76B154E-D6E3-A043-AEE3-60C9BC8AEBFE}"/>
              </a:ext>
            </a:extLst>
          </p:cNvPr>
          <p:cNvSpPr/>
          <p:nvPr/>
        </p:nvSpPr>
        <p:spPr>
          <a:xfrm>
            <a:off x="4525701" y="2071868"/>
            <a:ext cx="6828099" cy="1018573"/>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12007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806DC-7AAB-2C4D-9516-137502456671}"/>
              </a:ext>
            </a:extLst>
          </p:cNvPr>
          <p:cNvSpPr>
            <a:spLocks noGrp="1"/>
          </p:cNvSpPr>
          <p:nvPr>
            <p:ph type="title"/>
          </p:nvPr>
        </p:nvSpPr>
        <p:spPr/>
        <p:txBody>
          <a:bodyPr/>
          <a:lstStyle/>
          <a:p>
            <a:r>
              <a:rPr lang="en-US" dirty="0"/>
              <a:t>What is NNGP?</a:t>
            </a:r>
          </a:p>
        </p:txBody>
      </p:sp>
      <p:pic>
        <p:nvPicPr>
          <p:cNvPr id="4" name="Content Placeholder 3">
            <a:extLst>
              <a:ext uri="{FF2B5EF4-FFF2-40B4-BE49-F238E27FC236}">
                <a16:creationId xmlns:a16="http://schemas.microsoft.com/office/drawing/2014/main" id="{AA5365FA-AAF4-9346-92FF-B99B60754114}"/>
              </a:ext>
            </a:extLst>
          </p:cNvPr>
          <p:cNvPicPr>
            <a:picLocks noGrp="1" noChangeAspect="1"/>
          </p:cNvPicPr>
          <p:nvPr>
            <p:ph idx="1"/>
          </p:nvPr>
        </p:nvPicPr>
        <p:blipFill>
          <a:blip r:embed="rId2"/>
          <a:stretch>
            <a:fillRect/>
          </a:stretch>
        </p:blipFill>
        <p:spPr>
          <a:xfrm>
            <a:off x="1424183" y="1408581"/>
            <a:ext cx="9343634" cy="2113615"/>
          </a:xfrm>
          <a:prstGeom prst="rect">
            <a:avLst/>
          </a:prstGeom>
        </p:spPr>
      </p:pic>
      <p:sp>
        <p:nvSpPr>
          <p:cNvPr id="7" name="Rectangle 6">
            <a:extLst>
              <a:ext uri="{FF2B5EF4-FFF2-40B4-BE49-F238E27FC236}">
                <a16:creationId xmlns:a16="http://schemas.microsoft.com/office/drawing/2014/main" id="{5750BE28-FCF1-2F43-960F-EF925BCC6D10}"/>
              </a:ext>
            </a:extLst>
          </p:cNvPr>
          <p:cNvSpPr/>
          <p:nvPr/>
        </p:nvSpPr>
        <p:spPr>
          <a:xfrm>
            <a:off x="1424183" y="3429000"/>
            <a:ext cx="9516661" cy="1200329"/>
          </a:xfrm>
          <a:prstGeom prst="rect">
            <a:avLst/>
          </a:prstGeom>
        </p:spPr>
        <p:txBody>
          <a:bodyPr wrap="square">
            <a:spAutoFit/>
          </a:bodyPr>
          <a:lstStyle/>
          <a:p>
            <a:r>
              <a:rPr lang="en-US" dirty="0"/>
              <a:t>Bayesian neural network is essentially equivalent to Gaussian process regression, as the width goes to infinity.</a:t>
            </a:r>
          </a:p>
          <a:p>
            <a:r>
              <a:rPr lang="en-US" dirty="0"/>
              <a:t>The good thing is that we don’t need to do posterior sampling in the high dimensional parameter space. instead, we can apply analytical posterior formula.</a:t>
            </a:r>
          </a:p>
        </p:txBody>
      </p:sp>
      <p:pic>
        <p:nvPicPr>
          <p:cNvPr id="8" name="Picture 7">
            <a:extLst>
              <a:ext uri="{FF2B5EF4-FFF2-40B4-BE49-F238E27FC236}">
                <a16:creationId xmlns:a16="http://schemas.microsoft.com/office/drawing/2014/main" id="{3B91D8A8-945E-4A4D-8903-2355B8D0682D}"/>
              </a:ext>
            </a:extLst>
          </p:cNvPr>
          <p:cNvPicPr>
            <a:picLocks noChangeAspect="1"/>
          </p:cNvPicPr>
          <p:nvPr/>
        </p:nvPicPr>
        <p:blipFill>
          <a:blip r:embed="rId3"/>
          <a:stretch>
            <a:fillRect/>
          </a:stretch>
        </p:blipFill>
        <p:spPr>
          <a:xfrm>
            <a:off x="2538589" y="4988947"/>
            <a:ext cx="5867400" cy="1549400"/>
          </a:xfrm>
          <a:prstGeom prst="rect">
            <a:avLst/>
          </a:prstGeom>
        </p:spPr>
      </p:pic>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ACEC5AD3-52A2-AC4A-9E7B-18B47D81B08D}"/>
                  </a:ext>
                </a:extLst>
              </p:cNvPr>
              <p:cNvSpPr txBox="1"/>
              <p:nvPr/>
            </p:nvSpPr>
            <p:spPr>
              <a:xfrm>
                <a:off x="7843691" y="4629329"/>
                <a:ext cx="2751421" cy="954107"/>
              </a:xfrm>
              <a:prstGeom prst="rect">
                <a:avLst/>
              </a:prstGeom>
              <a:noFill/>
            </p:spPr>
            <p:txBody>
              <a:bodyPr wrap="square" rtlCol="0">
                <a:spAutoFit/>
              </a:bodyPr>
              <a:lstStyle/>
              <a:p>
                <a14:m>
                  <m:oMath xmlns:m="http://schemas.openxmlformats.org/officeDocument/2006/math">
                    <m:r>
                      <a:rPr lang="en-US" sz="1400" i="1" smtClean="0">
                        <a:solidFill>
                          <a:srgbClr val="FF0000"/>
                        </a:solidFill>
                        <a:latin typeface="Cambria Math" panose="02040503050406030204" pitchFamily="18" charset="0"/>
                        <a:ea typeface="Cambria Math" panose="02040503050406030204" pitchFamily="18" charset="0"/>
                      </a:rPr>
                      <m:t>𝜀</m:t>
                    </m:r>
                  </m:oMath>
                </a14:m>
                <a:r>
                  <a:rPr lang="en-US" sz="1400" dirty="0">
                    <a:solidFill>
                      <a:srgbClr val="FF0000"/>
                    </a:solidFill>
                  </a:rPr>
                  <a:t>: “regularization constant”. It can be interpreted as jitter (for stability) plus noise in the training label.</a:t>
                </a:r>
              </a:p>
            </p:txBody>
          </p:sp>
        </mc:Choice>
        <mc:Fallback>
          <p:sp>
            <p:nvSpPr>
              <p:cNvPr id="9" name="TextBox 8">
                <a:extLst>
                  <a:ext uri="{FF2B5EF4-FFF2-40B4-BE49-F238E27FC236}">
                    <a16:creationId xmlns:a16="http://schemas.microsoft.com/office/drawing/2014/main" id="{ACEC5AD3-52A2-AC4A-9E7B-18B47D81B08D}"/>
                  </a:ext>
                </a:extLst>
              </p:cNvPr>
              <p:cNvSpPr txBox="1">
                <a:spLocks noRot="1" noChangeAspect="1" noMove="1" noResize="1" noEditPoints="1" noAdjustHandles="1" noChangeArrowheads="1" noChangeShapeType="1" noTextEdit="1"/>
              </p:cNvSpPr>
              <p:nvPr/>
            </p:nvSpPr>
            <p:spPr>
              <a:xfrm>
                <a:off x="7843691" y="4629329"/>
                <a:ext cx="2751421" cy="954107"/>
              </a:xfrm>
              <a:prstGeom prst="rect">
                <a:avLst/>
              </a:prstGeom>
              <a:blipFill>
                <a:blip r:embed="rId4"/>
                <a:stretch>
                  <a:fillRect l="-917" t="-1316" b="-6579"/>
                </a:stretch>
              </a:blipFill>
            </p:spPr>
            <p:txBody>
              <a:bodyPr/>
              <a:lstStyle/>
              <a:p>
                <a:r>
                  <a:rPr lang="en-US">
                    <a:noFill/>
                  </a:rPr>
                  <a:t> </a:t>
                </a:r>
              </a:p>
            </p:txBody>
          </p:sp>
        </mc:Fallback>
      </mc:AlternateContent>
    </p:spTree>
    <p:extLst>
      <p:ext uri="{BB962C8B-B14F-4D97-AF65-F5344CB8AC3E}">
        <p14:creationId xmlns:p14="http://schemas.microsoft.com/office/powerpoint/2010/main" val="17240291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EFD489BE-8AFB-514E-B2EA-AA3331189096}"/>
              </a:ext>
            </a:extLst>
          </p:cNvPr>
          <p:cNvPicPr>
            <a:picLocks noChangeAspect="1"/>
          </p:cNvPicPr>
          <p:nvPr/>
        </p:nvPicPr>
        <p:blipFill rotWithShape="1">
          <a:blip r:embed="rId2"/>
          <a:srcRect t="64186"/>
          <a:stretch/>
        </p:blipFill>
        <p:spPr>
          <a:xfrm>
            <a:off x="2492790" y="350897"/>
            <a:ext cx="8051800" cy="923330"/>
          </a:xfrm>
          <a:prstGeom prst="rect">
            <a:avLst/>
          </a:prstGeom>
        </p:spPr>
      </p:pic>
      <p:pic>
        <p:nvPicPr>
          <p:cNvPr id="6" name="Picture 5">
            <a:extLst>
              <a:ext uri="{FF2B5EF4-FFF2-40B4-BE49-F238E27FC236}">
                <a16:creationId xmlns:a16="http://schemas.microsoft.com/office/drawing/2014/main" id="{3FB42C8A-56D7-A746-B3A3-D36218E480DD}"/>
              </a:ext>
            </a:extLst>
          </p:cNvPr>
          <p:cNvPicPr>
            <a:picLocks noChangeAspect="1"/>
          </p:cNvPicPr>
          <p:nvPr/>
        </p:nvPicPr>
        <p:blipFill rotWithShape="1">
          <a:blip r:embed="rId3"/>
          <a:srcRect t="3276" b="3863"/>
          <a:stretch/>
        </p:blipFill>
        <p:spPr>
          <a:xfrm>
            <a:off x="2717493" y="1486447"/>
            <a:ext cx="7602393" cy="4879184"/>
          </a:xfrm>
          <a:prstGeom prst="rect">
            <a:avLst/>
          </a:prstGeom>
        </p:spPr>
      </p:pic>
      <p:sp>
        <p:nvSpPr>
          <p:cNvPr id="7" name="TextBox 6">
            <a:extLst>
              <a:ext uri="{FF2B5EF4-FFF2-40B4-BE49-F238E27FC236}">
                <a16:creationId xmlns:a16="http://schemas.microsoft.com/office/drawing/2014/main" id="{BC186993-6F3F-8E4B-9ADB-09F83EAD6B5A}"/>
              </a:ext>
            </a:extLst>
          </p:cNvPr>
          <p:cNvSpPr txBox="1"/>
          <p:nvPr/>
        </p:nvSpPr>
        <p:spPr>
          <a:xfrm>
            <a:off x="8069628" y="3376084"/>
            <a:ext cx="3013733" cy="646331"/>
          </a:xfrm>
          <a:prstGeom prst="rect">
            <a:avLst/>
          </a:prstGeom>
          <a:noFill/>
        </p:spPr>
        <p:txBody>
          <a:bodyPr wrap="square" rtlCol="0">
            <a:spAutoFit/>
          </a:bodyPr>
          <a:lstStyle/>
          <a:p>
            <a:r>
              <a:rPr lang="en-US" dirty="0">
                <a:solidFill>
                  <a:srgbClr val="FF0000"/>
                </a:solidFill>
              </a:rPr>
              <a:t>Build covariance matrix with Monte Carlo</a:t>
            </a:r>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B062AC61-91BD-7D43-AEA2-12A62FC5F4E6}"/>
                  </a:ext>
                </a:extLst>
              </p:cNvPr>
              <p:cNvSpPr txBox="1"/>
              <p:nvPr/>
            </p:nvSpPr>
            <p:spPr>
              <a:xfrm>
                <a:off x="8069628" y="4889733"/>
                <a:ext cx="2860259" cy="923330"/>
              </a:xfrm>
              <a:prstGeom prst="rect">
                <a:avLst/>
              </a:prstGeom>
              <a:noFill/>
            </p:spPr>
            <p:txBody>
              <a:bodyPr wrap="square" rtlCol="0">
                <a:spAutoFit/>
              </a:bodyPr>
              <a:lstStyle/>
              <a:p>
                <a:r>
                  <a:rPr lang="en-US" dirty="0">
                    <a:solidFill>
                      <a:srgbClr val="FF0000"/>
                    </a:solidFill>
                  </a:rPr>
                  <a:t>Search over </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𝜀</m:t>
                    </m:r>
                  </m:oMath>
                </a14:m>
                <a:r>
                  <a:rPr lang="en-US" dirty="0">
                    <a:solidFill>
                      <a:srgbClr val="FF0000"/>
                    </a:solidFill>
                  </a:rPr>
                  <a:t>, the highest score in validation dataset as validation accuracy</a:t>
                </a:r>
              </a:p>
            </p:txBody>
          </p:sp>
        </mc:Choice>
        <mc:Fallback>
          <p:sp>
            <p:nvSpPr>
              <p:cNvPr id="8" name="TextBox 7">
                <a:extLst>
                  <a:ext uri="{FF2B5EF4-FFF2-40B4-BE49-F238E27FC236}">
                    <a16:creationId xmlns:a16="http://schemas.microsoft.com/office/drawing/2014/main" id="{B062AC61-91BD-7D43-AEA2-12A62FC5F4E6}"/>
                  </a:ext>
                </a:extLst>
              </p:cNvPr>
              <p:cNvSpPr txBox="1">
                <a:spLocks noRot="1" noChangeAspect="1" noMove="1" noResize="1" noEditPoints="1" noAdjustHandles="1" noChangeArrowheads="1" noChangeShapeType="1" noTextEdit="1"/>
              </p:cNvSpPr>
              <p:nvPr/>
            </p:nvSpPr>
            <p:spPr>
              <a:xfrm>
                <a:off x="8069628" y="4889733"/>
                <a:ext cx="2860259" cy="923330"/>
              </a:xfrm>
              <a:prstGeom prst="rect">
                <a:avLst/>
              </a:prstGeom>
              <a:blipFill>
                <a:blip r:embed="rId4"/>
                <a:stretch>
                  <a:fillRect l="-1770" t="-1351" b="-9459"/>
                </a:stretch>
              </a:blipFill>
            </p:spPr>
            <p:txBody>
              <a:bodyPr/>
              <a:lstStyle/>
              <a:p>
                <a:r>
                  <a:rPr lang="en-US">
                    <a:noFill/>
                  </a:rPr>
                  <a:t> </a:t>
                </a:r>
              </a:p>
            </p:txBody>
          </p:sp>
        </mc:Fallback>
      </mc:AlternateContent>
      <p:pic>
        <p:nvPicPr>
          <p:cNvPr id="9" name="Picture 8">
            <a:extLst>
              <a:ext uri="{FF2B5EF4-FFF2-40B4-BE49-F238E27FC236}">
                <a16:creationId xmlns:a16="http://schemas.microsoft.com/office/drawing/2014/main" id="{D7D262B5-863A-174D-A86C-555FD9D707BA}"/>
              </a:ext>
            </a:extLst>
          </p:cNvPr>
          <p:cNvPicPr>
            <a:picLocks noChangeAspect="1"/>
          </p:cNvPicPr>
          <p:nvPr/>
        </p:nvPicPr>
        <p:blipFill rotWithShape="1">
          <a:blip r:embed="rId5"/>
          <a:srcRect t="17139"/>
          <a:stretch/>
        </p:blipFill>
        <p:spPr>
          <a:xfrm>
            <a:off x="8063521" y="5860949"/>
            <a:ext cx="2730500" cy="231514"/>
          </a:xfrm>
          <a:prstGeom prst="rect">
            <a:avLst/>
          </a:prstGeom>
        </p:spPr>
      </p:pic>
      <p:sp>
        <p:nvSpPr>
          <p:cNvPr id="10" name="TextBox 9">
            <a:extLst>
              <a:ext uri="{FF2B5EF4-FFF2-40B4-BE49-F238E27FC236}">
                <a16:creationId xmlns:a16="http://schemas.microsoft.com/office/drawing/2014/main" id="{FF01815D-4A4A-F84E-896C-60E3CB76BEC4}"/>
              </a:ext>
            </a:extLst>
          </p:cNvPr>
          <p:cNvSpPr txBox="1"/>
          <p:nvPr/>
        </p:nvSpPr>
        <p:spPr>
          <a:xfrm>
            <a:off x="587752" y="2053536"/>
            <a:ext cx="2129741" cy="3970318"/>
          </a:xfrm>
          <a:prstGeom prst="rect">
            <a:avLst/>
          </a:prstGeom>
          <a:noFill/>
        </p:spPr>
        <p:txBody>
          <a:bodyPr wrap="square" rtlCol="0">
            <a:spAutoFit/>
          </a:bodyPr>
          <a:lstStyle/>
          <a:p>
            <a:r>
              <a:rPr lang="en-US" dirty="0">
                <a:solidFill>
                  <a:srgbClr val="FF0000"/>
                </a:solidFill>
              </a:rPr>
              <a:t>Computational cost for NNGP is cubic </a:t>
            </a:r>
            <a:r>
              <a:rPr lang="en-US" dirty="0" err="1">
                <a:solidFill>
                  <a:srgbClr val="FF0000"/>
                </a:solidFill>
              </a:rPr>
              <a:t>w.r.t.</a:t>
            </a:r>
            <a:r>
              <a:rPr lang="en-US" dirty="0">
                <a:solidFill>
                  <a:srgbClr val="FF0000"/>
                </a:solidFill>
              </a:rPr>
              <a:t> training size. </a:t>
            </a:r>
          </a:p>
          <a:p>
            <a:r>
              <a:rPr lang="en-US" dirty="0"/>
              <a:t>“we cap at 8k samples when computing NNGP accuracy to keep the inference cost reasonable.”</a:t>
            </a:r>
          </a:p>
          <a:p>
            <a:r>
              <a:rPr lang="en-US" dirty="0">
                <a:solidFill>
                  <a:srgbClr val="FF0000"/>
                </a:solidFill>
              </a:rPr>
              <a:t>Because they don’t need to train the initialization distribution, so the cost is “reasonable”.</a:t>
            </a:r>
          </a:p>
        </p:txBody>
      </p:sp>
      <p:sp>
        <p:nvSpPr>
          <p:cNvPr id="11" name="TextBox 10">
            <a:extLst>
              <a:ext uri="{FF2B5EF4-FFF2-40B4-BE49-F238E27FC236}">
                <a16:creationId xmlns:a16="http://schemas.microsoft.com/office/drawing/2014/main" id="{0AF91E16-5A1A-AF44-82F0-1C00BD8EFFBB}"/>
              </a:ext>
            </a:extLst>
          </p:cNvPr>
          <p:cNvSpPr txBox="1"/>
          <p:nvPr/>
        </p:nvSpPr>
        <p:spPr>
          <a:xfrm>
            <a:off x="6096000" y="2905246"/>
            <a:ext cx="1724628" cy="369332"/>
          </a:xfrm>
          <a:prstGeom prst="rect">
            <a:avLst/>
          </a:prstGeom>
          <a:noFill/>
        </p:spPr>
        <p:txBody>
          <a:bodyPr wrap="square" rtlCol="0">
            <a:spAutoFit/>
          </a:bodyPr>
          <a:lstStyle/>
          <a:p>
            <a:r>
              <a:rPr lang="en-US" dirty="0">
                <a:solidFill>
                  <a:srgbClr val="FF0000"/>
                </a:solidFill>
              </a:rPr>
              <a:t>???</a:t>
            </a:r>
          </a:p>
        </p:txBody>
      </p:sp>
    </p:spTree>
    <p:extLst>
      <p:ext uri="{BB962C8B-B14F-4D97-AF65-F5344CB8AC3E}">
        <p14:creationId xmlns:p14="http://schemas.microsoft.com/office/powerpoint/2010/main" val="34973952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1248D8-598D-0144-B872-1A0FCD4178DE}"/>
              </a:ext>
            </a:extLst>
          </p:cNvPr>
          <p:cNvSpPr>
            <a:spLocks noGrp="1"/>
          </p:cNvSpPr>
          <p:nvPr>
            <p:ph type="title"/>
          </p:nvPr>
        </p:nvSpPr>
        <p:spPr>
          <a:xfrm>
            <a:off x="419099" y="376699"/>
            <a:ext cx="11772901" cy="1325563"/>
          </a:xfrm>
        </p:spPr>
        <p:txBody>
          <a:bodyPr>
            <a:normAutofit/>
          </a:bodyPr>
          <a:lstStyle/>
          <a:p>
            <a:r>
              <a:rPr lang="en-US" sz="4000" dirty="0"/>
              <a:t>The Key Motivation for Bridging NNGP and NAS</a:t>
            </a:r>
          </a:p>
        </p:txBody>
      </p:sp>
      <p:sp>
        <p:nvSpPr>
          <p:cNvPr id="4" name="Rectangle 3">
            <a:extLst>
              <a:ext uri="{FF2B5EF4-FFF2-40B4-BE49-F238E27FC236}">
                <a16:creationId xmlns:a16="http://schemas.microsoft.com/office/drawing/2014/main" id="{8960D99B-77AA-8B41-9268-762AA2F57C60}"/>
              </a:ext>
            </a:extLst>
          </p:cNvPr>
          <p:cNvSpPr/>
          <p:nvPr/>
        </p:nvSpPr>
        <p:spPr>
          <a:xfrm>
            <a:off x="1465631" y="1452230"/>
            <a:ext cx="9098692" cy="4801314"/>
          </a:xfrm>
          <a:prstGeom prst="rect">
            <a:avLst/>
          </a:prstGeom>
        </p:spPr>
        <p:txBody>
          <a:bodyPr wrap="square">
            <a:spAutoFit/>
          </a:bodyPr>
          <a:lstStyle/>
          <a:p>
            <a:r>
              <a:rPr lang="en-US" dirty="0"/>
              <a:t>They will use NNGP on validation dataset as an evaluation strategy in NAS. But in the end, they will still use gradient descent on the test dataset to assess the algorithm.</a:t>
            </a:r>
          </a:p>
          <a:p>
            <a:r>
              <a:rPr lang="en-US" dirty="0"/>
              <a:t> </a:t>
            </a:r>
          </a:p>
          <a:p>
            <a:r>
              <a:rPr lang="en-US" dirty="0"/>
              <a:t>“We expect performance metrics of the NNGP associated with a given network to correlate well with the network’s actual performance after training, since we expect </a:t>
            </a:r>
            <a:r>
              <a:rPr lang="en-US" dirty="0">
                <a:solidFill>
                  <a:srgbClr val="FF0000"/>
                </a:solidFill>
              </a:rPr>
              <a:t>the predictions of Bayesian and gradient descent trained networks to be correlated.</a:t>
            </a:r>
            <a:r>
              <a:rPr lang="en-US" dirty="0"/>
              <a:t>”</a:t>
            </a:r>
          </a:p>
          <a:p>
            <a:endParaRPr lang="en-US" dirty="0"/>
          </a:p>
          <a:p>
            <a:r>
              <a:rPr lang="en-US" dirty="0"/>
              <a:t>In other words, we will tell whether a neural network will have a good performance or not, by studying its initialization (in the sense of GP), without a need of training. This will be a cheap evaluation strategy.</a:t>
            </a:r>
          </a:p>
          <a:p>
            <a:endParaRPr lang="en-US" dirty="0"/>
          </a:p>
          <a:p>
            <a:r>
              <a:rPr lang="en-US" dirty="0"/>
              <a:t>Does the </a:t>
            </a:r>
            <a:r>
              <a:rPr lang="en-US" dirty="0">
                <a:solidFill>
                  <a:srgbClr val="FF0000"/>
                </a:solidFill>
              </a:rPr>
              <a:t>expectation</a:t>
            </a:r>
            <a:r>
              <a:rPr lang="en-US" dirty="0"/>
              <a:t> make sense? </a:t>
            </a:r>
          </a:p>
          <a:p>
            <a:r>
              <a:rPr lang="en-US" dirty="0"/>
              <a:t>1, The maximum a posteriori (MAP) estimator of BNN is identical to the global minimizer of loss function + weight regularization.</a:t>
            </a:r>
          </a:p>
          <a:p>
            <a:r>
              <a:rPr lang="en-US" dirty="0"/>
              <a:t>2, People have been using deep ensemble (basically gradient descent multiple times for independent initializations) as a substitute of BNN. Recently the theory of NTK also bridged gradient descent and BNN.</a:t>
            </a:r>
          </a:p>
        </p:txBody>
      </p:sp>
    </p:spTree>
    <p:extLst>
      <p:ext uri="{BB962C8B-B14F-4D97-AF65-F5344CB8AC3E}">
        <p14:creationId xmlns:p14="http://schemas.microsoft.com/office/powerpoint/2010/main" val="15577988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0ED05-568C-EE46-8CE5-054EDAA1CCDF}"/>
              </a:ext>
            </a:extLst>
          </p:cNvPr>
          <p:cNvSpPr>
            <a:spLocks noGrp="1"/>
          </p:cNvSpPr>
          <p:nvPr>
            <p:ph type="title"/>
          </p:nvPr>
        </p:nvSpPr>
        <p:spPr/>
        <p:txBody>
          <a:bodyPr/>
          <a:lstStyle/>
          <a:p>
            <a:r>
              <a:rPr lang="en-US" dirty="0"/>
              <a:t>A Summary of Pipeline</a:t>
            </a:r>
          </a:p>
        </p:txBody>
      </p:sp>
      <p:sp>
        <p:nvSpPr>
          <p:cNvPr id="7" name="TextBox 6">
            <a:extLst>
              <a:ext uri="{FF2B5EF4-FFF2-40B4-BE49-F238E27FC236}">
                <a16:creationId xmlns:a16="http://schemas.microsoft.com/office/drawing/2014/main" id="{35B5BF44-FBEB-A947-B3F2-153C75D04E6A}"/>
              </a:ext>
            </a:extLst>
          </p:cNvPr>
          <p:cNvSpPr txBox="1"/>
          <p:nvPr/>
        </p:nvSpPr>
        <p:spPr>
          <a:xfrm>
            <a:off x="1620456" y="1944547"/>
            <a:ext cx="8364021" cy="646331"/>
          </a:xfrm>
          <a:prstGeom prst="rect">
            <a:avLst/>
          </a:prstGeom>
          <a:noFill/>
        </p:spPr>
        <p:txBody>
          <a:bodyPr wrap="none" rtlCol="0">
            <a:spAutoFit/>
          </a:bodyPr>
          <a:lstStyle/>
          <a:p>
            <a:r>
              <a:rPr lang="en-US" dirty="0"/>
              <a:t>1, Apply the search algorithm (from somewhere else) to give an architecture candidate.</a:t>
            </a:r>
          </a:p>
          <a:p>
            <a:r>
              <a:rPr lang="en-US" dirty="0"/>
              <a:t>2, Apply NNGP on validation dataset to give a performance estimate.</a:t>
            </a:r>
          </a:p>
        </p:txBody>
      </p:sp>
      <p:pic>
        <p:nvPicPr>
          <p:cNvPr id="8" name="Picture 7">
            <a:extLst>
              <a:ext uri="{FF2B5EF4-FFF2-40B4-BE49-F238E27FC236}">
                <a16:creationId xmlns:a16="http://schemas.microsoft.com/office/drawing/2014/main" id="{A91A8415-E968-7B4B-AF1E-BDBB23B8B4E8}"/>
              </a:ext>
            </a:extLst>
          </p:cNvPr>
          <p:cNvPicPr>
            <a:picLocks noChangeAspect="1"/>
          </p:cNvPicPr>
          <p:nvPr/>
        </p:nvPicPr>
        <p:blipFill>
          <a:blip r:embed="rId2"/>
          <a:stretch>
            <a:fillRect/>
          </a:stretch>
        </p:blipFill>
        <p:spPr>
          <a:xfrm>
            <a:off x="2187672" y="2716622"/>
            <a:ext cx="6665088" cy="2470393"/>
          </a:xfrm>
          <a:prstGeom prst="rect">
            <a:avLst/>
          </a:prstGeom>
        </p:spPr>
      </p:pic>
      <p:sp>
        <p:nvSpPr>
          <p:cNvPr id="10" name="Rectangle 9">
            <a:extLst>
              <a:ext uri="{FF2B5EF4-FFF2-40B4-BE49-F238E27FC236}">
                <a16:creationId xmlns:a16="http://schemas.microsoft.com/office/drawing/2014/main" id="{5EA7FF9B-1835-2F4A-A2F4-6E3E67ABE18A}"/>
              </a:ext>
            </a:extLst>
          </p:cNvPr>
          <p:cNvSpPr/>
          <p:nvPr/>
        </p:nvSpPr>
        <p:spPr>
          <a:xfrm>
            <a:off x="1786360" y="5808391"/>
            <a:ext cx="6096000" cy="369332"/>
          </a:xfrm>
          <a:prstGeom prst="rect">
            <a:avLst/>
          </a:prstGeom>
        </p:spPr>
        <p:txBody>
          <a:bodyPr>
            <a:spAutoFit/>
          </a:bodyPr>
          <a:lstStyle/>
          <a:p>
            <a:r>
              <a:rPr lang="en-US" dirty="0"/>
              <a:t>Apply gradient descent on test dataset.</a:t>
            </a:r>
          </a:p>
        </p:txBody>
      </p:sp>
      <p:sp>
        <p:nvSpPr>
          <p:cNvPr id="11" name="TextBox 10">
            <a:extLst>
              <a:ext uri="{FF2B5EF4-FFF2-40B4-BE49-F238E27FC236}">
                <a16:creationId xmlns:a16="http://schemas.microsoft.com/office/drawing/2014/main" id="{9D91F73B-8F56-234A-A478-E0930B608FA3}"/>
              </a:ext>
            </a:extLst>
          </p:cNvPr>
          <p:cNvSpPr txBox="1"/>
          <p:nvPr/>
        </p:nvSpPr>
        <p:spPr>
          <a:xfrm rot="5400000">
            <a:off x="5810955" y="5141971"/>
            <a:ext cx="433132" cy="523220"/>
          </a:xfrm>
          <a:prstGeom prst="rect">
            <a:avLst/>
          </a:prstGeom>
          <a:noFill/>
        </p:spPr>
        <p:txBody>
          <a:bodyPr wrap="none" rtlCol="0">
            <a:spAutoFit/>
          </a:bodyPr>
          <a:lstStyle/>
          <a:p>
            <a:r>
              <a:rPr lang="en-US" sz="2800" dirty="0"/>
              <a:t>…</a:t>
            </a:r>
          </a:p>
        </p:txBody>
      </p:sp>
    </p:spTree>
    <p:extLst>
      <p:ext uri="{BB962C8B-B14F-4D97-AF65-F5344CB8AC3E}">
        <p14:creationId xmlns:p14="http://schemas.microsoft.com/office/powerpoint/2010/main" val="1481118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6DD7E-1D8B-4147-8D04-5D4ADAB954BC}"/>
              </a:ext>
            </a:extLst>
          </p:cNvPr>
          <p:cNvSpPr>
            <a:spLocks noGrp="1"/>
          </p:cNvSpPr>
          <p:nvPr>
            <p:ph type="title"/>
          </p:nvPr>
        </p:nvSpPr>
        <p:spPr/>
        <p:txBody>
          <a:bodyPr/>
          <a:lstStyle/>
          <a:p>
            <a:r>
              <a:rPr lang="en-US" dirty="0"/>
              <a:t>NN Evaluation Benchmark</a:t>
            </a:r>
          </a:p>
        </p:txBody>
      </p:sp>
      <p:pic>
        <p:nvPicPr>
          <p:cNvPr id="4" name="Picture 3">
            <a:extLst>
              <a:ext uri="{FF2B5EF4-FFF2-40B4-BE49-F238E27FC236}">
                <a16:creationId xmlns:a16="http://schemas.microsoft.com/office/drawing/2014/main" id="{05BE092A-2AD7-124C-B2A3-08170B23B13C}"/>
              </a:ext>
            </a:extLst>
          </p:cNvPr>
          <p:cNvPicPr>
            <a:picLocks noChangeAspect="1"/>
          </p:cNvPicPr>
          <p:nvPr/>
        </p:nvPicPr>
        <p:blipFill>
          <a:blip r:embed="rId2"/>
          <a:stretch>
            <a:fillRect/>
          </a:stretch>
        </p:blipFill>
        <p:spPr>
          <a:xfrm>
            <a:off x="285750" y="2229734"/>
            <a:ext cx="11620500" cy="1727200"/>
          </a:xfrm>
          <a:prstGeom prst="rect">
            <a:avLst/>
          </a:prstGeom>
        </p:spPr>
      </p:pic>
      <p:pic>
        <p:nvPicPr>
          <p:cNvPr id="5" name="Picture 4">
            <a:extLst>
              <a:ext uri="{FF2B5EF4-FFF2-40B4-BE49-F238E27FC236}">
                <a16:creationId xmlns:a16="http://schemas.microsoft.com/office/drawing/2014/main" id="{BCDAE855-2AC8-6E4A-9530-B2CD3BD172A7}"/>
              </a:ext>
            </a:extLst>
          </p:cNvPr>
          <p:cNvPicPr>
            <a:picLocks noChangeAspect="1"/>
          </p:cNvPicPr>
          <p:nvPr/>
        </p:nvPicPr>
        <p:blipFill>
          <a:blip r:embed="rId3"/>
          <a:stretch>
            <a:fillRect/>
          </a:stretch>
        </p:blipFill>
        <p:spPr>
          <a:xfrm>
            <a:off x="343625" y="3875909"/>
            <a:ext cx="11341100" cy="635000"/>
          </a:xfrm>
          <a:prstGeom prst="rect">
            <a:avLst/>
          </a:prstGeom>
        </p:spPr>
      </p:pic>
    </p:spTree>
    <p:extLst>
      <p:ext uri="{BB962C8B-B14F-4D97-AF65-F5344CB8AC3E}">
        <p14:creationId xmlns:p14="http://schemas.microsoft.com/office/powerpoint/2010/main" val="31251161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F81B4-361E-274B-800D-97C920E1D17D}"/>
              </a:ext>
            </a:extLst>
          </p:cNvPr>
          <p:cNvSpPr>
            <a:spLocks noGrp="1"/>
          </p:cNvSpPr>
          <p:nvPr>
            <p:ph type="title"/>
          </p:nvPr>
        </p:nvSpPr>
        <p:spPr/>
        <p:txBody>
          <a:bodyPr/>
          <a:lstStyle/>
          <a:p>
            <a:r>
              <a:rPr lang="en-US" dirty="0"/>
              <a:t>Experiments</a:t>
            </a:r>
          </a:p>
        </p:txBody>
      </p:sp>
      <p:pic>
        <p:nvPicPr>
          <p:cNvPr id="6" name="Picture 5">
            <a:extLst>
              <a:ext uri="{FF2B5EF4-FFF2-40B4-BE49-F238E27FC236}">
                <a16:creationId xmlns:a16="http://schemas.microsoft.com/office/drawing/2014/main" id="{552D2EDE-2047-B54E-9581-43CCDDC2E91B}"/>
              </a:ext>
            </a:extLst>
          </p:cNvPr>
          <p:cNvPicPr>
            <a:picLocks noChangeAspect="1"/>
          </p:cNvPicPr>
          <p:nvPr/>
        </p:nvPicPr>
        <p:blipFill>
          <a:blip r:embed="rId2"/>
          <a:stretch>
            <a:fillRect/>
          </a:stretch>
        </p:blipFill>
        <p:spPr>
          <a:xfrm>
            <a:off x="335666" y="1444948"/>
            <a:ext cx="10822329" cy="4940628"/>
          </a:xfrm>
          <a:prstGeom prst="rect">
            <a:avLst/>
          </a:prstGeom>
        </p:spPr>
      </p:pic>
      <p:sp>
        <p:nvSpPr>
          <p:cNvPr id="8" name="Rectangle 7">
            <a:extLst>
              <a:ext uri="{FF2B5EF4-FFF2-40B4-BE49-F238E27FC236}">
                <a16:creationId xmlns:a16="http://schemas.microsoft.com/office/drawing/2014/main" id="{F40601F2-B177-1342-8C36-6DECB92383DC}"/>
              </a:ext>
            </a:extLst>
          </p:cNvPr>
          <p:cNvSpPr/>
          <p:nvPr/>
        </p:nvSpPr>
        <p:spPr>
          <a:xfrm>
            <a:off x="4251767" y="883496"/>
            <a:ext cx="4950106" cy="646331"/>
          </a:xfrm>
          <a:prstGeom prst="rect">
            <a:avLst/>
          </a:prstGeom>
        </p:spPr>
        <p:txBody>
          <a:bodyPr wrap="square">
            <a:spAutoFit/>
          </a:bodyPr>
          <a:lstStyle/>
          <a:p>
            <a:r>
              <a:rPr lang="en-US" dirty="0"/>
              <a:t>The Kendall rank correlation coefficient measures how well the prediction of two orderings agree.</a:t>
            </a:r>
          </a:p>
        </p:txBody>
      </p:sp>
    </p:spTree>
    <p:extLst>
      <p:ext uri="{BB962C8B-B14F-4D97-AF65-F5344CB8AC3E}">
        <p14:creationId xmlns:p14="http://schemas.microsoft.com/office/powerpoint/2010/main" val="1105324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11716C4-69FC-FA4B-8FF4-72D8B4735A46}"/>
              </a:ext>
            </a:extLst>
          </p:cNvPr>
          <p:cNvPicPr>
            <a:picLocks noChangeAspect="1"/>
          </p:cNvPicPr>
          <p:nvPr/>
        </p:nvPicPr>
        <p:blipFill>
          <a:blip r:embed="rId2"/>
          <a:stretch>
            <a:fillRect/>
          </a:stretch>
        </p:blipFill>
        <p:spPr>
          <a:xfrm>
            <a:off x="821231" y="103436"/>
            <a:ext cx="10549537" cy="2581891"/>
          </a:xfrm>
          <a:prstGeom prst="rect">
            <a:avLst/>
          </a:prstGeom>
        </p:spPr>
      </p:pic>
      <p:pic>
        <p:nvPicPr>
          <p:cNvPr id="5" name="Picture 4">
            <a:extLst>
              <a:ext uri="{FF2B5EF4-FFF2-40B4-BE49-F238E27FC236}">
                <a16:creationId xmlns:a16="http://schemas.microsoft.com/office/drawing/2014/main" id="{0C56033D-6A57-584B-B995-9DB63789D69B}"/>
              </a:ext>
            </a:extLst>
          </p:cNvPr>
          <p:cNvPicPr>
            <a:picLocks noChangeAspect="1"/>
          </p:cNvPicPr>
          <p:nvPr/>
        </p:nvPicPr>
        <p:blipFill>
          <a:blip r:embed="rId3"/>
          <a:stretch>
            <a:fillRect/>
          </a:stretch>
        </p:blipFill>
        <p:spPr>
          <a:xfrm>
            <a:off x="1235819" y="2836331"/>
            <a:ext cx="9975003" cy="2971277"/>
          </a:xfrm>
          <a:prstGeom prst="rect">
            <a:avLst/>
          </a:prstGeom>
        </p:spPr>
      </p:pic>
      <p:sp>
        <p:nvSpPr>
          <p:cNvPr id="6" name="TextBox 5">
            <a:extLst>
              <a:ext uri="{FF2B5EF4-FFF2-40B4-BE49-F238E27FC236}">
                <a16:creationId xmlns:a16="http://schemas.microsoft.com/office/drawing/2014/main" id="{51C4CEE6-2A95-7147-BA07-C6A85AA37C15}"/>
              </a:ext>
            </a:extLst>
          </p:cNvPr>
          <p:cNvSpPr txBox="1"/>
          <p:nvPr/>
        </p:nvSpPr>
        <p:spPr>
          <a:xfrm>
            <a:off x="2768277" y="5807608"/>
            <a:ext cx="6655443" cy="369332"/>
          </a:xfrm>
          <a:prstGeom prst="rect">
            <a:avLst/>
          </a:prstGeom>
          <a:noFill/>
        </p:spPr>
        <p:txBody>
          <a:bodyPr wrap="square" rtlCol="0">
            <a:spAutoFit/>
          </a:bodyPr>
          <a:lstStyle/>
          <a:p>
            <a:r>
              <a:rPr lang="en-US" dirty="0">
                <a:solidFill>
                  <a:srgbClr val="FF0000"/>
                </a:solidFill>
              </a:rPr>
              <a:t>Maybe not Gaussian?</a:t>
            </a:r>
          </a:p>
        </p:txBody>
      </p:sp>
    </p:spTree>
    <p:extLst>
      <p:ext uri="{BB962C8B-B14F-4D97-AF65-F5344CB8AC3E}">
        <p14:creationId xmlns:p14="http://schemas.microsoft.com/office/powerpoint/2010/main" val="2912916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948</TotalTime>
  <Words>675</Words>
  <Application>Microsoft Macintosh PowerPoint</Application>
  <PresentationFormat>Widescreen</PresentationFormat>
  <Paragraphs>46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Calibri Light</vt:lpstr>
      <vt:lpstr>Cambria Math</vt:lpstr>
      <vt:lpstr>Office Theme</vt:lpstr>
      <vt:lpstr>Towards NNGP-guided Neural Architecture Search</vt:lpstr>
      <vt:lpstr>What is NAS?</vt:lpstr>
      <vt:lpstr>What is NNGP?</vt:lpstr>
      <vt:lpstr>PowerPoint Presentation</vt:lpstr>
      <vt:lpstr>The Key Motivation for Bridging NNGP and NAS</vt:lpstr>
      <vt:lpstr>A Summary of Pipeline</vt:lpstr>
      <vt:lpstr>NN Evaluation Benchmark</vt:lpstr>
      <vt:lpstr>Experiments</vt:lpstr>
      <vt:lpstr>PowerPoint Presentation</vt:lpstr>
      <vt:lpstr>Comments on usage of NTK </vt:lpstr>
      <vt:lpstr>Discussion in the context of PINNs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Towards NNGP-guided Neural Architecture Search</dc:title>
  <dc:creator>Yang Liu</dc:creator>
  <cp:lastModifiedBy>Yang Liu</cp:lastModifiedBy>
  <cp:revision>86</cp:revision>
  <dcterms:created xsi:type="dcterms:W3CDTF">2020-12-18T01:13:14Z</dcterms:created>
  <dcterms:modified xsi:type="dcterms:W3CDTF">2020-12-18T17:02:02Z</dcterms:modified>
</cp:coreProperties>
</file>