
<file path=[Content_Types].xml><?xml version="1.0" encoding="utf-8"?>
<Types xmlns="http://schemas.openxmlformats.org/package/2006/content-types">
  <Default Extension="xml" ContentType="application/xml"/>
  <Default Extension="jpeg" ContentType="image/jpeg"/>
  <Default Extension="png" ContentType="image/png"/>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2"/>
  </p:notesMasterIdLst>
  <p:sldIdLst>
    <p:sldId id="256" r:id="rId2"/>
    <p:sldId id="257" r:id="rId3"/>
    <p:sldId id="261" r:id="rId4"/>
    <p:sldId id="265" r:id="rId5"/>
    <p:sldId id="258" r:id="rId6"/>
    <p:sldId id="259" r:id="rId7"/>
    <p:sldId id="275" r:id="rId8"/>
    <p:sldId id="260" r:id="rId9"/>
    <p:sldId id="263" r:id="rId10"/>
    <p:sldId id="266" r:id="rId11"/>
    <p:sldId id="267" r:id="rId12"/>
    <p:sldId id="268" r:id="rId13"/>
    <p:sldId id="272" r:id="rId14"/>
    <p:sldId id="273" r:id="rId15"/>
    <p:sldId id="274" r:id="rId16"/>
    <p:sldId id="269" r:id="rId17"/>
    <p:sldId id="262" r:id="rId18"/>
    <p:sldId id="264" r:id="rId19"/>
    <p:sldId id="270" r:id="rId20"/>
    <p:sldId id="271" r:id="rId2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zjx98math@gmail.com" initials="z" lastIdx="1" clrIdx="0">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700"/>
    <p:restoredTop sz="94607"/>
  </p:normalViewPr>
  <p:slideViewPr>
    <p:cSldViewPr snapToGrid="0" snapToObjects="1">
      <p:cViewPr>
        <p:scale>
          <a:sx n="127" d="100"/>
          <a:sy n="127" d="100"/>
        </p:scale>
        <p:origin x="448"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notesMaster" Target="notesMasters/notesMaster1.xml"/><Relationship Id="rId23" Type="http://schemas.openxmlformats.org/officeDocument/2006/relationships/commentAuthors" Target="commentAuthors.xml"/><Relationship Id="rId24" Type="http://schemas.openxmlformats.org/officeDocument/2006/relationships/presProps" Target="presProps.xml"/><Relationship Id="rId25" Type="http://schemas.openxmlformats.org/officeDocument/2006/relationships/viewProps" Target="viewProps.xml"/><Relationship Id="rId26" Type="http://schemas.openxmlformats.org/officeDocument/2006/relationships/theme" Target="theme/theme1.xml"/><Relationship Id="rId27" Type="http://schemas.openxmlformats.org/officeDocument/2006/relationships/tableStyles" Target="tableStyles.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7B31F04-041D-DA4A-93F4-BED118EF578F}" type="datetimeFigureOut">
              <a:rPr kumimoji="1" lang="zh-CN" altLang="en-US" smtClean="0"/>
              <a:t>2021/9/7</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幻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9D4BA-876D-5C4D-9147-02C699B9D9CB}" type="slidenum">
              <a:rPr kumimoji="1" lang="zh-CN" altLang="en-US" smtClean="0"/>
              <a:t>‹#›</a:t>
            </a:fld>
            <a:endParaRPr kumimoji="1" lang="zh-CN" altLang="en-US"/>
          </a:p>
        </p:txBody>
      </p:sp>
    </p:spTree>
    <p:extLst>
      <p:ext uri="{BB962C8B-B14F-4D97-AF65-F5344CB8AC3E}">
        <p14:creationId xmlns:p14="http://schemas.microsoft.com/office/powerpoint/2010/main" val="1562604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幻灯片编号占位符 3"/>
          <p:cNvSpPr>
            <a:spLocks noGrp="1"/>
          </p:cNvSpPr>
          <p:nvPr>
            <p:ph type="sldNum" sz="quarter" idx="10"/>
          </p:nvPr>
        </p:nvSpPr>
        <p:spPr/>
        <p:txBody>
          <a:bodyPr/>
          <a:lstStyle/>
          <a:p>
            <a:fld id="{4D99D4BA-876D-5C4D-9147-02C699B9D9CB}" type="slidenum">
              <a:rPr kumimoji="1" lang="zh-CN" altLang="en-US" smtClean="0"/>
              <a:t>2</a:t>
            </a:fld>
            <a:endParaRPr kumimoji="1" lang="zh-CN" altLang="en-US"/>
          </a:p>
        </p:txBody>
      </p:sp>
    </p:spTree>
    <p:extLst>
      <p:ext uri="{BB962C8B-B14F-4D97-AF65-F5344CB8AC3E}">
        <p14:creationId xmlns:p14="http://schemas.microsoft.com/office/powerpoint/2010/main" val="4462863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D99D4BA-876D-5C4D-9147-02C699B9D9CB}" type="slidenum">
              <a:rPr kumimoji="1" lang="zh-CN" altLang="en-US" smtClean="0"/>
              <a:t>7</a:t>
            </a:fld>
            <a:endParaRPr kumimoji="1" lang="zh-CN" altLang="en-US"/>
          </a:p>
        </p:txBody>
      </p:sp>
    </p:spTree>
    <p:extLst>
      <p:ext uri="{BB962C8B-B14F-4D97-AF65-F5344CB8AC3E}">
        <p14:creationId xmlns:p14="http://schemas.microsoft.com/office/powerpoint/2010/main" val="3397353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D99D4BA-876D-5C4D-9147-02C699B9D9CB}" type="slidenum">
              <a:rPr kumimoji="1" lang="zh-CN" altLang="en-US" smtClean="0"/>
              <a:t>8</a:t>
            </a:fld>
            <a:endParaRPr kumimoji="1" lang="zh-CN" altLang="en-US"/>
          </a:p>
        </p:txBody>
      </p:sp>
    </p:spTree>
    <p:extLst>
      <p:ext uri="{BB962C8B-B14F-4D97-AF65-F5344CB8AC3E}">
        <p14:creationId xmlns:p14="http://schemas.microsoft.com/office/powerpoint/2010/main" val="8488942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幻灯片编号占位符 3"/>
          <p:cNvSpPr>
            <a:spLocks noGrp="1"/>
          </p:cNvSpPr>
          <p:nvPr>
            <p:ph type="sldNum" sz="quarter" idx="10"/>
          </p:nvPr>
        </p:nvSpPr>
        <p:spPr/>
        <p:txBody>
          <a:bodyPr/>
          <a:lstStyle/>
          <a:p>
            <a:fld id="{4D99D4BA-876D-5C4D-9147-02C699B9D9CB}" type="slidenum">
              <a:rPr kumimoji="1" lang="zh-CN" altLang="en-US" smtClean="0"/>
              <a:t>9</a:t>
            </a:fld>
            <a:endParaRPr kumimoji="1" lang="zh-CN" altLang="en-US"/>
          </a:p>
        </p:txBody>
      </p:sp>
    </p:spTree>
    <p:extLst>
      <p:ext uri="{BB962C8B-B14F-4D97-AF65-F5344CB8AC3E}">
        <p14:creationId xmlns:p14="http://schemas.microsoft.com/office/powerpoint/2010/main" val="19157141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zh-CN" altLang="en-US" smtClean="0"/>
              <a:t>单击此处编辑母版标题样式</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smtClean="0"/>
              <a:t>单击此处编辑母版副标题样式</a:t>
            </a:r>
            <a:endParaRPr kumimoji="1" lang="zh-CN" altLang="en-US"/>
          </a:p>
        </p:txBody>
      </p:sp>
      <p:sp>
        <p:nvSpPr>
          <p:cNvPr id="4" name="日期占位符 3"/>
          <p:cNvSpPr>
            <a:spLocks noGrp="1"/>
          </p:cNvSpPr>
          <p:nvPr>
            <p:ph type="dt" sz="half" idx="10"/>
          </p:nvPr>
        </p:nvSpPr>
        <p:spPr/>
        <p:txBody>
          <a:bodyPr/>
          <a:lstStyle/>
          <a:p>
            <a:fld id="{00E5D863-D665-7B4B-8E47-CD195582C0CB}" type="datetimeFigureOut">
              <a:rPr kumimoji="1" lang="zh-CN" altLang="en-US" smtClean="0"/>
              <a:t>2021/9/7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27D60B2-B884-094D-AA87-84830ABD9274}" type="slidenum">
              <a:rPr kumimoji="1" lang="zh-CN" altLang="en-US" smtClean="0"/>
              <a:t>‹#›</a:t>
            </a:fld>
            <a:endParaRPr kumimoji="1" lang="zh-CN" altLang="en-US"/>
          </a:p>
        </p:txBody>
      </p:sp>
    </p:spTree>
    <p:extLst>
      <p:ext uri="{BB962C8B-B14F-4D97-AF65-F5344CB8AC3E}">
        <p14:creationId xmlns:p14="http://schemas.microsoft.com/office/powerpoint/2010/main" val="20189484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本">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0E5D863-D665-7B4B-8E47-CD195582C0CB}" type="datetimeFigureOut">
              <a:rPr kumimoji="1" lang="zh-CN" altLang="en-US" smtClean="0"/>
              <a:t>2021/9/7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27D60B2-B884-094D-AA87-84830ABD9274}" type="slidenum">
              <a:rPr kumimoji="1" lang="zh-CN" altLang="en-US" smtClean="0"/>
              <a:t>‹#›</a:t>
            </a:fld>
            <a:endParaRPr kumimoji="1" lang="zh-CN" altLang="en-US"/>
          </a:p>
        </p:txBody>
      </p:sp>
    </p:spTree>
    <p:extLst>
      <p:ext uri="{BB962C8B-B14F-4D97-AF65-F5344CB8AC3E}">
        <p14:creationId xmlns:p14="http://schemas.microsoft.com/office/powerpoint/2010/main" val="12483970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和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zh-CN" altLang="en-US" smtClean="0"/>
              <a:t>单击此处编辑母版标题样式</a:t>
            </a:r>
            <a:endParaRPr kumimoji="1" lang="zh-CN" altLang="en-US"/>
          </a:p>
        </p:txBody>
      </p:sp>
      <p:sp>
        <p:nvSpPr>
          <p:cNvPr id="3" name="竖排文本占位符 2"/>
          <p:cNvSpPr>
            <a:spLocks noGrp="1"/>
          </p:cNvSpPr>
          <p:nvPr>
            <p:ph type="body" orient="vert" idx="1"/>
          </p:nvPr>
        </p:nvSpPr>
        <p:spPr>
          <a:xfrm>
            <a:off x="838200" y="365125"/>
            <a:ext cx="7734300" cy="5811838"/>
          </a:xfrm>
        </p:spPr>
        <p:txBody>
          <a:bodyPr vert="eaVert"/>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0E5D863-D665-7B4B-8E47-CD195582C0CB}" type="datetimeFigureOut">
              <a:rPr kumimoji="1" lang="zh-CN" altLang="en-US" smtClean="0"/>
              <a:t>2021/9/7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27D60B2-B884-094D-AA87-84830ABD9274}" type="slidenum">
              <a:rPr kumimoji="1" lang="zh-CN" altLang="en-US" smtClean="0"/>
              <a:t>‹#›</a:t>
            </a:fld>
            <a:endParaRPr kumimoji="1" lang="zh-CN" altLang="en-US"/>
          </a:p>
        </p:txBody>
      </p:sp>
    </p:spTree>
    <p:extLst>
      <p:ext uri="{BB962C8B-B14F-4D97-AF65-F5344CB8AC3E}">
        <p14:creationId xmlns:p14="http://schemas.microsoft.com/office/powerpoint/2010/main" val="894021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10"/>
          </p:nvPr>
        </p:nvSpPr>
        <p:spPr/>
        <p:txBody>
          <a:bodyPr/>
          <a:lstStyle/>
          <a:p>
            <a:fld id="{00E5D863-D665-7B4B-8E47-CD195582C0CB}" type="datetimeFigureOut">
              <a:rPr kumimoji="1" lang="zh-CN" altLang="en-US" smtClean="0"/>
              <a:t>2021/9/7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27D60B2-B884-094D-AA87-84830ABD9274}" type="slidenum">
              <a:rPr kumimoji="1" lang="zh-CN" altLang="en-US" smtClean="0"/>
              <a:t>‹#›</a:t>
            </a:fld>
            <a:endParaRPr kumimoji="1" lang="zh-CN" altLang="en-US"/>
          </a:p>
        </p:txBody>
      </p:sp>
    </p:spTree>
    <p:extLst>
      <p:ext uri="{BB962C8B-B14F-4D97-AF65-F5344CB8AC3E}">
        <p14:creationId xmlns:p14="http://schemas.microsoft.com/office/powerpoint/2010/main" val="782828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smtClean="0"/>
              <a:t>单击此处编辑母版文本样式</a:t>
            </a:r>
          </a:p>
        </p:txBody>
      </p:sp>
      <p:sp>
        <p:nvSpPr>
          <p:cNvPr id="4" name="日期占位符 3"/>
          <p:cNvSpPr>
            <a:spLocks noGrp="1"/>
          </p:cNvSpPr>
          <p:nvPr>
            <p:ph type="dt" sz="half" idx="10"/>
          </p:nvPr>
        </p:nvSpPr>
        <p:spPr/>
        <p:txBody>
          <a:bodyPr/>
          <a:lstStyle/>
          <a:p>
            <a:fld id="{00E5D863-D665-7B4B-8E47-CD195582C0CB}" type="datetimeFigureOut">
              <a:rPr kumimoji="1" lang="zh-CN" altLang="en-US" smtClean="0"/>
              <a:t>2021/9/7</a:t>
            </a:fld>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幻灯片编号占位符 5"/>
          <p:cNvSpPr>
            <a:spLocks noGrp="1"/>
          </p:cNvSpPr>
          <p:nvPr>
            <p:ph type="sldNum" sz="quarter" idx="12"/>
          </p:nvPr>
        </p:nvSpPr>
        <p:spPr/>
        <p:txBody>
          <a:bodyPr/>
          <a:lstStyle/>
          <a:p>
            <a:fld id="{727D60B2-B884-094D-AA87-84830ABD9274}" type="slidenum">
              <a:rPr kumimoji="1" lang="zh-CN" altLang="en-US" smtClean="0"/>
              <a:t>‹#›</a:t>
            </a:fld>
            <a:endParaRPr kumimoji="1" lang="zh-CN" altLang="en-US"/>
          </a:p>
        </p:txBody>
      </p:sp>
    </p:spTree>
    <p:extLst>
      <p:ext uri="{BB962C8B-B14F-4D97-AF65-F5344CB8AC3E}">
        <p14:creationId xmlns:p14="http://schemas.microsoft.com/office/powerpoint/2010/main" val="14395654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项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日期占位符 4"/>
          <p:cNvSpPr>
            <a:spLocks noGrp="1"/>
          </p:cNvSpPr>
          <p:nvPr>
            <p:ph type="dt" sz="half" idx="10"/>
          </p:nvPr>
        </p:nvSpPr>
        <p:spPr/>
        <p:txBody>
          <a:bodyPr/>
          <a:lstStyle/>
          <a:p>
            <a:fld id="{00E5D863-D665-7B4B-8E47-CD195582C0CB}" type="datetimeFigureOut">
              <a:rPr kumimoji="1" lang="zh-CN" altLang="en-US" smtClean="0"/>
              <a:t>2021/9/7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27D60B2-B884-094D-AA87-84830ABD9274}" type="slidenum">
              <a:rPr kumimoji="1" lang="zh-CN" altLang="en-US" smtClean="0"/>
              <a:t>‹#›</a:t>
            </a:fld>
            <a:endParaRPr kumimoji="1" lang="zh-CN" altLang="en-US"/>
          </a:p>
        </p:txBody>
      </p:sp>
    </p:spTree>
    <p:extLst>
      <p:ext uri="{BB962C8B-B14F-4D97-AF65-F5344CB8AC3E}">
        <p14:creationId xmlns:p14="http://schemas.microsoft.com/office/powerpoint/2010/main" val="12259191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smtClean="0"/>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7" name="日期占位符 6"/>
          <p:cNvSpPr>
            <a:spLocks noGrp="1"/>
          </p:cNvSpPr>
          <p:nvPr>
            <p:ph type="dt" sz="half" idx="10"/>
          </p:nvPr>
        </p:nvSpPr>
        <p:spPr/>
        <p:txBody>
          <a:bodyPr/>
          <a:lstStyle/>
          <a:p>
            <a:fld id="{00E5D863-D665-7B4B-8E47-CD195582C0CB}" type="datetimeFigureOut">
              <a:rPr kumimoji="1" lang="zh-CN" altLang="en-US" smtClean="0"/>
              <a:t>2021/9/7</a:t>
            </a:fld>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幻灯片编号占位符 8"/>
          <p:cNvSpPr>
            <a:spLocks noGrp="1"/>
          </p:cNvSpPr>
          <p:nvPr>
            <p:ph type="sldNum" sz="quarter" idx="12"/>
          </p:nvPr>
        </p:nvSpPr>
        <p:spPr/>
        <p:txBody>
          <a:bodyPr/>
          <a:lstStyle/>
          <a:p>
            <a:fld id="{727D60B2-B884-094D-AA87-84830ABD9274}" type="slidenum">
              <a:rPr kumimoji="1" lang="zh-CN" altLang="en-US" smtClean="0"/>
              <a:t>‹#›</a:t>
            </a:fld>
            <a:endParaRPr kumimoji="1" lang="zh-CN" altLang="en-US"/>
          </a:p>
        </p:txBody>
      </p:sp>
    </p:spTree>
    <p:extLst>
      <p:ext uri="{BB962C8B-B14F-4D97-AF65-F5344CB8AC3E}">
        <p14:creationId xmlns:p14="http://schemas.microsoft.com/office/powerpoint/2010/main" val="1064506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smtClean="0"/>
              <a:t>单击此处编辑母版标题样式</a:t>
            </a:r>
            <a:endParaRPr kumimoji="1" lang="zh-CN" altLang="en-US"/>
          </a:p>
        </p:txBody>
      </p:sp>
      <p:sp>
        <p:nvSpPr>
          <p:cNvPr id="3" name="日期占位符 2"/>
          <p:cNvSpPr>
            <a:spLocks noGrp="1"/>
          </p:cNvSpPr>
          <p:nvPr>
            <p:ph type="dt" sz="half" idx="10"/>
          </p:nvPr>
        </p:nvSpPr>
        <p:spPr/>
        <p:txBody>
          <a:bodyPr/>
          <a:lstStyle/>
          <a:p>
            <a:fld id="{00E5D863-D665-7B4B-8E47-CD195582C0CB}" type="datetimeFigureOut">
              <a:rPr kumimoji="1" lang="zh-CN" altLang="en-US" smtClean="0"/>
              <a:t>2021/9/7</a:t>
            </a:fld>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幻灯片编号占位符 4"/>
          <p:cNvSpPr>
            <a:spLocks noGrp="1"/>
          </p:cNvSpPr>
          <p:nvPr>
            <p:ph type="sldNum" sz="quarter" idx="12"/>
          </p:nvPr>
        </p:nvSpPr>
        <p:spPr/>
        <p:txBody>
          <a:bodyPr/>
          <a:lstStyle/>
          <a:p>
            <a:fld id="{727D60B2-B884-094D-AA87-84830ABD9274}" type="slidenum">
              <a:rPr kumimoji="1" lang="zh-CN" altLang="en-US" smtClean="0"/>
              <a:t>‹#›</a:t>
            </a:fld>
            <a:endParaRPr kumimoji="1" lang="zh-CN" altLang="en-US"/>
          </a:p>
        </p:txBody>
      </p:sp>
    </p:spTree>
    <p:extLst>
      <p:ext uri="{BB962C8B-B14F-4D97-AF65-F5344CB8AC3E}">
        <p14:creationId xmlns:p14="http://schemas.microsoft.com/office/powerpoint/2010/main" val="4813395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00E5D863-D665-7B4B-8E47-CD195582C0CB}" type="datetimeFigureOut">
              <a:rPr kumimoji="1" lang="zh-CN" altLang="en-US" smtClean="0"/>
              <a:t>2021/9/7</a:t>
            </a:fld>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幻灯片编号占位符 3"/>
          <p:cNvSpPr>
            <a:spLocks noGrp="1"/>
          </p:cNvSpPr>
          <p:nvPr>
            <p:ph type="sldNum" sz="quarter" idx="12"/>
          </p:nvPr>
        </p:nvSpPr>
        <p:spPr/>
        <p:txBody>
          <a:bodyPr/>
          <a:lstStyle/>
          <a:p>
            <a:fld id="{727D60B2-B884-094D-AA87-84830ABD9274}" type="slidenum">
              <a:rPr kumimoji="1" lang="zh-CN" altLang="en-US" smtClean="0"/>
              <a:t>‹#›</a:t>
            </a:fld>
            <a:endParaRPr kumimoji="1" lang="zh-CN" altLang="en-US"/>
          </a:p>
        </p:txBody>
      </p:sp>
    </p:spTree>
    <p:extLst>
      <p:ext uri="{BB962C8B-B14F-4D97-AF65-F5344CB8AC3E}">
        <p14:creationId xmlns:p14="http://schemas.microsoft.com/office/powerpoint/2010/main" val="3037421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0E5D863-D665-7B4B-8E47-CD195582C0CB}" type="datetimeFigureOut">
              <a:rPr kumimoji="1" lang="zh-CN" altLang="en-US" smtClean="0"/>
              <a:t>2021/9/7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27D60B2-B884-094D-AA87-84830ABD9274}" type="slidenum">
              <a:rPr kumimoji="1" lang="zh-CN" altLang="en-US" smtClean="0"/>
              <a:t>‹#›</a:t>
            </a:fld>
            <a:endParaRPr kumimoji="1" lang="zh-CN" altLang="en-US"/>
          </a:p>
        </p:txBody>
      </p:sp>
    </p:spTree>
    <p:extLst>
      <p:ext uri="{BB962C8B-B14F-4D97-AF65-F5344CB8AC3E}">
        <p14:creationId xmlns:p14="http://schemas.microsoft.com/office/powerpoint/2010/main" val="4255852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zh-CN" altLang="en-US" smtClean="0"/>
              <a:t>单击此处编辑母版标题样式</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smtClean="0"/>
              <a:t>单击此处编辑母版文本样式</a:t>
            </a:r>
          </a:p>
        </p:txBody>
      </p:sp>
      <p:sp>
        <p:nvSpPr>
          <p:cNvPr id="5" name="日期占位符 4"/>
          <p:cNvSpPr>
            <a:spLocks noGrp="1"/>
          </p:cNvSpPr>
          <p:nvPr>
            <p:ph type="dt" sz="half" idx="10"/>
          </p:nvPr>
        </p:nvSpPr>
        <p:spPr/>
        <p:txBody>
          <a:bodyPr/>
          <a:lstStyle/>
          <a:p>
            <a:fld id="{00E5D863-D665-7B4B-8E47-CD195582C0CB}" type="datetimeFigureOut">
              <a:rPr kumimoji="1" lang="zh-CN" altLang="en-US" smtClean="0"/>
              <a:t>2021/9/7</a:t>
            </a:fld>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幻灯片编号占位符 6"/>
          <p:cNvSpPr>
            <a:spLocks noGrp="1"/>
          </p:cNvSpPr>
          <p:nvPr>
            <p:ph type="sldNum" sz="quarter" idx="12"/>
          </p:nvPr>
        </p:nvSpPr>
        <p:spPr/>
        <p:txBody>
          <a:bodyPr/>
          <a:lstStyle/>
          <a:p>
            <a:fld id="{727D60B2-B884-094D-AA87-84830ABD9274}" type="slidenum">
              <a:rPr kumimoji="1" lang="zh-CN" altLang="en-US" smtClean="0"/>
              <a:t>‹#›</a:t>
            </a:fld>
            <a:endParaRPr kumimoji="1" lang="zh-CN" altLang="en-US"/>
          </a:p>
        </p:txBody>
      </p:sp>
    </p:spTree>
    <p:extLst>
      <p:ext uri="{BB962C8B-B14F-4D97-AF65-F5344CB8AC3E}">
        <p14:creationId xmlns:p14="http://schemas.microsoft.com/office/powerpoint/2010/main" val="1691407713"/>
      </p:ext>
    </p:extLst>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smtClean="0"/>
              <a:t>单击此处编辑母版标题样式</a:t>
            </a:r>
            <a:endParaRPr kumimoji="1"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smtClean="0"/>
              <a:t>单击此处编辑母版文本样式</a:t>
            </a:r>
          </a:p>
          <a:p>
            <a:pPr lvl="1"/>
            <a:r>
              <a:rPr kumimoji="1" lang="zh-CN" altLang="en-US" smtClean="0"/>
              <a:t>二级</a:t>
            </a:r>
          </a:p>
          <a:p>
            <a:pPr lvl="2"/>
            <a:r>
              <a:rPr kumimoji="1" lang="zh-CN" altLang="en-US" smtClean="0"/>
              <a:t>三级</a:t>
            </a:r>
          </a:p>
          <a:p>
            <a:pPr lvl="3"/>
            <a:r>
              <a:rPr kumimoji="1" lang="zh-CN" altLang="en-US" smtClean="0"/>
              <a:t>四级</a:t>
            </a:r>
          </a:p>
          <a:p>
            <a:pPr lvl="4"/>
            <a:r>
              <a:rPr kumimoji="1" lang="zh-CN" altLang="en-US" smtClean="0"/>
              <a:t>五级</a:t>
            </a:r>
            <a:endParaRPr kumimoji="1"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0E5D863-D665-7B4B-8E47-CD195582C0CB}" type="datetimeFigureOut">
              <a:rPr kumimoji="1" lang="zh-CN" altLang="en-US" smtClean="0"/>
              <a:t>2021/9/7</a:t>
            </a:fld>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幻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27D60B2-B884-094D-AA87-84830ABD9274}" type="slidenum">
              <a:rPr kumimoji="1" lang="zh-CN" altLang="en-US" smtClean="0"/>
              <a:t>‹#›</a:t>
            </a:fld>
            <a:endParaRPr kumimoji="1" lang="zh-CN" altLang="en-US"/>
          </a:p>
        </p:txBody>
      </p:sp>
    </p:spTree>
    <p:extLst>
      <p:ext uri="{BB962C8B-B14F-4D97-AF65-F5344CB8AC3E}">
        <p14:creationId xmlns:p14="http://schemas.microsoft.com/office/powerpoint/2010/main" val="4859137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6.png"/><Relationship Id="rId3"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4" Type="http://schemas.openxmlformats.org/officeDocument/2006/relationships/image" Target="../media/image10.png"/><Relationship Id="rId1" Type="http://schemas.openxmlformats.org/officeDocument/2006/relationships/slideLayout" Target="../slideLayouts/slideLayout2.xml"/><Relationship Id="rId2"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fontScale="90000"/>
          </a:bodyPr>
          <a:lstStyle/>
          <a:p>
            <a:r>
              <a:rPr kumimoji="1" lang="en-US" altLang="zh-CN" dirty="0" smtClean="0"/>
              <a:t>A</a:t>
            </a:r>
            <a:r>
              <a:rPr kumimoji="1" lang="zh-CN" altLang="en-US" dirty="0" smtClean="0"/>
              <a:t> </a:t>
            </a:r>
            <a:r>
              <a:rPr kumimoji="1" lang="en-US" altLang="zh-CN" dirty="0" smtClean="0"/>
              <a:t>Survey</a:t>
            </a:r>
            <a:r>
              <a:rPr kumimoji="1" lang="zh-CN" altLang="en-US" dirty="0" smtClean="0"/>
              <a:t> </a:t>
            </a:r>
            <a:r>
              <a:rPr kumimoji="1" lang="en-US" altLang="zh-CN" dirty="0" smtClean="0"/>
              <a:t>on</a:t>
            </a:r>
            <a:r>
              <a:rPr kumimoji="1" lang="zh-CN" altLang="en-US" dirty="0" smtClean="0"/>
              <a:t> </a:t>
            </a:r>
            <a:r>
              <a:rPr kumimoji="1" lang="en-US" altLang="zh-CN" dirty="0" smtClean="0"/>
              <a:t>Predicting</a:t>
            </a:r>
            <a:r>
              <a:rPr kumimoji="1" lang="zh-CN" altLang="en-US" dirty="0" smtClean="0"/>
              <a:t> </a:t>
            </a:r>
            <a:r>
              <a:rPr kumimoji="1" lang="en-US" altLang="zh-CN" dirty="0" smtClean="0"/>
              <a:t>Generalization</a:t>
            </a:r>
            <a:r>
              <a:rPr kumimoji="1" lang="zh-CN" altLang="en-US" dirty="0" smtClean="0"/>
              <a:t> </a:t>
            </a:r>
            <a:r>
              <a:rPr kumimoji="1" lang="en-US" altLang="zh-CN" dirty="0" smtClean="0"/>
              <a:t>in</a:t>
            </a:r>
            <a:r>
              <a:rPr kumimoji="1" lang="zh-CN" altLang="en-US" dirty="0" smtClean="0"/>
              <a:t> </a:t>
            </a:r>
            <a:r>
              <a:rPr kumimoji="1" lang="en-US" altLang="zh-CN" dirty="0" smtClean="0"/>
              <a:t>Deep</a:t>
            </a:r>
            <a:r>
              <a:rPr kumimoji="1" lang="zh-CN" altLang="en-US" dirty="0" smtClean="0"/>
              <a:t> </a:t>
            </a:r>
            <a:r>
              <a:rPr kumimoji="1" lang="en-US" altLang="zh-CN" dirty="0" smtClean="0"/>
              <a:t>Learning</a:t>
            </a:r>
            <a:r>
              <a:rPr kumimoji="1" lang="zh-CN" altLang="en-US" dirty="0" smtClean="0"/>
              <a:t> </a:t>
            </a:r>
            <a:r>
              <a:rPr kumimoji="1" lang="en-US" altLang="zh-CN" dirty="0" smtClean="0"/>
              <a:t>(PGDL)</a:t>
            </a:r>
            <a:r>
              <a:rPr kumimoji="1" lang="zh-CN" altLang="en-US" dirty="0" smtClean="0"/>
              <a:t> </a:t>
            </a:r>
            <a:r>
              <a:rPr kumimoji="1" lang="en-US" altLang="zh-CN" dirty="0" smtClean="0"/>
              <a:t>Competition</a:t>
            </a:r>
            <a:endParaRPr kumimoji="1" lang="zh-CN" altLang="en-US" dirty="0"/>
          </a:p>
        </p:txBody>
      </p:sp>
      <p:sp>
        <p:nvSpPr>
          <p:cNvPr id="3" name="副标题 2"/>
          <p:cNvSpPr>
            <a:spLocks noGrp="1"/>
          </p:cNvSpPr>
          <p:nvPr>
            <p:ph type="subTitle" idx="1"/>
          </p:nvPr>
        </p:nvSpPr>
        <p:spPr>
          <a:xfrm>
            <a:off x="1524000" y="4069582"/>
            <a:ext cx="9144000" cy="1188218"/>
          </a:xfrm>
        </p:spPr>
        <p:txBody>
          <a:bodyPr/>
          <a:lstStyle/>
          <a:p>
            <a:r>
              <a:rPr kumimoji="1" lang="en-US" altLang="zh-CN" dirty="0" err="1" smtClean="0"/>
              <a:t>Jiaxi</a:t>
            </a:r>
            <a:r>
              <a:rPr kumimoji="1" lang="zh-CN" altLang="en-US" dirty="0" smtClean="0"/>
              <a:t> </a:t>
            </a:r>
            <a:r>
              <a:rPr kumimoji="1" lang="en-US" altLang="zh-CN" dirty="0" smtClean="0"/>
              <a:t>Zhao</a:t>
            </a:r>
            <a:r>
              <a:rPr kumimoji="1" lang="zh-CN" altLang="en-US" dirty="0" smtClean="0"/>
              <a:t> </a:t>
            </a:r>
            <a:r>
              <a:rPr kumimoji="1" lang="en-US" altLang="zh-CN" dirty="0" smtClean="0"/>
              <a:t>NUS</a:t>
            </a:r>
          </a:p>
          <a:p>
            <a:r>
              <a:rPr kumimoji="1" lang="en-US" altLang="zh-CN" dirty="0" smtClean="0"/>
              <a:t>Sep</a:t>
            </a:r>
            <a:r>
              <a:rPr kumimoji="1" lang="zh-CN" altLang="en-US" dirty="0" smtClean="0"/>
              <a:t> </a:t>
            </a:r>
            <a:r>
              <a:rPr kumimoji="1" lang="en-US" altLang="zh-CN" dirty="0" smtClean="0"/>
              <a:t>2021</a:t>
            </a:r>
            <a:endParaRPr kumimoji="1" lang="zh-CN" altLang="en-US" dirty="0"/>
          </a:p>
        </p:txBody>
      </p:sp>
    </p:spTree>
    <p:extLst>
      <p:ext uri="{BB962C8B-B14F-4D97-AF65-F5344CB8AC3E}">
        <p14:creationId xmlns:p14="http://schemas.microsoft.com/office/powerpoint/2010/main" val="202836120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First</a:t>
            </a:r>
            <a:r>
              <a:rPr kumimoji="1" lang="zh-CN" altLang="en-US" dirty="0" smtClean="0"/>
              <a:t> </a:t>
            </a:r>
            <a:r>
              <a:rPr kumimoji="1" lang="en-US" altLang="zh-CN" dirty="0" smtClean="0"/>
              <a:t>Place:</a:t>
            </a:r>
            <a:r>
              <a:rPr kumimoji="1" lang="zh-CN" altLang="en-US" dirty="0" smtClean="0"/>
              <a:t> </a:t>
            </a:r>
            <a:r>
              <a:rPr kumimoji="1" lang="en-US" altLang="zh-CN" i="1" dirty="0" err="1" smtClean="0"/>
              <a:t>interpex</a:t>
            </a:r>
            <a:endParaRPr kumimoji="1" lang="zh-CN" altLang="en-US" i="1" dirty="0"/>
          </a:p>
        </p:txBody>
      </p:sp>
      <p:sp>
        <p:nvSpPr>
          <p:cNvPr id="3" name="内容占位符 2"/>
          <p:cNvSpPr>
            <a:spLocks noGrp="1"/>
          </p:cNvSpPr>
          <p:nvPr>
            <p:ph idx="1"/>
          </p:nvPr>
        </p:nvSpPr>
        <p:spPr/>
        <p:txBody>
          <a:bodyPr/>
          <a:lstStyle/>
          <a:p>
            <a:r>
              <a:rPr kumimoji="1" lang="en-US" altLang="zh-CN" dirty="0" smtClean="0"/>
              <a:t>Robustness:</a:t>
            </a:r>
          </a:p>
          <a:p>
            <a:pPr lvl="1"/>
            <a:r>
              <a:rPr kumimoji="1" lang="en-US" altLang="zh-CN" dirty="0" smtClean="0"/>
              <a:t>Use</a:t>
            </a:r>
            <a:r>
              <a:rPr kumimoji="1" lang="zh-CN" altLang="en-US" dirty="0" smtClean="0"/>
              <a:t> </a:t>
            </a:r>
            <a:r>
              <a:rPr kumimoji="1" lang="en-US" altLang="zh-CN" dirty="0" err="1" smtClean="0"/>
              <a:t>Mixup</a:t>
            </a:r>
            <a:endParaRPr kumimoji="1" lang="zh-CN" altLang="en-US" dirty="0"/>
          </a:p>
        </p:txBody>
      </p:sp>
      <p:pic>
        <p:nvPicPr>
          <p:cNvPr id="4" name="图片 3"/>
          <p:cNvPicPr>
            <a:picLocks noChangeAspect="1"/>
          </p:cNvPicPr>
          <p:nvPr/>
        </p:nvPicPr>
        <p:blipFill>
          <a:blip r:embed="rId2"/>
          <a:stretch>
            <a:fillRect/>
          </a:stretch>
        </p:blipFill>
        <p:spPr>
          <a:xfrm>
            <a:off x="4413250" y="2667699"/>
            <a:ext cx="3365500" cy="939800"/>
          </a:xfrm>
          <a:prstGeom prst="rect">
            <a:avLst/>
          </a:prstGeom>
        </p:spPr>
      </p:pic>
      <p:pic>
        <p:nvPicPr>
          <p:cNvPr id="5" name="图片 4"/>
          <p:cNvPicPr>
            <a:picLocks noChangeAspect="1"/>
          </p:cNvPicPr>
          <p:nvPr/>
        </p:nvPicPr>
        <p:blipFill>
          <a:blip r:embed="rId3"/>
          <a:stretch>
            <a:fillRect/>
          </a:stretch>
        </p:blipFill>
        <p:spPr>
          <a:xfrm>
            <a:off x="2155581" y="3607499"/>
            <a:ext cx="8504218" cy="1064985"/>
          </a:xfrm>
          <a:prstGeom prst="rect">
            <a:avLst/>
          </a:prstGeom>
        </p:spPr>
      </p:pic>
    </p:spTree>
    <p:extLst>
      <p:ext uri="{BB962C8B-B14F-4D97-AF65-F5344CB8AC3E}">
        <p14:creationId xmlns:p14="http://schemas.microsoft.com/office/powerpoint/2010/main" val="489811922"/>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First</a:t>
            </a:r>
            <a:r>
              <a:rPr kumimoji="1" lang="zh-CN" altLang="en-US" dirty="0" smtClean="0"/>
              <a:t> </a:t>
            </a:r>
            <a:r>
              <a:rPr kumimoji="1" lang="en-US" altLang="zh-CN" dirty="0" smtClean="0"/>
              <a:t>Place:</a:t>
            </a:r>
            <a:r>
              <a:rPr kumimoji="1" lang="zh-CN" altLang="en-US" dirty="0" smtClean="0"/>
              <a:t> </a:t>
            </a:r>
            <a:r>
              <a:rPr kumimoji="1" lang="en-US" altLang="zh-CN" i="1" dirty="0" err="1" smtClean="0"/>
              <a:t>interpex</a:t>
            </a:r>
            <a:endParaRPr kumimoji="1" lang="zh-CN" altLang="en-US" i="1" dirty="0"/>
          </a:p>
        </p:txBody>
      </p:sp>
      <p:sp>
        <p:nvSpPr>
          <p:cNvPr id="3" name="内容占位符 2"/>
          <p:cNvSpPr>
            <a:spLocks noGrp="1"/>
          </p:cNvSpPr>
          <p:nvPr>
            <p:ph idx="1"/>
          </p:nvPr>
        </p:nvSpPr>
        <p:spPr>
          <a:xfrm>
            <a:off x="838200" y="1845721"/>
            <a:ext cx="10515600" cy="4351338"/>
          </a:xfrm>
        </p:spPr>
        <p:txBody>
          <a:bodyPr/>
          <a:lstStyle/>
          <a:p>
            <a:r>
              <a:rPr kumimoji="1" lang="en-US" altLang="zh-CN" dirty="0" err="1" smtClean="0"/>
              <a:t>Separability</a:t>
            </a:r>
            <a:endParaRPr kumimoji="1" lang="zh-CN" altLang="en-US" dirty="0"/>
          </a:p>
        </p:txBody>
      </p:sp>
      <p:pic>
        <p:nvPicPr>
          <p:cNvPr id="4" name="图片 3"/>
          <p:cNvPicPr>
            <a:picLocks noChangeAspect="1"/>
          </p:cNvPicPr>
          <p:nvPr/>
        </p:nvPicPr>
        <p:blipFill>
          <a:blip r:embed="rId2"/>
          <a:stretch>
            <a:fillRect/>
          </a:stretch>
        </p:blipFill>
        <p:spPr>
          <a:xfrm>
            <a:off x="3105887" y="2562329"/>
            <a:ext cx="5729754" cy="665843"/>
          </a:xfrm>
          <a:prstGeom prst="rect">
            <a:avLst/>
          </a:prstGeom>
        </p:spPr>
      </p:pic>
      <p:pic>
        <p:nvPicPr>
          <p:cNvPr id="5" name="图片 4"/>
          <p:cNvPicPr>
            <a:picLocks noChangeAspect="1"/>
          </p:cNvPicPr>
          <p:nvPr/>
        </p:nvPicPr>
        <p:blipFill>
          <a:blip r:embed="rId3"/>
          <a:stretch>
            <a:fillRect/>
          </a:stretch>
        </p:blipFill>
        <p:spPr>
          <a:xfrm>
            <a:off x="2252374" y="3135085"/>
            <a:ext cx="7989707" cy="1109235"/>
          </a:xfrm>
          <a:prstGeom prst="rect">
            <a:avLst/>
          </a:prstGeom>
        </p:spPr>
      </p:pic>
      <p:pic>
        <p:nvPicPr>
          <p:cNvPr id="6" name="图片 5"/>
          <p:cNvPicPr>
            <a:picLocks noChangeAspect="1"/>
          </p:cNvPicPr>
          <p:nvPr/>
        </p:nvPicPr>
        <p:blipFill>
          <a:blip r:embed="rId4"/>
          <a:stretch>
            <a:fillRect/>
          </a:stretch>
        </p:blipFill>
        <p:spPr>
          <a:xfrm>
            <a:off x="3501200" y="4244320"/>
            <a:ext cx="5189600" cy="979563"/>
          </a:xfrm>
          <a:prstGeom prst="rect">
            <a:avLst/>
          </a:prstGeom>
        </p:spPr>
      </p:pic>
    </p:spTree>
    <p:extLst>
      <p:ext uri="{BB962C8B-B14F-4D97-AF65-F5344CB8AC3E}">
        <p14:creationId xmlns:p14="http://schemas.microsoft.com/office/powerpoint/2010/main" val="8246251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Second</a:t>
            </a:r>
            <a:r>
              <a:rPr kumimoji="1" lang="zh-CN" altLang="en-US" dirty="0" smtClean="0"/>
              <a:t> </a:t>
            </a:r>
            <a:r>
              <a:rPr kumimoji="1" lang="en-US" altLang="zh-CN" dirty="0" smtClean="0"/>
              <a:t>Place:</a:t>
            </a:r>
            <a:r>
              <a:rPr kumimoji="1" lang="zh-CN" altLang="en-US" dirty="0" smtClean="0"/>
              <a:t> </a:t>
            </a:r>
            <a:r>
              <a:rPr kumimoji="1" lang="en-US" altLang="zh-CN" i="1" dirty="0" smtClean="0"/>
              <a:t>Always</a:t>
            </a:r>
            <a:r>
              <a:rPr kumimoji="1" lang="zh-CN" altLang="en-US" i="1" dirty="0" smtClean="0"/>
              <a:t> </a:t>
            </a:r>
            <a:r>
              <a:rPr kumimoji="1" lang="en-US" altLang="zh-CN" i="1" dirty="0" smtClean="0"/>
              <a:t>Generalize</a:t>
            </a:r>
            <a:r>
              <a:rPr kumimoji="1" lang="en-US" altLang="zh-CN" i="1" baseline="30000" dirty="0" smtClean="0"/>
              <a:t>4</a:t>
            </a:r>
            <a:endParaRPr kumimoji="1" lang="zh-CN" altLang="en-US" i="1" dirty="0"/>
          </a:p>
        </p:txBody>
      </p:sp>
      <p:sp>
        <p:nvSpPr>
          <p:cNvPr id="5" name="内容占位符 2"/>
          <p:cNvSpPr txBox="1">
            <a:spLocks/>
          </p:cNvSpPr>
          <p:nvPr/>
        </p:nvSpPr>
        <p:spPr>
          <a:xfrm>
            <a:off x="838200" y="184572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CN" dirty="0"/>
              <a:t>For every sample in a randomly sampled </a:t>
            </a:r>
            <a:r>
              <a:rPr lang="en-US" altLang="zh-CN" dirty="0" smtClean="0"/>
              <a:t>subset</a:t>
            </a:r>
            <a:r>
              <a:rPr lang="zh-CN" altLang="en-US" dirty="0" smtClean="0"/>
              <a:t> </a:t>
            </a:r>
            <a:r>
              <a:rPr lang="en-US" altLang="zh-CN" dirty="0" smtClean="0"/>
              <a:t>of </a:t>
            </a:r>
            <a:r>
              <a:rPr lang="en-US" altLang="zh-CN" dirty="0"/>
              <a:t>the training set, the input is augmented with a collection of augmentations and the </a:t>
            </a:r>
            <a:r>
              <a:rPr lang="en-US" altLang="zh-CN" dirty="0" smtClean="0"/>
              <a:t>class</a:t>
            </a:r>
            <a:r>
              <a:rPr lang="zh-CN" altLang="en-US" dirty="0" smtClean="0"/>
              <a:t> </a:t>
            </a:r>
            <a:r>
              <a:rPr lang="en-US" altLang="zh-CN" dirty="0" smtClean="0"/>
              <a:t>prediction </a:t>
            </a:r>
            <a:r>
              <a:rPr lang="en-US" altLang="zh-CN" dirty="0"/>
              <a:t>of each output is compared to that of the original image</a:t>
            </a:r>
            <a:r>
              <a:rPr lang="en-US" altLang="zh-CN" dirty="0" smtClean="0"/>
              <a:t>.</a:t>
            </a:r>
          </a:p>
          <a:p>
            <a:r>
              <a:rPr lang="en-US" altLang="zh-CN" dirty="0" smtClean="0"/>
              <a:t>Sophisticated</a:t>
            </a:r>
            <a:r>
              <a:rPr lang="zh-CN" altLang="en-US" dirty="0" smtClean="0"/>
              <a:t> </a:t>
            </a:r>
            <a:r>
              <a:rPr lang="en-US" altLang="zh-CN" dirty="0" smtClean="0"/>
              <a:t>augmentation</a:t>
            </a:r>
            <a:r>
              <a:rPr lang="zh-CN" altLang="en-US" dirty="0" smtClean="0"/>
              <a:t> </a:t>
            </a:r>
            <a:r>
              <a:rPr lang="en-US" altLang="zh-CN" dirty="0" smtClean="0"/>
              <a:t>procedure</a:t>
            </a:r>
            <a:r>
              <a:rPr lang="zh-CN" altLang="en-US" dirty="0" smtClean="0"/>
              <a:t> </a:t>
            </a:r>
            <a:r>
              <a:rPr lang="en-US" altLang="zh-CN" dirty="0" smtClean="0"/>
              <a:t>provides</a:t>
            </a:r>
            <a:r>
              <a:rPr lang="zh-CN" altLang="en-US" dirty="0" smtClean="0"/>
              <a:t> </a:t>
            </a:r>
            <a:r>
              <a:rPr lang="en-US" altLang="zh-CN" smtClean="0"/>
              <a:t>better</a:t>
            </a:r>
            <a:r>
              <a:rPr lang="zh-CN" altLang="en-US" smtClean="0"/>
              <a:t> </a:t>
            </a:r>
            <a:r>
              <a:rPr lang="en-US" altLang="zh-CN" smtClean="0"/>
              <a:t>results.</a:t>
            </a:r>
            <a:endParaRPr lang="en-US" altLang="zh-CN" dirty="0"/>
          </a:p>
          <a:p>
            <a:endParaRPr kumimoji="1" lang="zh-CN" altLang="en-US" dirty="0"/>
          </a:p>
        </p:txBody>
      </p:sp>
      <p:sp>
        <p:nvSpPr>
          <p:cNvPr id="4" name="页脚占位符 3"/>
          <p:cNvSpPr>
            <a:spLocks noGrp="1"/>
          </p:cNvSpPr>
          <p:nvPr>
            <p:ph type="ftr" sz="quarter" idx="11"/>
          </p:nvPr>
        </p:nvSpPr>
        <p:spPr>
          <a:xfrm>
            <a:off x="311499" y="6356350"/>
            <a:ext cx="9877530" cy="365125"/>
          </a:xfrm>
        </p:spPr>
        <p:txBody>
          <a:bodyPr/>
          <a:lstStyle/>
          <a:p>
            <a:r>
              <a:rPr lang="en-US" altLang="zh-CN" sz="1600" baseline="30000" dirty="0" smtClean="0"/>
              <a:t>4</a:t>
            </a:r>
            <a:r>
              <a:rPr lang="en-US" altLang="zh-CN" sz="1600" dirty="0" smtClean="0"/>
              <a:t>Robustness </a:t>
            </a:r>
            <a:r>
              <a:rPr lang="en-US" altLang="zh-CN" sz="1600" dirty="0"/>
              <a:t>to augmentations as a generalization metric, 2021.</a:t>
            </a:r>
            <a:endParaRPr kumimoji="1" lang="zh-CN" altLang="en-US" dirty="0"/>
          </a:p>
        </p:txBody>
      </p:sp>
    </p:spTree>
    <p:extLst>
      <p:ext uri="{BB962C8B-B14F-4D97-AF65-F5344CB8AC3E}">
        <p14:creationId xmlns:p14="http://schemas.microsoft.com/office/powerpoint/2010/main" val="61284102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Second</a:t>
            </a:r>
            <a:r>
              <a:rPr kumimoji="1" lang="zh-CN" altLang="en-US" dirty="0" smtClean="0"/>
              <a:t> </a:t>
            </a:r>
            <a:r>
              <a:rPr kumimoji="1" lang="en-US" altLang="zh-CN" dirty="0" smtClean="0"/>
              <a:t>Place:</a:t>
            </a:r>
            <a:r>
              <a:rPr kumimoji="1" lang="zh-CN" altLang="en-US" dirty="0" smtClean="0"/>
              <a:t> </a:t>
            </a:r>
            <a:r>
              <a:rPr kumimoji="1" lang="en-US" altLang="zh-CN" i="1" dirty="0" smtClean="0"/>
              <a:t>Always</a:t>
            </a:r>
            <a:r>
              <a:rPr kumimoji="1" lang="zh-CN" altLang="en-US" i="1" dirty="0" smtClean="0"/>
              <a:t> </a:t>
            </a:r>
            <a:r>
              <a:rPr kumimoji="1" lang="en-US" altLang="zh-CN" i="1" dirty="0" smtClean="0"/>
              <a:t>Generalize</a:t>
            </a:r>
            <a:endParaRPr kumimoji="1" lang="zh-CN" altLang="en-US" i="1" dirty="0"/>
          </a:p>
        </p:txBody>
      </p:sp>
      <p:pic>
        <p:nvPicPr>
          <p:cNvPr id="4" name="内容占位符 3"/>
          <p:cNvPicPr>
            <a:picLocks noGrp="1" noChangeAspect="1"/>
          </p:cNvPicPr>
          <p:nvPr>
            <p:ph idx="1"/>
          </p:nvPr>
        </p:nvPicPr>
        <p:blipFill>
          <a:blip r:embed="rId2"/>
          <a:stretch>
            <a:fillRect/>
          </a:stretch>
        </p:blipFill>
        <p:spPr>
          <a:xfrm>
            <a:off x="1277264" y="2019487"/>
            <a:ext cx="9637471" cy="3453891"/>
          </a:xfrm>
          <a:prstGeom prst="rect">
            <a:avLst/>
          </a:prstGeom>
        </p:spPr>
      </p:pic>
      <p:sp>
        <p:nvSpPr>
          <p:cNvPr id="5" name="内容占位符 2"/>
          <p:cNvSpPr txBox="1">
            <a:spLocks/>
          </p:cNvSpPr>
          <p:nvPr/>
        </p:nvSpPr>
        <p:spPr>
          <a:xfrm>
            <a:off x="838200" y="1825625"/>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endParaRPr kumimoji="1" lang="zh-CN" altLang="en-US" dirty="0"/>
          </a:p>
        </p:txBody>
      </p:sp>
    </p:spTree>
    <p:extLst>
      <p:ext uri="{BB962C8B-B14F-4D97-AF65-F5344CB8AC3E}">
        <p14:creationId xmlns:p14="http://schemas.microsoft.com/office/powerpoint/2010/main" val="5845160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Second</a:t>
            </a:r>
            <a:r>
              <a:rPr kumimoji="1" lang="zh-CN" altLang="en-US" dirty="0" smtClean="0"/>
              <a:t> </a:t>
            </a:r>
            <a:r>
              <a:rPr kumimoji="1" lang="en-US" altLang="zh-CN" dirty="0" smtClean="0"/>
              <a:t>Place:</a:t>
            </a:r>
            <a:r>
              <a:rPr kumimoji="1" lang="zh-CN" altLang="en-US" dirty="0" smtClean="0"/>
              <a:t> </a:t>
            </a:r>
            <a:r>
              <a:rPr kumimoji="1" lang="en-US" altLang="zh-CN" i="1" dirty="0" smtClean="0"/>
              <a:t>Always</a:t>
            </a:r>
            <a:r>
              <a:rPr kumimoji="1" lang="zh-CN" altLang="en-US" i="1" dirty="0" smtClean="0"/>
              <a:t> </a:t>
            </a:r>
            <a:r>
              <a:rPr kumimoji="1" lang="en-US" altLang="zh-CN" i="1" dirty="0" smtClean="0"/>
              <a:t>Generalize</a:t>
            </a:r>
            <a:endParaRPr kumimoji="1" lang="zh-CN" altLang="en-US" i="1" dirty="0"/>
          </a:p>
        </p:txBody>
      </p:sp>
      <p:sp>
        <p:nvSpPr>
          <p:cNvPr id="5" name="内容占位符 2"/>
          <p:cNvSpPr txBox="1">
            <a:spLocks/>
          </p:cNvSpPr>
          <p:nvPr/>
        </p:nvSpPr>
        <p:spPr>
          <a:xfrm>
            <a:off x="838199" y="1845721"/>
            <a:ext cx="10958566" cy="3619189"/>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CN" dirty="0" smtClean="0"/>
              <a:t>The </a:t>
            </a:r>
            <a:r>
              <a:rPr lang="en-US" altLang="zh-CN" dirty="0"/>
              <a:t>penalty </a:t>
            </a:r>
            <a:r>
              <a:rPr lang="en-US" altLang="zh-CN" dirty="0" smtClean="0"/>
              <a:t>is</a:t>
            </a:r>
            <a:r>
              <a:rPr lang="zh-CN" altLang="en-US" dirty="0" smtClean="0"/>
              <a:t> </a:t>
            </a:r>
            <a:r>
              <a:rPr lang="en-US" altLang="zh-CN" dirty="0" smtClean="0"/>
              <a:t>determined </a:t>
            </a:r>
            <a:r>
              <a:rPr lang="en-US" altLang="zh-CN" dirty="0"/>
              <a:t>based on the strength of the </a:t>
            </a:r>
            <a:r>
              <a:rPr lang="en-US" altLang="zh-CN" dirty="0" smtClean="0"/>
              <a:t>augmentation.</a:t>
            </a:r>
            <a:r>
              <a:rPr lang="zh-CN" altLang="en-US" dirty="0" smtClean="0"/>
              <a:t> </a:t>
            </a:r>
            <a:r>
              <a:rPr lang="en-US" altLang="zh-CN" dirty="0" smtClean="0"/>
              <a:t>The </a:t>
            </a:r>
            <a:r>
              <a:rPr lang="en-US" altLang="zh-CN" dirty="0"/>
              <a:t>strength of augmentation is determined by the ability of the augmentation to change the </a:t>
            </a:r>
            <a:r>
              <a:rPr lang="en-US" altLang="zh-CN" dirty="0" smtClean="0"/>
              <a:t>texture</a:t>
            </a:r>
            <a:r>
              <a:rPr lang="zh-CN" altLang="en-US" dirty="0" smtClean="0"/>
              <a:t> </a:t>
            </a:r>
            <a:r>
              <a:rPr lang="en-US" altLang="zh-CN" dirty="0" smtClean="0"/>
              <a:t>in </a:t>
            </a:r>
            <a:r>
              <a:rPr lang="en-US" altLang="zh-CN" dirty="0"/>
              <a:t>the input. Augmentations that do not alter the texture of the image, but to tend to alter the shape </a:t>
            </a:r>
            <a:r>
              <a:rPr lang="en-US" altLang="zh-CN" dirty="0" smtClean="0"/>
              <a:t>in</a:t>
            </a:r>
            <a:r>
              <a:rPr lang="zh-CN" altLang="en-US" dirty="0" smtClean="0"/>
              <a:t> </a:t>
            </a:r>
            <a:r>
              <a:rPr lang="en-US" altLang="zh-CN" dirty="0" smtClean="0"/>
              <a:t>the </a:t>
            </a:r>
            <a:r>
              <a:rPr lang="en-US" altLang="zh-CN" dirty="0"/>
              <a:t>image, are weak.</a:t>
            </a:r>
          </a:p>
          <a:p>
            <a:endParaRPr lang="en-US" altLang="zh-CN" dirty="0"/>
          </a:p>
          <a:p>
            <a:endParaRPr kumimoji="1" lang="zh-CN" altLang="en-US" dirty="0"/>
          </a:p>
        </p:txBody>
      </p:sp>
      <p:pic>
        <p:nvPicPr>
          <p:cNvPr id="3" name="图片 2"/>
          <p:cNvPicPr>
            <a:picLocks noChangeAspect="1"/>
          </p:cNvPicPr>
          <p:nvPr/>
        </p:nvPicPr>
        <p:blipFill>
          <a:blip r:embed="rId2"/>
          <a:stretch>
            <a:fillRect/>
          </a:stretch>
        </p:blipFill>
        <p:spPr>
          <a:xfrm>
            <a:off x="100484" y="4071821"/>
            <a:ext cx="12192000" cy="1393089"/>
          </a:xfrm>
          <a:prstGeom prst="rect">
            <a:avLst/>
          </a:prstGeom>
        </p:spPr>
      </p:pic>
    </p:spTree>
    <p:extLst>
      <p:ext uri="{BB962C8B-B14F-4D97-AF65-F5344CB8AC3E}">
        <p14:creationId xmlns:p14="http://schemas.microsoft.com/office/powerpoint/2010/main" val="48490424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Second</a:t>
            </a:r>
            <a:r>
              <a:rPr kumimoji="1" lang="zh-CN" altLang="en-US" dirty="0" smtClean="0"/>
              <a:t> </a:t>
            </a:r>
            <a:r>
              <a:rPr kumimoji="1" lang="en-US" altLang="zh-CN" dirty="0" smtClean="0"/>
              <a:t>Place:</a:t>
            </a:r>
            <a:r>
              <a:rPr kumimoji="1" lang="zh-CN" altLang="en-US" dirty="0" smtClean="0"/>
              <a:t> </a:t>
            </a:r>
            <a:r>
              <a:rPr kumimoji="1" lang="en-US" altLang="zh-CN" i="1" dirty="0" smtClean="0"/>
              <a:t>Always</a:t>
            </a:r>
            <a:r>
              <a:rPr kumimoji="1" lang="zh-CN" altLang="en-US" i="1" dirty="0" smtClean="0"/>
              <a:t> </a:t>
            </a:r>
            <a:r>
              <a:rPr kumimoji="1" lang="en-US" altLang="zh-CN" i="1" dirty="0" smtClean="0"/>
              <a:t>Generalize</a:t>
            </a:r>
            <a:endParaRPr kumimoji="1" lang="zh-CN" altLang="en-US" i="1" dirty="0"/>
          </a:p>
        </p:txBody>
      </p:sp>
      <p:sp>
        <p:nvSpPr>
          <p:cNvPr id="5" name="内容占位符 2"/>
          <p:cNvSpPr txBox="1">
            <a:spLocks/>
          </p:cNvSpPr>
          <p:nvPr/>
        </p:nvSpPr>
        <p:spPr>
          <a:xfrm>
            <a:off x="838200" y="1845722"/>
            <a:ext cx="10515600" cy="43513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a:lstStyle>
          <a:p>
            <a:r>
              <a:rPr lang="en-US" altLang="zh-CN" dirty="0"/>
              <a:t>The list of augmentations used were Flip, Random Saturation, Crop and Resize, </a:t>
            </a:r>
            <a:r>
              <a:rPr lang="en-US" altLang="zh-CN" dirty="0" smtClean="0"/>
              <a:t>Brightness,</a:t>
            </a:r>
            <a:r>
              <a:rPr lang="zh-CN" altLang="en-US" dirty="0" smtClean="0"/>
              <a:t> </a:t>
            </a:r>
            <a:r>
              <a:rPr lang="en-US" altLang="zh-CN" dirty="0" smtClean="0"/>
              <a:t>Random </a:t>
            </a:r>
            <a:r>
              <a:rPr lang="en-US" altLang="zh-CN" dirty="0"/>
              <a:t>Erasing (</a:t>
            </a:r>
            <a:r>
              <a:rPr lang="en-US" altLang="zh-CN" dirty="0" err="1"/>
              <a:t>Zhong</a:t>
            </a:r>
            <a:r>
              <a:rPr lang="en-US" altLang="zh-CN" dirty="0"/>
              <a:t> et al.), Sobel </a:t>
            </a:r>
            <a:r>
              <a:rPr lang="en-US" altLang="zh-CN" dirty="0" err="1"/>
              <a:t>lter</a:t>
            </a:r>
            <a:r>
              <a:rPr lang="en-US" altLang="zh-CN" dirty="0"/>
              <a:t> (</a:t>
            </a:r>
            <a:r>
              <a:rPr lang="en-US" altLang="zh-CN" dirty="0" err="1"/>
              <a:t>Kanopoulos</a:t>
            </a:r>
            <a:r>
              <a:rPr lang="en-US" altLang="zh-CN" dirty="0"/>
              <a:t> et al., 1988) and </a:t>
            </a:r>
            <a:r>
              <a:rPr lang="en-US" altLang="zh-CN" dirty="0" smtClean="0"/>
              <a:t>Virtual</a:t>
            </a:r>
            <a:r>
              <a:rPr lang="zh-CN" altLang="en-US" dirty="0" smtClean="0"/>
              <a:t> </a:t>
            </a:r>
            <a:r>
              <a:rPr lang="en-US" altLang="zh-CN" dirty="0" smtClean="0"/>
              <a:t>Adversarial </a:t>
            </a:r>
            <a:r>
              <a:rPr lang="en-US" altLang="zh-CN" dirty="0"/>
              <a:t>Perturbation (</a:t>
            </a:r>
            <a:r>
              <a:rPr lang="en-US" altLang="zh-CN" dirty="0" err="1"/>
              <a:t>Miyato</a:t>
            </a:r>
            <a:r>
              <a:rPr lang="en-US" altLang="zh-CN" dirty="0"/>
              <a:t> et al., 2018).</a:t>
            </a:r>
          </a:p>
          <a:p>
            <a:endParaRPr kumimoji="1" lang="zh-CN" altLang="en-US" dirty="0"/>
          </a:p>
        </p:txBody>
      </p:sp>
      <p:pic>
        <p:nvPicPr>
          <p:cNvPr id="3" name="图片 2"/>
          <p:cNvPicPr>
            <a:picLocks noChangeAspect="1"/>
          </p:cNvPicPr>
          <p:nvPr/>
        </p:nvPicPr>
        <p:blipFill>
          <a:blip r:embed="rId2"/>
          <a:stretch>
            <a:fillRect/>
          </a:stretch>
        </p:blipFill>
        <p:spPr>
          <a:xfrm>
            <a:off x="2572377" y="3416178"/>
            <a:ext cx="7076045" cy="3441822"/>
          </a:xfrm>
          <a:prstGeom prst="rect">
            <a:avLst/>
          </a:prstGeom>
        </p:spPr>
      </p:pic>
    </p:spTree>
    <p:extLst>
      <p:ext uri="{BB962C8B-B14F-4D97-AF65-F5344CB8AC3E}">
        <p14:creationId xmlns:p14="http://schemas.microsoft.com/office/powerpoint/2010/main" val="14254236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Performance</a:t>
            </a:r>
            <a:r>
              <a:rPr kumimoji="1" lang="zh-CN" altLang="en-US" dirty="0" smtClean="0"/>
              <a:t> </a:t>
            </a:r>
            <a:r>
              <a:rPr kumimoji="1" lang="en-US" altLang="zh-CN" dirty="0" smtClean="0"/>
              <a:t>of</a:t>
            </a:r>
            <a:r>
              <a:rPr kumimoji="1" lang="zh-CN" altLang="en-US" dirty="0" smtClean="0"/>
              <a:t> </a:t>
            </a:r>
            <a:r>
              <a:rPr kumimoji="1" lang="en-US" altLang="zh-CN" dirty="0" smtClean="0"/>
              <a:t>theoretic</a:t>
            </a:r>
            <a:r>
              <a:rPr kumimoji="1" lang="zh-CN" altLang="en-US" dirty="0" smtClean="0"/>
              <a:t> </a:t>
            </a:r>
            <a:r>
              <a:rPr kumimoji="1" lang="en-US" altLang="zh-CN" dirty="0" smtClean="0"/>
              <a:t>bounds</a:t>
            </a:r>
            <a:r>
              <a:rPr kumimoji="1" lang="en-US" altLang="zh-CN" i="1" baseline="30000" dirty="0" smtClean="0"/>
              <a:t>5</a:t>
            </a:r>
            <a:endParaRPr kumimoji="1" lang="zh-CN" altLang="en-US" dirty="0"/>
          </a:p>
        </p:txBody>
      </p:sp>
      <p:sp>
        <p:nvSpPr>
          <p:cNvPr id="3" name="内容占位符 2"/>
          <p:cNvSpPr>
            <a:spLocks noGrp="1"/>
          </p:cNvSpPr>
          <p:nvPr>
            <p:ph idx="1"/>
          </p:nvPr>
        </p:nvSpPr>
        <p:spPr/>
        <p:txBody>
          <a:bodyPr>
            <a:normAutofit/>
          </a:bodyPr>
          <a:lstStyle/>
          <a:p>
            <a:r>
              <a:rPr kumimoji="1" lang="en-US" altLang="zh-CN" dirty="0" smtClean="0"/>
              <a:t>Failure</a:t>
            </a:r>
            <a:r>
              <a:rPr kumimoji="1" lang="zh-CN" altLang="en-US" dirty="0" smtClean="0"/>
              <a:t> </a:t>
            </a:r>
            <a:r>
              <a:rPr kumimoji="1" lang="en-US" altLang="zh-CN" dirty="0" smtClean="0"/>
              <a:t>of</a:t>
            </a:r>
            <a:r>
              <a:rPr kumimoji="1" lang="zh-CN" altLang="en-US" dirty="0" smtClean="0"/>
              <a:t> </a:t>
            </a:r>
            <a:r>
              <a:rPr kumimoji="1" lang="en-US" altLang="zh-CN" dirty="0" smtClean="0"/>
              <a:t>Norm</a:t>
            </a:r>
            <a:r>
              <a:rPr kumimoji="1" lang="zh-CN" altLang="en-US" dirty="0" smtClean="0"/>
              <a:t> </a:t>
            </a:r>
            <a:r>
              <a:rPr kumimoji="1" lang="en-US" altLang="zh-CN" dirty="0" smtClean="0"/>
              <a:t>&amp;</a:t>
            </a:r>
            <a:r>
              <a:rPr kumimoji="1" lang="zh-CN" altLang="en-US" dirty="0" smtClean="0"/>
              <a:t> </a:t>
            </a:r>
            <a:r>
              <a:rPr kumimoji="1" lang="en-US" altLang="zh-CN" dirty="0" smtClean="0"/>
              <a:t>Margin-based</a:t>
            </a:r>
            <a:r>
              <a:rPr kumimoji="1" lang="zh-CN" altLang="en-US" dirty="0" smtClean="0"/>
              <a:t> </a:t>
            </a:r>
            <a:r>
              <a:rPr kumimoji="1" lang="en-US" altLang="zh-CN" dirty="0" smtClean="0"/>
              <a:t>measure</a:t>
            </a:r>
          </a:p>
          <a:p>
            <a:r>
              <a:rPr kumimoji="1" lang="en-US" altLang="zh-CN" dirty="0" smtClean="0"/>
              <a:t>Success</a:t>
            </a:r>
            <a:r>
              <a:rPr kumimoji="1" lang="zh-CN" altLang="en-US" dirty="0" smtClean="0"/>
              <a:t> </a:t>
            </a:r>
            <a:r>
              <a:rPr kumimoji="1" lang="en-US" altLang="zh-CN" dirty="0" smtClean="0"/>
              <a:t>of</a:t>
            </a:r>
            <a:r>
              <a:rPr kumimoji="1" lang="zh-CN" altLang="en-US" dirty="0" smtClean="0"/>
              <a:t> </a:t>
            </a:r>
            <a:r>
              <a:rPr kumimoji="1" lang="en-US" altLang="zh-CN" dirty="0" smtClean="0"/>
              <a:t>Sharpness-based</a:t>
            </a:r>
            <a:r>
              <a:rPr kumimoji="1" lang="zh-CN" altLang="en-US" dirty="0" smtClean="0"/>
              <a:t> </a:t>
            </a:r>
            <a:r>
              <a:rPr kumimoji="1" lang="en-US" altLang="zh-CN" dirty="0" smtClean="0"/>
              <a:t>measure</a:t>
            </a:r>
            <a:endParaRPr kumimoji="1" lang="en-US" altLang="zh-CN" dirty="0"/>
          </a:p>
          <a:p>
            <a:endParaRPr kumimoji="1" lang="en-US" altLang="zh-CN" dirty="0" smtClean="0"/>
          </a:p>
          <a:p>
            <a:endParaRPr kumimoji="1" lang="en-US" altLang="zh-CN" dirty="0"/>
          </a:p>
          <a:p>
            <a:endParaRPr kumimoji="1" lang="en-US" altLang="zh-CN" dirty="0" smtClean="0"/>
          </a:p>
          <a:p>
            <a:endParaRPr kumimoji="1" lang="en-US" altLang="zh-CN" dirty="0"/>
          </a:p>
          <a:p>
            <a:endParaRPr kumimoji="1" lang="zh-CN" altLang="en-US" dirty="0"/>
          </a:p>
        </p:txBody>
      </p:sp>
      <p:sp>
        <p:nvSpPr>
          <p:cNvPr id="4" name="页脚占位符 3"/>
          <p:cNvSpPr>
            <a:spLocks noGrp="1"/>
          </p:cNvSpPr>
          <p:nvPr>
            <p:ph type="ftr" sz="quarter" idx="11"/>
          </p:nvPr>
        </p:nvSpPr>
        <p:spPr>
          <a:xfrm>
            <a:off x="311498" y="6356350"/>
            <a:ext cx="11123525" cy="365125"/>
          </a:xfrm>
        </p:spPr>
        <p:txBody>
          <a:bodyPr/>
          <a:lstStyle/>
          <a:p>
            <a:r>
              <a:rPr lang="en-US" altLang="zh-CN" sz="1600" baseline="30000"/>
              <a:t>5</a:t>
            </a:r>
            <a:r>
              <a:rPr lang="en-US" altLang="zh-CN" sz="1600" smtClean="0"/>
              <a:t>Fantastic </a:t>
            </a:r>
            <a:r>
              <a:rPr lang="en-US" altLang="zh-CN" sz="1600" dirty="0"/>
              <a:t>generalization measures and where to </a:t>
            </a:r>
            <a:r>
              <a:rPr lang="en-US" altLang="zh-CN" sz="1600" dirty="0" err="1"/>
              <a:t>nd</a:t>
            </a:r>
            <a:r>
              <a:rPr lang="en-US" altLang="zh-CN" sz="1600" dirty="0"/>
              <a:t> them. In International Conference on Learning Representations, 2020. </a:t>
            </a:r>
            <a:endParaRPr kumimoji="1" lang="zh-CN" altLang="en-US" sz="1600" dirty="0"/>
          </a:p>
        </p:txBody>
      </p:sp>
    </p:spTree>
    <p:extLst>
      <p:ext uri="{BB962C8B-B14F-4D97-AF65-F5344CB8AC3E}">
        <p14:creationId xmlns:p14="http://schemas.microsoft.com/office/powerpoint/2010/main" val="130910302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Performance</a:t>
            </a:r>
            <a:r>
              <a:rPr kumimoji="1" lang="zh-CN" altLang="en-US" dirty="0"/>
              <a:t> </a:t>
            </a:r>
            <a:r>
              <a:rPr kumimoji="1" lang="en-US" altLang="zh-CN" dirty="0"/>
              <a:t>of</a:t>
            </a:r>
            <a:r>
              <a:rPr kumimoji="1" lang="zh-CN" altLang="en-US" dirty="0"/>
              <a:t> </a:t>
            </a:r>
            <a:r>
              <a:rPr kumimoji="1" lang="en-US" altLang="zh-CN" dirty="0"/>
              <a:t>theoretic</a:t>
            </a:r>
            <a:r>
              <a:rPr kumimoji="1" lang="zh-CN" altLang="en-US" dirty="0"/>
              <a:t> </a:t>
            </a:r>
            <a:r>
              <a:rPr kumimoji="1" lang="en-US" altLang="zh-CN" dirty="0" smtClean="0"/>
              <a:t>bounds</a:t>
            </a:r>
            <a:endParaRPr kumimoji="1" lang="zh-CN" altLang="en-US" dirty="0"/>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0" y="1312985"/>
            <a:ext cx="12192000" cy="5545015"/>
          </a:xfrm>
          <a:prstGeom prst="rect">
            <a:avLst/>
          </a:prstGeom>
        </p:spPr>
      </p:pic>
    </p:spTree>
    <p:extLst>
      <p:ext uri="{BB962C8B-B14F-4D97-AF65-F5344CB8AC3E}">
        <p14:creationId xmlns:p14="http://schemas.microsoft.com/office/powerpoint/2010/main" val="1501141066"/>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Performance</a:t>
            </a:r>
            <a:r>
              <a:rPr kumimoji="1" lang="zh-CN" altLang="en-US" dirty="0"/>
              <a:t> </a:t>
            </a:r>
            <a:r>
              <a:rPr kumimoji="1" lang="en-US" altLang="zh-CN" dirty="0"/>
              <a:t>of</a:t>
            </a:r>
            <a:r>
              <a:rPr kumimoji="1" lang="zh-CN" altLang="en-US" dirty="0"/>
              <a:t> </a:t>
            </a:r>
            <a:r>
              <a:rPr kumimoji="1" lang="en-US" altLang="zh-CN" dirty="0"/>
              <a:t>theoretic</a:t>
            </a:r>
            <a:r>
              <a:rPr kumimoji="1" lang="zh-CN" altLang="en-US" dirty="0"/>
              <a:t> </a:t>
            </a:r>
            <a:r>
              <a:rPr kumimoji="1" lang="en-US" altLang="zh-CN" dirty="0" smtClean="0"/>
              <a:t>bounds(Margin)</a:t>
            </a:r>
            <a:endParaRPr kumimoji="1" lang="zh-CN" altLang="en-US" dirty="0"/>
          </a:p>
        </p:txBody>
      </p:sp>
      <p:sp>
        <p:nvSpPr>
          <p:cNvPr id="3" name="内容占位符 2"/>
          <p:cNvSpPr>
            <a:spLocks noGrp="1"/>
          </p:cNvSpPr>
          <p:nvPr>
            <p:ph idx="1"/>
          </p:nvPr>
        </p:nvSpPr>
        <p:spPr/>
        <p:txBody>
          <a:bodyPr/>
          <a:lstStyle/>
          <a:p>
            <a:endParaRPr kumimoji="1" lang="zh-CN" altLang="en-US"/>
          </a:p>
        </p:txBody>
      </p:sp>
      <p:pic>
        <p:nvPicPr>
          <p:cNvPr id="4" name="图片 3"/>
          <p:cNvPicPr>
            <a:picLocks noChangeAspect="1"/>
          </p:cNvPicPr>
          <p:nvPr/>
        </p:nvPicPr>
        <p:blipFill>
          <a:blip r:embed="rId2"/>
          <a:stretch>
            <a:fillRect/>
          </a:stretch>
        </p:blipFill>
        <p:spPr>
          <a:xfrm>
            <a:off x="0" y="1320205"/>
            <a:ext cx="12192000" cy="5362178"/>
          </a:xfrm>
          <a:prstGeom prst="rect">
            <a:avLst/>
          </a:prstGeom>
        </p:spPr>
      </p:pic>
    </p:spTree>
    <p:extLst>
      <p:ext uri="{BB962C8B-B14F-4D97-AF65-F5344CB8AC3E}">
        <p14:creationId xmlns:p14="http://schemas.microsoft.com/office/powerpoint/2010/main" val="391368232"/>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References</a:t>
            </a:r>
            <a:endParaRPr kumimoji="1" lang="zh-CN" altLang="en-US" dirty="0"/>
          </a:p>
        </p:txBody>
      </p:sp>
      <p:sp>
        <p:nvSpPr>
          <p:cNvPr id="3" name="内容占位符 2"/>
          <p:cNvSpPr>
            <a:spLocks noGrp="1"/>
          </p:cNvSpPr>
          <p:nvPr>
            <p:ph idx="1"/>
          </p:nvPr>
        </p:nvSpPr>
        <p:spPr/>
        <p:txBody>
          <a:bodyPr>
            <a:normAutofit/>
          </a:bodyPr>
          <a:lstStyle/>
          <a:p>
            <a:r>
              <a:rPr lang="en-US" altLang="zh-CN" dirty="0" err="1"/>
              <a:t>Yiding</a:t>
            </a:r>
            <a:r>
              <a:rPr lang="en-US" altLang="zh-CN" dirty="0"/>
              <a:t> Jiang, Pierre </a:t>
            </a:r>
            <a:r>
              <a:rPr lang="en-US" altLang="zh-CN" dirty="0" err="1"/>
              <a:t>Foret</a:t>
            </a:r>
            <a:r>
              <a:rPr lang="en-US" altLang="zh-CN" dirty="0"/>
              <a:t>, Scott Yak, Daniel M Roy, Hossein </a:t>
            </a:r>
            <a:r>
              <a:rPr lang="en-US" altLang="zh-CN" dirty="0" err="1"/>
              <a:t>Mobahi</a:t>
            </a:r>
            <a:r>
              <a:rPr lang="en-US" altLang="zh-CN" dirty="0"/>
              <a:t>, </a:t>
            </a:r>
            <a:r>
              <a:rPr lang="en-US" altLang="zh-CN" dirty="0" err="1"/>
              <a:t>Gintare</a:t>
            </a:r>
            <a:r>
              <a:rPr lang="en-US" altLang="zh-CN" dirty="0"/>
              <a:t> </a:t>
            </a:r>
            <a:r>
              <a:rPr lang="en-US" altLang="zh-CN" dirty="0" smtClean="0"/>
              <a:t>Karolina</a:t>
            </a:r>
            <a:r>
              <a:rPr lang="zh-CN" altLang="en-US" dirty="0" smtClean="0"/>
              <a:t> </a:t>
            </a:r>
            <a:r>
              <a:rPr lang="en-US" altLang="zh-CN" dirty="0" err="1" smtClean="0"/>
              <a:t>Dziugaite</a:t>
            </a:r>
            <a:r>
              <a:rPr lang="en-US" altLang="zh-CN" dirty="0"/>
              <a:t>, </a:t>
            </a:r>
            <a:r>
              <a:rPr lang="en-US" altLang="zh-CN" dirty="0" err="1"/>
              <a:t>Samy</a:t>
            </a:r>
            <a:r>
              <a:rPr lang="en-US" altLang="zh-CN" dirty="0"/>
              <a:t> </a:t>
            </a:r>
            <a:r>
              <a:rPr lang="en-US" altLang="zh-CN" dirty="0" err="1"/>
              <a:t>Bengio</a:t>
            </a:r>
            <a:r>
              <a:rPr lang="en-US" altLang="zh-CN" dirty="0"/>
              <a:t>, </a:t>
            </a:r>
            <a:r>
              <a:rPr lang="en-US" altLang="zh-CN" dirty="0" err="1"/>
              <a:t>Suriya</a:t>
            </a:r>
            <a:r>
              <a:rPr lang="en-US" altLang="zh-CN" dirty="0"/>
              <a:t> </a:t>
            </a:r>
            <a:r>
              <a:rPr lang="en-US" altLang="zh-CN" dirty="0" err="1"/>
              <a:t>Gunasekar</a:t>
            </a:r>
            <a:r>
              <a:rPr lang="en-US" altLang="zh-CN" dirty="0"/>
              <a:t>, Isabelle </a:t>
            </a:r>
            <a:r>
              <a:rPr lang="en-US" altLang="zh-CN" dirty="0" err="1"/>
              <a:t>Guyon</a:t>
            </a:r>
            <a:r>
              <a:rPr lang="en-US" altLang="zh-CN" dirty="0"/>
              <a:t>, and Behnam </a:t>
            </a:r>
            <a:r>
              <a:rPr lang="en-US" altLang="zh-CN" dirty="0" err="1" smtClean="0"/>
              <a:t>Neyshabur</a:t>
            </a:r>
            <a:r>
              <a:rPr lang="en-US" altLang="zh-CN" dirty="0" smtClean="0"/>
              <a:t>.</a:t>
            </a:r>
            <a:r>
              <a:rPr lang="zh-CN" altLang="en-US" dirty="0" smtClean="0"/>
              <a:t> </a:t>
            </a:r>
            <a:r>
              <a:rPr lang="en-US" altLang="zh-CN" dirty="0" err="1" smtClean="0"/>
              <a:t>Neurips</a:t>
            </a:r>
            <a:r>
              <a:rPr lang="en-US" altLang="zh-CN" dirty="0" smtClean="0"/>
              <a:t> </a:t>
            </a:r>
            <a:r>
              <a:rPr lang="en-US" altLang="zh-CN" dirty="0"/>
              <a:t>2020 competition: Predicting generalization in deep learning. </a:t>
            </a:r>
            <a:r>
              <a:rPr lang="en-US" altLang="zh-CN" dirty="0" err="1"/>
              <a:t>arXiv</a:t>
            </a:r>
            <a:r>
              <a:rPr lang="en-US" altLang="zh-CN" dirty="0"/>
              <a:t> </a:t>
            </a:r>
            <a:r>
              <a:rPr lang="en-US" altLang="zh-CN" dirty="0" smtClean="0"/>
              <a:t>preprint</a:t>
            </a:r>
            <a:r>
              <a:rPr lang="zh-CN" altLang="en-US" dirty="0" smtClean="0"/>
              <a:t> </a:t>
            </a:r>
            <a:r>
              <a:rPr lang="en-US" altLang="zh-CN" dirty="0" smtClean="0"/>
              <a:t>arXiv:2012.07976</a:t>
            </a:r>
            <a:r>
              <a:rPr lang="en-US" altLang="zh-CN" dirty="0"/>
              <a:t>, 2020.</a:t>
            </a:r>
          </a:p>
          <a:p>
            <a:r>
              <a:rPr lang="en-US" altLang="zh-CN" dirty="0" err="1"/>
              <a:t>Yiding</a:t>
            </a:r>
            <a:r>
              <a:rPr lang="en-US" altLang="zh-CN" dirty="0"/>
              <a:t> Jiang*, Behnam </a:t>
            </a:r>
            <a:r>
              <a:rPr lang="en-US" altLang="zh-CN" dirty="0" err="1"/>
              <a:t>Neyshabur</a:t>
            </a:r>
            <a:r>
              <a:rPr lang="en-US" altLang="zh-CN" dirty="0"/>
              <a:t>*, Hossein </a:t>
            </a:r>
            <a:r>
              <a:rPr lang="en-US" altLang="zh-CN" dirty="0" err="1"/>
              <a:t>Mobahi</a:t>
            </a:r>
            <a:r>
              <a:rPr lang="en-US" altLang="zh-CN" dirty="0"/>
              <a:t>, </a:t>
            </a:r>
            <a:r>
              <a:rPr lang="en-US" altLang="zh-CN" dirty="0" err="1"/>
              <a:t>Dilip</a:t>
            </a:r>
            <a:r>
              <a:rPr lang="en-US" altLang="zh-CN" dirty="0"/>
              <a:t> Krishnan, and </a:t>
            </a:r>
            <a:r>
              <a:rPr lang="en-US" altLang="zh-CN" dirty="0" err="1"/>
              <a:t>Samy</a:t>
            </a:r>
            <a:r>
              <a:rPr lang="en-US" altLang="zh-CN" dirty="0"/>
              <a:t> </a:t>
            </a:r>
            <a:r>
              <a:rPr lang="en-US" altLang="zh-CN" dirty="0" err="1" smtClean="0"/>
              <a:t>Bengio</a:t>
            </a:r>
            <a:r>
              <a:rPr lang="en-US" altLang="zh-CN" dirty="0" smtClean="0"/>
              <a:t>.</a:t>
            </a:r>
            <a:r>
              <a:rPr lang="zh-CN" altLang="en-US" dirty="0" smtClean="0"/>
              <a:t> </a:t>
            </a:r>
            <a:r>
              <a:rPr lang="en-US" altLang="zh-CN" dirty="0" smtClean="0"/>
              <a:t>Fantastic </a:t>
            </a:r>
            <a:r>
              <a:rPr lang="en-US" altLang="zh-CN" dirty="0"/>
              <a:t>generalization measures and where to </a:t>
            </a:r>
            <a:r>
              <a:rPr lang="en-US" altLang="zh-CN" dirty="0" err="1"/>
              <a:t>nd</a:t>
            </a:r>
            <a:r>
              <a:rPr lang="en-US" altLang="zh-CN" dirty="0"/>
              <a:t> them. In International </a:t>
            </a:r>
            <a:r>
              <a:rPr lang="en-US" altLang="zh-CN" dirty="0" smtClean="0"/>
              <a:t>Conference </a:t>
            </a:r>
            <a:r>
              <a:rPr lang="en-US" altLang="zh-CN" dirty="0"/>
              <a:t>on Learning Representations, 2020. </a:t>
            </a:r>
            <a:endParaRPr kumimoji="1" lang="zh-CN" altLang="en-US" dirty="0"/>
          </a:p>
        </p:txBody>
      </p:sp>
    </p:spTree>
    <p:extLst>
      <p:ext uri="{BB962C8B-B14F-4D97-AF65-F5344CB8AC3E}">
        <p14:creationId xmlns:p14="http://schemas.microsoft.com/office/powerpoint/2010/main" val="42723046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Overview</a:t>
            </a:r>
            <a:r>
              <a:rPr kumimoji="1" lang="zh-CN" altLang="en-US" dirty="0" smtClean="0"/>
              <a:t> </a:t>
            </a:r>
            <a:r>
              <a:rPr kumimoji="1" lang="en-US" altLang="zh-CN" dirty="0" smtClean="0"/>
              <a:t>of</a:t>
            </a:r>
            <a:r>
              <a:rPr kumimoji="1" lang="zh-CN" altLang="en-US" dirty="0" smtClean="0"/>
              <a:t> </a:t>
            </a:r>
            <a:r>
              <a:rPr kumimoji="1" lang="en-US" altLang="zh-CN" dirty="0" smtClean="0"/>
              <a:t>the</a:t>
            </a:r>
            <a:r>
              <a:rPr kumimoji="1" lang="zh-CN" altLang="en-US" dirty="0" smtClean="0"/>
              <a:t> </a:t>
            </a:r>
            <a:r>
              <a:rPr kumimoji="1" lang="en-US" altLang="zh-CN" dirty="0" smtClean="0"/>
              <a:t>competition</a:t>
            </a:r>
            <a:r>
              <a:rPr kumimoji="1" lang="zh-CN" altLang="en-US" dirty="0" smtClean="0"/>
              <a:t> </a:t>
            </a:r>
            <a:r>
              <a:rPr kumimoji="1" lang="en-US" altLang="zh-CN" dirty="0" smtClean="0"/>
              <a:t>design</a:t>
            </a:r>
            <a:r>
              <a:rPr kumimoji="1" lang="en-US" altLang="zh-CN" baseline="30000" dirty="0" smtClean="0"/>
              <a:t>1</a:t>
            </a:r>
            <a:endParaRPr kumimoji="1" lang="zh-CN" altLang="en-US" baseline="30000" dirty="0"/>
          </a:p>
        </p:txBody>
      </p:sp>
      <p:sp>
        <p:nvSpPr>
          <p:cNvPr id="3" name="内容占位符 2"/>
          <p:cNvSpPr>
            <a:spLocks noGrp="1"/>
          </p:cNvSpPr>
          <p:nvPr>
            <p:ph idx="1"/>
          </p:nvPr>
        </p:nvSpPr>
        <p:spPr/>
        <p:txBody>
          <a:bodyPr>
            <a:normAutofit/>
          </a:bodyPr>
          <a:lstStyle/>
          <a:p>
            <a:r>
              <a:rPr lang="en-US" altLang="zh-CN" b="1" dirty="0" smtClean="0"/>
              <a:t>Data</a:t>
            </a:r>
            <a:r>
              <a:rPr lang="zh-CN" altLang="en-US" b="1" dirty="0" smtClean="0"/>
              <a:t> </a:t>
            </a:r>
            <a:r>
              <a:rPr lang="en-US" altLang="zh-CN" b="1" dirty="0" smtClean="0"/>
              <a:t>point</a:t>
            </a:r>
            <a:r>
              <a:rPr lang="en-US" altLang="zh-CN" dirty="0" smtClean="0"/>
              <a:t>:</a:t>
            </a:r>
            <a:r>
              <a:rPr lang="zh-CN" altLang="en-US" dirty="0" smtClean="0"/>
              <a:t> </a:t>
            </a:r>
            <a:r>
              <a:rPr lang="en-US" altLang="zh-CN" dirty="0" smtClean="0"/>
              <a:t>trained</a:t>
            </a:r>
            <a:r>
              <a:rPr lang="zh-CN" altLang="en-US" dirty="0" smtClean="0"/>
              <a:t> </a:t>
            </a:r>
            <a:r>
              <a:rPr lang="en-US" altLang="zh-CN" dirty="0" smtClean="0"/>
              <a:t>network</a:t>
            </a:r>
            <a:r>
              <a:rPr lang="zh-CN" altLang="en-US" dirty="0" smtClean="0"/>
              <a:t> </a:t>
            </a:r>
            <a:r>
              <a:rPr lang="en-US" altLang="zh-CN" dirty="0" smtClean="0"/>
              <a:t>with</a:t>
            </a:r>
            <a:r>
              <a:rPr lang="zh-CN" altLang="en-US" dirty="0" smtClean="0"/>
              <a:t> </a:t>
            </a:r>
            <a:r>
              <a:rPr lang="en-US" altLang="zh-CN" dirty="0" smtClean="0"/>
              <a:t>unknown</a:t>
            </a:r>
            <a:r>
              <a:rPr lang="zh-CN" altLang="en-US" dirty="0" smtClean="0"/>
              <a:t> </a:t>
            </a:r>
            <a:r>
              <a:rPr lang="en-US" altLang="zh-CN" dirty="0" smtClean="0"/>
              <a:t>algorithm</a:t>
            </a:r>
          </a:p>
          <a:p>
            <a:pPr lvl="1"/>
            <a:r>
              <a:rPr lang="en-US" altLang="zh-CN" dirty="0" smtClean="0"/>
              <a:t>Sequential</a:t>
            </a:r>
            <a:r>
              <a:rPr lang="zh-CN" altLang="en-US" dirty="0" smtClean="0"/>
              <a:t> </a:t>
            </a:r>
            <a:r>
              <a:rPr lang="en-US" altLang="zh-CN" dirty="0" smtClean="0"/>
              <a:t>(no</a:t>
            </a:r>
            <a:r>
              <a:rPr lang="zh-CN" altLang="en-US" dirty="0" smtClean="0"/>
              <a:t> </a:t>
            </a:r>
            <a:r>
              <a:rPr lang="en-US" altLang="zh-CN" dirty="0" smtClean="0"/>
              <a:t>skip-connection)</a:t>
            </a:r>
          </a:p>
          <a:p>
            <a:pPr lvl="1"/>
            <a:r>
              <a:rPr lang="en-US" altLang="zh-CN" dirty="0" smtClean="0"/>
              <a:t>Trained </a:t>
            </a:r>
            <a:r>
              <a:rPr lang="en-US" altLang="zh-CN" dirty="0"/>
              <a:t>until they reach the interpolation regime</a:t>
            </a:r>
          </a:p>
          <a:p>
            <a:pPr lvl="1"/>
            <a:r>
              <a:rPr lang="en-US" altLang="zh-CN" dirty="0" smtClean="0"/>
              <a:t>Architecture</a:t>
            </a:r>
            <a:r>
              <a:rPr lang="zh-CN" altLang="en-US" dirty="0" smtClean="0"/>
              <a:t> </a:t>
            </a:r>
            <a:r>
              <a:rPr lang="en-US" altLang="zh-CN" dirty="0" smtClean="0"/>
              <a:t>and</a:t>
            </a:r>
            <a:r>
              <a:rPr lang="zh-CN" altLang="en-US" dirty="0" smtClean="0"/>
              <a:t> </a:t>
            </a:r>
            <a:r>
              <a:rPr lang="en-US" altLang="zh-CN" dirty="0" smtClean="0"/>
              <a:t>trained</a:t>
            </a:r>
            <a:r>
              <a:rPr lang="zh-CN" altLang="en-US" dirty="0" smtClean="0"/>
              <a:t> </a:t>
            </a:r>
            <a:r>
              <a:rPr lang="en-US" altLang="zh-CN" dirty="0" smtClean="0"/>
              <a:t>weight</a:t>
            </a:r>
            <a:r>
              <a:rPr lang="zh-CN" altLang="en-US" dirty="0" smtClean="0"/>
              <a:t> </a:t>
            </a:r>
            <a:r>
              <a:rPr lang="en-US" altLang="zh-CN" dirty="0" smtClean="0"/>
              <a:t>provided</a:t>
            </a:r>
          </a:p>
          <a:p>
            <a:pPr lvl="1"/>
            <a:r>
              <a:rPr lang="en-US" altLang="zh-CN" dirty="0" smtClean="0"/>
              <a:t>Two</a:t>
            </a:r>
            <a:r>
              <a:rPr lang="zh-CN" altLang="en-US" dirty="0" smtClean="0"/>
              <a:t> </a:t>
            </a:r>
            <a:r>
              <a:rPr lang="en-US" altLang="zh-CN" dirty="0" smtClean="0"/>
              <a:t>classed:</a:t>
            </a:r>
            <a:r>
              <a:rPr lang="zh-CN" altLang="en-US" dirty="0" smtClean="0"/>
              <a:t> </a:t>
            </a:r>
            <a:r>
              <a:rPr lang="en-US" altLang="zh-CN" dirty="0" smtClean="0"/>
              <a:t>VGG-like</a:t>
            </a:r>
            <a:r>
              <a:rPr lang="zh-CN" altLang="en-US" dirty="0" smtClean="0"/>
              <a:t> </a:t>
            </a:r>
            <a:r>
              <a:rPr lang="en-US" altLang="zh-CN" dirty="0" smtClean="0"/>
              <a:t>models</a:t>
            </a:r>
            <a:r>
              <a:rPr lang="zh-CN" altLang="en-US" dirty="0" smtClean="0"/>
              <a:t> </a:t>
            </a:r>
            <a:r>
              <a:rPr lang="en-US" altLang="zh-CN" dirty="0" smtClean="0"/>
              <a:t>and</a:t>
            </a:r>
            <a:r>
              <a:rPr lang="zh-CN" altLang="en-US" dirty="0" smtClean="0"/>
              <a:t> </a:t>
            </a:r>
            <a:r>
              <a:rPr lang="en-US" altLang="zh-CN" dirty="0" smtClean="0"/>
              <a:t>Network in network</a:t>
            </a:r>
          </a:p>
          <a:p>
            <a:pPr lvl="1"/>
            <a:r>
              <a:rPr lang="en-US" altLang="zh-CN" dirty="0" smtClean="0"/>
              <a:t>Good</a:t>
            </a:r>
            <a:r>
              <a:rPr lang="zh-CN" altLang="en-US" dirty="0" smtClean="0"/>
              <a:t> </a:t>
            </a:r>
            <a:r>
              <a:rPr lang="en-US" altLang="zh-CN" dirty="0" smtClean="0"/>
              <a:t>performance</a:t>
            </a:r>
            <a:r>
              <a:rPr lang="zh-CN" altLang="en-US" dirty="0" smtClean="0"/>
              <a:t> </a:t>
            </a:r>
            <a:r>
              <a:rPr lang="en-US" altLang="zh-CN" dirty="0" smtClean="0"/>
              <a:t>in</a:t>
            </a:r>
            <a:r>
              <a:rPr lang="zh-CN" altLang="en-US" dirty="0" smtClean="0"/>
              <a:t> </a:t>
            </a:r>
            <a:r>
              <a:rPr lang="en-US" altLang="zh-CN" dirty="0" smtClean="0"/>
              <a:t>reality,</a:t>
            </a:r>
            <a:r>
              <a:rPr lang="zh-CN" altLang="en-US" dirty="0" smtClean="0"/>
              <a:t> </a:t>
            </a:r>
            <a:r>
              <a:rPr lang="en-US" altLang="zh-CN" dirty="0" smtClean="0"/>
              <a:t>interpolate</a:t>
            </a:r>
            <a:r>
              <a:rPr lang="zh-CN" altLang="en-US" dirty="0" smtClean="0"/>
              <a:t> </a:t>
            </a:r>
            <a:r>
              <a:rPr lang="en-US" altLang="zh-CN" dirty="0" smtClean="0"/>
              <a:t>fast</a:t>
            </a:r>
            <a:r>
              <a:rPr lang="zh-CN" altLang="en-US" dirty="0" smtClean="0"/>
              <a:t> </a:t>
            </a:r>
            <a:r>
              <a:rPr lang="en-US" altLang="zh-CN" dirty="0" smtClean="0"/>
              <a:t>while</a:t>
            </a:r>
            <a:r>
              <a:rPr lang="zh-CN" altLang="en-US" dirty="0" smtClean="0"/>
              <a:t> </a:t>
            </a:r>
            <a:r>
              <a:rPr lang="en-US" altLang="zh-CN" dirty="0" smtClean="0"/>
              <a:t>has</a:t>
            </a:r>
            <a:r>
              <a:rPr lang="zh-CN" altLang="en-US" dirty="0" smtClean="0"/>
              <a:t> </a:t>
            </a:r>
            <a:r>
              <a:rPr lang="en-US" altLang="zh-CN" dirty="0" smtClean="0"/>
              <a:t>large</a:t>
            </a:r>
            <a:r>
              <a:rPr lang="zh-CN" altLang="en-US" dirty="0" smtClean="0"/>
              <a:t> </a:t>
            </a:r>
            <a:r>
              <a:rPr lang="en-US" altLang="zh-CN" dirty="0" smtClean="0"/>
              <a:t>generalization</a:t>
            </a:r>
            <a:r>
              <a:rPr lang="zh-CN" altLang="en-US" dirty="0" smtClean="0"/>
              <a:t> </a:t>
            </a:r>
            <a:r>
              <a:rPr lang="en-US" altLang="zh-CN" dirty="0" smtClean="0"/>
              <a:t>error</a:t>
            </a:r>
            <a:r>
              <a:rPr lang="zh-CN" altLang="en-US" dirty="0" smtClean="0"/>
              <a:t> </a:t>
            </a:r>
            <a:r>
              <a:rPr lang="en-US" altLang="zh-CN" dirty="0" smtClean="0"/>
              <a:t>range,</a:t>
            </a:r>
            <a:r>
              <a:rPr lang="zh-CN" altLang="en-US" dirty="0" smtClean="0"/>
              <a:t> </a:t>
            </a:r>
            <a:r>
              <a:rPr lang="en-US" altLang="zh-CN" dirty="0" smtClean="0"/>
              <a:t>reasonable</a:t>
            </a:r>
            <a:r>
              <a:rPr lang="zh-CN" altLang="en-US" dirty="0" smtClean="0"/>
              <a:t> </a:t>
            </a:r>
            <a:r>
              <a:rPr lang="en-US" altLang="zh-CN" dirty="0" smtClean="0"/>
              <a:t>number</a:t>
            </a:r>
            <a:r>
              <a:rPr lang="zh-CN" altLang="en-US" dirty="0" smtClean="0"/>
              <a:t> </a:t>
            </a:r>
            <a:r>
              <a:rPr lang="en-US" altLang="zh-CN" dirty="0" smtClean="0"/>
              <a:t>of</a:t>
            </a:r>
            <a:r>
              <a:rPr lang="zh-CN" altLang="en-US" dirty="0" smtClean="0"/>
              <a:t> </a:t>
            </a:r>
            <a:r>
              <a:rPr lang="en-US" altLang="zh-CN" dirty="0" err="1" smtClean="0"/>
              <a:t>hyperparameter</a:t>
            </a:r>
            <a:r>
              <a:rPr lang="en-US" altLang="zh-CN" dirty="0" smtClean="0"/>
              <a:t>.</a:t>
            </a:r>
          </a:p>
          <a:p>
            <a:r>
              <a:rPr lang="en-US" altLang="zh-CN" dirty="0"/>
              <a:t>All the 8 tasks we considered in the competition are image recognition tasks with different</a:t>
            </a:r>
            <a:r>
              <a:rPr lang="zh-CN" altLang="en-US" dirty="0"/>
              <a:t> </a:t>
            </a:r>
            <a:r>
              <a:rPr lang="en-US" altLang="zh-CN" dirty="0"/>
              <a:t>variations of convolutional neural networks.</a:t>
            </a:r>
            <a:endParaRPr kumimoji="1" lang="en-US" altLang="zh-CN" dirty="0"/>
          </a:p>
          <a:p>
            <a:endParaRPr kumimoji="1" lang="en-US" altLang="zh-CN" dirty="0" smtClean="0"/>
          </a:p>
          <a:p>
            <a:endParaRPr lang="en-US" altLang="zh-CN" dirty="0" smtClean="0"/>
          </a:p>
          <a:p>
            <a:endParaRPr kumimoji="1" lang="en-US" altLang="zh-CN" dirty="0" smtClean="0"/>
          </a:p>
        </p:txBody>
      </p:sp>
      <p:sp>
        <p:nvSpPr>
          <p:cNvPr id="4" name="页脚占位符 3"/>
          <p:cNvSpPr>
            <a:spLocks noGrp="1"/>
          </p:cNvSpPr>
          <p:nvPr>
            <p:ph type="ftr" sz="quarter" idx="11"/>
          </p:nvPr>
        </p:nvSpPr>
        <p:spPr>
          <a:xfrm>
            <a:off x="311499" y="6356350"/>
            <a:ext cx="9877530" cy="365125"/>
          </a:xfrm>
        </p:spPr>
        <p:txBody>
          <a:bodyPr/>
          <a:lstStyle/>
          <a:p>
            <a:r>
              <a:rPr lang="en-US" altLang="zh-CN" sz="1600" baseline="30000" dirty="0" smtClean="0"/>
              <a:t>1</a:t>
            </a:r>
            <a:r>
              <a:rPr lang="en-US" altLang="zh-CN" sz="1600" dirty="0" smtClean="0"/>
              <a:t>Neurips </a:t>
            </a:r>
            <a:r>
              <a:rPr lang="en-US" altLang="zh-CN" sz="1600" dirty="0"/>
              <a:t>2020 competition: Predicting generalization in deep learning. </a:t>
            </a:r>
            <a:r>
              <a:rPr lang="en-US" altLang="zh-CN" sz="1600" dirty="0" err="1"/>
              <a:t>arXiv</a:t>
            </a:r>
            <a:r>
              <a:rPr lang="en-US" altLang="zh-CN" sz="1600" dirty="0"/>
              <a:t> preprint</a:t>
            </a:r>
            <a:r>
              <a:rPr lang="zh-CN" altLang="en-US" sz="1600" dirty="0"/>
              <a:t> </a:t>
            </a:r>
            <a:r>
              <a:rPr lang="en-US" altLang="zh-CN" sz="1600" dirty="0"/>
              <a:t>arXiv:2012.07976, 2020.</a:t>
            </a:r>
          </a:p>
          <a:p>
            <a:endParaRPr kumimoji="1" lang="zh-CN" altLang="en-US" dirty="0"/>
          </a:p>
        </p:txBody>
      </p:sp>
    </p:spTree>
    <p:extLst>
      <p:ext uri="{BB962C8B-B14F-4D97-AF65-F5344CB8AC3E}">
        <p14:creationId xmlns:p14="http://schemas.microsoft.com/office/powerpoint/2010/main" val="1596946910"/>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References</a:t>
            </a:r>
            <a:endParaRPr kumimoji="1" lang="zh-CN" altLang="en-US" dirty="0"/>
          </a:p>
        </p:txBody>
      </p:sp>
      <p:sp>
        <p:nvSpPr>
          <p:cNvPr id="3" name="内容占位符 2"/>
          <p:cNvSpPr>
            <a:spLocks noGrp="1"/>
          </p:cNvSpPr>
          <p:nvPr>
            <p:ph idx="1"/>
          </p:nvPr>
        </p:nvSpPr>
        <p:spPr/>
        <p:txBody>
          <a:bodyPr>
            <a:normAutofit fontScale="92500"/>
          </a:bodyPr>
          <a:lstStyle/>
          <a:p>
            <a:r>
              <a:rPr lang="en-US" altLang="zh-CN" dirty="0" err="1"/>
              <a:t>Parth</a:t>
            </a:r>
            <a:r>
              <a:rPr lang="en-US" altLang="zh-CN" dirty="0"/>
              <a:t> </a:t>
            </a:r>
            <a:r>
              <a:rPr lang="en-US" altLang="zh-CN" dirty="0" err="1"/>
              <a:t>Natekar</a:t>
            </a:r>
            <a:r>
              <a:rPr lang="en-US" altLang="zh-CN" dirty="0"/>
              <a:t> and </a:t>
            </a:r>
            <a:r>
              <a:rPr lang="en-US" altLang="zh-CN" dirty="0" err="1"/>
              <a:t>Manik</a:t>
            </a:r>
            <a:r>
              <a:rPr lang="en-US" altLang="zh-CN" dirty="0"/>
              <a:t> Sharma. Representation based complexity measures for </a:t>
            </a:r>
            <a:r>
              <a:rPr lang="en-US" altLang="zh-CN" dirty="0" smtClean="0"/>
              <a:t>predicting</a:t>
            </a:r>
            <a:r>
              <a:rPr lang="zh-CN" altLang="en-US" dirty="0" smtClean="0"/>
              <a:t> </a:t>
            </a:r>
            <a:r>
              <a:rPr lang="en-US" altLang="zh-CN" dirty="0" smtClean="0"/>
              <a:t>generalization </a:t>
            </a:r>
            <a:r>
              <a:rPr lang="en-US" altLang="zh-CN" dirty="0"/>
              <a:t>in deep learning. </a:t>
            </a:r>
            <a:r>
              <a:rPr lang="en-US" altLang="zh-CN" dirty="0" err="1"/>
              <a:t>arXiv</a:t>
            </a:r>
            <a:r>
              <a:rPr lang="en-US" altLang="zh-CN" dirty="0"/>
              <a:t> preprint arXiv:2012.02775, 2020.</a:t>
            </a:r>
          </a:p>
          <a:p>
            <a:r>
              <a:rPr lang="en-US" altLang="zh-CN" dirty="0" err="1"/>
              <a:t>Sumukh</a:t>
            </a:r>
            <a:r>
              <a:rPr lang="en-US" altLang="zh-CN" dirty="0"/>
              <a:t> </a:t>
            </a:r>
            <a:r>
              <a:rPr lang="en-US" altLang="zh-CN" dirty="0" err="1"/>
              <a:t>Aithal</a:t>
            </a:r>
            <a:r>
              <a:rPr lang="en-US" altLang="zh-CN" dirty="0"/>
              <a:t> K, Dhruva </a:t>
            </a:r>
            <a:r>
              <a:rPr lang="en-US" altLang="zh-CN" dirty="0" err="1"/>
              <a:t>Kashyap</a:t>
            </a:r>
            <a:r>
              <a:rPr lang="en-US" altLang="zh-CN" dirty="0"/>
              <a:t>, and Natarajan </a:t>
            </a:r>
            <a:r>
              <a:rPr lang="en-US" altLang="zh-CN" dirty="0" err="1"/>
              <a:t>Subramanyam</a:t>
            </a:r>
            <a:r>
              <a:rPr lang="en-US" altLang="zh-CN" dirty="0"/>
              <a:t>. Robustness to </a:t>
            </a:r>
            <a:r>
              <a:rPr lang="en-US" altLang="zh-CN" dirty="0" smtClean="0"/>
              <a:t>augmentations</a:t>
            </a:r>
            <a:r>
              <a:rPr lang="zh-CN" altLang="en-US" dirty="0" smtClean="0"/>
              <a:t> </a:t>
            </a:r>
            <a:r>
              <a:rPr lang="en-US" altLang="zh-CN" dirty="0" smtClean="0"/>
              <a:t>as </a:t>
            </a:r>
            <a:r>
              <a:rPr lang="en-US" altLang="zh-CN" dirty="0"/>
              <a:t>a generalization metric, 2021</a:t>
            </a:r>
            <a:r>
              <a:rPr lang="en-US" altLang="zh-CN" dirty="0" smtClean="0"/>
              <a:t>.</a:t>
            </a:r>
          </a:p>
          <a:p>
            <a:r>
              <a:rPr lang="en-US" altLang="zh-CN" dirty="0" err="1" smtClean="0"/>
              <a:t>Yiding</a:t>
            </a:r>
            <a:r>
              <a:rPr lang="en-US" altLang="zh-CN" dirty="0" smtClean="0"/>
              <a:t> Jiang, Pierre </a:t>
            </a:r>
            <a:r>
              <a:rPr lang="en-US" altLang="zh-CN" dirty="0" err="1" smtClean="0"/>
              <a:t>Foret</a:t>
            </a:r>
            <a:r>
              <a:rPr lang="en-US" altLang="zh-CN" dirty="0" smtClean="0"/>
              <a:t>, Scott Yak, Daniel M Roy, Hossein </a:t>
            </a:r>
            <a:r>
              <a:rPr lang="en-US" altLang="zh-CN" dirty="0" err="1" smtClean="0"/>
              <a:t>Mobahi</a:t>
            </a:r>
            <a:r>
              <a:rPr lang="en-US" altLang="zh-CN" dirty="0" smtClean="0"/>
              <a:t>, </a:t>
            </a:r>
            <a:r>
              <a:rPr lang="en-US" altLang="zh-CN" dirty="0" err="1" smtClean="0"/>
              <a:t>Gintare</a:t>
            </a:r>
            <a:r>
              <a:rPr lang="en-US" altLang="zh-CN" dirty="0" smtClean="0"/>
              <a:t> Karolina</a:t>
            </a:r>
            <a:r>
              <a:rPr lang="zh-CN" altLang="en-US" dirty="0" smtClean="0"/>
              <a:t> </a:t>
            </a:r>
            <a:r>
              <a:rPr lang="en-US" altLang="zh-CN" dirty="0" err="1" smtClean="0"/>
              <a:t>Dziugaite</a:t>
            </a:r>
            <a:r>
              <a:rPr lang="en-US" altLang="zh-CN" dirty="0" smtClean="0"/>
              <a:t>, </a:t>
            </a:r>
            <a:r>
              <a:rPr lang="en-US" altLang="zh-CN" dirty="0" err="1" smtClean="0"/>
              <a:t>Samy</a:t>
            </a:r>
            <a:r>
              <a:rPr lang="en-US" altLang="zh-CN" dirty="0" smtClean="0"/>
              <a:t> </a:t>
            </a:r>
            <a:r>
              <a:rPr lang="en-US" altLang="zh-CN" dirty="0" err="1" smtClean="0"/>
              <a:t>Bengio</a:t>
            </a:r>
            <a:r>
              <a:rPr lang="en-US" altLang="zh-CN" dirty="0" smtClean="0"/>
              <a:t>, </a:t>
            </a:r>
            <a:r>
              <a:rPr lang="en-US" altLang="zh-CN" dirty="0" err="1" smtClean="0"/>
              <a:t>Suriya</a:t>
            </a:r>
            <a:r>
              <a:rPr lang="en-US" altLang="zh-CN" dirty="0" smtClean="0"/>
              <a:t> </a:t>
            </a:r>
            <a:r>
              <a:rPr lang="en-US" altLang="zh-CN" dirty="0" err="1" smtClean="0"/>
              <a:t>Gunasekar</a:t>
            </a:r>
            <a:r>
              <a:rPr lang="en-US" altLang="zh-CN" dirty="0" smtClean="0"/>
              <a:t>, Isabelle </a:t>
            </a:r>
            <a:r>
              <a:rPr lang="en-US" altLang="zh-CN" dirty="0" err="1" smtClean="0"/>
              <a:t>Guyon</a:t>
            </a:r>
            <a:r>
              <a:rPr lang="en-US" altLang="zh-CN" dirty="0" smtClean="0"/>
              <a:t>, and Behnam </a:t>
            </a:r>
            <a:r>
              <a:rPr lang="en-US" altLang="zh-CN" dirty="0" err="1" smtClean="0"/>
              <a:t>Neyshabur</a:t>
            </a:r>
            <a:r>
              <a:rPr lang="en-US" altLang="zh-CN" dirty="0" smtClean="0"/>
              <a:t>.</a:t>
            </a:r>
            <a:r>
              <a:rPr lang="zh-CN" altLang="en-US" dirty="0" smtClean="0"/>
              <a:t> </a:t>
            </a:r>
            <a:r>
              <a:rPr lang="en-US" altLang="zh-CN" dirty="0" smtClean="0"/>
              <a:t>Methods and Analysis of The First Competition in</a:t>
            </a:r>
            <a:r>
              <a:rPr lang="zh-CN" altLang="en-US" dirty="0" smtClean="0"/>
              <a:t> </a:t>
            </a:r>
            <a:r>
              <a:rPr lang="en-US" altLang="zh-CN" dirty="0" smtClean="0"/>
              <a:t>Predicting Generalization of Deep Learning,</a:t>
            </a:r>
            <a:r>
              <a:rPr lang="zh-CN" altLang="en-US" dirty="0" smtClean="0"/>
              <a:t> </a:t>
            </a:r>
            <a:r>
              <a:rPr lang="en-US" altLang="zh-CN" dirty="0" smtClean="0"/>
              <a:t>Proceedings of Machine Learning Research 133:170{190, 2021 </a:t>
            </a:r>
            <a:r>
              <a:rPr lang="en-US" altLang="zh-CN" dirty="0" err="1" smtClean="0"/>
              <a:t>NeurIPS</a:t>
            </a:r>
            <a:r>
              <a:rPr lang="en-US" altLang="zh-CN" dirty="0" smtClean="0"/>
              <a:t> 2020 Competition and Demonstration Track</a:t>
            </a:r>
          </a:p>
          <a:p>
            <a:endParaRPr lang="en-US" altLang="zh-CN" dirty="0"/>
          </a:p>
          <a:p>
            <a:endParaRPr kumimoji="1" lang="zh-CN" altLang="en-US" dirty="0"/>
          </a:p>
        </p:txBody>
      </p:sp>
    </p:spTree>
    <p:extLst>
      <p:ext uri="{BB962C8B-B14F-4D97-AF65-F5344CB8AC3E}">
        <p14:creationId xmlns:p14="http://schemas.microsoft.com/office/powerpoint/2010/main" val="78030959"/>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a:t>Overview</a:t>
            </a:r>
            <a:r>
              <a:rPr kumimoji="1" lang="zh-CN" altLang="en-US" dirty="0"/>
              <a:t> </a:t>
            </a:r>
            <a:r>
              <a:rPr kumimoji="1" lang="en-US" altLang="zh-CN" dirty="0"/>
              <a:t>of</a:t>
            </a:r>
            <a:r>
              <a:rPr kumimoji="1" lang="zh-CN" altLang="en-US" dirty="0"/>
              <a:t> </a:t>
            </a:r>
            <a:r>
              <a:rPr kumimoji="1" lang="en-US" altLang="zh-CN" dirty="0"/>
              <a:t>the</a:t>
            </a:r>
            <a:r>
              <a:rPr kumimoji="1" lang="zh-CN" altLang="en-US" dirty="0"/>
              <a:t> </a:t>
            </a:r>
            <a:r>
              <a:rPr kumimoji="1" lang="en-US" altLang="zh-CN" dirty="0"/>
              <a:t>competition</a:t>
            </a:r>
            <a:r>
              <a:rPr kumimoji="1" lang="zh-CN" altLang="en-US" dirty="0"/>
              <a:t> </a:t>
            </a:r>
            <a:r>
              <a:rPr kumimoji="1" lang="en-US" altLang="zh-CN" dirty="0" smtClean="0"/>
              <a:t>design</a:t>
            </a:r>
            <a:endParaRPr kumimoji="1" lang="zh-CN" altLang="en-US" dirty="0"/>
          </a:p>
        </p:txBody>
      </p:sp>
      <p:pic>
        <p:nvPicPr>
          <p:cNvPr id="4" name="图片 3"/>
          <p:cNvPicPr>
            <a:picLocks noChangeAspect="1"/>
          </p:cNvPicPr>
          <p:nvPr/>
        </p:nvPicPr>
        <p:blipFill>
          <a:blip r:embed="rId2"/>
          <a:stretch>
            <a:fillRect/>
          </a:stretch>
        </p:blipFill>
        <p:spPr>
          <a:xfrm>
            <a:off x="598810" y="2046326"/>
            <a:ext cx="11160927" cy="4130637"/>
          </a:xfrm>
          <a:prstGeom prst="rect">
            <a:avLst/>
          </a:prstGeom>
        </p:spPr>
      </p:pic>
    </p:spTree>
    <p:extLst>
      <p:ext uri="{BB962C8B-B14F-4D97-AF65-F5344CB8AC3E}">
        <p14:creationId xmlns:p14="http://schemas.microsoft.com/office/powerpoint/2010/main" val="136845456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Overview</a:t>
            </a:r>
            <a:r>
              <a:rPr kumimoji="1" lang="zh-CN" altLang="en-US" dirty="0" smtClean="0"/>
              <a:t> </a:t>
            </a:r>
            <a:r>
              <a:rPr kumimoji="1" lang="en-US" altLang="zh-CN" dirty="0" smtClean="0"/>
              <a:t>of</a:t>
            </a:r>
            <a:r>
              <a:rPr kumimoji="1" lang="zh-CN" altLang="en-US" dirty="0" smtClean="0"/>
              <a:t> </a:t>
            </a:r>
            <a:r>
              <a:rPr kumimoji="1" lang="en-US" altLang="zh-CN" dirty="0" smtClean="0"/>
              <a:t>the</a:t>
            </a:r>
            <a:r>
              <a:rPr kumimoji="1" lang="zh-CN" altLang="en-US" dirty="0" smtClean="0"/>
              <a:t> </a:t>
            </a:r>
            <a:r>
              <a:rPr kumimoji="1" lang="en-US" altLang="zh-CN" dirty="0" smtClean="0"/>
              <a:t>competition</a:t>
            </a:r>
            <a:r>
              <a:rPr kumimoji="1" lang="zh-CN" altLang="en-US" dirty="0" smtClean="0"/>
              <a:t> </a:t>
            </a:r>
            <a:r>
              <a:rPr kumimoji="1" lang="en-US" altLang="zh-CN" dirty="0" smtClean="0"/>
              <a:t>design</a:t>
            </a:r>
            <a:r>
              <a:rPr kumimoji="1" lang="zh-CN" altLang="en-US" dirty="0" smtClean="0"/>
              <a:t> </a:t>
            </a:r>
            <a:endParaRPr kumimoji="1" lang="zh-CN" altLang="en-US" dirty="0"/>
          </a:p>
        </p:txBody>
      </p:sp>
      <p:sp>
        <p:nvSpPr>
          <p:cNvPr id="3" name="内容占位符 2"/>
          <p:cNvSpPr>
            <a:spLocks noGrp="1"/>
          </p:cNvSpPr>
          <p:nvPr>
            <p:ph idx="1"/>
          </p:nvPr>
        </p:nvSpPr>
        <p:spPr/>
        <p:txBody>
          <a:bodyPr>
            <a:normAutofit fontScale="92500"/>
          </a:bodyPr>
          <a:lstStyle/>
          <a:p>
            <a:r>
              <a:rPr lang="en-US" altLang="zh-CN" b="1" dirty="0" smtClean="0"/>
              <a:t>Phase 0</a:t>
            </a:r>
            <a:r>
              <a:rPr lang="en-US" altLang="zh-CN" dirty="0" smtClean="0"/>
              <a:t>: Public data was given to the competitors: test</a:t>
            </a:r>
            <a:r>
              <a:rPr lang="zh-CN" altLang="en-US" dirty="0" smtClean="0"/>
              <a:t> </a:t>
            </a:r>
            <a:r>
              <a:rPr lang="en-US" altLang="zh-CN" dirty="0" smtClean="0"/>
              <a:t>on</a:t>
            </a:r>
            <a:r>
              <a:rPr lang="zh-CN" altLang="en-US" dirty="0" smtClean="0"/>
              <a:t> </a:t>
            </a:r>
            <a:r>
              <a:rPr lang="en-US" altLang="zh-CN" dirty="0" smtClean="0"/>
              <a:t>Task</a:t>
            </a:r>
            <a:r>
              <a:rPr lang="zh-CN" altLang="en-US" dirty="0" smtClean="0"/>
              <a:t> </a:t>
            </a:r>
            <a:r>
              <a:rPr lang="en-US" altLang="zh-CN" dirty="0" smtClean="0"/>
              <a:t>1</a:t>
            </a:r>
            <a:r>
              <a:rPr lang="zh-CN" altLang="en-US" dirty="0" smtClean="0"/>
              <a:t> </a:t>
            </a:r>
            <a:r>
              <a:rPr lang="en-US" altLang="zh-CN" dirty="0" smtClean="0"/>
              <a:t>&amp;</a:t>
            </a:r>
            <a:r>
              <a:rPr lang="zh-CN" altLang="en-US" dirty="0" smtClean="0"/>
              <a:t> </a:t>
            </a:r>
            <a:r>
              <a:rPr lang="en-US" altLang="zh-CN" dirty="0" smtClean="0"/>
              <a:t>2.</a:t>
            </a:r>
          </a:p>
          <a:p>
            <a:r>
              <a:rPr lang="en-US" altLang="zh-CN" b="1" dirty="0" smtClean="0"/>
              <a:t>Phase 1</a:t>
            </a:r>
            <a:r>
              <a:rPr lang="en-US" altLang="zh-CN" dirty="0" smtClean="0"/>
              <a:t>: First online leaderboard, accessible at the beginning of the </a:t>
            </a:r>
            <a:r>
              <a:rPr lang="en-US" altLang="zh-CN" dirty="0" err="1" smtClean="0"/>
              <a:t>competion</a:t>
            </a:r>
            <a:r>
              <a:rPr lang="en-US" altLang="zh-CN" dirty="0" smtClean="0"/>
              <a:t> (also called </a:t>
            </a:r>
            <a:r>
              <a:rPr lang="en-US" altLang="zh-CN" i="1" dirty="0" smtClean="0"/>
              <a:t>public leaderboard</a:t>
            </a:r>
            <a:r>
              <a:rPr lang="en-US" altLang="zh-CN" dirty="0" smtClean="0"/>
              <a:t>). This leaderboard is composed of Task 4 and Task 5 and was used to compute the scores displayed on the leaderboard for the first phase of the competition.</a:t>
            </a:r>
          </a:p>
          <a:p>
            <a:r>
              <a:rPr lang="en-US" altLang="zh-CN" b="1" dirty="0" smtClean="0"/>
              <a:t>Phase 2</a:t>
            </a:r>
            <a:r>
              <a:rPr lang="en-US" altLang="zh-CN" dirty="0" smtClean="0"/>
              <a:t>: Private leaderboard, only accessible in the last phase of the competition, where competitors can upload their very best metrics. Winners are determined only on their score on this leaderboard (to prevent overfitting of the public leaderboard, as usual). This phase is composed of Task 6, Task 7, Task 8, and Task 9.</a:t>
            </a:r>
          </a:p>
          <a:p>
            <a:endParaRPr kumimoji="1" lang="en-US" altLang="zh-CN" dirty="0" smtClean="0"/>
          </a:p>
        </p:txBody>
      </p:sp>
    </p:spTree>
    <p:extLst>
      <p:ext uri="{BB962C8B-B14F-4D97-AF65-F5344CB8AC3E}">
        <p14:creationId xmlns:p14="http://schemas.microsoft.com/office/powerpoint/2010/main" val="172411624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Examples</a:t>
            </a:r>
            <a:r>
              <a:rPr kumimoji="1" lang="zh-CN" altLang="en-US" dirty="0" smtClean="0"/>
              <a:t> </a:t>
            </a:r>
            <a:r>
              <a:rPr kumimoji="1" lang="en-US" altLang="zh-CN" dirty="0" smtClean="0"/>
              <a:t>of</a:t>
            </a:r>
            <a:r>
              <a:rPr kumimoji="1" lang="zh-CN" altLang="en-US" dirty="0" smtClean="0"/>
              <a:t> </a:t>
            </a:r>
            <a:r>
              <a:rPr kumimoji="1" lang="en-US" altLang="zh-CN" dirty="0" smtClean="0"/>
              <a:t>task</a:t>
            </a:r>
            <a:r>
              <a:rPr kumimoji="1" lang="zh-CN" altLang="en-US" dirty="0" smtClean="0"/>
              <a:t> </a:t>
            </a:r>
            <a:r>
              <a:rPr kumimoji="1" lang="en-US" altLang="zh-CN" dirty="0" smtClean="0"/>
              <a:t>(Task</a:t>
            </a:r>
            <a:r>
              <a:rPr kumimoji="1" lang="zh-CN" altLang="en-US" dirty="0" smtClean="0"/>
              <a:t> </a:t>
            </a:r>
            <a:r>
              <a:rPr kumimoji="1" lang="en-US" altLang="zh-CN" dirty="0" smtClean="0"/>
              <a:t>1)</a:t>
            </a:r>
            <a:endParaRPr kumimoji="1" lang="zh-CN" altLang="en-US" dirty="0"/>
          </a:p>
        </p:txBody>
      </p:sp>
      <p:sp>
        <p:nvSpPr>
          <p:cNvPr id="3" name="内容占位符 2"/>
          <p:cNvSpPr>
            <a:spLocks noGrp="1"/>
          </p:cNvSpPr>
          <p:nvPr>
            <p:ph idx="1"/>
          </p:nvPr>
        </p:nvSpPr>
        <p:spPr/>
        <p:txBody>
          <a:bodyPr>
            <a:normAutofit fontScale="92500" lnSpcReduction="10000"/>
          </a:bodyPr>
          <a:lstStyle/>
          <a:p>
            <a:r>
              <a:rPr lang="en-US" altLang="zh-CN" b="1" dirty="0"/>
              <a:t>Model</a:t>
            </a:r>
            <a:r>
              <a:rPr lang="en-US" altLang="zh-CN" dirty="0"/>
              <a:t>: VGG-like models, with 2 or 6 convolutional layers [</a:t>
            </a:r>
            <a:r>
              <a:rPr lang="en-US" altLang="zh-CN" dirty="0" smtClean="0"/>
              <a:t>conv-</a:t>
            </a:r>
            <a:r>
              <a:rPr lang="en-US" altLang="zh-CN" dirty="0" err="1" smtClean="0"/>
              <a:t>relu</a:t>
            </a:r>
            <a:r>
              <a:rPr lang="en-US" altLang="zh-CN" dirty="0" smtClean="0"/>
              <a:t>-conv-</a:t>
            </a:r>
            <a:r>
              <a:rPr lang="en-US" altLang="zh-CN" dirty="0" err="1" smtClean="0"/>
              <a:t>relu</a:t>
            </a:r>
            <a:r>
              <a:rPr lang="en-US" altLang="zh-CN" dirty="0" smtClean="0"/>
              <a:t>-</a:t>
            </a:r>
            <a:r>
              <a:rPr lang="en-US" altLang="zh-CN" dirty="0" err="1" smtClean="0"/>
              <a:t>maxpool</a:t>
            </a:r>
            <a:r>
              <a:rPr lang="en-US" altLang="zh-CN" dirty="0"/>
              <a:t>] x 1 or x 3. One or two dense layers of 128 units on top of the </a:t>
            </a:r>
            <a:r>
              <a:rPr lang="en-US" altLang="zh-CN" dirty="0" err="1" smtClean="0"/>
              <a:t>model.When</a:t>
            </a:r>
            <a:r>
              <a:rPr lang="en-US" altLang="zh-CN" dirty="0" smtClean="0"/>
              <a:t> </a:t>
            </a:r>
            <a:r>
              <a:rPr lang="en-US" altLang="zh-CN" dirty="0"/>
              <a:t>dropout is used, it is added after each dense layer.</a:t>
            </a:r>
          </a:p>
          <a:p>
            <a:r>
              <a:rPr lang="en-US" altLang="zh-CN" b="1" dirty="0" smtClean="0"/>
              <a:t>Dataset</a:t>
            </a:r>
            <a:r>
              <a:rPr lang="en-US" altLang="zh-CN" dirty="0"/>
              <a:t>: CIFAR-10 [15](10 classes, 3 channels).</a:t>
            </a:r>
          </a:p>
          <a:p>
            <a:r>
              <a:rPr lang="en-US" altLang="zh-CN" b="1" dirty="0" smtClean="0"/>
              <a:t>Training</a:t>
            </a:r>
            <a:r>
              <a:rPr lang="en-US" altLang="zh-CN" dirty="0"/>
              <a:t>: Trained for at most 1200 epochs, learning rate is multiplied by 0.2 after </a:t>
            </a:r>
            <a:r>
              <a:rPr lang="en-US" altLang="zh-CN" dirty="0" smtClean="0"/>
              <a:t>300,</a:t>
            </a:r>
            <a:r>
              <a:rPr lang="zh-CN" altLang="en-US" dirty="0" smtClean="0"/>
              <a:t> </a:t>
            </a:r>
            <a:r>
              <a:rPr lang="en-US" altLang="zh-CN" dirty="0" smtClean="0"/>
              <a:t>600 </a:t>
            </a:r>
            <a:r>
              <a:rPr lang="en-US" altLang="zh-CN" dirty="0"/>
              <a:t>and 900 epochs. Cross entropy and SGD with momentum 0.9. Initial </a:t>
            </a:r>
            <a:r>
              <a:rPr lang="en-US" altLang="zh-CN" dirty="0" smtClean="0"/>
              <a:t>learning</a:t>
            </a:r>
            <a:r>
              <a:rPr lang="zh-CN" altLang="en-US" dirty="0" smtClean="0"/>
              <a:t> </a:t>
            </a:r>
            <a:r>
              <a:rPr lang="en-US" altLang="zh-CN" dirty="0" smtClean="0"/>
              <a:t>rate </a:t>
            </a:r>
            <a:r>
              <a:rPr lang="en-US" altLang="zh-CN" dirty="0"/>
              <a:t>of 0.001</a:t>
            </a:r>
          </a:p>
          <a:p>
            <a:r>
              <a:rPr lang="en-US" altLang="zh-CN" b="1" dirty="0" err="1" smtClean="0"/>
              <a:t>Hparams</a:t>
            </a:r>
            <a:r>
              <a:rPr lang="en-US" altLang="zh-CN" dirty="0"/>
              <a:t>: Number of </a:t>
            </a:r>
            <a:r>
              <a:rPr lang="en-US" altLang="zh-CN" dirty="0" err="1"/>
              <a:t>lters</a:t>
            </a:r>
            <a:r>
              <a:rPr lang="en-US" altLang="zh-CN" dirty="0"/>
              <a:t> of the last convolutional layer in [256, 512]. </a:t>
            </a:r>
            <a:r>
              <a:rPr lang="en-US" altLang="zh-CN" dirty="0" smtClean="0"/>
              <a:t>Dropout</a:t>
            </a:r>
            <a:r>
              <a:rPr lang="zh-CN" altLang="en-US" dirty="0" smtClean="0"/>
              <a:t> </a:t>
            </a:r>
            <a:r>
              <a:rPr lang="en-US" altLang="zh-CN" dirty="0" smtClean="0"/>
              <a:t>probability </a:t>
            </a:r>
            <a:r>
              <a:rPr lang="en-US" altLang="zh-CN" dirty="0"/>
              <a:t>in [0, 0.5]. Number of convolutional blocks in [1, 3]. Number of </a:t>
            </a:r>
            <a:r>
              <a:rPr lang="en-US" altLang="zh-CN" dirty="0" smtClean="0"/>
              <a:t>dense</a:t>
            </a:r>
            <a:r>
              <a:rPr lang="zh-CN" altLang="en-US" dirty="0" smtClean="0"/>
              <a:t> </a:t>
            </a:r>
            <a:r>
              <a:rPr lang="en-US" altLang="zh-CN" dirty="0" smtClean="0"/>
              <a:t>layers </a:t>
            </a:r>
            <a:r>
              <a:rPr lang="en-US" altLang="zh-CN" dirty="0"/>
              <a:t>(excluding the output layer) in [1, 2]. Weight decay in [0.0, 0.001]. Batch </a:t>
            </a:r>
            <a:r>
              <a:rPr lang="en-US" altLang="zh-CN" dirty="0" smtClean="0"/>
              <a:t>size</a:t>
            </a:r>
            <a:r>
              <a:rPr lang="zh-CN" altLang="en-US" dirty="0" smtClean="0"/>
              <a:t> </a:t>
            </a:r>
            <a:r>
              <a:rPr lang="en-US" altLang="zh-CN" dirty="0" smtClean="0"/>
              <a:t>in </a:t>
            </a:r>
            <a:r>
              <a:rPr lang="en-US" altLang="zh-CN" dirty="0"/>
              <a:t>[8, 32, 512].</a:t>
            </a:r>
          </a:p>
          <a:p>
            <a:endParaRPr lang="en-US" altLang="zh-CN" dirty="0"/>
          </a:p>
          <a:p>
            <a:endParaRPr kumimoji="1" lang="zh-CN" altLang="en-US" dirty="0"/>
          </a:p>
        </p:txBody>
      </p:sp>
    </p:spTree>
    <p:extLst>
      <p:ext uri="{BB962C8B-B14F-4D97-AF65-F5344CB8AC3E}">
        <p14:creationId xmlns:p14="http://schemas.microsoft.com/office/powerpoint/2010/main" val="77114733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Examples</a:t>
            </a:r>
            <a:r>
              <a:rPr kumimoji="1" lang="zh-CN" altLang="en-US" dirty="0" smtClean="0"/>
              <a:t> </a:t>
            </a:r>
            <a:r>
              <a:rPr kumimoji="1" lang="en-US" altLang="zh-CN" dirty="0" smtClean="0"/>
              <a:t>of</a:t>
            </a:r>
            <a:r>
              <a:rPr kumimoji="1" lang="zh-CN" altLang="en-US" dirty="0" smtClean="0"/>
              <a:t> </a:t>
            </a:r>
            <a:r>
              <a:rPr kumimoji="1" lang="en-US" altLang="zh-CN" dirty="0" smtClean="0"/>
              <a:t>task</a:t>
            </a:r>
            <a:r>
              <a:rPr kumimoji="1" lang="zh-CN" altLang="en-US" dirty="0" smtClean="0"/>
              <a:t> </a:t>
            </a:r>
            <a:r>
              <a:rPr kumimoji="1" lang="en-US" altLang="zh-CN" dirty="0" smtClean="0"/>
              <a:t>(Task</a:t>
            </a:r>
            <a:r>
              <a:rPr kumimoji="1" lang="zh-CN" altLang="en-US" dirty="0" smtClean="0"/>
              <a:t> </a:t>
            </a:r>
            <a:r>
              <a:rPr kumimoji="1" lang="en-US" altLang="zh-CN" dirty="0"/>
              <a:t>9</a:t>
            </a:r>
            <a:r>
              <a:rPr kumimoji="1" lang="en-US" altLang="zh-CN" dirty="0" smtClean="0"/>
              <a:t>)</a:t>
            </a:r>
            <a:endParaRPr kumimoji="1" lang="zh-CN" altLang="en-US" dirty="0"/>
          </a:p>
        </p:txBody>
      </p:sp>
      <p:sp>
        <p:nvSpPr>
          <p:cNvPr id="3" name="内容占位符 2"/>
          <p:cNvSpPr>
            <a:spLocks noGrp="1"/>
          </p:cNvSpPr>
          <p:nvPr>
            <p:ph idx="1"/>
          </p:nvPr>
        </p:nvSpPr>
        <p:spPr/>
        <p:txBody>
          <a:bodyPr>
            <a:normAutofit/>
          </a:bodyPr>
          <a:lstStyle/>
          <a:p>
            <a:r>
              <a:rPr lang="en-US" altLang="zh-CN" b="1" dirty="0"/>
              <a:t>Model</a:t>
            </a:r>
            <a:r>
              <a:rPr lang="en-US" altLang="zh-CN" dirty="0"/>
              <a:t>: Network in Network.</a:t>
            </a:r>
          </a:p>
          <a:p>
            <a:r>
              <a:rPr lang="en-US" altLang="zh-CN" b="1" dirty="0" smtClean="0"/>
              <a:t>Dataset</a:t>
            </a:r>
            <a:r>
              <a:rPr lang="en-US" altLang="zh-CN" dirty="0"/>
              <a:t>: CIFAR-10, with the standard data augmentation (random horizontal </a:t>
            </a:r>
            <a:r>
              <a:rPr lang="en-US" altLang="zh-CN" dirty="0" smtClean="0"/>
              <a:t>and </a:t>
            </a:r>
            <a:r>
              <a:rPr lang="en-US" altLang="zh-CN" dirty="0"/>
              <a:t>random crops after padding by 4 pixels.</a:t>
            </a:r>
          </a:p>
          <a:p>
            <a:r>
              <a:rPr lang="en-US" altLang="zh-CN" b="1" dirty="0" smtClean="0"/>
              <a:t>Training</a:t>
            </a:r>
            <a:r>
              <a:rPr lang="en-US" altLang="zh-CN" dirty="0"/>
              <a:t>: Trained for at most 1200 epochs, learning rate is multiplied by 0.2 after </a:t>
            </a:r>
            <a:r>
              <a:rPr lang="en-US" altLang="zh-CN" dirty="0" smtClean="0"/>
              <a:t>300,</a:t>
            </a:r>
            <a:r>
              <a:rPr lang="zh-CN" altLang="en-US" dirty="0" smtClean="0"/>
              <a:t> </a:t>
            </a:r>
            <a:r>
              <a:rPr lang="en-US" altLang="zh-CN" dirty="0" smtClean="0"/>
              <a:t>600 </a:t>
            </a:r>
            <a:r>
              <a:rPr lang="en-US" altLang="zh-CN" dirty="0"/>
              <a:t>and 900 epochs. Cross entropy and SGD with momentum 0.9. Initial </a:t>
            </a:r>
            <a:r>
              <a:rPr lang="en-US" altLang="zh-CN" dirty="0" smtClean="0"/>
              <a:t>learning</a:t>
            </a:r>
            <a:r>
              <a:rPr lang="zh-CN" altLang="en-US" dirty="0" smtClean="0"/>
              <a:t> </a:t>
            </a:r>
            <a:r>
              <a:rPr lang="en-US" altLang="zh-CN" dirty="0" smtClean="0"/>
              <a:t>rate </a:t>
            </a:r>
            <a:r>
              <a:rPr lang="en-US" altLang="zh-CN" dirty="0"/>
              <a:t>of 0.01.</a:t>
            </a:r>
          </a:p>
          <a:p>
            <a:r>
              <a:rPr lang="en-US" altLang="zh-CN" b="1" dirty="0" err="1" smtClean="0"/>
              <a:t>Hparams</a:t>
            </a:r>
            <a:r>
              <a:rPr lang="en-US" altLang="zh-CN" dirty="0"/>
              <a:t>: Number of </a:t>
            </a:r>
            <a:r>
              <a:rPr lang="en-US" altLang="zh-CN" dirty="0" err="1"/>
              <a:t>lters</a:t>
            </a:r>
            <a:r>
              <a:rPr lang="en-US" altLang="zh-CN" dirty="0"/>
              <a:t> in the convolutional layers in [256, 512], Number </a:t>
            </a:r>
            <a:r>
              <a:rPr lang="en-US" altLang="zh-CN" dirty="0" smtClean="0"/>
              <a:t>of</a:t>
            </a:r>
            <a:r>
              <a:rPr lang="zh-CN" altLang="en-US" dirty="0" smtClean="0"/>
              <a:t> </a:t>
            </a:r>
            <a:r>
              <a:rPr lang="en-US" altLang="zh-CN" dirty="0" smtClean="0"/>
              <a:t>convolutional </a:t>
            </a:r>
            <a:r>
              <a:rPr lang="en-US" altLang="zh-CN" dirty="0"/>
              <a:t>layers in [9, 12], dropout probability in [0.0, 0.25], weight decay in [</a:t>
            </a:r>
            <a:r>
              <a:rPr lang="en-US" altLang="zh-CN" dirty="0" smtClean="0"/>
              <a:t>0.0,</a:t>
            </a:r>
            <a:r>
              <a:rPr lang="zh-CN" altLang="en-US" dirty="0" smtClean="0"/>
              <a:t> </a:t>
            </a:r>
            <a:r>
              <a:rPr lang="en-US" altLang="zh-CN" dirty="0" smtClean="0"/>
              <a:t>0.001</a:t>
            </a:r>
            <a:r>
              <a:rPr lang="en-US" altLang="zh-CN" dirty="0"/>
              <a:t>], batch size in [32, 512].</a:t>
            </a:r>
          </a:p>
          <a:p>
            <a:endParaRPr kumimoji="1" lang="zh-CN" altLang="en-US" dirty="0"/>
          </a:p>
        </p:txBody>
      </p:sp>
    </p:spTree>
    <p:extLst>
      <p:ext uri="{BB962C8B-B14F-4D97-AF65-F5344CB8AC3E}">
        <p14:creationId xmlns:p14="http://schemas.microsoft.com/office/powerpoint/2010/main" val="163270797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65125"/>
            <a:ext cx="10737501" cy="1325563"/>
          </a:xfrm>
        </p:spPr>
        <p:txBody>
          <a:bodyPr/>
          <a:lstStyle/>
          <a:p>
            <a:r>
              <a:rPr kumimoji="1" lang="en-US" altLang="zh-CN" dirty="0" smtClean="0"/>
              <a:t>Three</a:t>
            </a:r>
            <a:r>
              <a:rPr kumimoji="1" lang="zh-CN" altLang="en-US" dirty="0" smtClean="0"/>
              <a:t> </a:t>
            </a:r>
            <a:r>
              <a:rPr kumimoji="1" lang="en-US" altLang="zh-CN" dirty="0" smtClean="0"/>
              <a:t>categories</a:t>
            </a:r>
            <a:r>
              <a:rPr kumimoji="1" lang="zh-CN" altLang="en-US" dirty="0" smtClean="0"/>
              <a:t> </a:t>
            </a:r>
            <a:r>
              <a:rPr kumimoji="1" lang="en-US" altLang="zh-CN" dirty="0" smtClean="0"/>
              <a:t>of</a:t>
            </a:r>
            <a:r>
              <a:rPr kumimoji="1" lang="zh-CN" altLang="en-US" dirty="0" smtClean="0"/>
              <a:t> </a:t>
            </a:r>
            <a:r>
              <a:rPr kumimoji="1" lang="en-US" altLang="zh-CN" dirty="0" smtClean="0"/>
              <a:t>generalization</a:t>
            </a:r>
            <a:r>
              <a:rPr kumimoji="1" lang="zh-CN" altLang="en-US" dirty="0" smtClean="0"/>
              <a:t> </a:t>
            </a:r>
            <a:r>
              <a:rPr kumimoji="1" lang="en-US" altLang="zh-CN" dirty="0" smtClean="0"/>
              <a:t>estimators</a:t>
            </a:r>
            <a:endParaRPr kumimoji="1" lang="zh-CN" altLang="en-US" dirty="0"/>
          </a:p>
        </p:txBody>
      </p:sp>
      <p:sp>
        <p:nvSpPr>
          <p:cNvPr id="3" name="内容占位符 2"/>
          <p:cNvSpPr>
            <a:spLocks noGrp="1"/>
          </p:cNvSpPr>
          <p:nvPr>
            <p:ph idx="1"/>
          </p:nvPr>
        </p:nvSpPr>
        <p:spPr/>
        <p:txBody>
          <a:bodyPr/>
          <a:lstStyle/>
          <a:p>
            <a:r>
              <a:rPr kumimoji="1" lang="en-US" altLang="zh-CN" dirty="0" smtClean="0"/>
              <a:t>Principled</a:t>
            </a:r>
            <a:r>
              <a:rPr kumimoji="1" lang="zh-CN" altLang="en-US" dirty="0" smtClean="0"/>
              <a:t> </a:t>
            </a:r>
            <a:r>
              <a:rPr kumimoji="1" lang="en-US" altLang="zh-CN" dirty="0" smtClean="0"/>
              <a:t>complexity</a:t>
            </a:r>
            <a:r>
              <a:rPr kumimoji="1" lang="zh-CN" altLang="en-US" dirty="0" smtClean="0"/>
              <a:t> </a:t>
            </a:r>
            <a:r>
              <a:rPr kumimoji="1" lang="en-US" altLang="zh-CN" dirty="0" smtClean="0"/>
              <a:t>measures</a:t>
            </a:r>
          </a:p>
          <a:p>
            <a:r>
              <a:rPr kumimoji="1" lang="en-US" altLang="zh-CN" dirty="0" smtClean="0"/>
              <a:t>Data</a:t>
            </a:r>
            <a:r>
              <a:rPr kumimoji="1" lang="zh-CN" altLang="en-US" dirty="0" smtClean="0"/>
              <a:t> </a:t>
            </a:r>
            <a:r>
              <a:rPr kumimoji="1" lang="en-US" altLang="zh-CN" dirty="0" smtClean="0"/>
              <a:t>augmentation</a:t>
            </a:r>
          </a:p>
          <a:p>
            <a:r>
              <a:rPr kumimoji="1" lang="en-US" altLang="zh-CN" dirty="0" smtClean="0"/>
              <a:t>Intermediate</a:t>
            </a:r>
            <a:r>
              <a:rPr kumimoji="1" lang="zh-CN" altLang="en-US" dirty="0" smtClean="0"/>
              <a:t> </a:t>
            </a:r>
            <a:r>
              <a:rPr kumimoji="1" lang="en-US" altLang="zh-CN" dirty="0" smtClean="0"/>
              <a:t>Representation</a:t>
            </a:r>
            <a:r>
              <a:rPr kumimoji="1" lang="zh-CN" altLang="en-US" dirty="0" smtClean="0"/>
              <a:t> </a:t>
            </a:r>
            <a:r>
              <a:rPr kumimoji="1" lang="en-US" altLang="zh-CN" dirty="0" smtClean="0"/>
              <a:t>Analysis</a:t>
            </a:r>
            <a:endParaRPr kumimoji="1" lang="zh-CN" altLang="en-US" dirty="0"/>
          </a:p>
        </p:txBody>
      </p:sp>
    </p:spTree>
    <p:extLst>
      <p:ext uri="{BB962C8B-B14F-4D97-AF65-F5344CB8AC3E}">
        <p14:creationId xmlns:p14="http://schemas.microsoft.com/office/powerpoint/2010/main" val="25438966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Winner</a:t>
            </a:r>
            <a:r>
              <a:rPr kumimoji="1" lang="zh-CN" altLang="en-US" dirty="0" smtClean="0"/>
              <a:t> </a:t>
            </a:r>
            <a:r>
              <a:rPr kumimoji="1" lang="en-US" altLang="zh-CN" dirty="0" smtClean="0"/>
              <a:t>of</a:t>
            </a:r>
            <a:r>
              <a:rPr kumimoji="1" lang="zh-CN" altLang="en-US" dirty="0" smtClean="0"/>
              <a:t> </a:t>
            </a:r>
            <a:r>
              <a:rPr kumimoji="1" lang="en-US" altLang="zh-CN" dirty="0" smtClean="0"/>
              <a:t>the</a:t>
            </a:r>
            <a:r>
              <a:rPr kumimoji="1" lang="zh-CN" altLang="en-US" dirty="0" smtClean="0"/>
              <a:t> </a:t>
            </a:r>
            <a:r>
              <a:rPr kumimoji="1" lang="en-US" altLang="zh-CN" dirty="0" smtClean="0"/>
              <a:t>competition</a:t>
            </a:r>
            <a:r>
              <a:rPr kumimoji="1" lang="en-US" altLang="zh-CN" baseline="30000" dirty="0" smtClean="0"/>
              <a:t>2</a:t>
            </a:r>
            <a:endParaRPr kumimoji="1" lang="zh-CN" altLang="en-US" baseline="30000" dirty="0"/>
          </a:p>
        </p:txBody>
      </p:sp>
      <p:sp>
        <p:nvSpPr>
          <p:cNvPr id="3" name="内容占位符 2"/>
          <p:cNvSpPr>
            <a:spLocks noGrp="1"/>
          </p:cNvSpPr>
          <p:nvPr>
            <p:ph idx="1"/>
          </p:nvPr>
        </p:nvSpPr>
        <p:spPr/>
        <p:txBody>
          <a:bodyPr>
            <a:normAutofit/>
          </a:bodyPr>
          <a:lstStyle/>
          <a:p>
            <a:r>
              <a:rPr kumimoji="1" lang="en-US" altLang="zh-CN" i="1" dirty="0" err="1" smtClean="0"/>
              <a:t>Interpex</a:t>
            </a:r>
            <a:endParaRPr kumimoji="1" lang="en-US" altLang="zh-CN" i="1" dirty="0" smtClean="0"/>
          </a:p>
          <a:p>
            <a:r>
              <a:rPr kumimoji="1" lang="en-US" altLang="zh-CN" i="1" dirty="0" smtClean="0"/>
              <a:t>Always</a:t>
            </a:r>
            <a:r>
              <a:rPr kumimoji="1" lang="zh-CN" altLang="en-US" i="1" dirty="0" smtClean="0"/>
              <a:t> </a:t>
            </a:r>
            <a:r>
              <a:rPr kumimoji="1" lang="en-US" altLang="zh-CN" i="1" dirty="0" smtClean="0"/>
              <a:t>Generalize</a:t>
            </a:r>
          </a:p>
          <a:p>
            <a:r>
              <a:rPr kumimoji="1" lang="en-US" altLang="zh-CN" i="1" dirty="0" err="1" smtClean="0"/>
              <a:t>BrAIn</a:t>
            </a:r>
            <a:endParaRPr kumimoji="1" lang="en-US" altLang="zh-CN" i="1" dirty="0" smtClean="0"/>
          </a:p>
          <a:p>
            <a:endParaRPr kumimoji="1" lang="en-US" altLang="zh-CN" i="1" dirty="0"/>
          </a:p>
          <a:p>
            <a:endParaRPr kumimoji="1" lang="en-US" altLang="zh-CN" i="1" dirty="0" smtClean="0"/>
          </a:p>
          <a:p>
            <a:endParaRPr kumimoji="1" lang="en-US" altLang="zh-CN" i="1" dirty="0"/>
          </a:p>
          <a:p>
            <a:endParaRPr kumimoji="1" lang="en-US" altLang="zh-CN" i="1" dirty="0" smtClean="0"/>
          </a:p>
          <a:p>
            <a:endParaRPr lang="en-US" altLang="zh-CN" dirty="0" smtClean="0"/>
          </a:p>
          <a:p>
            <a:endParaRPr lang="en-US" altLang="zh-CN" dirty="0"/>
          </a:p>
          <a:p>
            <a:endParaRPr kumimoji="1" lang="zh-CN" altLang="en-US" dirty="0"/>
          </a:p>
        </p:txBody>
      </p:sp>
      <p:pic>
        <p:nvPicPr>
          <p:cNvPr id="6" name="图片 5"/>
          <p:cNvPicPr>
            <a:picLocks noChangeAspect="1"/>
          </p:cNvPicPr>
          <p:nvPr/>
        </p:nvPicPr>
        <p:blipFill>
          <a:blip r:embed="rId3"/>
          <a:stretch>
            <a:fillRect/>
          </a:stretch>
        </p:blipFill>
        <p:spPr>
          <a:xfrm>
            <a:off x="7099300" y="1118342"/>
            <a:ext cx="5092700" cy="4102100"/>
          </a:xfrm>
          <a:prstGeom prst="rect">
            <a:avLst/>
          </a:prstGeom>
        </p:spPr>
      </p:pic>
      <p:sp>
        <p:nvSpPr>
          <p:cNvPr id="5" name="页脚占位符 3"/>
          <p:cNvSpPr>
            <a:spLocks noGrp="1"/>
          </p:cNvSpPr>
          <p:nvPr>
            <p:ph type="ftr" sz="quarter" idx="11"/>
          </p:nvPr>
        </p:nvSpPr>
        <p:spPr>
          <a:xfrm>
            <a:off x="311499" y="6356350"/>
            <a:ext cx="11545556" cy="365125"/>
          </a:xfrm>
        </p:spPr>
        <p:txBody>
          <a:bodyPr/>
          <a:lstStyle/>
          <a:p>
            <a:r>
              <a:rPr lang="en-US" altLang="zh-CN" sz="1600" baseline="30000" dirty="0"/>
              <a:t>2</a:t>
            </a:r>
            <a:r>
              <a:rPr lang="en-US" altLang="zh-CN" sz="1600" dirty="0" smtClean="0"/>
              <a:t>Methods </a:t>
            </a:r>
            <a:r>
              <a:rPr lang="en-US" altLang="zh-CN" sz="1600" dirty="0"/>
              <a:t>and Analysis of The First Competition in</a:t>
            </a:r>
            <a:r>
              <a:rPr lang="zh-CN" altLang="en-US" sz="1600" dirty="0"/>
              <a:t> </a:t>
            </a:r>
            <a:r>
              <a:rPr lang="en-US" altLang="zh-CN" sz="1600" dirty="0"/>
              <a:t>Predicting Generalization of Deep Learning,</a:t>
            </a:r>
            <a:r>
              <a:rPr lang="zh-CN" altLang="en-US" sz="1600" dirty="0"/>
              <a:t> </a:t>
            </a:r>
            <a:r>
              <a:rPr lang="en-US" altLang="zh-CN" sz="1600" dirty="0"/>
              <a:t>Proceedings of Machine Learning Research 133:170{190, 2021 </a:t>
            </a:r>
            <a:r>
              <a:rPr lang="en-US" altLang="zh-CN" sz="1600" dirty="0" err="1"/>
              <a:t>NeurIPS</a:t>
            </a:r>
            <a:r>
              <a:rPr lang="en-US" altLang="zh-CN" sz="1600" dirty="0"/>
              <a:t> 2020 Competition and Demonstration Track</a:t>
            </a:r>
          </a:p>
          <a:p>
            <a:endParaRPr kumimoji="1" lang="zh-CN" altLang="en-US" dirty="0"/>
          </a:p>
        </p:txBody>
      </p:sp>
    </p:spTree>
    <p:extLst>
      <p:ext uri="{BB962C8B-B14F-4D97-AF65-F5344CB8AC3E}">
        <p14:creationId xmlns:p14="http://schemas.microsoft.com/office/powerpoint/2010/main" val="820019550"/>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dirty="0" smtClean="0"/>
              <a:t>First</a:t>
            </a:r>
            <a:r>
              <a:rPr kumimoji="1" lang="zh-CN" altLang="en-US" dirty="0" smtClean="0"/>
              <a:t> </a:t>
            </a:r>
            <a:r>
              <a:rPr kumimoji="1" lang="en-US" altLang="zh-CN" dirty="0" smtClean="0"/>
              <a:t>Place:</a:t>
            </a:r>
            <a:r>
              <a:rPr kumimoji="1" lang="zh-CN" altLang="en-US" dirty="0" smtClean="0"/>
              <a:t> </a:t>
            </a:r>
            <a:r>
              <a:rPr kumimoji="1" lang="en-US" altLang="zh-CN" i="1" dirty="0" smtClean="0"/>
              <a:t>interpex</a:t>
            </a:r>
            <a:r>
              <a:rPr kumimoji="1" lang="en-US" altLang="zh-CN" i="1" baseline="30000" dirty="0" smtClean="0"/>
              <a:t>3</a:t>
            </a:r>
            <a:endParaRPr kumimoji="1" lang="zh-CN" altLang="en-US" i="1" baseline="30000" dirty="0"/>
          </a:p>
        </p:txBody>
      </p:sp>
      <p:sp>
        <p:nvSpPr>
          <p:cNvPr id="5" name="内容占位符 4"/>
          <p:cNvSpPr>
            <a:spLocks noGrp="1"/>
          </p:cNvSpPr>
          <p:nvPr>
            <p:ph idx="1"/>
          </p:nvPr>
        </p:nvSpPr>
        <p:spPr/>
        <p:txBody>
          <a:bodyPr/>
          <a:lstStyle/>
          <a:p>
            <a:r>
              <a:rPr kumimoji="1" lang="en-US" altLang="zh-CN" dirty="0" smtClean="0"/>
              <a:t>Consistency</a:t>
            </a:r>
          </a:p>
          <a:p>
            <a:endParaRPr kumimoji="1" lang="en-US" altLang="zh-CN" dirty="0"/>
          </a:p>
          <a:p>
            <a:endParaRPr kumimoji="1" lang="en-US" altLang="zh-CN" dirty="0" smtClean="0"/>
          </a:p>
          <a:p>
            <a:endParaRPr kumimoji="1" lang="en-US" altLang="zh-CN" dirty="0" smtClean="0"/>
          </a:p>
          <a:p>
            <a:endParaRPr kumimoji="1" lang="en-US" altLang="zh-CN" dirty="0"/>
          </a:p>
          <a:p>
            <a:endParaRPr kumimoji="1" lang="zh-CN" altLang="en-US" dirty="0"/>
          </a:p>
        </p:txBody>
      </p:sp>
      <p:pic>
        <p:nvPicPr>
          <p:cNvPr id="7" name="图片 6"/>
          <p:cNvPicPr>
            <a:picLocks noChangeAspect="1"/>
          </p:cNvPicPr>
          <p:nvPr/>
        </p:nvPicPr>
        <p:blipFill>
          <a:blip r:embed="rId3"/>
          <a:stretch>
            <a:fillRect/>
          </a:stretch>
        </p:blipFill>
        <p:spPr>
          <a:xfrm>
            <a:off x="3854450" y="2952838"/>
            <a:ext cx="4483100" cy="1041400"/>
          </a:xfrm>
          <a:prstGeom prst="rect">
            <a:avLst/>
          </a:prstGeom>
        </p:spPr>
      </p:pic>
      <p:pic>
        <p:nvPicPr>
          <p:cNvPr id="8" name="图片 7"/>
          <p:cNvPicPr>
            <a:picLocks noChangeAspect="1"/>
          </p:cNvPicPr>
          <p:nvPr/>
        </p:nvPicPr>
        <p:blipFill>
          <a:blip r:embed="rId4"/>
          <a:stretch>
            <a:fillRect/>
          </a:stretch>
        </p:blipFill>
        <p:spPr>
          <a:xfrm>
            <a:off x="1527349" y="3920520"/>
            <a:ext cx="9739505" cy="2514796"/>
          </a:xfrm>
          <a:prstGeom prst="rect">
            <a:avLst/>
          </a:prstGeom>
        </p:spPr>
      </p:pic>
      <p:pic>
        <p:nvPicPr>
          <p:cNvPr id="9" name="图片 8"/>
          <p:cNvPicPr>
            <a:picLocks noChangeAspect="1"/>
          </p:cNvPicPr>
          <p:nvPr/>
        </p:nvPicPr>
        <p:blipFill>
          <a:blip r:embed="rId5"/>
          <a:stretch>
            <a:fillRect/>
          </a:stretch>
        </p:blipFill>
        <p:spPr>
          <a:xfrm>
            <a:off x="2671058" y="2355982"/>
            <a:ext cx="7225731" cy="789478"/>
          </a:xfrm>
          <a:prstGeom prst="rect">
            <a:avLst/>
          </a:prstGeom>
        </p:spPr>
      </p:pic>
      <p:sp>
        <p:nvSpPr>
          <p:cNvPr id="10" name="页脚占位符 3"/>
          <p:cNvSpPr>
            <a:spLocks noGrp="1"/>
          </p:cNvSpPr>
          <p:nvPr>
            <p:ph type="ftr" sz="quarter" idx="11"/>
          </p:nvPr>
        </p:nvSpPr>
        <p:spPr>
          <a:xfrm>
            <a:off x="311499" y="6356350"/>
            <a:ext cx="11535508" cy="365125"/>
          </a:xfrm>
        </p:spPr>
        <p:txBody>
          <a:bodyPr/>
          <a:lstStyle/>
          <a:p>
            <a:r>
              <a:rPr lang="en-US" altLang="zh-CN" sz="1600" baseline="30000" smtClean="0"/>
              <a:t>3</a:t>
            </a:r>
            <a:r>
              <a:rPr lang="en-US" altLang="zh-CN" sz="1600" smtClean="0"/>
              <a:t>Representation </a:t>
            </a:r>
            <a:r>
              <a:rPr lang="en-US" altLang="zh-CN" sz="1600" dirty="0"/>
              <a:t>based complexity measures for predicting</a:t>
            </a:r>
            <a:r>
              <a:rPr lang="zh-CN" altLang="en-US" sz="1600" dirty="0"/>
              <a:t> </a:t>
            </a:r>
            <a:r>
              <a:rPr lang="en-US" altLang="zh-CN" sz="1600" dirty="0"/>
              <a:t>generalization in deep learning. </a:t>
            </a:r>
            <a:r>
              <a:rPr lang="en-US" altLang="zh-CN" sz="1600" dirty="0" err="1"/>
              <a:t>arXiv</a:t>
            </a:r>
            <a:r>
              <a:rPr lang="en-US" altLang="zh-CN" sz="1600" dirty="0"/>
              <a:t> preprint arXiv:2012.02775, 2020.</a:t>
            </a:r>
            <a:endParaRPr kumimoji="1" lang="zh-CN" altLang="en-US" dirty="0"/>
          </a:p>
        </p:txBody>
      </p:sp>
    </p:spTree>
    <p:extLst>
      <p:ext uri="{BB962C8B-B14F-4D97-AF65-F5344CB8AC3E}">
        <p14:creationId xmlns:p14="http://schemas.microsoft.com/office/powerpoint/2010/main" val="184237019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DengXian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DengXian"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11674</TotalTime>
  <Words>845</Words>
  <Application>Microsoft Macintosh PowerPoint</Application>
  <PresentationFormat>宽屏</PresentationFormat>
  <Paragraphs>82</Paragraphs>
  <Slides>20</Slides>
  <Notes>4</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20</vt:i4>
      </vt:variant>
    </vt:vector>
  </HeadingPairs>
  <TitlesOfParts>
    <vt:vector size="24" baseType="lpstr">
      <vt:lpstr>DengXian</vt:lpstr>
      <vt:lpstr>DengXian Light</vt:lpstr>
      <vt:lpstr>Arial</vt:lpstr>
      <vt:lpstr>Office 主题</vt:lpstr>
      <vt:lpstr>A Survey on Predicting Generalization in Deep Learning (PGDL) Competition</vt:lpstr>
      <vt:lpstr>Overview of the competition design1</vt:lpstr>
      <vt:lpstr>Overview of the competition design</vt:lpstr>
      <vt:lpstr>Overview of the competition design </vt:lpstr>
      <vt:lpstr>Examples of task (Task 1)</vt:lpstr>
      <vt:lpstr>Examples of task (Task 9)</vt:lpstr>
      <vt:lpstr>Three categories of generalization estimators</vt:lpstr>
      <vt:lpstr>Winner of the competition2</vt:lpstr>
      <vt:lpstr>First Place: interpex3</vt:lpstr>
      <vt:lpstr>First Place: interpex</vt:lpstr>
      <vt:lpstr>First Place: interpex</vt:lpstr>
      <vt:lpstr>Second Place: Always Generalize4</vt:lpstr>
      <vt:lpstr>Second Place: Always Generalize</vt:lpstr>
      <vt:lpstr>Second Place: Always Generalize</vt:lpstr>
      <vt:lpstr>Second Place: Always Generalize</vt:lpstr>
      <vt:lpstr>Performance of theoretic bounds5</vt:lpstr>
      <vt:lpstr>Performance of theoretic bounds</vt:lpstr>
      <vt:lpstr>Performance of theoretic bounds(Margin)</vt:lpstr>
      <vt:lpstr>References</vt:lpstr>
      <vt:lpstr>References</vt:lpstr>
    </vt:vector>
  </TitlesOfParts>
  <Company/>
  <LinksUpToDate>false</LinksUpToDate>
  <SharedDoc>false</SharedDoc>
  <HyperlinksChanged>false</HyperlinksChanged>
  <AppVersion>15.0037</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zjx98math@gmail.com</dc:creator>
  <cp:lastModifiedBy>zjx98math@gmail.com</cp:lastModifiedBy>
  <cp:revision>16</cp:revision>
  <cp:lastPrinted>2021-09-06T00:39:55Z</cp:lastPrinted>
  <dcterms:created xsi:type="dcterms:W3CDTF">2021-08-29T09:28:08Z</dcterms:created>
  <dcterms:modified xsi:type="dcterms:W3CDTF">2021-09-07T15:47:15Z</dcterms:modified>
</cp:coreProperties>
</file>