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C285E-8A43-45F1-9671-98B431F2F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D50D0B-40EF-4375-8CBF-D24C75C9F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3268DE-EF0F-4EF6-B06A-142DED97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7353-5411-4C5A-BD24-36EB2F43892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8BA2F1-B0BE-4CFC-A904-3647BDE0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883062-8FC6-40A3-A81C-5A67CD06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8200-26F0-4298-9B08-B67C26594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81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A6405-3364-4C4A-97D5-34BDD900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E4958A-DEC0-4B24-BA66-CCC6F4FF8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E90D34-BD1A-459A-ABBF-2221A1A1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7353-5411-4C5A-BD24-36EB2F43892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7D5EDF-497B-4F79-A5DE-FB435A90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EC4F24-222E-4C97-9287-1C753C83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8200-26F0-4298-9B08-B67C26594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63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3D6BF1A-D62A-4A9A-A385-E301944E6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2E27C3-ADA3-4131-BD6E-681BD7219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F1B2FA-9098-4314-B72D-A33122FB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7353-5411-4C5A-BD24-36EB2F43892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05E8B6-80B9-4ED9-98D7-014202B7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2871CA-9C5F-4A81-9E55-59761746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8200-26F0-4298-9B08-B67C26594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04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E3A3E8-C7BF-4FD6-A10F-8B37AA9C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66FE68-E0A5-458E-A927-C4AD73164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FA75CF-0F3F-4E6D-84FB-2764492D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7353-5411-4C5A-BD24-36EB2F43892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F81D9E-EE48-43EC-B8CB-92548332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4F8532-9835-47CD-8AEE-3536D5E2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8200-26F0-4298-9B08-B67C26594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74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05987-8C99-4AEB-8D24-5909F44C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E911E7-F2BC-4FE8-8B9C-BCE8066C4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49E5BE-50A7-4D67-9092-29C3A852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7353-5411-4C5A-BD24-36EB2F43892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485A9B-1969-4771-B278-D6E2B9A2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B056A8-C890-484D-83EB-FAA22E86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8200-26F0-4298-9B08-B67C26594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97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98C6C-C440-4775-B962-6A6C6009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BB44BF-76CC-4165-8D68-8B58EDB03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1CAB21-A8C5-4C89-A8B7-AF4F8CA5F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B2489C-D955-4B55-80BC-C0FAB97B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7353-5411-4C5A-BD24-36EB2F43892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85AF2E-066D-44C1-9252-66857200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E6B72C-645D-47D0-BAE0-CE0737B1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8200-26F0-4298-9B08-B67C26594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96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6403E2-BA20-454A-A9B6-6C225C44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924B79-56B2-4421-9AE8-EBC6E89A6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B65FE9-5A85-49A1-B91B-2E5DCBDAA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355F1FD-6525-4D07-AD23-4D46FB6AF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0F00BC2-5F76-42BE-9845-F1AAAC32B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97528B6-633D-4C32-9120-D7DD4184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7353-5411-4C5A-BD24-36EB2F43892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8CF93C0-F554-4C8C-89FF-AE3E3CF2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2F36B3A-933F-4845-880D-6659C056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8200-26F0-4298-9B08-B67C26594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85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1F785-874E-4F6B-AD5B-611AE241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16D3867-C9A9-43DE-8A74-88E17CBC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7353-5411-4C5A-BD24-36EB2F43892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6C7DE1-89FD-466E-A217-EF00C955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2CB37F-2BB6-4E90-B706-0B9CFFA0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8200-26F0-4298-9B08-B67C26594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06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1B635DB-7322-42E0-8DFB-856B5ADE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7353-5411-4C5A-BD24-36EB2F43892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6E79C28-624E-41B2-A35C-6617F130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571E62-0575-4D8F-BBC9-B9A70B84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8200-26F0-4298-9B08-B67C26594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34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41AAA-4FB2-4EEF-A9F3-6628F825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C88D9E-9F96-405B-BA7A-0E97A33F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8CDB682-083C-4C70-A3B3-6069950F7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2EB6C7-38AC-4EA6-A518-A02B2AD0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7353-5411-4C5A-BD24-36EB2F43892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ABE308-B948-4F4D-B274-D84EE1C2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58AB57-672D-48BF-8886-73671894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8200-26F0-4298-9B08-B67C26594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13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B2ECDD-B114-441F-ABD6-0FE6A884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09B192-ED67-426B-9F34-842332CE2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65EC8B-B31A-43CD-AC4E-33F5D0ACF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5F906F-12EA-4D8A-866B-9F9AC167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7353-5411-4C5A-BD24-36EB2F43892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341D44-5ABA-4266-A279-FCADA668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564286-C720-47EF-9018-3811005C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8200-26F0-4298-9B08-B67C26594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10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FFDF657-7A16-4575-93AA-6B77936A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017F41-50F0-4F15-86E6-AD38B62F9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28B6F3-6460-46F1-9DCD-8B6E9318B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A7353-5411-4C5A-BD24-36EB2F438928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C659C2-A9D4-4520-98DE-77DC9094D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57F9ED-78E9-4236-ABFF-D2E71ABBD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8200-26F0-4298-9B08-B67C26594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73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5C0F7B-2B9E-4857-956F-10BD0E15F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HLS_lab</a:t>
            </a:r>
            <a:br>
              <a:rPr lang="zh-CN" altLang="en-US" sz="6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7A80AC-E20E-4BAB-BCC8-C2058FD1BF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Cholesky Algorithm</a:t>
            </a:r>
          </a:p>
          <a:p>
            <a:endParaRPr lang="en-US" altLang="zh-TW" dirty="0"/>
          </a:p>
          <a:p>
            <a:r>
              <a:rPr lang="en-US" altLang="zh-TW" dirty="0"/>
              <a:t>111061627 </a:t>
            </a:r>
            <a:r>
              <a:rPr lang="zh-TW" altLang="en-US" dirty="0"/>
              <a:t>陳佳詳</a:t>
            </a:r>
          </a:p>
        </p:txBody>
      </p:sp>
    </p:spTree>
    <p:extLst>
      <p:ext uri="{BB962C8B-B14F-4D97-AF65-F5344CB8AC3E}">
        <p14:creationId xmlns:p14="http://schemas.microsoft.com/office/powerpoint/2010/main" val="159794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E43691-252D-4AD2-ADC0-6CF0C5B5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Module4 dataflow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0C344E-8F41-4A2D-9439-8999D5AC0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DATAFLOW pragma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可以啟用</a:t>
            </a:r>
            <a:r>
              <a:rPr lang="en-US" altLang="zh-TW" b="0" i="0" dirty="0">
                <a:solidFill>
                  <a:srgbClr val="343541"/>
                </a:solidFill>
                <a:effectLst/>
                <a:latin typeface="Söhne"/>
              </a:rPr>
              <a:t>task-level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 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pipeline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，讓函數和迴圈在操作上重疊，增加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RTL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實現的</a:t>
            </a:r>
            <a:r>
              <a:rPr lang="en-US" altLang="zh-TW" b="0" i="0" dirty="0">
                <a:solidFill>
                  <a:srgbClr val="343541"/>
                </a:solidFill>
                <a:effectLst/>
                <a:latin typeface="Söhne"/>
              </a:rPr>
              <a:t>concurrency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，提高整體設計的</a:t>
            </a:r>
            <a:r>
              <a:rPr lang="en-US" altLang="zh-TW" b="0" i="0" dirty="0">
                <a:solidFill>
                  <a:srgbClr val="343541"/>
                </a:solidFill>
                <a:effectLst/>
                <a:latin typeface="Söhne"/>
              </a:rPr>
              <a:t>throughput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當指定 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DATAFLOW pragma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時，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HLS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工具會分析</a:t>
            </a:r>
            <a:r>
              <a:rPr lang="en-US" altLang="zh-TW" b="0" i="0" dirty="0">
                <a:solidFill>
                  <a:srgbClr val="343541"/>
                </a:solidFill>
                <a:effectLst/>
                <a:latin typeface="Söhne"/>
              </a:rPr>
              <a:t>sequential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函數或迴圈之間的</a:t>
            </a:r>
            <a:r>
              <a:rPr lang="en-US" altLang="zh-TW" b="0" i="0" dirty="0">
                <a:solidFill>
                  <a:srgbClr val="343541"/>
                </a:solidFill>
                <a:effectLst/>
                <a:latin typeface="Söhne"/>
              </a:rPr>
              <a:t>data flow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並創建通道 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基於 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ping pong RAM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或 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FIFO)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，允許</a:t>
            </a:r>
            <a:r>
              <a:rPr lang="en-US" altLang="zh-TW" b="0" i="0" dirty="0">
                <a:solidFill>
                  <a:srgbClr val="343541"/>
                </a:solidFill>
                <a:effectLst/>
                <a:latin typeface="Söhne"/>
              </a:rPr>
              <a:t>consumer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函數或迴圈在</a:t>
            </a:r>
            <a:r>
              <a:rPr lang="en-US" altLang="zh-TW" b="0" i="0" dirty="0">
                <a:solidFill>
                  <a:srgbClr val="343541"/>
                </a:solidFill>
                <a:effectLst/>
                <a:latin typeface="Söhne"/>
              </a:rPr>
              <a:t>producer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函數或迴圈完成之前開始操作。這使得函數或迴圈可以並行操作，減少延遲，提高 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RTL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的吞吐量。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184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一張含有 文字 的圖片&#10;&#10;自動產生的描述">
            <a:extLst>
              <a:ext uri="{FF2B5EF4-FFF2-40B4-BE49-F238E27FC236}">
                <a16:creationId xmlns:a16="http://schemas.microsoft.com/office/drawing/2014/main" id="{07358776-D4F1-4415-BDD4-7F93D660F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2194460"/>
            <a:ext cx="6554115" cy="371526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9A5B174-6790-4F24-BA3C-BE04909AE346}"/>
              </a:ext>
            </a:extLst>
          </p:cNvPr>
          <p:cNvSpPr txBox="1"/>
          <p:nvPr/>
        </p:nvSpPr>
        <p:spPr>
          <a:xfrm>
            <a:off x="7933267" y="2967335"/>
            <a:ext cx="3105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中加入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#pragma HLS DATAFLOW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讓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HLS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能優化其迴圈。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55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AEAFD4-9807-4EB5-B77C-8A21232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Conclusion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6E9761-7ECF-4AAF-9875-20D0FD97B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86067" cy="4351338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>
                <a:solidFill>
                  <a:srgbClr val="131313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Actual results comparing the runs for all modules including execution on the CPU(*):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https://github.com/jiaxianggg-chen/cholesky-algorithm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8547C58-9FFF-481B-96B5-554D26D5C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107" y="2995511"/>
            <a:ext cx="8821786" cy="183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9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838803-5B32-4FFF-9723-AA56A33D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Cholesky 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4C539-65B3-4655-A84F-F2D1A5519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6399"/>
            <a:ext cx="10515600" cy="32305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13131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在線性代數中，</a:t>
            </a:r>
            <a:r>
              <a:rPr lang="en-US" altLang="zh-TW" sz="2800" dirty="0">
                <a:solidFill>
                  <a:srgbClr val="13131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Cholesky decomposition</a:t>
            </a:r>
            <a:r>
              <a:rPr lang="zh-TW" altLang="en-US" sz="2800" dirty="0">
                <a:solidFill>
                  <a:srgbClr val="13131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是將一個正定的</a:t>
            </a:r>
            <a:r>
              <a:rPr lang="en-US" altLang="zh-TW" sz="2800" dirty="0">
                <a:solidFill>
                  <a:srgbClr val="13131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Hermitian</a:t>
            </a:r>
            <a:r>
              <a:rPr lang="zh-TW" altLang="en-US" sz="2800" dirty="0">
                <a:solidFill>
                  <a:srgbClr val="13131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矩陣分解成一個</a:t>
            </a:r>
            <a:r>
              <a:rPr lang="zh-TW" altLang="en-US" sz="28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下三角矩陣</a:t>
            </a:r>
            <a:r>
              <a:rPr lang="zh-TW" altLang="en-US" sz="2800" dirty="0">
                <a:solidFill>
                  <a:srgbClr val="13131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與其</a:t>
            </a:r>
            <a:r>
              <a:rPr lang="zh-TW" altLang="en-US" sz="28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共軛轉置</a:t>
            </a:r>
            <a:r>
              <a:rPr lang="zh-TW" altLang="en-US" sz="2800" dirty="0">
                <a:solidFill>
                  <a:srgbClr val="13131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之乘積。</a:t>
            </a:r>
            <a:endParaRPr lang="en-US" altLang="zh-TW" sz="2800" dirty="0">
              <a:solidFill>
                <a:srgbClr val="131313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13131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優點：提高代數運算效率、</a:t>
            </a:r>
            <a:r>
              <a:rPr lang="en-US" altLang="zh-TW" sz="2800" dirty="0">
                <a:solidFill>
                  <a:srgbClr val="13131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Monte Carlo</a:t>
            </a:r>
            <a:r>
              <a:rPr lang="zh-TW" altLang="en-US" sz="2800" dirty="0">
                <a:solidFill>
                  <a:srgbClr val="13131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方法等十分有用。</a:t>
            </a:r>
            <a:endParaRPr lang="en-US" altLang="zh-TW" sz="2800" dirty="0">
              <a:solidFill>
                <a:srgbClr val="131313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605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B1093-56EF-4AEA-BA90-5B563F21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Cholesky Algorithm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2C57CF2-5CA5-4A77-8E6D-CFBDFE665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256" y="1838817"/>
            <a:ext cx="9221487" cy="4324954"/>
          </a:xfrm>
        </p:spPr>
      </p:pic>
    </p:spTree>
    <p:extLst>
      <p:ext uri="{BB962C8B-B14F-4D97-AF65-F5344CB8AC3E}">
        <p14:creationId xmlns:p14="http://schemas.microsoft.com/office/powerpoint/2010/main" val="338376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1FFB56F-A445-4F4B-B62E-70365E929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760" y="437444"/>
            <a:ext cx="3578974" cy="598311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6FBFD5A-7218-476B-9650-ECA1DF259F2A}"/>
              </a:ext>
            </a:extLst>
          </p:cNvPr>
          <p:cNvSpPr txBox="1"/>
          <p:nvPr/>
        </p:nvSpPr>
        <p:spPr>
          <a:xfrm>
            <a:off x="5647266" y="1650998"/>
            <a:ext cx="631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根據上一頁的通式，可以寫下他的算法來計算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3E25362-EB42-4E1F-816A-BE6E3F13C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266" y="2932446"/>
            <a:ext cx="3982006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4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1F64DA-A918-4154-AB1A-A97B3013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8458"/>
            <a:ext cx="10515600" cy="1325563"/>
          </a:xfrm>
        </p:spPr>
        <p:txBody>
          <a:bodyPr/>
          <a:lstStyle/>
          <a:p>
            <a:r>
              <a:rPr lang="en-US" altLang="zh-CN" sz="4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Run on CPU</a:t>
            </a:r>
            <a:br>
              <a:rPr lang="en-US" altLang="zh-CN" sz="4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</a:b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4DFC065C-1E89-4CC7-AA57-514A150F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667"/>
            <a:ext cx="10515600" cy="3806296"/>
          </a:xfrm>
        </p:spPr>
        <p:txBody>
          <a:bodyPr/>
          <a:lstStyle/>
          <a:p>
            <a:r>
              <a:rPr lang="en-US" altLang="zh-CN" sz="2800" dirty="0"/>
              <a:t>CPU execution time is 21390us</a:t>
            </a:r>
            <a:endParaRPr lang="zh-CN" altLang="en-US" sz="2800" dirty="0"/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E21417C-BA5F-4B76-A127-18A86D40C0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5" r="31609"/>
          <a:stretch/>
        </p:blipFill>
        <p:spPr>
          <a:xfrm>
            <a:off x="838200" y="3325944"/>
            <a:ext cx="5996102" cy="16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1D6E50-9FFB-4AA1-ABDB-7040CC5F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Module1 Baseline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DD4539-8205-433F-B111-D5A798DB1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zh-TW" dirty="0">
                <a:solidFill>
                  <a:srgbClr val="37415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The</a:t>
            </a:r>
            <a:r>
              <a:rPr lang="zh-TW" altLang="en-US" dirty="0">
                <a:solidFill>
                  <a:srgbClr val="37415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37415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host</a:t>
            </a:r>
            <a:r>
              <a:rPr lang="zh-TW" altLang="en-US" dirty="0">
                <a:solidFill>
                  <a:srgbClr val="37415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37415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program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b="0" i="0" dirty="0" err="1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kernal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所需的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data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通過 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PCIe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（ </a:t>
            </a:r>
            <a:r>
              <a:rPr lang="en-US" altLang="zh-TW" b="0" i="0" dirty="0" err="1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Alveo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數據中心加速卡）寫入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global </a:t>
            </a:r>
            <a:r>
              <a:rPr lang="en-US" altLang="zh-TW" b="0" i="0" dirty="0" err="1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momory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en-US" altLang="zh-TW" dirty="0">
                <a:solidFill>
                  <a:srgbClr val="37415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The</a:t>
            </a:r>
            <a:r>
              <a:rPr lang="zh-TW" altLang="en-US" dirty="0">
                <a:solidFill>
                  <a:srgbClr val="37415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37415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host</a:t>
            </a:r>
            <a:r>
              <a:rPr lang="zh-TW" altLang="en-US" dirty="0">
                <a:solidFill>
                  <a:srgbClr val="37415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37415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program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設置</a:t>
            </a:r>
            <a:r>
              <a:rPr lang="en-US" altLang="zh-TW" b="0" i="0" dirty="0" err="1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kernal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的輸入參數。</a:t>
            </a:r>
          </a:p>
          <a:p>
            <a:pPr algn="l">
              <a:buFont typeface="+mj-lt"/>
              <a:buAutoNum type="arabicPeriod"/>
            </a:pPr>
            <a:r>
              <a:rPr lang="en-US" altLang="zh-TW" dirty="0">
                <a:solidFill>
                  <a:srgbClr val="37415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The</a:t>
            </a:r>
            <a:r>
              <a:rPr lang="zh-TW" altLang="en-US" dirty="0">
                <a:solidFill>
                  <a:srgbClr val="37415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37415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host</a:t>
            </a:r>
            <a:r>
              <a:rPr lang="zh-TW" altLang="en-US" dirty="0">
                <a:solidFill>
                  <a:srgbClr val="37415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37415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program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觸發在 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FPGA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kernel function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的執行。</a:t>
            </a:r>
          </a:p>
          <a:p>
            <a:pPr algn="l">
              <a:buFont typeface="+mj-lt"/>
              <a:buAutoNum type="arabicPeriod"/>
            </a:pPr>
            <a:r>
              <a:rPr lang="en-US" altLang="zh-TW" b="0" i="0" dirty="0" err="1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Kernal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在需要時從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global </a:t>
            </a:r>
            <a:r>
              <a:rPr lang="en-US" altLang="zh-TW" b="0" i="0" dirty="0" err="1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momory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中讀取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data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並執行所需的計算。</a:t>
            </a:r>
          </a:p>
          <a:p>
            <a:pPr algn="l">
              <a:buFont typeface="+mj-lt"/>
              <a:buAutoNum type="arabicPeriod"/>
            </a:pPr>
            <a:r>
              <a:rPr lang="en-US" altLang="zh-TW" b="0" i="0" dirty="0" err="1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Kernal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data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寫回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global </a:t>
            </a:r>
            <a:r>
              <a:rPr lang="en-US" altLang="zh-TW" b="0" i="0" dirty="0" err="1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momory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，並通知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host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已完成。</a:t>
            </a:r>
          </a:p>
          <a:p>
            <a:pPr algn="l">
              <a:buFont typeface="+mj-lt"/>
              <a:buAutoNum type="arabicPeriod"/>
            </a:pPr>
            <a:r>
              <a:rPr lang="en-US" altLang="zh-TW" dirty="0">
                <a:solidFill>
                  <a:srgbClr val="37415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The</a:t>
            </a:r>
            <a:r>
              <a:rPr lang="zh-TW" altLang="en-US" dirty="0">
                <a:solidFill>
                  <a:srgbClr val="37415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37415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host</a:t>
            </a:r>
            <a:r>
              <a:rPr lang="zh-TW" altLang="en-US" dirty="0">
                <a:solidFill>
                  <a:srgbClr val="37415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37415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program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global </a:t>
            </a:r>
            <a:r>
              <a:rPr lang="en-US" altLang="zh-TW" b="0" i="0" dirty="0" err="1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momory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中讀取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data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global </a:t>
            </a:r>
            <a:r>
              <a:rPr lang="en-US" altLang="zh-TW" b="0" i="0" dirty="0" err="1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momory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中，並根據需要繼續處理。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677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EB576F-42B4-45E3-BDCF-E49E770D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Module2 pipeline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8A869C1-9F8B-4AAF-B1B1-7957419B1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433" y="1690688"/>
            <a:ext cx="5179500" cy="317084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6152CF7-8140-485C-BBF6-CAA41D878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968" y="1690688"/>
            <a:ext cx="2836632" cy="316588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54B5BBE-34EE-4791-824F-410DC09A879A}"/>
              </a:ext>
            </a:extLst>
          </p:cNvPr>
          <p:cNvSpPr txBox="1"/>
          <p:nvPr/>
        </p:nvSpPr>
        <p:spPr>
          <a:xfrm>
            <a:off x="679433" y="5700712"/>
            <a:ext cx="1004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module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在原本的架構中加入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pipeline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，透過降低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II(</a:t>
            </a:r>
            <a:r>
              <a:rPr lang="en-US" altLang="zh-TW" b="0" i="0" dirty="0">
                <a:solidFill>
                  <a:srgbClr val="1F2328"/>
                </a:solidFill>
                <a:effectLst/>
                <a:latin typeface="-apple-system"/>
              </a:rPr>
              <a:t>initiation interval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，來加快整體的運算時間。</a:t>
            </a:r>
          </a:p>
        </p:txBody>
      </p:sp>
    </p:spTree>
    <p:extLst>
      <p:ext uri="{BB962C8B-B14F-4D97-AF65-F5344CB8AC3E}">
        <p14:creationId xmlns:p14="http://schemas.microsoft.com/office/powerpoint/2010/main" val="346878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C2D644-B49D-4F14-AB32-3C5B08F52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5070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在原先的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baseline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中，我們並未加入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pipeline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，但在合成時他會自動地將計算的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loop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pipeline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II=7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#pragma HLS pipeline II=&lt;int&gt;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enable_flush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rewind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在加入了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pragma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去做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pipeline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後，可以降低他的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，使得整體的運算時間下降。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344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82C17-9F3D-4B24-B483-10FF42A9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Module3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datatype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2E939F-CAB3-427A-9FB3-F5A20A7C5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module3</a:t>
            </a:r>
            <a:r>
              <a:rPr lang="zh-TW" altLang="en-US" dirty="0"/>
              <a:t>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and host code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會從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調整為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，降低運算量以及儲存量。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 expected, the resource utilization comes down across for both logic and storage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1B1413-86C9-4405-BF9F-39B36A233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566" y="2756125"/>
            <a:ext cx="7526867" cy="75705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BF01D5F-7510-4860-AACE-BDA2AD3DF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164" y="3793513"/>
            <a:ext cx="5965670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1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444</Words>
  <Application>Microsoft Office PowerPoint</Application>
  <PresentationFormat>寬螢幕</PresentationFormat>
  <Paragraphs>46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-apple-system</vt:lpstr>
      <vt:lpstr>Söhne</vt:lpstr>
      <vt:lpstr>標楷體</vt:lpstr>
      <vt:lpstr>Arial</vt:lpstr>
      <vt:lpstr>Calibri</vt:lpstr>
      <vt:lpstr>Calibri Light</vt:lpstr>
      <vt:lpstr>Times New Roman</vt:lpstr>
      <vt:lpstr>Office 佈景主題</vt:lpstr>
      <vt:lpstr>HLS_lab </vt:lpstr>
      <vt:lpstr>Cholesky Algorithm</vt:lpstr>
      <vt:lpstr>Cholesky Algorithm</vt:lpstr>
      <vt:lpstr>PowerPoint 簡報</vt:lpstr>
      <vt:lpstr>Run on CPU </vt:lpstr>
      <vt:lpstr>Module1 Baseline</vt:lpstr>
      <vt:lpstr>Module2 pipeline</vt:lpstr>
      <vt:lpstr>PowerPoint 簡報</vt:lpstr>
      <vt:lpstr>Module3 datatype</vt:lpstr>
      <vt:lpstr>Module4 dataflow</vt:lpstr>
      <vt:lpstr>PowerPoint 簡報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HLS_lab</dc:title>
  <dc:creator>jiaxiang chen</dc:creator>
  <cp:lastModifiedBy>jiaxiang chen</cp:lastModifiedBy>
  <cp:revision>15</cp:revision>
  <dcterms:created xsi:type="dcterms:W3CDTF">2023-04-09T08:26:35Z</dcterms:created>
  <dcterms:modified xsi:type="dcterms:W3CDTF">2023-04-09T14:51:13Z</dcterms:modified>
</cp:coreProperties>
</file>