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0"/>
  </p:notesMasterIdLst>
  <p:sldIdLst>
    <p:sldId id="256" r:id="rId2"/>
    <p:sldId id="257" r:id="rId3"/>
    <p:sldId id="314" r:id="rId4"/>
    <p:sldId id="280" r:id="rId5"/>
    <p:sldId id="258" r:id="rId6"/>
    <p:sldId id="305" r:id="rId7"/>
    <p:sldId id="281" r:id="rId8"/>
    <p:sldId id="260" r:id="rId9"/>
    <p:sldId id="261" r:id="rId10"/>
    <p:sldId id="264" r:id="rId11"/>
    <p:sldId id="265" r:id="rId12"/>
    <p:sldId id="266" r:id="rId13"/>
    <p:sldId id="262" r:id="rId14"/>
    <p:sldId id="313" r:id="rId15"/>
    <p:sldId id="272" r:id="rId16"/>
    <p:sldId id="267" r:id="rId17"/>
    <p:sldId id="271" r:id="rId18"/>
    <p:sldId id="270" r:id="rId19"/>
    <p:sldId id="269" r:id="rId20"/>
    <p:sldId id="268" r:id="rId21"/>
    <p:sldId id="263" r:id="rId22"/>
    <p:sldId id="273" r:id="rId23"/>
    <p:sldId id="274" r:id="rId24"/>
    <p:sldId id="310" r:id="rId25"/>
    <p:sldId id="275" r:id="rId26"/>
    <p:sldId id="282" r:id="rId27"/>
    <p:sldId id="283" r:id="rId28"/>
    <p:sldId id="284" r:id="rId29"/>
    <p:sldId id="285" r:id="rId30"/>
    <p:sldId id="311" r:id="rId31"/>
    <p:sldId id="307" r:id="rId32"/>
    <p:sldId id="286" r:id="rId33"/>
    <p:sldId id="295" r:id="rId34"/>
    <p:sldId id="287" r:id="rId35"/>
    <p:sldId id="315" r:id="rId36"/>
    <p:sldId id="288" r:id="rId37"/>
    <p:sldId id="296" r:id="rId38"/>
    <p:sldId id="289" r:id="rId39"/>
    <p:sldId id="297" r:id="rId40"/>
    <p:sldId id="290" r:id="rId41"/>
    <p:sldId id="292" r:id="rId42"/>
    <p:sldId id="291" r:id="rId43"/>
    <p:sldId id="293" r:id="rId44"/>
    <p:sldId id="294" r:id="rId45"/>
    <p:sldId id="316" r:id="rId46"/>
    <p:sldId id="298" r:id="rId47"/>
    <p:sldId id="299" r:id="rId48"/>
    <p:sldId id="317" r:id="rId49"/>
    <p:sldId id="300" r:id="rId50"/>
    <p:sldId id="304" r:id="rId51"/>
    <p:sldId id="302" r:id="rId52"/>
    <p:sldId id="303" r:id="rId53"/>
    <p:sldId id="318" r:id="rId54"/>
    <p:sldId id="306" r:id="rId55"/>
    <p:sldId id="319" r:id="rId56"/>
    <p:sldId id="308" r:id="rId57"/>
    <p:sldId id="312" r:id="rId58"/>
    <p:sldId id="309"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s" id="{739363C7-82F9-446A-B686-A6224BC0117F}">
          <p14:sldIdLst>
            <p14:sldId id="256"/>
            <p14:sldId id="257"/>
            <p14:sldId id="314"/>
          </p14:sldIdLst>
        </p14:section>
        <p14:section name="introduction" id="{92662833-9CA1-4ACD-922E-577161B6881D}">
          <p14:sldIdLst>
            <p14:sldId id="280"/>
            <p14:sldId id="258"/>
            <p14:sldId id="305"/>
          </p14:sldIdLst>
        </p14:section>
        <p14:section name="Database" id="{C835F787-7061-42E8-8C0F-288A9AC4BE71}">
          <p14:sldIdLst>
            <p14:sldId id="281"/>
            <p14:sldId id="260"/>
            <p14:sldId id="261"/>
            <p14:sldId id="264"/>
            <p14:sldId id="265"/>
            <p14:sldId id="266"/>
            <p14:sldId id="262"/>
            <p14:sldId id="313"/>
            <p14:sldId id="272"/>
            <p14:sldId id="267"/>
            <p14:sldId id="271"/>
            <p14:sldId id="270"/>
            <p14:sldId id="269"/>
            <p14:sldId id="268"/>
            <p14:sldId id="263"/>
          </p14:sldIdLst>
        </p14:section>
        <p14:section name="Review of papers" id="{8C9D8436-72B7-4B5F-99ED-D2B46356B7F7}">
          <p14:sldIdLst>
            <p14:sldId id="273"/>
            <p14:sldId id="274"/>
            <p14:sldId id="310"/>
            <p14:sldId id="275"/>
            <p14:sldId id="282"/>
            <p14:sldId id="283"/>
            <p14:sldId id="284"/>
            <p14:sldId id="285"/>
            <p14:sldId id="311"/>
            <p14:sldId id="307"/>
            <p14:sldId id="286"/>
            <p14:sldId id="295"/>
            <p14:sldId id="287"/>
            <p14:sldId id="315"/>
            <p14:sldId id="288"/>
            <p14:sldId id="296"/>
            <p14:sldId id="289"/>
            <p14:sldId id="297"/>
            <p14:sldId id="290"/>
            <p14:sldId id="292"/>
            <p14:sldId id="291"/>
          </p14:sldIdLst>
        </p14:section>
        <p14:section name="Frontiers of action recognition" id="{10E551DB-FC38-437A-95DB-C04B7945065E}">
          <p14:sldIdLst>
            <p14:sldId id="293"/>
            <p14:sldId id="294"/>
            <p14:sldId id="316"/>
            <p14:sldId id="298"/>
            <p14:sldId id="299"/>
            <p14:sldId id="317"/>
            <p14:sldId id="300"/>
            <p14:sldId id="304"/>
            <p14:sldId id="302"/>
            <p14:sldId id="303"/>
            <p14:sldId id="318"/>
            <p14:sldId id="306"/>
            <p14:sldId id="319"/>
            <p14:sldId id="308"/>
          </p14:sldIdLst>
        </p14:section>
        <p14:section name="Idea" id="{8235FBFD-7B65-4286-A05D-5695FCAA1959}">
          <p14:sldIdLst>
            <p14:sldId id="312"/>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95" autoAdjust="0"/>
    <p:restoredTop sz="86867" autoAdjust="0"/>
  </p:normalViewPr>
  <p:slideViewPr>
    <p:cSldViewPr snapToGrid="0">
      <p:cViewPr varScale="1">
        <p:scale>
          <a:sx n="96" d="100"/>
          <a:sy n="96" d="100"/>
        </p:scale>
        <p:origin x="3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E8EE1-5633-4B5B-B4DF-5795E9F21353}" type="datetimeFigureOut">
              <a:rPr lang="en-US" smtClean="0"/>
              <a:t>2016-11-29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E2FC-8131-4108-90F7-C8457EB81A1F}" type="slidenum">
              <a:rPr lang="en-US" smtClean="0"/>
              <a:t>‹#›</a:t>
            </a:fld>
            <a:endParaRPr lang="en-US"/>
          </a:p>
        </p:txBody>
      </p:sp>
    </p:spTree>
    <p:extLst>
      <p:ext uri="{BB962C8B-B14F-4D97-AF65-F5344CB8AC3E}">
        <p14:creationId xmlns:p14="http://schemas.microsoft.com/office/powerpoint/2010/main" val="227608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nodes</a:t>
            </a:r>
            <a:r>
              <a:rPr lang="zh-CN" altLang="en-US" dirty="0" smtClean="0"/>
              <a:t>是指由空间上组成的关系。</a:t>
            </a:r>
            <a:r>
              <a:rPr lang="en-US" altLang="zh-CN" dirty="0" smtClean="0"/>
              <a:t>Or nodes</a:t>
            </a:r>
            <a:r>
              <a:rPr lang="zh-CN" altLang="en-US" dirty="0" smtClean="0"/>
              <a:t>是指该部分有多种可能的关系，比如</a:t>
            </a:r>
            <a:r>
              <a:rPr lang="en-US" altLang="zh-CN" dirty="0" err="1" smtClean="0"/>
              <a:t>poselets</a:t>
            </a:r>
            <a:r>
              <a:rPr lang="zh-CN" altLang="en-US" dirty="0" smtClean="0"/>
              <a:t>的正脸，侧脸都有一定的激活，但是究竟是哪种是不确定的</a:t>
            </a:r>
            <a:endParaRPr lang="en-US" dirty="0"/>
          </a:p>
        </p:txBody>
      </p:sp>
      <p:sp>
        <p:nvSpPr>
          <p:cNvPr id="4" name="Slide Number Placeholder 3"/>
          <p:cNvSpPr>
            <a:spLocks noGrp="1"/>
          </p:cNvSpPr>
          <p:nvPr>
            <p:ph type="sldNum" sz="quarter" idx="10"/>
          </p:nvPr>
        </p:nvSpPr>
        <p:spPr/>
        <p:txBody>
          <a:bodyPr/>
          <a:lstStyle/>
          <a:p>
            <a:fld id="{A6FCE2FC-8131-4108-90F7-C8457EB81A1F}" type="slidenum">
              <a:rPr lang="en-US" smtClean="0"/>
              <a:t>36</a:t>
            </a:fld>
            <a:endParaRPr lang="en-US"/>
          </a:p>
        </p:txBody>
      </p:sp>
    </p:spTree>
    <p:extLst>
      <p:ext uri="{BB962C8B-B14F-4D97-AF65-F5344CB8AC3E}">
        <p14:creationId xmlns:p14="http://schemas.microsoft.com/office/powerpoint/2010/main" val="2991462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CE2FC-8131-4108-90F7-C8457EB81A1F}" type="slidenum">
              <a:rPr lang="en-US" smtClean="0"/>
              <a:t>37</a:t>
            </a:fld>
            <a:endParaRPr lang="en-US"/>
          </a:p>
        </p:txBody>
      </p:sp>
    </p:spTree>
    <p:extLst>
      <p:ext uri="{BB962C8B-B14F-4D97-AF65-F5344CB8AC3E}">
        <p14:creationId xmlns:p14="http://schemas.microsoft.com/office/powerpoint/2010/main" val="32484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sz="1200" kern="1200" smtClean="0">
                          <a:solidFill>
                            <a:schemeClr val="tx1"/>
                          </a:solidFill>
                          <a:effectLst/>
                          <a:latin typeface="Cambria Math" panose="02040503050406030204" pitchFamily="18" charset="0"/>
                          <a:ea typeface="+mn-ea"/>
                          <a:cs typeface="+mn-cs"/>
                        </a:rPr>
                        <m:t>𝜒</m:t>
                      </m:r>
                      <m:r>
                        <a:rPr lang="en-US" sz="1200" i="1" kern="1200">
                          <a:solidFill>
                            <a:schemeClr val="tx1"/>
                          </a:solidFill>
                          <a:effectLst/>
                          <a:latin typeface="Cambria Math" panose="02040503050406030204" pitchFamily="18" charset="0"/>
                          <a:ea typeface="+mn-ea"/>
                          <a:cs typeface="+mn-cs"/>
                        </a:rPr>
                        <m:t> </m:t>
                      </m:r>
                      <m:r>
                        <m:rPr>
                          <m:nor/>
                        </m:rPr>
                        <a:rPr lang="en-US" sz="1200" kern="1200">
                          <a:solidFill>
                            <a:schemeClr val="tx1"/>
                          </a:solidFill>
                          <a:effectLst/>
                          <a:latin typeface="+mn-lt"/>
                          <a:ea typeface="+mn-ea"/>
                          <a:cs typeface="+mn-cs"/>
                        </a:rPr>
                        <m:t>is</m:t>
                      </m:r>
                      <m:r>
                        <m:rPr>
                          <m:nor/>
                        </m:rPr>
                        <a:rPr lang="en-US" sz="1200" i="1"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the</m:t>
                      </m:r>
                      <m:r>
                        <m:rPr>
                          <m:nor/>
                        </m:rPr>
                        <a:rPr lang="en-US" sz="1200" i="1"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set</m:t>
                      </m:r>
                      <m:r>
                        <m:rPr>
                          <m:nor/>
                        </m:rPr>
                        <a:rPr lang="en-US" sz="1200" i="1"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of</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joints</m:t>
                      </m:r>
                      <m:r>
                        <a:rPr lang="en-US" sz="1200"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𝑥</m:t>
                          </m:r>
                        </m:e>
                        <m:sub>
                          <m:r>
                            <a:rPr lang="en-US" sz="1200"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is</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joint</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vector</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represents</m:t>
                      </m:r>
                      <m:r>
                        <a:rPr lang="en-US" sz="1200" i="1" kern="1200">
                          <a:solidFill>
                            <a:schemeClr val="tx1"/>
                          </a:solidFill>
                          <a:effectLst/>
                          <a:latin typeface="Cambria Math" panose="02040503050406030204" pitchFamily="18" charset="0"/>
                          <a:ea typeface="+mn-ea"/>
                          <a:cs typeface="+mn-cs"/>
                        </a:rPr>
                        <m:t> </m:t>
                      </m:r>
                      <m:r>
                        <a:rPr lang="en-US" sz="1200" kern="1200">
                          <a:solidFill>
                            <a:schemeClr val="tx1"/>
                          </a:solidFill>
                          <a:effectLst/>
                          <a:latin typeface="Cambria Math" panose="02040503050406030204" pitchFamily="18" charset="0"/>
                          <a:ea typeface="+mn-ea"/>
                          <a:cs typeface="+mn-cs"/>
                        </a:rPr>
                        <m:t>2</m:t>
                      </m:r>
                      <m:r>
                        <m:rPr>
                          <m:sty m:val="p"/>
                        </m:rPr>
                        <a:rPr lang="en-US" sz="1200" kern="1200">
                          <a:solidFill>
                            <a:schemeClr val="tx1"/>
                          </a:solidFill>
                          <a:effectLst/>
                          <a:latin typeface="Cambria Math" panose="02040503050406030204" pitchFamily="18" charset="0"/>
                          <a:ea typeface="+mn-ea"/>
                          <a:cs typeface="+mn-cs"/>
                        </a:rPr>
                        <m:t>D</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location</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of</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i</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th</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joint</m:t>
                      </m:r>
                    </m:oMath>
                  </m:oMathPara>
                </a14:m>
                <a:endParaRPr lang="en-US" sz="1200" kern="1200" dirty="0">
                  <a:solidFill>
                    <a:schemeClr val="tx1"/>
                  </a:solidFill>
                  <a:effectLst/>
                  <a:latin typeface="+mn-lt"/>
                  <a:ea typeface="+mn-ea"/>
                  <a:cs typeface="+mn-cs"/>
                </a:endParaRPr>
              </a:p>
              <a:p>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𝜙</m:t>
                        </m:r>
                      </m:e>
                      <m:sub>
                        <m:r>
                          <a:rPr lang="en-US" sz="1200" kern="1200">
                            <a:solidFill>
                              <a:schemeClr val="tx1"/>
                            </a:solidFill>
                            <a:effectLst/>
                            <a:latin typeface="Cambria Math" panose="02040503050406030204" pitchFamily="18" charset="0"/>
                            <a:ea typeface="+mn-ea"/>
                            <a:cs typeface="+mn-cs"/>
                          </a:rPr>
                          <m:t>𝑗</m:t>
                        </m:r>
                      </m:sub>
                    </m:sSub>
                    <m:r>
                      <a:rPr lang="en-US" sz="1200"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𝑥</m:t>
                        </m:r>
                      </m:e>
                      <m:sub>
                        <m:r>
                          <a:rPr lang="en-US" sz="1200" kern="1200">
                            <a:solidFill>
                              <a:schemeClr val="tx1"/>
                            </a:solidFill>
                            <a:effectLst/>
                            <a:latin typeface="Cambria Math" panose="02040503050406030204" pitchFamily="18" charset="0"/>
                            <a:ea typeface="+mn-ea"/>
                            <a:cs typeface="+mn-cs"/>
                          </a:rPr>
                          <m:t>𝑗</m:t>
                        </m:r>
                      </m:sub>
                    </m:sSub>
                    <m:r>
                      <a:rPr lang="en-US" sz="1200" kern="1200">
                        <a:solidFill>
                          <a:schemeClr val="tx1"/>
                        </a:solidFill>
                        <a:effectLst/>
                        <a:latin typeface="Cambria Math" panose="02040503050406030204" pitchFamily="18" charset="0"/>
                        <a:ea typeface="+mn-ea"/>
                        <a:cs typeface="+mn-cs"/>
                      </a:rPr>
                      <m:t>|</m:t>
                    </m:r>
                    <m:r>
                      <a:rPr lang="en-US" sz="1200" kern="1200">
                        <a:solidFill>
                          <a:schemeClr val="tx1"/>
                        </a:solidFill>
                        <a:effectLst/>
                        <a:latin typeface="Cambria Math" panose="02040503050406030204" pitchFamily="18" charset="0"/>
                        <a:ea typeface="+mn-ea"/>
                        <a:cs typeface="+mn-cs"/>
                      </a:rPr>
                      <m:t>𝐼</m:t>
                    </m:r>
                    <m:r>
                      <a:rPr lang="en-US" sz="1200" kern="1200">
                        <a:solidFill>
                          <a:schemeClr val="tx1"/>
                        </a:solidFill>
                        <a:effectLst/>
                        <a:latin typeface="Cambria Math" panose="02040503050406030204" pitchFamily="18" charset="0"/>
                        <a:ea typeface="+mn-ea"/>
                        <a:cs typeface="+mn-cs"/>
                      </a:rPr>
                      <m:t>)</m:t>
                    </m:r>
                    <m:r>
                      <m:rPr>
                        <m:nor/>
                      </m:rPr>
                      <a:rPr lang="en-US" sz="1200" i="1"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i</m:t>
                    </m:r>
                    <m:r>
                      <m:rPr>
                        <m:sty m:val="p"/>
                      </m:rPr>
                      <a:rPr lang="en-US" sz="1200" kern="1200">
                        <a:solidFill>
                          <a:schemeClr val="tx1"/>
                        </a:solidFill>
                        <a:effectLst/>
                        <a:latin typeface="Cambria Math" panose="02040503050406030204" pitchFamily="18" charset="0"/>
                        <a:ea typeface="+mn-ea"/>
                        <a:cs typeface="+mn-cs"/>
                      </a:rPr>
                      <m:t>s</m:t>
                    </m:r>
                  </m:oMath>
                </a14:m>
                <a:r>
                  <a:rPr lang="en-US" sz="1200" kern="1200" dirty="0">
                    <a:solidFill>
                      <a:schemeClr val="tx1"/>
                    </a:solidFill>
                    <a:effectLst/>
                    <a:latin typeface="+mn-lt"/>
                    <a:ea typeface="+mn-ea"/>
                    <a:cs typeface="+mn-cs"/>
                  </a:rPr>
                  <a:t> likelihood of j </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joint at location </a:t>
                </a:r>
                <a:r>
                  <a:rPr lang="en-US" sz="1200" kern="1200" dirty="0" err="1">
                    <a:solidFill>
                      <a:schemeClr val="tx1"/>
                    </a:solidFill>
                    <a:effectLst/>
                    <a:latin typeface="+mn-lt"/>
                    <a:ea typeface="+mn-ea"/>
                    <a:cs typeface="+mn-cs"/>
                  </a:rPr>
                  <a:t>xj</a:t>
                </a:r>
                <a:endParaRPr lang="en-US" sz="1200" kern="1200" dirty="0">
                  <a:solidFill>
                    <a:schemeClr val="tx1"/>
                  </a:solidFill>
                  <a:effectLst/>
                  <a:latin typeface="+mn-lt"/>
                  <a:ea typeface="+mn-ea"/>
                  <a:cs typeface="+mn-cs"/>
                </a:endParaRPr>
              </a:p>
              <a:p>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𝜓</m:t>
                        </m:r>
                      </m:e>
                      <m:sub>
                        <m:r>
                          <a:rPr lang="en-US" sz="1200" kern="1200">
                            <a:solidFill>
                              <a:schemeClr val="tx1"/>
                            </a:solidFill>
                            <a:effectLst/>
                            <a:latin typeface="Cambria Math" panose="02040503050406030204" pitchFamily="18" charset="0"/>
                            <a:ea typeface="+mn-ea"/>
                            <a:cs typeface="+mn-cs"/>
                          </a:rPr>
                          <m:t>𝑗𝑝</m:t>
                        </m:r>
                      </m:sub>
                    </m:sSub>
                    <m:r>
                      <a:rPr lang="en-US" sz="1200"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𝑥</m:t>
                        </m:r>
                      </m:e>
                      <m:sub>
                        <m:r>
                          <a:rPr lang="en-US" sz="1200" kern="1200">
                            <a:solidFill>
                              <a:schemeClr val="tx1"/>
                            </a:solidFill>
                            <a:effectLst/>
                            <a:latin typeface="Cambria Math" panose="02040503050406030204" pitchFamily="18" charset="0"/>
                            <a:ea typeface="+mn-ea"/>
                            <a:cs typeface="+mn-cs"/>
                          </a:rPr>
                          <m:t>𝑗</m:t>
                        </m:r>
                      </m:sub>
                    </m:sSub>
                    <m:r>
                      <a:rPr lang="en-US" sz="1200"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𝑥</m:t>
                        </m:r>
                      </m:e>
                      <m:sub>
                        <m:r>
                          <a:rPr lang="en-US" sz="1200" kern="1200">
                            <a:solidFill>
                              <a:schemeClr val="tx1"/>
                            </a:solidFill>
                            <a:effectLst/>
                            <a:latin typeface="Cambria Math" panose="02040503050406030204" pitchFamily="18" charset="0"/>
                            <a:ea typeface="+mn-ea"/>
                            <a:cs typeface="+mn-cs"/>
                          </a:rPr>
                          <m:t>𝑝</m:t>
                        </m:r>
                      </m:sub>
                    </m:sSub>
                    <m:r>
                      <a:rPr lang="en-US" sz="1200"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is the deformation cost for joint-parent pair(</a:t>
                </a:r>
                <a:r>
                  <a:rPr lang="en-US" sz="1200" kern="1200" dirty="0" err="1">
                    <a:solidFill>
                      <a:schemeClr val="tx1"/>
                    </a:solidFill>
                    <a:effectLst/>
                    <a:latin typeface="+mn-lt"/>
                    <a:ea typeface="+mn-ea"/>
                    <a:cs typeface="+mn-cs"/>
                  </a:rPr>
                  <a:t>j,p</a:t>
                </a:r>
                <a:r>
                  <a:rPr lang="en-US" sz="1200" kern="1200" dirty="0">
                    <a:solidFill>
                      <a:schemeClr val="tx1"/>
                    </a:solidFill>
                    <a:effectLst/>
                    <a:latin typeface="+mn-lt"/>
                    <a:ea typeface="+mn-ea"/>
                    <a:cs typeface="+mn-cs"/>
                  </a:rPr>
                  <a:t>)</a:t>
                </a:r>
              </a:p>
              <a:p>
                <a:endParaRPr lang="en-US" dirty="0"/>
              </a:p>
            </p:txBody>
          </p:sp>
        </mc:Choice>
        <mc:Fallback xmlns="">
          <p:sp>
            <p:nvSpPr>
              <p:cNvPr id="3" name="Notes Placeholder 2"/>
              <p:cNvSpPr>
                <a:spLocks noGrp="1"/>
              </p:cNvSpPr>
              <p:nvPr>
                <p:ph type="body" idx="1"/>
              </p:nvPr>
            </p:nvSpPr>
            <p:spPr/>
            <p:txBody>
              <a:bodyPr/>
              <a:lstStyle/>
              <a:p>
                <a:r>
                  <a:rPr lang="en-US" sz="1200" i="0" kern="1200" smtClean="0">
                    <a:solidFill>
                      <a:schemeClr val="tx1"/>
                    </a:solidFill>
                    <a:effectLst/>
                    <a:latin typeface="+mn-lt"/>
                    <a:ea typeface="+mn-ea"/>
                    <a:cs typeface="+mn-cs"/>
                  </a:rPr>
                  <a:t>𝜒</a:t>
                </a:r>
                <a:r>
                  <a:rPr lang="en-US" sz="1200" i="0" kern="120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"is the set of</a:t>
                </a:r>
                <a:r>
                  <a:rPr lang="en-US" sz="1200" i="0" kern="1200">
                    <a:solidFill>
                      <a:schemeClr val="tx1"/>
                    </a:solidFill>
                    <a:effectLst/>
                    <a:latin typeface="+mn-lt"/>
                    <a:ea typeface="+mn-ea"/>
                    <a:cs typeface="+mn-cs"/>
                  </a:rPr>
                  <a:t>" joints, 𝑥_𝑖  is joint vector represents 2D location of i th joint</a:t>
                </a:r>
                <a:endParaRPr lang="en-US" sz="1200"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𝜙_𝑗 (𝑥_𝑗 |𝐼)</a:t>
                </a:r>
                <a:r>
                  <a:rPr lang="en-US" sz="1200" i="0" kern="1200">
                    <a:solidFill>
                      <a:schemeClr val="tx1"/>
                    </a:solidFill>
                    <a:effectLst/>
                    <a:latin typeface="Cambria Math" panose="02040503050406030204" pitchFamily="18" charset="0"/>
                    <a:ea typeface="+mn-ea"/>
                    <a:cs typeface="+mn-cs"/>
                  </a:rPr>
                  <a:t>" i</a:t>
                </a:r>
                <a:r>
                  <a:rPr lang="en-US" sz="1200" i="0" kern="1200">
                    <a:solidFill>
                      <a:schemeClr val="tx1"/>
                    </a:solidFill>
                    <a:effectLst/>
                    <a:latin typeface="+mn-lt"/>
                    <a:ea typeface="+mn-ea"/>
                    <a:cs typeface="+mn-cs"/>
                  </a:rPr>
                  <a:t>" s</a:t>
                </a:r>
                <a:r>
                  <a:rPr lang="en-US" sz="1200" kern="1200" dirty="0">
                    <a:solidFill>
                      <a:schemeClr val="tx1"/>
                    </a:solidFill>
                    <a:effectLst/>
                    <a:latin typeface="+mn-lt"/>
                    <a:ea typeface="+mn-ea"/>
                    <a:cs typeface="+mn-cs"/>
                  </a:rPr>
                  <a:t> likelihood of j </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joint at location </a:t>
                </a:r>
                <a:r>
                  <a:rPr lang="en-US" sz="1200" kern="1200" dirty="0" err="1">
                    <a:solidFill>
                      <a:schemeClr val="tx1"/>
                    </a:solidFill>
                    <a:effectLst/>
                    <a:latin typeface="+mn-lt"/>
                    <a:ea typeface="+mn-ea"/>
                    <a:cs typeface="+mn-cs"/>
                  </a:rPr>
                  <a:t>xj</a:t>
                </a:r>
                <a:endParaRPr lang="en-US" sz="1200"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𝜓_𝑗𝑝 (𝑥_𝑗,𝑥_𝑝)</a:t>
                </a:r>
                <a:r>
                  <a:rPr lang="en-US" sz="1200" kern="1200" dirty="0">
                    <a:solidFill>
                      <a:schemeClr val="tx1"/>
                    </a:solidFill>
                    <a:effectLst/>
                    <a:latin typeface="+mn-lt"/>
                    <a:ea typeface="+mn-ea"/>
                    <a:cs typeface="+mn-cs"/>
                  </a:rPr>
                  <a:t> is the deformation cost for joint-parent pair(</a:t>
                </a:r>
                <a:r>
                  <a:rPr lang="en-US" sz="1200" kern="1200" dirty="0" err="1">
                    <a:solidFill>
                      <a:schemeClr val="tx1"/>
                    </a:solidFill>
                    <a:effectLst/>
                    <a:latin typeface="+mn-lt"/>
                    <a:ea typeface="+mn-ea"/>
                    <a:cs typeface="+mn-cs"/>
                  </a:rPr>
                  <a:t>j,p</a:t>
                </a:r>
                <a:r>
                  <a:rPr lang="en-US" sz="1200" kern="1200" dirty="0">
                    <a:solidFill>
                      <a:schemeClr val="tx1"/>
                    </a:solidFill>
                    <a:effectLst/>
                    <a:latin typeface="+mn-lt"/>
                    <a:ea typeface="+mn-ea"/>
                    <a:cs typeface="+mn-cs"/>
                  </a:rPr>
                  <a:t>)</a:t>
                </a:r>
              </a:p>
              <a:p>
                <a:endParaRPr lang="en-US" dirty="0"/>
              </a:p>
            </p:txBody>
          </p:sp>
        </mc:Fallback>
      </mc:AlternateContent>
      <p:sp>
        <p:nvSpPr>
          <p:cNvPr id="4" name="Slide Number Placeholder 3"/>
          <p:cNvSpPr>
            <a:spLocks noGrp="1"/>
          </p:cNvSpPr>
          <p:nvPr>
            <p:ph type="sldNum" sz="quarter" idx="10"/>
          </p:nvPr>
        </p:nvSpPr>
        <p:spPr/>
        <p:txBody>
          <a:bodyPr/>
          <a:lstStyle/>
          <a:p>
            <a:fld id="{A6FCE2FC-8131-4108-90F7-C8457EB81A1F}" type="slidenum">
              <a:rPr lang="en-US" smtClean="0"/>
              <a:t>40</a:t>
            </a:fld>
            <a:endParaRPr lang="en-US"/>
          </a:p>
        </p:txBody>
      </p:sp>
    </p:spTree>
    <p:extLst>
      <p:ext uri="{BB962C8B-B14F-4D97-AF65-F5344CB8AC3E}">
        <p14:creationId xmlns:p14="http://schemas.microsoft.com/office/powerpoint/2010/main" val="424878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sz="1200" kern="1200" smtClean="0">
                          <a:solidFill>
                            <a:schemeClr val="tx1"/>
                          </a:solidFill>
                          <a:effectLst/>
                          <a:latin typeface="Cambria Math" panose="02040503050406030204" pitchFamily="18" charset="0"/>
                          <a:ea typeface="+mn-ea"/>
                          <a:cs typeface="+mn-cs"/>
                        </a:rPr>
                        <m:t>𝜒</m:t>
                      </m:r>
                      <m:r>
                        <a:rPr lang="en-US" sz="1200" i="1" kern="1200">
                          <a:solidFill>
                            <a:schemeClr val="tx1"/>
                          </a:solidFill>
                          <a:effectLst/>
                          <a:latin typeface="Cambria Math" panose="02040503050406030204" pitchFamily="18" charset="0"/>
                          <a:ea typeface="+mn-ea"/>
                          <a:cs typeface="+mn-cs"/>
                        </a:rPr>
                        <m:t> </m:t>
                      </m:r>
                      <m:r>
                        <m:rPr>
                          <m:nor/>
                        </m:rPr>
                        <a:rPr lang="en-US" sz="1200" kern="1200">
                          <a:solidFill>
                            <a:schemeClr val="tx1"/>
                          </a:solidFill>
                          <a:effectLst/>
                          <a:latin typeface="+mn-lt"/>
                          <a:ea typeface="+mn-ea"/>
                          <a:cs typeface="+mn-cs"/>
                        </a:rPr>
                        <m:t>is</m:t>
                      </m:r>
                      <m:r>
                        <m:rPr>
                          <m:nor/>
                        </m:rPr>
                        <a:rPr lang="en-US" sz="1200" i="1"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the</m:t>
                      </m:r>
                      <m:r>
                        <m:rPr>
                          <m:nor/>
                        </m:rPr>
                        <a:rPr lang="en-US" sz="1200" i="1"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set</m:t>
                      </m:r>
                      <m:r>
                        <m:rPr>
                          <m:nor/>
                        </m:rPr>
                        <a:rPr lang="en-US" sz="1200" i="1"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of</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joints</m:t>
                      </m:r>
                      <m:r>
                        <a:rPr lang="en-US" sz="1200"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𝑥</m:t>
                          </m:r>
                        </m:e>
                        <m:sub>
                          <m:r>
                            <a:rPr lang="en-US" sz="1200"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is</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joint</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vector</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represents</m:t>
                      </m:r>
                      <m:r>
                        <a:rPr lang="en-US" sz="1200" i="1" kern="1200">
                          <a:solidFill>
                            <a:schemeClr val="tx1"/>
                          </a:solidFill>
                          <a:effectLst/>
                          <a:latin typeface="Cambria Math" panose="02040503050406030204" pitchFamily="18" charset="0"/>
                          <a:ea typeface="+mn-ea"/>
                          <a:cs typeface="+mn-cs"/>
                        </a:rPr>
                        <m:t> </m:t>
                      </m:r>
                      <m:r>
                        <a:rPr lang="en-US" sz="1200" kern="1200">
                          <a:solidFill>
                            <a:schemeClr val="tx1"/>
                          </a:solidFill>
                          <a:effectLst/>
                          <a:latin typeface="Cambria Math" panose="02040503050406030204" pitchFamily="18" charset="0"/>
                          <a:ea typeface="+mn-ea"/>
                          <a:cs typeface="+mn-cs"/>
                        </a:rPr>
                        <m:t>2</m:t>
                      </m:r>
                      <m:r>
                        <m:rPr>
                          <m:sty m:val="p"/>
                        </m:rPr>
                        <a:rPr lang="en-US" sz="1200" kern="1200">
                          <a:solidFill>
                            <a:schemeClr val="tx1"/>
                          </a:solidFill>
                          <a:effectLst/>
                          <a:latin typeface="Cambria Math" panose="02040503050406030204" pitchFamily="18" charset="0"/>
                          <a:ea typeface="+mn-ea"/>
                          <a:cs typeface="+mn-cs"/>
                        </a:rPr>
                        <m:t>D</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location</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of</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i</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th</m:t>
                      </m:r>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joint</m:t>
                      </m:r>
                    </m:oMath>
                  </m:oMathPara>
                </a14:m>
                <a:endParaRPr lang="en-US" sz="1200" kern="1200" dirty="0">
                  <a:solidFill>
                    <a:schemeClr val="tx1"/>
                  </a:solidFill>
                  <a:effectLst/>
                  <a:latin typeface="+mn-lt"/>
                  <a:ea typeface="+mn-ea"/>
                  <a:cs typeface="+mn-cs"/>
                </a:endParaRPr>
              </a:p>
              <a:p>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𝜙</m:t>
                        </m:r>
                      </m:e>
                      <m:sub>
                        <m:r>
                          <a:rPr lang="en-US" sz="1200" kern="1200">
                            <a:solidFill>
                              <a:schemeClr val="tx1"/>
                            </a:solidFill>
                            <a:effectLst/>
                            <a:latin typeface="Cambria Math" panose="02040503050406030204" pitchFamily="18" charset="0"/>
                            <a:ea typeface="+mn-ea"/>
                            <a:cs typeface="+mn-cs"/>
                          </a:rPr>
                          <m:t>𝑗</m:t>
                        </m:r>
                      </m:sub>
                    </m:sSub>
                    <m:r>
                      <a:rPr lang="en-US" sz="1200"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𝑥</m:t>
                        </m:r>
                      </m:e>
                      <m:sub>
                        <m:r>
                          <a:rPr lang="en-US" sz="1200" kern="1200">
                            <a:solidFill>
                              <a:schemeClr val="tx1"/>
                            </a:solidFill>
                            <a:effectLst/>
                            <a:latin typeface="Cambria Math" panose="02040503050406030204" pitchFamily="18" charset="0"/>
                            <a:ea typeface="+mn-ea"/>
                            <a:cs typeface="+mn-cs"/>
                          </a:rPr>
                          <m:t>𝑗</m:t>
                        </m:r>
                      </m:sub>
                    </m:sSub>
                    <m:r>
                      <a:rPr lang="en-US" sz="1200" kern="1200">
                        <a:solidFill>
                          <a:schemeClr val="tx1"/>
                        </a:solidFill>
                        <a:effectLst/>
                        <a:latin typeface="Cambria Math" panose="02040503050406030204" pitchFamily="18" charset="0"/>
                        <a:ea typeface="+mn-ea"/>
                        <a:cs typeface="+mn-cs"/>
                      </a:rPr>
                      <m:t>|</m:t>
                    </m:r>
                    <m:r>
                      <a:rPr lang="en-US" sz="1200" kern="1200">
                        <a:solidFill>
                          <a:schemeClr val="tx1"/>
                        </a:solidFill>
                        <a:effectLst/>
                        <a:latin typeface="Cambria Math" panose="02040503050406030204" pitchFamily="18" charset="0"/>
                        <a:ea typeface="+mn-ea"/>
                        <a:cs typeface="+mn-cs"/>
                      </a:rPr>
                      <m:t>𝐼</m:t>
                    </m:r>
                    <m:r>
                      <a:rPr lang="en-US" sz="1200" kern="1200">
                        <a:solidFill>
                          <a:schemeClr val="tx1"/>
                        </a:solidFill>
                        <a:effectLst/>
                        <a:latin typeface="Cambria Math" panose="02040503050406030204" pitchFamily="18" charset="0"/>
                        <a:ea typeface="+mn-ea"/>
                        <a:cs typeface="+mn-cs"/>
                      </a:rPr>
                      <m:t>)</m:t>
                    </m:r>
                    <m:r>
                      <m:rPr>
                        <m:nor/>
                      </m:rPr>
                      <a:rPr lang="en-US" sz="1200" i="1"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i</m:t>
                    </m:r>
                    <m:r>
                      <m:rPr>
                        <m:sty m:val="p"/>
                      </m:rPr>
                      <a:rPr lang="en-US" sz="1200" kern="1200">
                        <a:solidFill>
                          <a:schemeClr val="tx1"/>
                        </a:solidFill>
                        <a:effectLst/>
                        <a:latin typeface="Cambria Math" panose="02040503050406030204" pitchFamily="18" charset="0"/>
                        <a:ea typeface="+mn-ea"/>
                        <a:cs typeface="+mn-cs"/>
                      </a:rPr>
                      <m:t>s</m:t>
                    </m:r>
                  </m:oMath>
                </a14:m>
                <a:r>
                  <a:rPr lang="en-US" sz="1200" kern="1200" dirty="0">
                    <a:solidFill>
                      <a:schemeClr val="tx1"/>
                    </a:solidFill>
                    <a:effectLst/>
                    <a:latin typeface="+mn-lt"/>
                    <a:ea typeface="+mn-ea"/>
                    <a:cs typeface="+mn-cs"/>
                  </a:rPr>
                  <a:t> likelihood of j </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joint at location </a:t>
                </a:r>
                <a:r>
                  <a:rPr lang="en-US" sz="1200" kern="1200" dirty="0" err="1">
                    <a:solidFill>
                      <a:schemeClr val="tx1"/>
                    </a:solidFill>
                    <a:effectLst/>
                    <a:latin typeface="+mn-lt"/>
                    <a:ea typeface="+mn-ea"/>
                    <a:cs typeface="+mn-cs"/>
                  </a:rPr>
                  <a:t>xj</a:t>
                </a:r>
                <a:endParaRPr lang="en-US" sz="1200" kern="1200" dirty="0">
                  <a:solidFill>
                    <a:schemeClr val="tx1"/>
                  </a:solidFill>
                  <a:effectLst/>
                  <a:latin typeface="+mn-lt"/>
                  <a:ea typeface="+mn-ea"/>
                  <a:cs typeface="+mn-cs"/>
                </a:endParaRPr>
              </a:p>
              <a:p>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𝜓</m:t>
                        </m:r>
                      </m:e>
                      <m:sub>
                        <m:r>
                          <a:rPr lang="en-US" sz="1200" kern="1200">
                            <a:solidFill>
                              <a:schemeClr val="tx1"/>
                            </a:solidFill>
                            <a:effectLst/>
                            <a:latin typeface="Cambria Math" panose="02040503050406030204" pitchFamily="18" charset="0"/>
                            <a:ea typeface="+mn-ea"/>
                            <a:cs typeface="+mn-cs"/>
                          </a:rPr>
                          <m:t>𝑗𝑝</m:t>
                        </m:r>
                      </m:sub>
                    </m:sSub>
                    <m:r>
                      <a:rPr lang="en-US" sz="1200"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𝑥</m:t>
                        </m:r>
                      </m:e>
                      <m:sub>
                        <m:r>
                          <a:rPr lang="en-US" sz="1200" kern="1200">
                            <a:solidFill>
                              <a:schemeClr val="tx1"/>
                            </a:solidFill>
                            <a:effectLst/>
                            <a:latin typeface="Cambria Math" panose="02040503050406030204" pitchFamily="18" charset="0"/>
                            <a:ea typeface="+mn-ea"/>
                            <a:cs typeface="+mn-cs"/>
                          </a:rPr>
                          <m:t>𝑗</m:t>
                        </m:r>
                      </m:sub>
                    </m:sSub>
                    <m:r>
                      <a:rPr lang="en-US" sz="1200"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kern="1200">
                            <a:solidFill>
                              <a:schemeClr val="tx1"/>
                            </a:solidFill>
                            <a:effectLst/>
                            <a:latin typeface="Cambria Math" panose="02040503050406030204" pitchFamily="18" charset="0"/>
                            <a:ea typeface="+mn-ea"/>
                            <a:cs typeface="+mn-cs"/>
                          </a:rPr>
                          <m:t>𝑥</m:t>
                        </m:r>
                      </m:e>
                      <m:sub>
                        <m:r>
                          <a:rPr lang="en-US" sz="1200" kern="1200">
                            <a:solidFill>
                              <a:schemeClr val="tx1"/>
                            </a:solidFill>
                            <a:effectLst/>
                            <a:latin typeface="Cambria Math" panose="02040503050406030204" pitchFamily="18" charset="0"/>
                            <a:ea typeface="+mn-ea"/>
                            <a:cs typeface="+mn-cs"/>
                          </a:rPr>
                          <m:t>𝑝</m:t>
                        </m:r>
                      </m:sub>
                    </m:sSub>
                    <m:r>
                      <a:rPr lang="en-US" sz="1200"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is the deformation cost for joint-parent pair(</a:t>
                </a:r>
                <a:r>
                  <a:rPr lang="en-US" sz="1200" kern="1200" dirty="0" err="1">
                    <a:solidFill>
                      <a:schemeClr val="tx1"/>
                    </a:solidFill>
                    <a:effectLst/>
                    <a:latin typeface="+mn-lt"/>
                    <a:ea typeface="+mn-ea"/>
                    <a:cs typeface="+mn-cs"/>
                  </a:rPr>
                  <a:t>j,p</a:t>
                </a:r>
                <a:r>
                  <a:rPr lang="en-US" sz="1200" kern="1200" dirty="0">
                    <a:solidFill>
                      <a:schemeClr val="tx1"/>
                    </a:solidFill>
                    <a:effectLst/>
                    <a:latin typeface="+mn-lt"/>
                    <a:ea typeface="+mn-ea"/>
                    <a:cs typeface="+mn-cs"/>
                  </a:rPr>
                  <a:t>)</a:t>
                </a:r>
              </a:p>
              <a:p>
                <a:endParaRPr lang="en-US" dirty="0"/>
              </a:p>
            </p:txBody>
          </p:sp>
        </mc:Choice>
        <mc:Fallback xmlns="">
          <p:sp>
            <p:nvSpPr>
              <p:cNvPr id="3" name="Notes Placeholder 2"/>
              <p:cNvSpPr>
                <a:spLocks noGrp="1"/>
              </p:cNvSpPr>
              <p:nvPr>
                <p:ph type="body" idx="1"/>
              </p:nvPr>
            </p:nvSpPr>
            <p:spPr/>
            <p:txBody>
              <a:bodyPr/>
              <a:lstStyle/>
              <a:p>
                <a:r>
                  <a:rPr lang="en-US" sz="1200" i="0" kern="1200" smtClean="0">
                    <a:solidFill>
                      <a:schemeClr val="tx1"/>
                    </a:solidFill>
                    <a:effectLst/>
                    <a:latin typeface="+mn-lt"/>
                    <a:ea typeface="+mn-ea"/>
                    <a:cs typeface="+mn-cs"/>
                  </a:rPr>
                  <a:t>𝜒</a:t>
                </a:r>
                <a:r>
                  <a:rPr lang="en-US" sz="1200" i="0" kern="120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"is the set of</a:t>
                </a:r>
                <a:r>
                  <a:rPr lang="en-US" sz="1200" i="0" kern="1200">
                    <a:solidFill>
                      <a:schemeClr val="tx1"/>
                    </a:solidFill>
                    <a:effectLst/>
                    <a:latin typeface="+mn-lt"/>
                    <a:ea typeface="+mn-ea"/>
                    <a:cs typeface="+mn-cs"/>
                  </a:rPr>
                  <a:t>" joints, 𝑥_𝑖  is joint vector represents 2D location of i th joint</a:t>
                </a:r>
                <a:endParaRPr lang="en-US" sz="1200"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𝜙_𝑗 (𝑥_𝑗 |𝐼)</a:t>
                </a:r>
                <a:r>
                  <a:rPr lang="en-US" sz="1200" i="0" kern="1200">
                    <a:solidFill>
                      <a:schemeClr val="tx1"/>
                    </a:solidFill>
                    <a:effectLst/>
                    <a:latin typeface="Cambria Math" panose="02040503050406030204" pitchFamily="18" charset="0"/>
                    <a:ea typeface="+mn-ea"/>
                    <a:cs typeface="+mn-cs"/>
                  </a:rPr>
                  <a:t>" i</a:t>
                </a:r>
                <a:r>
                  <a:rPr lang="en-US" sz="1200" i="0" kern="1200">
                    <a:solidFill>
                      <a:schemeClr val="tx1"/>
                    </a:solidFill>
                    <a:effectLst/>
                    <a:latin typeface="+mn-lt"/>
                    <a:ea typeface="+mn-ea"/>
                    <a:cs typeface="+mn-cs"/>
                  </a:rPr>
                  <a:t>" s</a:t>
                </a:r>
                <a:r>
                  <a:rPr lang="en-US" sz="1200" kern="1200" dirty="0">
                    <a:solidFill>
                      <a:schemeClr val="tx1"/>
                    </a:solidFill>
                    <a:effectLst/>
                    <a:latin typeface="+mn-lt"/>
                    <a:ea typeface="+mn-ea"/>
                    <a:cs typeface="+mn-cs"/>
                  </a:rPr>
                  <a:t> likelihood of j </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joint at location </a:t>
                </a:r>
                <a:r>
                  <a:rPr lang="en-US" sz="1200" kern="1200" dirty="0" err="1">
                    <a:solidFill>
                      <a:schemeClr val="tx1"/>
                    </a:solidFill>
                    <a:effectLst/>
                    <a:latin typeface="+mn-lt"/>
                    <a:ea typeface="+mn-ea"/>
                    <a:cs typeface="+mn-cs"/>
                  </a:rPr>
                  <a:t>xj</a:t>
                </a:r>
                <a:endParaRPr lang="en-US" sz="1200"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𝜓_𝑗𝑝 (𝑥_𝑗,𝑥_𝑝)</a:t>
                </a:r>
                <a:r>
                  <a:rPr lang="en-US" sz="1200" kern="1200" dirty="0">
                    <a:solidFill>
                      <a:schemeClr val="tx1"/>
                    </a:solidFill>
                    <a:effectLst/>
                    <a:latin typeface="+mn-lt"/>
                    <a:ea typeface="+mn-ea"/>
                    <a:cs typeface="+mn-cs"/>
                  </a:rPr>
                  <a:t> is the deformation cost for joint-parent pair(</a:t>
                </a:r>
                <a:r>
                  <a:rPr lang="en-US" sz="1200" kern="1200" dirty="0" err="1">
                    <a:solidFill>
                      <a:schemeClr val="tx1"/>
                    </a:solidFill>
                    <a:effectLst/>
                    <a:latin typeface="+mn-lt"/>
                    <a:ea typeface="+mn-ea"/>
                    <a:cs typeface="+mn-cs"/>
                  </a:rPr>
                  <a:t>j,p</a:t>
                </a:r>
                <a:r>
                  <a:rPr lang="en-US" sz="1200" kern="1200" dirty="0">
                    <a:solidFill>
                      <a:schemeClr val="tx1"/>
                    </a:solidFill>
                    <a:effectLst/>
                    <a:latin typeface="+mn-lt"/>
                    <a:ea typeface="+mn-ea"/>
                    <a:cs typeface="+mn-cs"/>
                  </a:rPr>
                  <a:t>)</a:t>
                </a:r>
              </a:p>
              <a:p>
                <a:endParaRPr lang="en-US" dirty="0"/>
              </a:p>
            </p:txBody>
          </p:sp>
        </mc:Fallback>
      </mc:AlternateContent>
      <p:sp>
        <p:nvSpPr>
          <p:cNvPr id="4" name="Slide Number Placeholder 3"/>
          <p:cNvSpPr>
            <a:spLocks noGrp="1"/>
          </p:cNvSpPr>
          <p:nvPr>
            <p:ph type="sldNum" sz="quarter" idx="10"/>
          </p:nvPr>
        </p:nvSpPr>
        <p:spPr/>
        <p:txBody>
          <a:bodyPr/>
          <a:lstStyle/>
          <a:p>
            <a:fld id="{A6FCE2FC-8131-4108-90F7-C8457EB81A1F}" type="slidenum">
              <a:rPr lang="en-US" smtClean="0"/>
              <a:t>41</a:t>
            </a:fld>
            <a:endParaRPr lang="en-US"/>
          </a:p>
        </p:txBody>
      </p:sp>
    </p:spTree>
    <p:extLst>
      <p:ext uri="{BB962C8B-B14F-4D97-AF65-F5344CB8AC3E}">
        <p14:creationId xmlns:p14="http://schemas.microsoft.com/office/powerpoint/2010/main" val="1745005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2016-11-29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2016-11-29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2016-11-29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2016-11-29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2016-11-29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host.robots.ox.ac.uk/pascal/VOC/voc2012/action_guidelines/index.html" TargetMode="Externa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vision.stanford.edu/Datasets/40actions.html" TargetMode="Externa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di.ens.fr/willow/research/stillactions/" TargetMode="Externa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erre-lab.clps.brown.edu/resource/hmdb-a-large-human-motion-databas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jhmdb.is.tue.mpg.d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umiacs.umd.edu/~zhuolin/Keckgesturedataset.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pi-inf.mpg.de/departments/computer-vision-and-multimodal-computing/research/human-activity-recognition/mpii-cooking-activities-datas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dreamdragon.github.io/PennAc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rcv.ucf.edu/data/UCF_Sports_Action.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crcv.ucf.edu/data/UCF101.ph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earch.microsoft.com/en-us/um/people/zliu/ActionRecoRsrc/default.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ile:///\\5FTGDB2\pose%20and%20action" TargetMode="External"/><Relationship Id="rId2" Type="http://schemas.openxmlformats.org/officeDocument/2006/relationships/hyperlink" Target="file:///\\5FTGDB2\action%20recognition%20dat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rose1.ntu.edu.sg/Datasets/actionRecognition.as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survey </a:t>
            </a:r>
            <a:br>
              <a:rPr lang="en-US" dirty="0" smtClean="0"/>
            </a:br>
            <a:r>
              <a:rPr lang="en-US" dirty="0" smtClean="0"/>
              <a:t>for action recognition</a:t>
            </a:r>
            <a:endParaRPr lang="en-US" dirty="0"/>
          </a:p>
        </p:txBody>
      </p:sp>
      <p:sp>
        <p:nvSpPr>
          <p:cNvPr id="3" name="Subtitle 2"/>
          <p:cNvSpPr>
            <a:spLocks noGrp="1"/>
          </p:cNvSpPr>
          <p:nvPr>
            <p:ph type="subTitle" idx="1"/>
          </p:nvPr>
        </p:nvSpPr>
        <p:spPr/>
        <p:txBody>
          <a:bodyPr/>
          <a:lstStyle/>
          <a:p>
            <a:r>
              <a:rPr lang="en-US" dirty="0" smtClean="0"/>
              <a:t>Yujie Wang</a:t>
            </a:r>
            <a:endParaRPr lang="en-US" dirty="0"/>
          </a:p>
        </p:txBody>
      </p:sp>
    </p:spTree>
    <p:extLst>
      <p:ext uri="{BB962C8B-B14F-4D97-AF65-F5344CB8AC3E}">
        <p14:creationId xmlns:p14="http://schemas.microsoft.com/office/powerpoint/2010/main" val="3529151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 2012 action</a:t>
            </a:r>
            <a:br>
              <a:rPr lang="en-US" dirty="0"/>
            </a:br>
            <a:endParaRPr lang="en-US" dirty="0"/>
          </a:p>
        </p:txBody>
      </p:sp>
      <p:sp>
        <p:nvSpPr>
          <p:cNvPr id="3" name="Content Placeholder 2"/>
          <p:cNvSpPr>
            <a:spLocks noGrp="1"/>
          </p:cNvSpPr>
          <p:nvPr>
            <p:ph idx="1"/>
          </p:nvPr>
        </p:nvSpPr>
        <p:spPr>
          <a:xfrm>
            <a:off x="677334" y="1930401"/>
            <a:ext cx="4551891" cy="4110962"/>
          </a:xfrm>
        </p:spPr>
        <p:txBody>
          <a:bodyPr>
            <a:normAutofit lnSpcReduction="10000"/>
          </a:bodyPr>
          <a:lstStyle/>
          <a:p>
            <a:r>
              <a:rPr lang="en-US" altLang="zh-CN" dirty="0" smtClean="0"/>
              <a:t>Homepage</a:t>
            </a:r>
            <a:r>
              <a:rPr lang="zh-CN" altLang="en-US" dirty="0" smtClean="0"/>
              <a:t>：</a:t>
            </a:r>
            <a:r>
              <a:rPr lang="en-US" altLang="zh-CN" dirty="0"/>
              <a:t> </a:t>
            </a:r>
            <a:r>
              <a:rPr lang="en-US" altLang="zh-CN" dirty="0">
                <a:hlinkClick r:id="rId2"/>
              </a:rPr>
              <a:t>http://host.robots.ox.ac.uk/pascal/VOC/</a:t>
            </a:r>
            <a:endParaRPr lang="en-US" dirty="0" smtClean="0"/>
          </a:p>
          <a:p>
            <a:r>
              <a:rPr lang="en-US" dirty="0" smtClean="0"/>
              <a:t>One image may contains many people</a:t>
            </a:r>
          </a:p>
          <a:p>
            <a:r>
              <a:rPr lang="en-US" altLang="zh-CN" dirty="0" smtClean="0"/>
              <a:t>Occlusion</a:t>
            </a:r>
            <a:r>
              <a:rPr lang="en-US" dirty="0" smtClean="0"/>
              <a:t> may appear among people</a:t>
            </a:r>
          </a:p>
          <a:p>
            <a:r>
              <a:rPr lang="en-US" dirty="0" smtClean="0"/>
              <a:t>10 classes and other class</a:t>
            </a:r>
          </a:p>
          <a:p>
            <a:r>
              <a:rPr lang="en-US" dirty="0" smtClean="0"/>
              <a:t>5804 images in total</a:t>
            </a:r>
          </a:p>
          <a:p>
            <a:r>
              <a:rPr lang="en-US" dirty="0" smtClean="0"/>
              <a:t>Ground truth </a:t>
            </a:r>
            <a:r>
              <a:rPr lang="en-US" altLang="zh-CN" dirty="0"/>
              <a:t>includes</a:t>
            </a:r>
            <a:r>
              <a:rPr lang="en-US" dirty="0" smtClean="0"/>
              <a:t> human’s bounding box and action label</a:t>
            </a:r>
          </a:p>
          <a:p>
            <a:r>
              <a:rPr lang="en-US" dirty="0"/>
              <a:t>Annotation rules</a:t>
            </a:r>
            <a:r>
              <a:rPr lang="en-US" dirty="0" smtClean="0"/>
              <a:t>: </a:t>
            </a:r>
            <a:r>
              <a:rPr lang="en-US" dirty="0" smtClean="0">
                <a:hlinkClick r:id="rId2"/>
              </a:rPr>
              <a:t>http</a:t>
            </a:r>
            <a:r>
              <a:rPr lang="en-US" dirty="0">
                <a:hlinkClick r:id="rId2"/>
              </a:rPr>
              <a:t>://host.robots.ox.ac.uk/pascal/VOC/voc2012/action_guidelines/index.html</a:t>
            </a:r>
            <a:endParaRPr lang="en-US" dirty="0" smtClean="0"/>
          </a:p>
          <a:p>
            <a:endParaRPr lang="en-US" dirty="0"/>
          </a:p>
        </p:txBody>
      </p:sp>
      <p:sp>
        <p:nvSpPr>
          <p:cNvPr id="4" name="TextBox 3"/>
          <p:cNvSpPr txBox="1"/>
          <p:nvPr/>
        </p:nvSpPr>
        <p:spPr>
          <a:xfrm>
            <a:off x="6315075" y="2160589"/>
            <a:ext cx="4514850" cy="3139321"/>
          </a:xfrm>
          <a:prstGeom prst="rect">
            <a:avLst/>
          </a:prstGeom>
          <a:noFill/>
        </p:spPr>
        <p:txBody>
          <a:bodyPr wrap="square" rtlCol="0">
            <a:spAutoFit/>
          </a:bodyPr>
          <a:lstStyle/>
          <a:p>
            <a:r>
              <a:rPr lang="en-US" dirty="0"/>
              <a:t>Phoning</a:t>
            </a:r>
          </a:p>
          <a:p>
            <a:r>
              <a:rPr lang="en-US" dirty="0" smtClean="0"/>
              <a:t>Playing </a:t>
            </a:r>
            <a:r>
              <a:rPr lang="en-US" dirty="0"/>
              <a:t>musical instrument</a:t>
            </a:r>
          </a:p>
          <a:p>
            <a:r>
              <a:rPr lang="en-US" dirty="0"/>
              <a:t>R</a:t>
            </a:r>
            <a:r>
              <a:rPr lang="en-US" dirty="0" smtClean="0"/>
              <a:t>eading </a:t>
            </a:r>
            <a:r>
              <a:rPr lang="en-US" dirty="0"/>
              <a:t>book/magazine</a:t>
            </a:r>
          </a:p>
          <a:p>
            <a:r>
              <a:rPr lang="en-US" dirty="0" smtClean="0"/>
              <a:t>Riding </a:t>
            </a:r>
            <a:r>
              <a:rPr lang="en-US" dirty="0"/>
              <a:t>horse</a:t>
            </a:r>
          </a:p>
          <a:p>
            <a:r>
              <a:rPr lang="en-US" dirty="0"/>
              <a:t>R</a:t>
            </a:r>
            <a:r>
              <a:rPr lang="en-US" dirty="0" smtClean="0"/>
              <a:t>iding </a:t>
            </a:r>
            <a:r>
              <a:rPr lang="en-US" dirty="0"/>
              <a:t>bike</a:t>
            </a:r>
          </a:p>
          <a:p>
            <a:r>
              <a:rPr lang="en-US" dirty="0" smtClean="0"/>
              <a:t>Running</a:t>
            </a:r>
          </a:p>
          <a:p>
            <a:r>
              <a:rPr lang="en-US" dirty="0" smtClean="0"/>
              <a:t>Taking </a:t>
            </a:r>
            <a:r>
              <a:rPr lang="en-US" dirty="0"/>
              <a:t>photo</a:t>
            </a:r>
          </a:p>
          <a:p>
            <a:r>
              <a:rPr lang="en-US" dirty="0"/>
              <a:t>W</a:t>
            </a:r>
            <a:r>
              <a:rPr lang="en-US" dirty="0" smtClean="0"/>
              <a:t>alking</a:t>
            </a:r>
            <a:endParaRPr lang="en-US" dirty="0"/>
          </a:p>
          <a:p>
            <a:r>
              <a:rPr lang="en-US" dirty="0"/>
              <a:t>U</a:t>
            </a:r>
            <a:r>
              <a:rPr lang="en-US" dirty="0" smtClean="0"/>
              <a:t>sing </a:t>
            </a:r>
            <a:r>
              <a:rPr lang="en-US" dirty="0"/>
              <a:t>computer</a:t>
            </a:r>
          </a:p>
          <a:p>
            <a:r>
              <a:rPr lang="en-US" dirty="0"/>
              <a:t>J</a:t>
            </a:r>
            <a:r>
              <a:rPr lang="en-US" dirty="0" smtClean="0"/>
              <a:t>umping</a:t>
            </a:r>
            <a:endParaRPr lang="en-US" dirty="0"/>
          </a:p>
          <a:p>
            <a:r>
              <a:rPr lang="en-US" dirty="0"/>
              <a:t>O</a:t>
            </a:r>
            <a:r>
              <a:rPr lang="en-US" dirty="0" smtClean="0"/>
              <a:t>ther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852" y="1277110"/>
            <a:ext cx="1219200" cy="17669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5350" y="3405288"/>
            <a:ext cx="2089150" cy="13913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4252" y="5279288"/>
            <a:ext cx="1574800" cy="1181100"/>
          </a:xfrm>
          <a:prstGeom prst="rect">
            <a:avLst/>
          </a:prstGeom>
        </p:spPr>
      </p:pic>
    </p:spTree>
    <p:extLst>
      <p:ext uri="{BB962C8B-B14F-4D97-AF65-F5344CB8AC3E}">
        <p14:creationId xmlns:p14="http://schemas.microsoft.com/office/powerpoint/2010/main" val="2032043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40 action</a:t>
            </a:r>
            <a:br>
              <a:rPr lang="en-US" dirty="0"/>
            </a:br>
            <a:endParaRPr lang="en-US" dirty="0"/>
          </a:p>
        </p:txBody>
      </p:sp>
      <p:sp>
        <p:nvSpPr>
          <p:cNvPr id="3" name="Content Placeholder 2"/>
          <p:cNvSpPr>
            <a:spLocks noGrp="1"/>
          </p:cNvSpPr>
          <p:nvPr>
            <p:ph idx="1"/>
          </p:nvPr>
        </p:nvSpPr>
        <p:spPr>
          <a:xfrm>
            <a:off x="677335" y="2160589"/>
            <a:ext cx="4461196" cy="3880773"/>
          </a:xfrm>
        </p:spPr>
        <p:txBody>
          <a:bodyPr/>
          <a:lstStyle/>
          <a:p>
            <a:r>
              <a:rPr lang="en-US" dirty="0" smtClean="0"/>
              <a:t>H</a:t>
            </a:r>
            <a:r>
              <a:rPr lang="en-US" altLang="zh-CN" dirty="0" smtClean="0"/>
              <a:t>omepage</a:t>
            </a:r>
            <a:r>
              <a:rPr lang="zh-CN" altLang="en-US" dirty="0" smtClean="0"/>
              <a:t>：</a:t>
            </a:r>
            <a:r>
              <a:rPr lang="en-US" altLang="zh-CN" dirty="0">
                <a:hlinkClick r:id="rId2"/>
              </a:rPr>
              <a:t>http://vision.stanford.edu/Datasets/40actions.html</a:t>
            </a:r>
            <a:endParaRPr lang="en-US" dirty="0" smtClean="0"/>
          </a:p>
          <a:p>
            <a:r>
              <a:rPr lang="en-US" dirty="0" smtClean="0"/>
              <a:t>One </a:t>
            </a:r>
            <a:r>
              <a:rPr lang="en-US" dirty="0"/>
              <a:t>image may contains many people</a:t>
            </a:r>
          </a:p>
          <a:p>
            <a:r>
              <a:rPr lang="en-US" altLang="zh-CN" dirty="0" smtClean="0"/>
              <a:t>Occlusion</a:t>
            </a:r>
            <a:r>
              <a:rPr lang="en-US" dirty="0" smtClean="0"/>
              <a:t> </a:t>
            </a:r>
            <a:r>
              <a:rPr lang="en-US" dirty="0"/>
              <a:t>may appear among </a:t>
            </a:r>
            <a:r>
              <a:rPr lang="en-US" dirty="0" smtClean="0"/>
              <a:t>people</a:t>
            </a:r>
          </a:p>
          <a:p>
            <a:r>
              <a:rPr lang="en-US" dirty="0" smtClean="0"/>
              <a:t>40 classes, 180-300 images per class</a:t>
            </a:r>
          </a:p>
          <a:p>
            <a:r>
              <a:rPr lang="en-US" dirty="0" smtClean="0"/>
              <a:t>9532 images in total</a:t>
            </a:r>
          </a:p>
          <a:p>
            <a:r>
              <a:rPr lang="en-US" dirty="0" smtClean="0"/>
              <a:t>Ground truth </a:t>
            </a:r>
            <a:r>
              <a:rPr lang="en-US" altLang="zh-CN" dirty="0"/>
              <a:t>includes</a:t>
            </a:r>
            <a:r>
              <a:rPr lang="en-US" dirty="0" smtClean="0"/>
              <a:t> human’s </a:t>
            </a:r>
            <a:r>
              <a:rPr lang="en-US" dirty="0"/>
              <a:t>bounding </a:t>
            </a:r>
            <a:r>
              <a:rPr lang="en-US" dirty="0" smtClean="0"/>
              <a:t>box</a:t>
            </a:r>
            <a:r>
              <a:rPr lang="en-US" dirty="0"/>
              <a:t> and action </a:t>
            </a:r>
            <a:r>
              <a:rPr lang="en-US" dirty="0" smtClean="0"/>
              <a:t>label</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4625" y="724924"/>
            <a:ext cx="1143000" cy="159639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0825" y="2500775"/>
            <a:ext cx="1066800" cy="1600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8900" y="4459897"/>
            <a:ext cx="1390650" cy="1283677"/>
          </a:xfrm>
          <a:prstGeom prst="rect">
            <a:avLst/>
          </a:prstGeom>
        </p:spPr>
      </p:pic>
      <p:sp>
        <p:nvSpPr>
          <p:cNvPr id="8" name="TextBox 7"/>
          <p:cNvSpPr txBox="1"/>
          <p:nvPr/>
        </p:nvSpPr>
        <p:spPr>
          <a:xfrm>
            <a:off x="5054427" y="1930400"/>
            <a:ext cx="5423073" cy="4401205"/>
          </a:xfrm>
          <a:prstGeom prst="rect">
            <a:avLst/>
          </a:prstGeom>
          <a:noFill/>
        </p:spPr>
        <p:txBody>
          <a:bodyPr wrap="square" rtlCol="0">
            <a:spAutoFit/>
          </a:bodyPr>
          <a:lstStyle/>
          <a:p>
            <a:r>
              <a:rPr lang="en-US" sz="1400" dirty="0"/>
              <a:t>applauding			</a:t>
            </a:r>
            <a:r>
              <a:rPr lang="en-US" sz="1400" dirty="0" smtClean="0"/>
              <a:t>		blowing bubbles</a:t>
            </a:r>
            <a:r>
              <a:rPr lang="en-US" sz="1400" dirty="0"/>
              <a:t>		</a:t>
            </a:r>
          </a:p>
          <a:p>
            <a:r>
              <a:rPr lang="en-US" sz="1400" dirty="0" smtClean="0"/>
              <a:t>Brushing teeth</a:t>
            </a:r>
            <a:r>
              <a:rPr lang="en-US" sz="1400" dirty="0"/>
              <a:t>		</a:t>
            </a:r>
            <a:r>
              <a:rPr lang="en-US" sz="1400" dirty="0" smtClean="0"/>
              <a:t>		cleaning the floor</a:t>
            </a:r>
            <a:endParaRPr lang="en-US" sz="1400" dirty="0"/>
          </a:p>
          <a:p>
            <a:r>
              <a:rPr lang="en-US" sz="1400" dirty="0"/>
              <a:t>climbing		</a:t>
            </a:r>
            <a:r>
              <a:rPr lang="en-US" sz="1400" dirty="0" smtClean="0"/>
              <a:t>			cooking</a:t>
            </a:r>
            <a:r>
              <a:rPr lang="en-US" sz="1400" dirty="0"/>
              <a:t>			</a:t>
            </a:r>
          </a:p>
          <a:p>
            <a:r>
              <a:rPr lang="en-US" sz="1400" dirty="0" smtClean="0"/>
              <a:t>Cutting trees</a:t>
            </a:r>
            <a:r>
              <a:rPr lang="en-US" sz="1400" dirty="0"/>
              <a:t>			</a:t>
            </a:r>
            <a:r>
              <a:rPr lang="en-US" sz="1400" dirty="0" smtClean="0"/>
              <a:t>	cutting vegetables</a:t>
            </a:r>
            <a:r>
              <a:rPr lang="en-US" sz="1400" dirty="0"/>
              <a:t>		</a:t>
            </a:r>
          </a:p>
          <a:p>
            <a:r>
              <a:rPr lang="en-US" sz="1400" dirty="0"/>
              <a:t>drinking			</a:t>
            </a:r>
            <a:r>
              <a:rPr lang="en-US" sz="1400" dirty="0" smtClean="0"/>
              <a:t>		feeding a horse</a:t>
            </a:r>
            <a:r>
              <a:rPr lang="en-US" sz="1400" dirty="0"/>
              <a:t>		</a:t>
            </a:r>
          </a:p>
          <a:p>
            <a:r>
              <a:rPr lang="en-US" sz="1400" dirty="0"/>
              <a:t>fishing				</a:t>
            </a:r>
            <a:r>
              <a:rPr lang="en-US" sz="1400" dirty="0" smtClean="0"/>
              <a:t>	fixing a bike</a:t>
            </a:r>
            <a:r>
              <a:rPr lang="en-US" sz="1400" dirty="0"/>
              <a:t>			</a:t>
            </a:r>
          </a:p>
          <a:p>
            <a:r>
              <a:rPr lang="en-US" sz="1400" dirty="0" smtClean="0"/>
              <a:t>Fixing a car</a:t>
            </a:r>
            <a:r>
              <a:rPr lang="en-US" sz="1400" dirty="0"/>
              <a:t>			</a:t>
            </a:r>
            <a:r>
              <a:rPr lang="en-US" sz="1400" dirty="0" smtClean="0"/>
              <a:t>	gardening</a:t>
            </a:r>
            <a:r>
              <a:rPr lang="en-US" sz="1400" dirty="0"/>
              <a:t>			</a:t>
            </a:r>
          </a:p>
          <a:p>
            <a:r>
              <a:rPr lang="en-US" sz="1400" dirty="0" smtClean="0"/>
              <a:t>Holding an umbrella</a:t>
            </a:r>
            <a:r>
              <a:rPr lang="en-US" sz="1400" dirty="0"/>
              <a:t>		</a:t>
            </a:r>
            <a:r>
              <a:rPr lang="en-US" sz="1400" dirty="0" smtClean="0"/>
              <a:t>	jumping</a:t>
            </a:r>
            <a:r>
              <a:rPr lang="en-US" sz="1400" dirty="0"/>
              <a:t>			</a:t>
            </a:r>
          </a:p>
          <a:p>
            <a:r>
              <a:rPr lang="en-US" sz="1400" dirty="0" smtClean="0"/>
              <a:t>Looking through a microscope	looking through a telescope</a:t>
            </a:r>
          </a:p>
          <a:p>
            <a:r>
              <a:rPr lang="en-US" sz="1400" dirty="0" smtClean="0"/>
              <a:t>Playing guitar</a:t>
            </a:r>
            <a:r>
              <a:rPr lang="en-US" sz="1400" dirty="0"/>
              <a:t>			</a:t>
            </a:r>
            <a:r>
              <a:rPr lang="en-US" sz="1400" dirty="0" smtClean="0"/>
              <a:t>	playing violin</a:t>
            </a:r>
            <a:r>
              <a:rPr lang="en-US" sz="1400" dirty="0"/>
              <a:t>			</a:t>
            </a:r>
          </a:p>
          <a:p>
            <a:r>
              <a:rPr lang="en-US" sz="1400" dirty="0" smtClean="0"/>
              <a:t>Pouring liquid</a:t>
            </a:r>
            <a:r>
              <a:rPr lang="en-US" sz="1400" dirty="0"/>
              <a:t>			</a:t>
            </a:r>
            <a:r>
              <a:rPr lang="en-US" sz="1400" dirty="0" smtClean="0"/>
              <a:t>	pushing a cart</a:t>
            </a:r>
            <a:r>
              <a:rPr lang="en-US" sz="1400" dirty="0"/>
              <a:t>	</a:t>
            </a:r>
            <a:endParaRPr lang="en-US" sz="1400" dirty="0" smtClean="0"/>
          </a:p>
          <a:p>
            <a:r>
              <a:rPr lang="en-US" sz="1400" dirty="0" smtClean="0"/>
              <a:t>reading</a:t>
            </a:r>
            <a:r>
              <a:rPr lang="en-US" sz="1400" dirty="0"/>
              <a:t>				</a:t>
            </a:r>
            <a:r>
              <a:rPr lang="en-US" sz="1400" dirty="0" smtClean="0"/>
              <a:t>	phoning</a:t>
            </a:r>
            <a:r>
              <a:rPr lang="en-US" sz="1400" dirty="0"/>
              <a:t>			</a:t>
            </a:r>
          </a:p>
          <a:p>
            <a:r>
              <a:rPr lang="en-US" sz="1400" dirty="0" smtClean="0"/>
              <a:t>Riding a bike</a:t>
            </a:r>
            <a:r>
              <a:rPr lang="en-US" sz="1400" dirty="0"/>
              <a:t>			</a:t>
            </a:r>
            <a:r>
              <a:rPr lang="en-US" sz="1400" dirty="0" smtClean="0"/>
              <a:t>	riding a horse</a:t>
            </a:r>
            <a:r>
              <a:rPr lang="en-US" sz="1400" dirty="0"/>
              <a:t>		</a:t>
            </a:r>
          </a:p>
          <a:p>
            <a:r>
              <a:rPr lang="en-US" sz="1400" dirty="0" smtClean="0"/>
              <a:t>Rowing a boat</a:t>
            </a:r>
            <a:r>
              <a:rPr lang="en-US" sz="1400" dirty="0"/>
              <a:t>			</a:t>
            </a:r>
            <a:r>
              <a:rPr lang="en-US" sz="1400" dirty="0" smtClean="0"/>
              <a:t>	running</a:t>
            </a:r>
            <a:r>
              <a:rPr lang="en-US" sz="1400" dirty="0"/>
              <a:t>			</a:t>
            </a:r>
          </a:p>
          <a:p>
            <a:r>
              <a:rPr lang="en-US" sz="1400" dirty="0" smtClean="0"/>
              <a:t>Shooting an arrow</a:t>
            </a:r>
            <a:r>
              <a:rPr lang="en-US" sz="1400" dirty="0"/>
              <a:t>		</a:t>
            </a:r>
            <a:r>
              <a:rPr lang="en-US" sz="1400" dirty="0" smtClean="0"/>
              <a:t>	smoking</a:t>
            </a:r>
            <a:r>
              <a:rPr lang="en-US" sz="1400" dirty="0"/>
              <a:t>			</a:t>
            </a:r>
          </a:p>
          <a:p>
            <a:r>
              <a:rPr lang="en-US" sz="1400" dirty="0" smtClean="0"/>
              <a:t>Taking photos</a:t>
            </a:r>
            <a:r>
              <a:rPr lang="en-US" sz="1400" dirty="0"/>
              <a:t>			</a:t>
            </a:r>
            <a:r>
              <a:rPr lang="en-US" sz="1400" dirty="0" smtClean="0"/>
              <a:t>	texting message</a:t>
            </a:r>
            <a:r>
              <a:rPr lang="en-US" sz="1400" dirty="0"/>
              <a:t>		</a:t>
            </a:r>
          </a:p>
          <a:p>
            <a:r>
              <a:rPr lang="en-US" sz="1400" dirty="0" smtClean="0"/>
              <a:t>Throwing </a:t>
            </a:r>
            <a:r>
              <a:rPr lang="en-US" sz="1400" dirty="0" err="1" smtClean="0"/>
              <a:t>frisby</a:t>
            </a:r>
            <a:r>
              <a:rPr lang="en-US" sz="1400" dirty="0"/>
              <a:t>			</a:t>
            </a:r>
            <a:r>
              <a:rPr lang="en-US" sz="1400" dirty="0" smtClean="0"/>
              <a:t>	using a computer</a:t>
            </a:r>
            <a:r>
              <a:rPr lang="en-US" sz="1400" dirty="0"/>
              <a:t>		</a:t>
            </a:r>
          </a:p>
          <a:p>
            <a:r>
              <a:rPr lang="en-US" sz="1400" dirty="0" smtClean="0"/>
              <a:t>Walking the dog</a:t>
            </a:r>
            <a:r>
              <a:rPr lang="en-US" sz="1400" dirty="0"/>
              <a:t>			</a:t>
            </a:r>
            <a:r>
              <a:rPr lang="en-US" sz="1400" dirty="0" smtClean="0"/>
              <a:t>	washing dishes</a:t>
            </a:r>
            <a:r>
              <a:rPr lang="en-US" sz="1400" dirty="0"/>
              <a:t>		</a:t>
            </a:r>
          </a:p>
          <a:p>
            <a:r>
              <a:rPr lang="en-US" sz="1400" dirty="0" smtClean="0"/>
              <a:t>Watching TV</a:t>
            </a:r>
            <a:r>
              <a:rPr lang="en-US" sz="1400" dirty="0"/>
              <a:t>			</a:t>
            </a:r>
            <a:r>
              <a:rPr lang="en-US" sz="1400" dirty="0" smtClean="0"/>
              <a:t>	waving hands</a:t>
            </a:r>
            <a:r>
              <a:rPr lang="en-US" sz="1400" dirty="0"/>
              <a:t>			</a:t>
            </a:r>
          </a:p>
          <a:p>
            <a:r>
              <a:rPr lang="en-US" sz="1400" dirty="0" smtClean="0"/>
              <a:t>Writing on a board</a:t>
            </a:r>
            <a:r>
              <a:rPr lang="en-US" sz="1400" dirty="0"/>
              <a:t>		</a:t>
            </a:r>
            <a:r>
              <a:rPr lang="en-US" sz="1400" dirty="0" smtClean="0"/>
              <a:t>	writing on a book</a:t>
            </a:r>
            <a:r>
              <a:rPr lang="en-US" sz="1400" dirty="0"/>
              <a:t>		</a:t>
            </a:r>
          </a:p>
        </p:txBody>
      </p:sp>
    </p:spTree>
    <p:extLst>
      <p:ext uri="{BB962C8B-B14F-4D97-AF65-F5344CB8AC3E}">
        <p14:creationId xmlns:p14="http://schemas.microsoft.com/office/powerpoint/2010/main" val="2073900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Willow 7 action</a:t>
            </a:r>
            <a:br>
              <a:rPr lang="en-US" dirty="0"/>
            </a:br>
            <a:endParaRPr lang="en-US" dirty="0"/>
          </a:p>
        </p:txBody>
      </p:sp>
      <p:sp>
        <p:nvSpPr>
          <p:cNvPr id="3" name="Content Placeholder 2"/>
          <p:cNvSpPr>
            <a:spLocks noGrp="1"/>
          </p:cNvSpPr>
          <p:nvPr>
            <p:ph idx="1"/>
          </p:nvPr>
        </p:nvSpPr>
        <p:spPr>
          <a:xfrm>
            <a:off x="677334" y="2160589"/>
            <a:ext cx="4580466" cy="3880773"/>
          </a:xfrm>
        </p:spPr>
        <p:txBody>
          <a:bodyPr/>
          <a:lstStyle/>
          <a:p>
            <a:r>
              <a:rPr lang="en-US" altLang="zh-CN" dirty="0" smtClean="0"/>
              <a:t>Homepage</a:t>
            </a:r>
            <a:r>
              <a:rPr lang="zh-CN" altLang="en-US" dirty="0" smtClean="0"/>
              <a:t>：</a:t>
            </a:r>
            <a:r>
              <a:rPr lang="en-US" altLang="zh-CN" dirty="0">
                <a:hlinkClick r:id="rId2"/>
              </a:rPr>
              <a:t>http://www.di.ens.fr/willow/research/stillactions/</a:t>
            </a:r>
            <a:endParaRPr lang="en-US" dirty="0" smtClean="0"/>
          </a:p>
          <a:p>
            <a:r>
              <a:rPr lang="en-US" dirty="0" smtClean="0"/>
              <a:t>One </a:t>
            </a:r>
            <a:r>
              <a:rPr lang="en-US" dirty="0"/>
              <a:t>image may contains many people</a:t>
            </a:r>
          </a:p>
          <a:p>
            <a:r>
              <a:rPr lang="en-US" altLang="zh-CN" dirty="0" smtClean="0"/>
              <a:t>Occlusion</a:t>
            </a:r>
            <a:r>
              <a:rPr lang="en-US" dirty="0" smtClean="0"/>
              <a:t> </a:t>
            </a:r>
            <a:r>
              <a:rPr lang="en-US" dirty="0"/>
              <a:t>may appear among people</a:t>
            </a:r>
          </a:p>
          <a:p>
            <a:r>
              <a:rPr lang="en-US" dirty="0"/>
              <a:t>7</a:t>
            </a:r>
            <a:r>
              <a:rPr lang="en-US" dirty="0" smtClean="0"/>
              <a:t> classes</a:t>
            </a:r>
          </a:p>
          <a:p>
            <a:r>
              <a:rPr lang="en-US" dirty="0" smtClean="0"/>
              <a:t>911 </a:t>
            </a:r>
            <a:r>
              <a:rPr lang="en-US" dirty="0"/>
              <a:t>images in total</a:t>
            </a:r>
          </a:p>
          <a:p>
            <a:r>
              <a:rPr lang="en-US" dirty="0" smtClean="0"/>
              <a:t>Ground truth </a:t>
            </a:r>
            <a:r>
              <a:rPr lang="en-US" altLang="zh-CN" dirty="0"/>
              <a:t>includes</a:t>
            </a:r>
            <a:r>
              <a:rPr lang="en-US" dirty="0" smtClean="0"/>
              <a:t> human’s </a:t>
            </a:r>
            <a:r>
              <a:rPr lang="en-US" dirty="0"/>
              <a:t>bounding </a:t>
            </a:r>
            <a:r>
              <a:rPr lang="en-US" dirty="0" smtClean="0"/>
              <a:t>box</a:t>
            </a:r>
            <a:r>
              <a:rPr lang="en-US" dirty="0"/>
              <a:t> and action label</a:t>
            </a:r>
          </a:p>
          <a:p>
            <a:endParaRPr lang="en-US" dirty="0"/>
          </a:p>
        </p:txBody>
      </p:sp>
      <p:sp>
        <p:nvSpPr>
          <p:cNvPr id="4" name="TextBox 3"/>
          <p:cNvSpPr txBox="1"/>
          <p:nvPr/>
        </p:nvSpPr>
        <p:spPr>
          <a:xfrm>
            <a:off x="5941219" y="2238375"/>
            <a:ext cx="3781425" cy="2308324"/>
          </a:xfrm>
          <a:prstGeom prst="rect">
            <a:avLst/>
          </a:prstGeom>
          <a:noFill/>
        </p:spPr>
        <p:txBody>
          <a:bodyPr wrap="square" rtlCol="0">
            <a:spAutoFit/>
          </a:bodyPr>
          <a:lstStyle/>
          <a:p>
            <a:r>
              <a:rPr lang="en-US" dirty="0"/>
              <a:t>Interacting With Computer</a:t>
            </a:r>
          </a:p>
          <a:p>
            <a:r>
              <a:rPr lang="en-US" dirty="0"/>
              <a:t>Photographing</a:t>
            </a:r>
          </a:p>
          <a:p>
            <a:r>
              <a:rPr lang="en-US" dirty="0"/>
              <a:t>Playing music</a:t>
            </a:r>
          </a:p>
          <a:p>
            <a:r>
              <a:rPr lang="en-US" dirty="0"/>
              <a:t>Riding bike</a:t>
            </a:r>
          </a:p>
          <a:p>
            <a:r>
              <a:rPr lang="en-US" dirty="0"/>
              <a:t>Riding horse</a:t>
            </a:r>
          </a:p>
          <a:p>
            <a:r>
              <a:rPr lang="en-US" dirty="0"/>
              <a:t>Running</a:t>
            </a:r>
          </a:p>
          <a:p>
            <a:r>
              <a:rPr lang="en-US" dirty="0"/>
              <a:t>walking</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2644" y="1328493"/>
            <a:ext cx="1452562" cy="195763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8394" y="4189511"/>
            <a:ext cx="1166812" cy="1249263"/>
          </a:xfrm>
          <a:prstGeom prst="rect">
            <a:avLst/>
          </a:prstGeom>
        </p:spPr>
      </p:pic>
    </p:spTree>
    <p:extLst>
      <p:ext uri="{BB962C8B-B14F-4D97-AF65-F5344CB8AC3E}">
        <p14:creationId xmlns:p14="http://schemas.microsoft.com/office/powerpoint/2010/main" val="3019658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Monocular camera video database</a:t>
            </a:r>
            <a:br>
              <a:rPr lang="en-US" dirty="0"/>
            </a:br>
            <a:endParaRPr lang="en-US" dirty="0"/>
          </a:p>
        </p:txBody>
      </p:sp>
      <p:sp>
        <p:nvSpPr>
          <p:cNvPr id="3" name="Content Placeholder 2"/>
          <p:cNvSpPr>
            <a:spLocks noGrp="1"/>
          </p:cNvSpPr>
          <p:nvPr>
            <p:ph type="body" idx="1"/>
          </p:nvPr>
        </p:nvSpPr>
        <p:spPr/>
        <p:txBody>
          <a:bodyPr>
            <a:normAutofit/>
          </a:bodyPr>
          <a:lstStyle/>
          <a:p>
            <a:endParaRPr lang="en-US" dirty="0">
              <a:solidFill>
                <a:srgbClr val="00B050"/>
              </a:solidFill>
            </a:endParaRPr>
          </a:p>
        </p:txBody>
      </p:sp>
    </p:spTree>
    <p:extLst>
      <p:ext uri="{BB962C8B-B14F-4D97-AF65-F5344CB8AC3E}">
        <p14:creationId xmlns:p14="http://schemas.microsoft.com/office/powerpoint/2010/main" val="4090937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HMDB51</a:t>
            </a:r>
            <a:endParaRPr lang="en-US" dirty="0"/>
          </a:p>
        </p:txBody>
      </p:sp>
      <p:sp>
        <p:nvSpPr>
          <p:cNvPr id="5" name="Content Placeholder 4"/>
          <p:cNvSpPr>
            <a:spLocks noGrp="1"/>
          </p:cNvSpPr>
          <p:nvPr>
            <p:ph idx="1"/>
          </p:nvPr>
        </p:nvSpPr>
        <p:spPr>
          <a:xfrm>
            <a:off x="677334" y="2160589"/>
            <a:ext cx="4934326" cy="3880773"/>
          </a:xfrm>
        </p:spPr>
        <p:txBody>
          <a:bodyPr/>
          <a:lstStyle/>
          <a:p>
            <a:r>
              <a:rPr lang="en-US" altLang="zh-CN" dirty="0" smtClean="0"/>
              <a:t>Homepage</a:t>
            </a:r>
            <a:r>
              <a:rPr lang="zh-CN" altLang="en-US" dirty="0" smtClean="0"/>
              <a:t>：</a:t>
            </a:r>
            <a:r>
              <a:rPr lang="en-US" altLang="zh-CN" dirty="0">
                <a:hlinkClick r:id="rId2"/>
              </a:rPr>
              <a:t>http://serre-lab.clps.brown.edu/resource/hmdb-a-large-human-motion-database/</a:t>
            </a:r>
            <a:endParaRPr lang="en-US" dirty="0" smtClean="0"/>
          </a:p>
          <a:p>
            <a:r>
              <a:rPr lang="en-US" dirty="0" smtClean="0"/>
              <a:t>51 classes, 6766videos in total</a:t>
            </a:r>
          </a:p>
          <a:p>
            <a:r>
              <a:rPr lang="en-US" dirty="0"/>
              <a:t>One </a:t>
            </a:r>
            <a:r>
              <a:rPr lang="en-US" dirty="0" smtClean="0"/>
              <a:t>video may contain multiple </a:t>
            </a:r>
            <a:r>
              <a:rPr lang="en-US" dirty="0"/>
              <a:t>person</a:t>
            </a:r>
          </a:p>
          <a:p>
            <a:r>
              <a:rPr lang="en-US" dirty="0" smtClean="0"/>
              <a:t>Realistic videos, from movies and web videos and so on.</a:t>
            </a:r>
          </a:p>
          <a:p>
            <a:r>
              <a:rPr lang="en-US" dirty="0" smtClean="0"/>
              <a:t>Clipped well</a:t>
            </a:r>
          </a:p>
          <a:p>
            <a:r>
              <a:rPr lang="en-US" dirty="0" smtClean="0"/>
              <a:t>Ground truth includes action label, people’s bounding box and mask.</a:t>
            </a:r>
          </a:p>
          <a:p>
            <a:endParaRPr lang="en-US" dirty="0" smtClean="0"/>
          </a:p>
        </p:txBody>
      </p:sp>
      <p:sp>
        <p:nvSpPr>
          <p:cNvPr id="6" name="TextBox 5"/>
          <p:cNvSpPr txBox="1"/>
          <p:nvPr/>
        </p:nvSpPr>
        <p:spPr>
          <a:xfrm>
            <a:off x="5611660" y="2160589"/>
            <a:ext cx="5774499" cy="4247317"/>
          </a:xfrm>
          <a:prstGeom prst="rect">
            <a:avLst/>
          </a:prstGeom>
          <a:noFill/>
        </p:spPr>
        <p:txBody>
          <a:bodyPr wrap="square" rtlCol="0">
            <a:spAutoFit/>
          </a:bodyPr>
          <a:lstStyle/>
          <a:p>
            <a:endParaRPr lang="en-US" dirty="0"/>
          </a:p>
          <a:p>
            <a:r>
              <a:rPr lang="en-US" dirty="0"/>
              <a:t>PROPERTY	</a:t>
            </a:r>
            <a:r>
              <a:rPr lang="en-US" dirty="0" smtClean="0"/>
              <a:t>			LABELS </a:t>
            </a:r>
            <a:r>
              <a:rPr lang="en-US" dirty="0"/>
              <a:t>(ABBREVIATION)</a:t>
            </a:r>
          </a:p>
          <a:p>
            <a:r>
              <a:rPr lang="en-US" dirty="0"/>
              <a:t>visible </a:t>
            </a:r>
            <a:r>
              <a:rPr lang="en-US" dirty="0" smtClean="0"/>
              <a:t>body </a:t>
            </a:r>
            <a:r>
              <a:rPr lang="en-US" dirty="0"/>
              <a:t>parts	</a:t>
            </a:r>
            <a:r>
              <a:rPr lang="en-US" dirty="0" smtClean="0"/>
              <a:t>		head(h</a:t>
            </a:r>
            <a:r>
              <a:rPr lang="en-US" dirty="0"/>
              <a:t>), upper body(u</a:t>
            </a:r>
            <a:r>
              <a:rPr lang="en-US" dirty="0" smtClean="0"/>
              <a:t>),</a:t>
            </a:r>
          </a:p>
          <a:p>
            <a:r>
              <a:rPr lang="en-US" dirty="0"/>
              <a:t>	</a:t>
            </a:r>
            <a:r>
              <a:rPr lang="en-US" dirty="0" smtClean="0"/>
              <a:t>				 	full </a:t>
            </a:r>
            <a:r>
              <a:rPr lang="en-US" dirty="0"/>
              <a:t>body (f), lower body(l</a:t>
            </a:r>
            <a:r>
              <a:rPr lang="en-US" dirty="0" smtClean="0"/>
              <a:t>)</a:t>
            </a:r>
          </a:p>
          <a:p>
            <a:endParaRPr lang="en-US" dirty="0"/>
          </a:p>
          <a:p>
            <a:r>
              <a:rPr lang="en-US" dirty="0"/>
              <a:t>camera motion	</a:t>
            </a:r>
            <a:r>
              <a:rPr lang="en-US" dirty="0" smtClean="0"/>
              <a:t>		motion </a:t>
            </a:r>
            <a:r>
              <a:rPr lang="en-US" dirty="0"/>
              <a:t>(cm), static (nm</a:t>
            </a:r>
            <a:r>
              <a:rPr lang="en-US" dirty="0" smtClean="0"/>
              <a:t>)</a:t>
            </a:r>
          </a:p>
          <a:p>
            <a:endParaRPr lang="en-US" dirty="0"/>
          </a:p>
          <a:p>
            <a:r>
              <a:rPr lang="en-US" dirty="0"/>
              <a:t>camera viewpoint	</a:t>
            </a:r>
            <a:r>
              <a:rPr lang="en-US" dirty="0" smtClean="0"/>
              <a:t>	Front </a:t>
            </a:r>
            <a:r>
              <a:rPr lang="en-US" dirty="0"/>
              <a:t>(</a:t>
            </a:r>
            <a:r>
              <a:rPr lang="en-US" dirty="0" err="1"/>
              <a:t>fr</a:t>
            </a:r>
            <a:r>
              <a:rPr lang="en-US" dirty="0"/>
              <a:t>), back (</a:t>
            </a:r>
            <a:r>
              <a:rPr lang="en-US" dirty="0" err="1"/>
              <a:t>ba</a:t>
            </a:r>
            <a:r>
              <a:rPr lang="en-US" dirty="0" smtClean="0"/>
              <a:t>),</a:t>
            </a:r>
          </a:p>
          <a:p>
            <a:r>
              <a:rPr lang="en-US" dirty="0"/>
              <a:t>	</a:t>
            </a:r>
            <a:r>
              <a:rPr lang="en-US" dirty="0" smtClean="0"/>
              <a:t> 					left(le</a:t>
            </a:r>
            <a:r>
              <a:rPr lang="en-US" dirty="0"/>
              <a:t>), right(</a:t>
            </a:r>
            <a:r>
              <a:rPr lang="en-US" dirty="0" err="1"/>
              <a:t>ri</a:t>
            </a:r>
            <a:r>
              <a:rPr lang="en-US" dirty="0" smtClean="0"/>
              <a:t>)</a:t>
            </a:r>
          </a:p>
          <a:p>
            <a:endParaRPr lang="en-US" dirty="0"/>
          </a:p>
          <a:p>
            <a:r>
              <a:rPr lang="en-US" dirty="0"/>
              <a:t>number of </a:t>
            </a:r>
            <a:r>
              <a:rPr lang="en-US" dirty="0" smtClean="0"/>
              <a:t>people </a:t>
            </a:r>
            <a:r>
              <a:rPr lang="en-US" dirty="0"/>
              <a:t>	</a:t>
            </a:r>
            <a:r>
              <a:rPr lang="en-US" dirty="0" smtClean="0"/>
              <a:t>	Single </a:t>
            </a:r>
            <a:r>
              <a:rPr lang="en-US" dirty="0"/>
              <a:t>(np1), two (np2</a:t>
            </a:r>
            <a:r>
              <a:rPr lang="en-US" dirty="0" smtClean="0"/>
              <a:t>),</a:t>
            </a:r>
          </a:p>
          <a:p>
            <a:r>
              <a:rPr lang="en-US" dirty="0" smtClean="0"/>
              <a:t> 						three </a:t>
            </a:r>
            <a:r>
              <a:rPr lang="en-US" dirty="0"/>
              <a:t>(np3</a:t>
            </a:r>
            <a:r>
              <a:rPr lang="en-US" dirty="0" smtClean="0"/>
              <a:t>)</a:t>
            </a:r>
          </a:p>
          <a:p>
            <a:endParaRPr lang="en-US" dirty="0"/>
          </a:p>
          <a:p>
            <a:r>
              <a:rPr lang="en-US" dirty="0"/>
              <a:t>video quality	</a:t>
            </a:r>
            <a:r>
              <a:rPr lang="en-US" dirty="0" smtClean="0"/>
              <a:t>			good </a:t>
            </a:r>
            <a:r>
              <a:rPr lang="en-US" dirty="0"/>
              <a:t>(goo), medium (med), </a:t>
            </a:r>
            <a:endParaRPr lang="en-US" dirty="0" smtClean="0"/>
          </a:p>
          <a:p>
            <a:r>
              <a:rPr lang="en-US" dirty="0"/>
              <a:t>	</a:t>
            </a:r>
            <a:r>
              <a:rPr lang="en-US" dirty="0" smtClean="0"/>
              <a:t>					ok </a:t>
            </a:r>
            <a:r>
              <a:rPr lang="en-US" dirty="0"/>
              <a:t>(bad)</a:t>
            </a:r>
          </a:p>
        </p:txBody>
      </p:sp>
    </p:spTree>
    <p:extLst>
      <p:ext uri="{BB962C8B-B14F-4D97-AF65-F5344CB8AC3E}">
        <p14:creationId xmlns:p14="http://schemas.microsoft.com/office/powerpoint/2010/main" val="1501846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JHMDB</a:t>
            </a:r>
          </a:p>
        </p:txBody>
      </p:sp>
      <p:sp>
        <p:nvSpPr>
          <p:cNvPr id="3" name="Content Placeholder 2"/>
          <p:cNvSpPr>
            <a:spLocks noGrp="1"/>
          </p:cNvSpPr>
          <p:nvPr>
            <p:ph idx="1"/>
          </p:nvPr>
        </p:nvSpPr>
        <p:spPr>
          <a:xfrm>
            <a:off x="677334" y="2160589"/>
            <a:ext cx="4885266" cy="3880773"/>
          </a:xfrm>
        </p:spPr>
        <p:txBody>
          <a:bodyPr/>
          <a:lstStyle/>
          <a:p>
            <a:r>
              <a:rPr lang="en-US" altLang="zh-CN" dirty="0" smtClean="0"/>
              <a:t>Homepage</a:t>
            </a:r>
            <a:r>
              <a:rPr lang="zh-CN" altLang="en-US" dirty="0" smtClean="0"/>
              <a:t>：</a:t>
            </a:r>
            <a:r>
              <a:rPr lang="en-US" altLang="zh-CN" dirty="0">
                <a:hlinkClick r:id="rId2"/>
              </a:rPr>
              <a:t>http://jhmdb.is.tue.mpg.de/</a:t>
            </a:r>
            <a:endParaRPr lang="en-US" dirty="0" smtClean="0"/>
          </a:p>
          <a:p>
            <a:r>
              <a:rPr lang="en-US" dirty="0" smtClean="0"/>
              <a:t>Easy version(subset) of HMDB51</a:t>
            </a:r>
          </a:p>
          <a:p>
            <a:r>
              <a:rPr lang="en-US" dirty="0" smtClean="0"/>
              <a:t>One video only contains one person</a:t>
            </a:r>
          </a:p>
          <a:p>
            <a:r>
              <a:rPr lang="en-US" dirty="0" smtClean="0"/>
              <a:t>No </a:t>
            </a:r>
            <a:r>
              <a:rPr lang="en-US" altLang="zh-CN" dirty="0"/>
              <a:t>occlusion</a:t>
            </a:r>
            <a:endParaRPr lang="en-US" dirty="0" smtClean="0"/>
          </a:p>
          <a:p>
            <a:r>
              <a:rPr lang="en-US" dirty="0" smtClean="0"/>
              <a:t>21 classes action, 40 videos per class</a:t>
            </a:r>
          </a:p>
          <a:p>
            <a:r>
              <a:rPr lang="en-US" dirty="0" smtClean="0"/>
              <a:t>One kind of action is performed by different people</a:t>
            </a:r>
          </a:p>
          <a:p>
            <a:r>
              <a:rPr lang="en-US" dirty="0"/>
              <a:t>O</a:t>
            </a:r>
            <a:r>
              <a:rPr lang="en-US" dirty="0" smtClean="0"/>
              <a:t>ne clipped </a:t>
            </a:r>
            <a:r>
              <a:rPr lang="en-US" dirty="0"/>
              <a:t>video lasts </a:t>
            </a:r>
            <a:r>
              <a:rPr lang="en-US" dirty="0" smtClean="0"/>
              <a:t>several seconds</a:t>
            </a:r>
          </a:p>
          <a:p>
            <a:r>
              <a:rPr lang="en-US" dirty="0" smtClean="0"/>
              <a:t>Ground truth </a:t>
            </a:r>
            <a:r>
              <a:rPr lang="en-US" altLang="zh-CN" dirty="0"/>
              <a:t>includes</a:t>
            </a:r>
            <a:r>
              <a:rPr lang="en-US" dirty="0" smtClean="0"/>
              <a:t> pose </a:t>
            </a:r>
            <a:r>
              <a:rPr lang="en-US" dirty="0"/>
              <a:t>and action label</a:t>
            </a:r>
          </a:p>
          <a:p>
            <a:endParaRPr lang="en-US" dirty="0" smtClean="0"/>
          </a:p>
          <a:p>
            <a:endParaRPr lang="en-US" dirty="0"/>
          </a:p>
        </p:txBody>
      </p:sp>
      <p:sp>
        <p:nvSpPr>
          <p:cNvPr id="4" name="TextBox 3"/>
          <p:cNvSpPr txBox="1"/>
          <p:nvPr/>
        </p:nvSpPr>
        <p:spPr>
          <a:xfrm>
            <a:off x="5829299" y="784225"/>
            <a:ext cx="4143375" cy="3416320"/>
          </a:xfrm>
          <a:prstGeom prst="rect">
            <a:avLst/>
          </a:prstGeom>
          <a:noFill/>
        </p:spPr>
        <p:txBody>
          <a:bodyPr wrap="square" rtlCol="0">
            <a:spAutoFit/>
          </a:bodyPr>
          <a:lstStyle/>
          <a:p>
            <a:r>
              <a:rPr lang="en-US" dirty="0" smtClean="0"/>
              <a:t>Brush hair			Catch</a:t>
            </a:r>
          </a:p>
          <a:p>
            <a:r>
              <a:rPr lang="en-US" dirty="0" smtClean="0"/>
              <a:t>Clap 				climb stairs</a:t>
            </a:r>
            <a:endParaRPr lang="en-US" dirty="0"/>
          </a:p>
          <a:p>
            <a:r>
              <a:rPr lang="en-US" dirty="0" smtClean="0"/>
              <a:t>Golf</a:t>
            </a:r>
            <a:r>
              <a:rPr lang="en-US" dirty="0"/>
              <a:t>	</a:t>
            </a:r>
            <a:r>
              <a:rPr lang="en-US" dirty="0" smtClean="0"/>
              <a:t>				Jump</a:t>
            </a:r>
          </a:p>
          <a:p>
            <a:r>
              <a:rPr lang="en-US" dirty="0" smtClean="0"/>
              <a:t>Kick ball				Pick			</a:t>
            </a:r>
          </a:p>
          <a:p>
            <a:r>
              <a:rPr lang="en-US" dirty="0" smtClean="0"/>
              <a:t>Pour</a:t>
            </a:r>
            <a:r>
              <a:rPr lang="en-US" dirty="0"/>
              <a:t>	</a:t>
            </a:r>
            <a:r>
              <a:rPr lang="en-US" dirty="0" smtClean="0"/>
              <a:t>				Pull up	</a:t>
            </a:r>
            <a:endParaRPr lang="en-US" dirty="0"/>
          </a:p>
          <a:p>
            <a:r>
              <a:rPr lang="en-US" dirty="0" smtClean="0"/>
              <a:t>Push</a:t>
            </a:r>
            <a:r>
              <a:rPr lang="en-US" dirty="0"/>
              <a:t>	</a:t>
            </a:r>
            <a:r>
              <a:rPr lang="en-US" dirty="0" smtClean="0"/>
              <a:t>			Run		</a:t>
            </a:r>
          </a:p>
          <a:p>
            <a:r>
              <a:rPr lang="en-US" dirty="0" smtClean="0"/>
              <a:t>Shoot ball			Shoot bow</a:t>
            </a:r>
            <a:endParaRPr lang="en-US" dirty="0"/>
          </a:p>
          <a:p>
            <a:r>
              <a:rPr lang="en-US" dirty="0" smtClean="0"/>
              <a:t>Shoot gun			Sit		</a:t>
            </a:r>
            <a:endParaRPr lang="en-US" dirty="0"/>
          </a:p>
          <a:p>
            <a:r>
              <a:rPr lang="en-US" dirty="0" smtClean="0"/>
              <a:t>Stand</a:t>
            </a:r>
            <a:r>
              <a:rPr lang="en-US" dirty="0"/>
              <a:t>	</a:t>
            </a:r>
            <a:r>
              <a:rPr lang="en-US" dirty="0" smtClean="0"/>
              <a:t>			Swing baseball</a:t>
            </a:r>
            <a:endParaRPr lang="en-US" dirty="0"/>
          </a:p>
          <a:p>
            <a:r>
              <a:rPr lang="en-US" dirty="0" smtClean="0"/>
              <a:t>Throw</a:t>
            </a:r>
            <a:r>
              <a:rPr lang="en-US" dirty="0"/>
              <a:t>	</a:t>
            </a:r>
            <a:r>
              <a:rPr lang="en-US" dirty="0" smtClean="0"/>
              <a:t>			Walk</a:t>
            </a:r>
          </a:p>
          <a:p>
            <a:r>
              <a:rPr lang="en-US" dirty="0" smtClean="0"/>
              <a:t>wave</a:t>
            </a:r>
          </a:p>
          <a:p>
            <a:endParaRPr lang="en-US" dirty="0"/>
          </a:p>
        </p:txBody>
      </p:sp>
    </p:spTree>
    <p:extLst>
      <p:ext uri="{BB962C8B-B14F-4D97-AF65-F5344CB8AC3E}">
        <p14:creationId xmlns:p14="http://schemas.microsoft.com/office/powerpoint/2010/main" val="2782102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Keck dataset</a:t>
            </a:r>
            <a:br>
              <a:rPr lang="en-US" dirty="0"/>
            </a:br>
            <a:endParaRPr lang="en-US" dirty="0"/>
          </a:p>
        </p:txBody>
      </p:sp>
      <p:sp>
        <p:nvSpPr>
          <p:cNvPr id="3" name="Content Placeholder 2"/>
          <p:cNvSpPr>
            <a:spLocks noGrp="1"/>
          </p:cNvSpPr>
          <p:nvPr>
            <p:ph idx="1"/>
          </p:nvPr>
        </p:nvSpPr>
        <p:spPr>
          <a:xfrm>
            <a:off x="677334" y="1649897"/>
            <a:ext cx="6085416" cy="4391466"/>
          </a:xfrm>
        </p:spPr>
        <p:txBody>
          <a:bodyPr>
            <a:normAutofit lnSpcReduction="10000"/>
          </a:bodyPr>
          <a:lstStyle/>
          <a:p>
            <a:r>
              <a:rPr lang="en-US" altLang="zh-CN" dirty="0" smtClean="0"/>
              <a:t>Homepage</a:t>
            </a:r>
            <a:r>
              <a:rPr lang="zh-CN" altLang="en-US" dirty="0" smtClean="0"/>
              <a:t>：</a:t>
            </a:r>
            <a:r>
              <a:rPr lang="en-US" altLang="zh-CN" dirty="0">
                <a:hlinkClick r:id="rId2"/>
              </a:rPr>
              <a:t>http://www.umiacs.umd.edu/~zhuolin/Keckgesturedataset.html</a:t>
            </a:r>
            <a:endParaRPr lang="en-US" altLang="zh-CN" dirty="0"/>
          </a:p>
          <a:p>
            <a:r>
              <a:rPr lang="en-US" altLang="zh-CN" dirty="0" smtClean="0"/>
              <a:t>One video contains one person</a:t>
            </a:r>
          </a:p>
          <a:p>
            <a:r>
              <a:rPr lang="en-US" altLang="zh-CN" dirty="0" smtClean="0"/>
              <a:t>No occlusion and the full body is visible</a:t>
            </a:r>
            <a:endParaRPr lang="zh-CN" altLang="en-US" dirty="0"/>
          </a:p>
          <a:p>
            <a:r>
              <a:rPr lang="en-US" dirty="0"/>
              <a:t>Training set </a:t>
            </a:r>
            <a:r>
              <a:rPr lang="en-US" altLang="zh-CN" dirty="0" smtClean="0"/>
              <a:t>contains 3 people and each person performs 14 videos.</a:t>
            </a:r>
            <a:endParaRPr lang="en-US" dirty="0"/>
          </a:p>
          <a:p>
            <a:r>
              <a:rPr lang="en-US" dirty="0"/>
              <a:t>Test set </a:t>
            </a:r>
            <a:r>
              <a:rPr lang="en-US" altLang="zh-CN" dirty="0" smtClean="0"/>
              <a:t>contains 4 people and each person performs 14 videos.</a:t>
            </a:r>
            <a:endParaRPr lang="en-US" dirty="0"/>
          </a:p>
          <a:p>
            <a:r>
              <a:rPr lang="en-US" altLang="zh-CN" dirty="0" smtClean="0"/>
              <a:t>The action is appeared in traffic guidance, like </a:t>
            </a:r>
            <a:r>
              <a:rPr lang="en-US" dirty="0" smtClean="0"/>
              <a:t>come </a:t>
            </a:r>
            <a:r>
              <a:rPr lang="en-US" dirty="0"/>
              <a:t>near, speed up, stop </a:t>
            </a:r>
            <a:r>
              <a:rPr lang="en-US" dirty="0" smtClean="0"/>
              <a:t>left</a:t>
            </a:r>
            <a:endParaRPr lang="zh-CN" altLang="en-US" dirty="0"/>
          </a:p>
          <a:p>
            <a:r>
              <a:rPr lang="en-US" dirty="0"/>
              <a:t>Ground </a:t>
            </a:r>
            <a:r>
              <a:rPr lang="en-US" dirty="0" smtClean="0"/>
              <a:t>truth is the </a:t>
            </a:r>
            <a:r>
              <a:rPr lang="en-US" dirty="0"/>
              <a:t>segment of </a:t>
            </a:r>
            <a:r>
              <a:rPr lang="en-US" dirty="0" smtClean="0"/>
              <a:t>frames for specific action.</a:t>
            </a:r>
            <a:endParaRPr lang="en-US" dirty="0"/>
          </a:p>
          <a:p>
            <a:endParaRPr lang="en-US" dirty="0"/>
          </a:p>
        </p:txBody>
      </p:sp>
      <p:sp>
        <p:nvSpPr>
          <p:cNvPr id="5" name="TextBox 4"/>
          <p:cNvSpPr txBox="1"/>
          <p:nvPr/>
        </p:nvSpPr>
        <p:spPr>
          <a:xfrm>
            <a:off x="7095066" y="1029832"/>
            <a:ext cx="4600575" cy="2031325"/>
          </a:xfrm>
          <a:prstGeom prst="rect">
            <a:avLst/>
          </a:prstGeom>
          <a:noFill/>
        </p:spPr>
        <p:txBody>
          <a:bodyPr wrap="square" rtlCol="0">
            <a:spAutoFit/>
          </a:bodyPr>
          <a:lstStyle/>
          <a:p>
            <a:r>
              <a:rPr lang="en-US" dirty="0" smtClean="0"/>
              <a:t>turn left				turn right</a:t>
            </a:r>
          </a:p>
          <a:p>
            <a:r>
              <a:rPr lang="en-US" dirty="0" smtClean="0"/>
              <a:t>attention left		attention right</a:t>
            </a:r>
          </a:p>
          <a:p>
            <a:r>
              <a:rPr lang="en-US" dirty="0" smtClean="0"/>
              <a:t>Flap					stop left</a:t>
            </a:r>
          </a:p>
          <a:p>
            <a:r>
              <a:rPr lang="en-US" dirty="0" smtClean="0"/>
              <a:t>stop right			stop both</a:t>
            </a:r>
          </a:p>
          <a:p>
            <a:r>
              <a:rPr lang="en-US" dirty="0" smtClean="0"/>
              <a:t>attention both		start</a:t>
            </a:r>
          </a:p>
          <a:p>
            <a:r>
              <a:rPr lang="en-US" dirty="0" smtClean="0"/>
              <a:t>go back				close distance</a:t>
            </a:r>
          </a:p>
          <a:p>
            <a:r>
              <a:rPr lang="en-US" dirty="0" smtClean="0"/>
              <a:t>speed up			come near</a:t>
            </a:r>
            <a:endParaRPr lang="en-US" dirty="0"/>
          </a:p>
        </p:txBody>
      </p:sp>
    </p:spTree>
    <p:extLst>
      <p:ext uri="{BB962C8B-B14F-4D97-AF65-F5344CB8AC3E}">
        <p14:creationId xmlns:p14="http://schemas.microsoft.com/office/powerpoint/2010/main" val="3580899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MPII cooking </a:t>
            </a:r>
            <a:r>
              <a:rPr lang="en-US" dirty="0" smtClean="0"/>
              <a:t>dataset</a:t>
            </a:r>
            <a:endParaRPr lang="en-US" dirty="0"/>
          </a:p>
        </p:txBody>
      </p:sp>
      <p:sp>
        <p:nvSpPr>
          <p:cNvPr id="3" name="Content Placeholder 2"/>
          <p:cNvSpPr>
            <a:spLocks noGrp="1"/>
          </p:cNvSpPr>
          <p:nvPr>
            <p:ph idx="1"/>
          </p:nvPr>
        </p:nvSpPr>
        <p:spPr>
          <a:xfrm>
            <a:off x="677334" y="1580323"/>
            <a:ext cx="5933016" cy="4461040"/>
          </a:xfrm>
        </p:spPr>
        <p:txBody>
          <a:bodyPr>
            <a:normAutofit lnSpcReduction="10000"/>
          </a:bodyPr>
          <a:lstStyle/>
          <a:p>
            <a:r>
              <a:rPr lang="en-US" altLang="zh-CN" dirty="0" smtClean="0"/>
              <a:t>Homepage</a:t>
            </a:r>
            <a:r>
              <a:rPr lang="zh-CN" altLang="en-US" dirty="0" smtClean="0"/>
              <a:t>：</a:t>
            </a:r>
            <a:r>
              <a:rPr lang="en-US" altLang="zh-CN" dirty="0" smtClean="0">
                <a:hlinkClick r:id="rId2"/>
              </a:rPr>
              <a:t>https</a:t>
            </a:r>
            <a:r>
              <a:rPr lang="en-US" altLang="zh-CN" dirty="0">
                <a:hlinkClick r:id="rId2"/>
              </a:rPr>
              <a:t>://www.mpi-inf.mpg.de/departments/computer-vision-and-multimodal-computing/research/human-activity-recognition/mpii-cooking-activities-dataset/</a:t>
            </a:r>
            <a:endParaRPr lang="en-US" altLang="zh-CN" dirty="0"/>
          </a:p>
          <a:p>
            <a:r>
              <a:rPr lang="en-US" altLang="zh-CN" dirty="0" smtClean="0"/>
              <a:t>One </a:t>
            </a:r>
            <a:r>
              <a:rPr lang="en-US" altLang="zh-CN" dirty="0"/>
              <a:t>video contains one person</a:t>
            </a:r>
          </a:p>
          <a:p>
            <a:r>
              <a:rPr lang="en-US" dirty="0" smtClean="0"/>
              <a:t>Fine-grained </a:t>
            </a:r>
            <a:r>
              <a:rPr lang="en-US" dirty="0"/>
              <a:t>activity recognition</a:t>
            </a:r>
          </a:p>
          <a:p>
            <a:r>
              <a:rPr lang="en-US" altLang="zh-CN" dirty="0" smtClean="0"/>
              <a:t>44 videos in total, all scenes are in kitchen</a:t>
            </a:r>
          </a:p>
          <a:p>
            <a:r>
              <a:rPr lang="en-US" dirty="0" smtClean="0"/>
              <a:t>Each video is serval minutes</a:t>
            </a:r>
            <a:endParaRPr lang="en-US" dirty="0"/>
          </a:p>
          <a:p>
            <a:r>
              <a:rPr lang="en-US" altLang="zh-CN" dirty="0" smtClean="0"/>
              <a:t>65 actions and a background class, many fine-grained action, like </a:t>
            </a:r>
            <a:r>
              <a:rPr lang="en-US" dirty="0" smtClean="0"/>
              <a:t>cut </a:t>
            </a:r>
            <a:r>
              <a:rPr lang="en-US" dirty="0"/>
              <a:t>apart, cut slices, cut </a:t>
            </a:r>
            <a:r>
              <a:rPr lang="en-US" dirty="0" smtClean="0"/>
              <a:t>dice</a:t>
            </a:r>
            <a:endParaRPr lang="en-US" dirty="0"/>
          </a:p>
          <a:p>
            <a:r>
              <a:rPr lang="en-US" altLang="zh-CN" dirty="0" smtClean="0"/>
              <a:t>The full body is not visible all the time</a:t>
            </a:r>
            <a:endParaRPr lang="zh-CN" altLang="en-US" dirty="0"/>
          </a:p>
          <a:p>
            <a:r>
              <a:rPr lang="en-US" dirty="0"/>
              <a:t>Ground </a:t>
            </a:r>
            <a:r>
              <a:rPr lang="en-US" dirty="0" smtClean="0"/>
              <a:t>truth</a:t>
            </a:r>
            <a:r>
              <a:rPr lang="zh-CN" altLang="en-US" dirty="0" smtClean="0"/>
              <a:t> </a:t>
            </a:r>
            <a:r>
              <a:rPr lang="en-US" altLang="zh-CN" dirty="0"/>
              <a:t>includes </a:t>
            </a:r>
            <a:r>
              <a:rPr lang="en-US" altLang="zh-CN" dirty="0" smtClean="0"/>
              <a:t>the frame of specific action per video</a:t>
            </a:r>
            <a:endParaRPr lang="en-US" dirty="0"/>
          </a:p>
          <a:p>
            <a:endParaRPr lang="en-US" dirty="0"/>
          </a:p>
        </p:txBody>
      </p:sp>
    </p:spTree>
    <p:extLst>
      <p:ext uri="{BB962C8B-B14F-4D97-AF65-F5344CB8AC3E}">
        <p14:creationId xmlns:p14="http://schemas.microsoft.com/office/powerpoint/2010/main" val="671717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Penn action</a:t>
            </a:r>
            <a:br>
              <a:rPr lang="en-US" dirty="0"/>
            </a:br>
            <a:endParaRPr lang="en-US" dirty="0"/>
          </a:p>
        </p:txBody>
      </p:sp>
      <p:sp>
        <p:nvSpPr>
          <p:cNvPr id="3" name="Content Placeholder 2"/>
          <p:cNvSpPr>
            <a:spLocks noGrp="1"/>
          </p:cNvSpPr>
          <p:nvPr>
            <p:ph idx="1"/>
          </p:nvPr>
        </p:nvSpPr>
        <p:spPr>
          <a:xfrm>
            <a:off x="677334" y="1930401"/>
            <a:ext cx="4628091" cy="4110962"/>
          </a:xfrm>
        </p:spPr>
        <p:txBody>
          <a:bodyPr>
            <a:normAutofit/>
          </a:bodyPr>
          <a:lstStyle/>
          <a:p>
            <a:r>
              <a:rPr lang="en-US" altLang="zh-CN" dirty="0" smtClean="0"/>
              <a:t>Homepage</a:t>
            </a:r>
            <a:r>
              <a:rPr lang="zh-CN" altLang="en-US" dirty="0" smtClean="0"/>
              <a:t>：</a:t>
            </a:r>
            <a:r>
              <a:rPr lang="en-US" altLang="zh-CN" dirty="0" smtClean="0">
                <a:hlinkClick r:id="rId2"/>
              </a:rPr>
              <a:t>http</a:t>
            </a:r>
            <a:r>
              <a:rPr lang="en-US" altLang="zh-CN" dirty="0">
                <a:hlinkClick r:id="rId2"/>
              </a:rPr>
              <a:t>://dreamdragon.github.io/PennAction/</a:t>
            </a:r>
            <a:endParaRPr lang="en-US" altLang="zh-CN" dirty="0"/>
          </a:p>
          <a:p>
            <a:r>
              <a:rPr lang="en-US" altLang="zh-CN" dirty="0" smtClean="0"/>
              <a:t>Multiple people in one video sometimes, but the main character are not occluded</a:t>
            </a:r>
            <a:endParaRPr lang="zh-CN" altLang="en-US" dirty="0"/>
          </a:p>
          <a:p>
            <a:r>
              <a:rPr lang="en-US" altLang="zh-CN" dirty="0" smtClean="0"/>
              <a:t>2326 videos in total including 15 actions</a:t>
            </a:r>
          </a:p>
          <a:p>
            <a:r>
              <a:rPr lang="en-US" dirty="0" smtClean="0"/>
              <a:t>Ground truth</a:t>
            </a:r>
            <a:r>
              <a:rPr lang="zh-CN" altLang="en-US" dirty="0" smtClean="0"/>
              <a:t> </a:t>
            </a:r>
            <a:r>
              <a:rPr lang="en-US" altLang="zh-CN" dirty="0" smtClean="0"/>
              <a:t>includes class </a:t>
            </a:r>
            <a:r>
              <a:rPr lang="en-US" altLang="zh-CN" dirty="0"/>
              <a:t>label, coarse </a:t>
            </a:r>
            <a:r>
              <a:rPr lang="en-US" altLang="zh-CN" dirty="0" smtClean="0"/>
              <a:t>viewpoint(back or front), </a:t>
            </a:r>
            <a:r>
              <a:rPr lang="en-US" altLang="zh-CN" dirty="0"/>
              <a:t>human body joints, 2D bounding boxes</a:t>
            </a:r>
            <a:endParaRPr lang="en-US" dirty="0"/>
          </a:p>
          <a:p>
            <a:r>
              <a:rPr lang="en-US" dirty="0" smtClean="0"/>
              <a:t>Video is decompose to frames</a:t>
            </a:r>
            <a:endParaRPr lang="en-US" dirty="0"/>
          </a:p>
        </p:txBody>
      </p:sp>
      <p:sp>
        <p:nvSpPr>
          <p:cNvPr id="4" name="TextBox 3"/>
          <p:cNvSpPr txBox="1"/>
          <p:nvPr/>
        </p:nvSpPr>
        <p:spPr>
          <a:xfrm>
            <a:off x="5743576" y="2160589"/>
            <a:ext cx="4476750" cy="2308324"/>
          </a:xfrm>
          <a:prstGeom prst="rect">
            <a:avLst/>
          </a:prstGeom>
          <a:noFill/>
        </p:spPr>
        <p:txBody>
          <a:bodyPr wrap="square" rtlCol="0">
            <a:spAutoFit/>
          </a:bodyPr>
          <a:lstStyle/>
          <a:p>
            <a:r>
              <a:rPr lang="en-US" altLang="zh-CN" dirty="0" smtClean="0"/>
              <a:t>Baseball pitch  	clean and jerk  </a:t>
            </a:r>
          </a:p>
          <a:p>
            <a:r>
              <a:rPr lang="en-US" altLang="zh-CN" dirty="0" smtClean="0"/>
              <a:t>pull ups  		strumming guitar  </a:t>
            </a:r>
            <a:endParaRPr lang="en-US" altLang="zh-CN" dirty="0"/>
          </a:p>
          <a:p>
            <a:r>
              <a:rPr lang="en-US" altLang="zh-CN" dirty="0" smtClean="0"/>
              <a:t>Baseball swing  	golf swing</a:t>
            </a:r>
          </a:p>
          <a:p>
            <a:r>
              <a:rPr lang="en-US" altLang="zh-CN" dirty="0" smtClean="0"/>
              <a:t>Push ups  		tennis forehand   </a:t>
            </a:r>
            <a:endParaRPr lang="en-US" altLang="zh-CN" dirty="0"/>
          </a:p>
          <a:p>
            <a:r>
              <a:rPr lang="en-US" altLang="zh-CN" dirty="0" smtClean="0"/>
              <a:t>Bench press     	jumping jacks</a:t>
            </a:r>
          </a:p>
          <a:p>
            <a:r>
              <a:rPr lang="en-US" altLang="zh-CN" dirty="0" smtClean="0"/>
              <a:t>Sit ups 			tennis serve</a:t>
            </a:r>
            <a:endParaRPr lang="en-US" altLang="zh-CN" dirty="0"/>
          </a:p>
          <a:p>
            <a:r>
              <a:rPr lang="en-US" altLang="zh-CN" dirty="0"/>
              <a:t>bowling         </a:t>
            </a:r>
            <a:r>
              <a:rPr lang="en-US" altLang="zh-CN" dirty="0" smtClean="0"/>
              <a:t>	jump rope</a:t>
            </a:r>
          </a:p>
          <a:p>
            <a:r>
              <a:rPr lang="en-US" altLang="zh-CN" dirty="0" smtClean="0"/>
              <a:t>squats  </a:t>
            </a:r>
            <a:endParaRPr lang="en-US" altLang="zh-CN" dirty="0"/>
          </a:p>
        </p:txBody>
      </p:sp>
    </p:spTree>
    <p:extLst>
      <p:ext uri="{BB962C8B-B14F-4D97-AF65-F5344CB8AC3E}">
        <p14:creationId xmlns:p14="http://schemas.microsoft.com/office/powerpoint/2010/main" val="2247018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UCF sports</a:t>
            </a:r>
            <a:br>
              <a:rPr lang="en-US" dirty="0"/>
            </a:br>
            <a:endParaRPr lang="en-US" dirty="0"/>
          </a:p>
        </p:txBody>
      </p:sp>
      <p:sp>
        <p:nvSpPr>
          <p:cNvPr id="3" name="Content Placeholder 2"/>
          <p:cNvSpPr>
            <a:spLocks noGrp="1"/>
          </p:cNvSpPr>
          <p:nvPr>
            <p:ph idx="1"/>
          </p:nvPr>
        </p:nvSpPr>
        <p:spPr>
          <a:xfrm>
            <a:off x="677334" y="1520687"/>
            <a:ext cx="4675716" cy="4520675"/>
          </a:xfrm>
        </p:spPr>
        <p:txBody>
          <a:bodyPr>
            <a:normAutofit/>
          </a:bodyPr>
          <a:lstStyle/>
          <a:p>
            <a:r>
              <a:rPr lang="en-US" altLang="zh-CN" dirty="0" smtClean="0"/>
              <a:t>Homepage</a:t>
            </a:r>
            <a:r>
              <a:rPr lang="zh-CN" altLang="en-US" dirty="0" smtClean="0"/>
              <a:t>：</a:t>
            </a:r>
            <a:r>
              <a:rPr lang="en-US" altLang="zh-CN" dirty="0">
                <a:hlinkClick r:id="rId2"/>
              </a:rPr>
              <a:t>http://crcv.ucf.edu/data/UCF_Sports_Action.php</a:t>
            </a:r>
            <a:endParaRPr lang="en-US" altLang="zh-CN" dirty="0"/>
          </a:p>
          <a:p>
            <a:r>
              <a:rPr lang="en-US" altLang="zh-CN" dirty="0" smtClean="0"/>
              <a:t>One </a:t>
            </a:r>
            <a:r>
              <a:rPr lang="en-US" altLang="zh-CN" dirty="0"/>
              <a:t>video contains one person</a:t>
            </a:r>
          </a:p>
          <a:p>
            <a:r>
              <a:rPr lang="en-US" altLang="zh-CN" dirty="0" smtClean="0"/>
              <a:t>Sports video</a:t>
            </a:r>
            <a:r>
              <a:rPr lang="zh-CN" altLang="en-US" dirty="0"/>
              <a:t> </a:t>
            </a:r>
          </a:p>
          <a:p>
            <a:r>
              <a:rPr lang="en-US" altLang="zh-CN" dirty="0" smtClean="0"/>
              <a:t>Some action contains multiple viewpoint, not the same person’s multiple viewpoint.</a:t>
            </a:r>
          </a:p>
          <a:p>
            <a:r>
              <a:rPr lang="en-US" dirty="0" smtClean="0"/>
              <a:t>Ground </a:t>
            </a:r>
            <a:r>
              <a:rPr lang="en-US" dirty="0"/>
              <a:t>truth </a:t>
            </a:r>
            <a:r>
              <a:rPr lang="en-US" altLang="zh-CN" dirty="0"/>
              <a:t>includes </a:t>
            </a:r>
            <a:r>
              <a:rPr lang="en-US" altLang="zh-CN" dirty="0" smtClean="0"/>
              <a:t>human bounding box per frame and action label</a:t>
            </a:r>
            <a:endParaRPr lang="en-US" dirty="0"/>
          </a:p>
          <a:p>
            <a:endParaRPr lang="en-US" dirty="0"/>
          </a:p>
        </p:txBody>
      </p:sp>
      <p:sp>
        <p:nvSpPr>
          <p:cNvPr id="4" name="TextBox 3"/>
          <p:cNvSpPr txBox="1"/>
          <p:nvPr/>
        </p:nvSpPr>
        <p:spPr>
          <a:xfrm>
            <a:off x="6554786" y="397629"/>
            <a:ext cx="3790950" cy="3139321"/>
          </a:xfrm>
          <a:prstGeom prst="rect">
            <a:avLst/>
          </a:prstGeom>
          <a:noFill/>
        </p:spPr>
        <p:txBody>
          <a:bodyPr wrap="square" rtlCol="0">
            <a:spAutoFit/>
          </a:bodyPr>
          <a:lstStyle/>
          <a:p>
            <a:r>
              <a:rPr lang="en-US" dirty="0"/>
              <a:t>Diving (14 videos)</a:t>
            </a:r>
          </a:p>
          <a:p>
            <a:r>
              <a:rPr lang="en-US" dirty="0"/>
              <a:t>Golf Swing (18 videos)</a:t>
            </a:r>
          </a:p>
          <a:p>
            <a:r>
              <a:rPr lang="en-US" dirty="0"/>
              <a:t>Kicking (20 videos)</a:t>
            </a:r>
          </a:p>
          <a:p>
            <a:r>
              <a:rPr lang="en-US" dirty="0"/>
              <a:t>Lifting (6 videos)</a:t>
            </a:r>
          </a:p>
          <a:p>
            <a:r>
              <a:rPr lang="en-US" dirty="0"/>
              <a:t>Riding Horse (12 videos)</a:t>
            </a:r>
          </a:p>
          <a:p>
            <a:r>
              <a:rPr lang="en-US" dirty="0"/>
              <a:t>Running (13 videos)</a:t>
            </a:r>
          </a:p>
          <a:p>
            <a:r>
              <a:rPr lang="en-US" dirty="0" smtClean="0"/>
              <a:t>Skateboarding </a:t>
            </a:r>
            <a:r>
              <a:rPr lang="en-US" dirty="0"/>
              <a:t>(12 videos)</a:t>
            </a:r>
          </a:p>
          <a:p>
            <a:r>
              <a:rPr lang="en-US" dirty="0"/>
              <a:t>Swing-Bench (20 videos)</a:t>
            </a:r>
          </a:p>
          <a:p>
            <a:r>
              <a:rPr lang="en-US" dirty="0"/>
              <a:t>Swing-Side (13 videos)</a:t>
            </a:r>
          </a:p>
          <a:p>
            <a:r>
              <a:rPr lang="en-US" dirty="0"/>
              <a:t>Walking (22 videos) </a:t>
            </a:r>
          </a:p>
          <a:p>
            <a:endParaRPr lang="en-US" dirty="0"/>
          </a:p>
        </p:txBody>
      </p:sp>
    </p:spTree>
    <p:extLst>
      <p:ext uri="{BB962C8B-B14F-4D97-AF65-F5344CB8AC3E}">
        <p14:creationId xmlns:p14="http://schemas.microsoft.com/office/powerpoint/2010/main" val="1423407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altLang="zh-CN" dirty="0" smtClean="0"/>
              <a:t>Introduction</a:t>
            </a:r>
          </a:p>
          <a:p>
            <a:r>
              <a:rPr lang="en-US" dirty="0" smtClean="0"/>
              <a:t>Databases</a:t>
            </a:r>
          </a:p>
          <a:p>
            <a:r>
              <a:rPr lang="en-US" dirty="0" smtClean="0"/>
              <a:t>Review of papers</a:t>
            </a:r>
          </a:p>
          <a:p>
            <a:r>
              <a:rPr lang="en-US" altLang="zh-CN" dirty="0" smtClean="0"/>
              <a:t>Frontiers of action recognition</a:t>
            </a:r>
            <a:endParaRPr lang="en-US" dirty="0" smtClean="0"/>
          </a:p>
          <a:p>
            <a:endParaRPr lang="en-US" dirty="0"/>
          </a:p>
        </p:txBody>
      </p:sp>
    </p:spTree>
    <p:extLst>
      <p:ext uri="{BB962C8B-B14F-4D97-AF65-F5344CB8AC3E}">
        <p14:creationId xmlns:p14="http://schemas.microsoft.com/office/powerpoint/2010/main" val="920726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UCF 101</a:t>
            </a:r>
            <a:br>
              <a:rPr lang="en-US" dirty="0"/>
            </a:br>
            <a:endParaRPr lang="en-US" dirty="0"/>
          </a:p>
        </p:txBody>
      </p:sp>
      <p:sp>
        <p:nvSpPr>
          <p:cNvPr id="3" name="Content Placeholder 2"/>
          <p:cNvSpPr>
            <a:spLocks noGrp="1"/>
          </p:cNvSpPr>
          <p:nvPr>
            <p:ph idx="1"/>
          </p:nvPr>
        </p:nvSpPr>
        <p:spPr>
          <a:xfrm>
            <a:off x="677334" y="1550505"/>
            <a:ext cx="4894791" cy="4490858"/>
          </a:xfrm>
        </p:spPr>
        <p:txBody>
          <a:bodyPr>
            <a:normAutofit lnSpcReduction="10000"/>
          </a:bodyPr>
          <a:lstStyle/>
          <a:p>
            <a:r>
              <a:rPr lang="en-US" altLang="zh-CN" dirty="0" smtClean="0"/>
              <a:t>Homepage</a:t>
            </a:r>
            <a:r>
              <a:rPr lang="zh-CN" altLang="en-US" dirty="0" smtClean="0"/>
              <a:t>：</a:t>
            </a:r>
            <a:r>
              <a:rPr lang="en-US" altLang="zh-CN" dirty="0">
                <a:hlinkClick r:id="rId2"/>
              </a:rPr>
              <a:t>http://crcv.ucf.edu/data/UCF101.php</a:t>
            </a:r>
            <a:endParaRPr lang="en-US" altLang="zh-CN" dirty="0" smtClean="0"/>
          </a:p>
          <a:p>
            <a:r>
              <a:rPr lang="en-US" altLang="zh-CN" dirty="0" smtClean="0"/>
              <a:t>Multiple </a:t>
            </a:r>
            <a:r>
              <a:rPr lang="en-US" altLang="zh-CN" dirty="0"/>
              <a:t>people in one video sometimes, but the main character are not occluded</a:t>
            </a:r>
            <a:endParaRPr lang="zh-CN" altLang="en-US" dirty="0"/>
          </a:p>
          <a:p>
            <a:r>
              <a:rPr lang="en-US" dirty="0" smtClean="0"/>
              <a:t>101</a:t>
            </a:r>
            <a:r>
              <a:rPr lang="zh-CN" altLang="en-US" dirty="0" smtClean="0"/>
              <a:t> </a:t>
            </a:r>
            <a:r>
              <a:rPr lang="en-US" altLang="zh-CN" dirty="0" smtClean="0"/>
              <a:t>action classes and 100 and more videos per action class</a:t>
            </a:r>
            <a:endParaRPr lang="en-US" dirty="0"/>
          </a:p>
          <a:p>
            <a:r>
              <a:rPr lang="en-US" altLang="zh-CN" dirty="0" smtClean="0"/>
              <a:t>Five main class: </a:t>
            </a:r>
          </a:p>
          <a:p>
            <a:pPr lvl="1"/>
            <a:r>
              <a:rPr lang="en-US" dirty="0" smtClean="0"/>
              <a:t>Human-Object </a:t>
            </a:r>
            <a:r>
              <a:rPr lang="en-US" dirty="0"/>
              <a:t>Interaction; </a:t>
            </a:r>
            <a:endParaRPr lang="en-US" dirty="0" smtClean="0"/>
          </a:p>
          <a:p>
            <a:pPr lvl="1"/>
            <a:r>
              <a:rPr lang="en-US" dirty="0" smtClean="0"/>
              <a:t>Body-Motion </a:t>
            </a:r>
            <a:r>
              <a:rPr lang="en-US" dirty="0"/>
              <a:t>Only; </a:t>
            </a:r>
            <a:endParaRPr lang="en-US" dirty="0" smtClean="0"/>
          </a:p>
          <a:p>
            <a:pPr lvl="1"/>
            <a:r>
              <a:rPr lang="en-US" dirty="0" smtClean="0"/>
              <a:t>Human-Human </a:t>
            </a:r>
            <a:r>
              <a:rPr lang="en-US" dirty="0"/>
              <a:t>Interaction; </a:t>
            </a:r>
            <a:endParaRPr lang="en-US" dirty="0" smtClean="0"/>
          </a:p>
          <a:p>
            <a:pPr lvl="1"/>
            <a:r>
              <a:rPr lang="en-US" dirty="0" smtClean="0"/>
              <a:t>Playing </a:t>
            </a:r>
            <a:r>
              <a:rPr lang="en-US" dirty="0"/>
              <a:t>Musical Instruments; </a:t>
            </a:r>
            <a:endParaRPr lang="en-US" dirty="0" smtClean="0"/>
          </a:p>
          <a:p>
            <a:pPr lvl="1"/>
            <a:r>
              <a:rPr lang="en-US" dirty="0" smtClean="0"/>
              <a:t>Sports</a:t>
            </a:r>
            <a:endParaRPr lang="en-US" dirty="0"/>
          </a:p>
          <a:p>
            <a:r>
              <a:rPr lang="en-US" dirty="0"/>
              <a:t>Ground </a:t>
            </a:r>
            <a:r>
              <a:rPr lang="en-US" dirty="0" smtClean="0"/>
              <a:t>truth</a:t>
            </a:r>
            <a:r>
              <a:rPr lang="zh-CN" altLang="en-US" dirty="0" smtClean="0"/>
              <a:t> </a:t>
            </a:r>
            <a:r>
              <a:rPr lang="en-US" altLang="zh-CN" dirty="0" smtClean="0"/>
              <a:t>is </a:t>
            </a:r>
            <a:r>
              <a:rPr lang="en-US" dirty="0" smtClean="0"/>
              <a:t>video</a:t>
            </a:r>
            <a:r>
              <a:rPr lang="en-US" altLang="zh-CN" dirty="0" smtClean="0"/>
              <a:t>’s  action </a:t>
            </a:r>
            <a:r>
              <a:rPr lang="en-US" dirty="0" smtClean="0"/>
              <a:t>label only</a:t>
            </a:r>
            <a:endParaRPr lang="en-US" dirty="0"/>
          </a:p>
          <a:p>
            <a:endParaRPr lang="en-US" dirty="0"/>
          </a:p>
        </p:txBody>
      </p:sp>
    </p:spTree>
    <p:extLst>
      <p:ext uri="{BB962C8B-B14F-4D97-AF65-F5344CB8AC3E}">
        <p14:creationId xmlns:p14="http://schemas.microsoft.com/office/powerpoint/2010/main" val="2822697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Kinect video database</a:t>
            </a:r>
            <a:br>
              <a:rPr lang="en-US" dirty="0"/>
            </a:br>
            <a:endParaRPr lang="en-US" dirty="0"/>
          </a:p>
        </p:txBody>
      </p:sp>
      <p:sp>
        <p:nvSpPr>
          <p:cNvPr id="3" name="Content Placeholder 2"/>
          <p:cNvSpPr>
            <a:spLocks noGrp="1"/>
          </p:cNvSpPr>
          <p:nvPr>
            <p:ph idx="1"/>
          </p:nvPr>
        </p:nvSpPr>
        <p:spPr/>
        <p:txBody>
          <a:bodyPr/>
          <a:lstStyle/>
          <a:p>
            <a:r>
              <a:rPr lang="en-US" dirty="0">
                <a:hlinkClick r:id="rId2"/>
              </a:rPr>
              <a:t>http://research.microsoft.com/en-us/um/people/zliu/ActionRecoRsrc/default.htm</a:t>
            </a:r>
            <a:endParaRPr lang="en-US" dirty="0"/>
          </a:p>
          <a:p>
            <a:r>
              <a:rPr lang="en-US" dirty="0" smtClean="0"/>
              <a:t>MSR Action </a:t>
            </a:r>
            <a:r>
              <a:rPr lang="en-US" dirty="0"/>
              <a:t>3D </a:t>
            </a:r>
            <a:r>
              <a:rPr lang="en-US" dirty="0" smtClean="0"/>
              <a:t>Dataset and other action 3D dataset</a:t>
            </a:r>
          </a:p>
          <a:p>
            <a:r>
              <a:rPr lang="en-US" dirty="0" smtClean="0"/>
              <a:t>The provided visualization code can not work now</a:t>
            </a:r>
            <a:endParaRPr lang="en-US" dirty="0"/>
          </a:p>
        </p:txBody>
      </p:sp>
    </p:spTree>
    <p:extLst>
      <p:ext uri="{BB962C8B-B14F-4D97-AF65-F5344CB8AC3E}">
        <p14:creationId xmlns:p14="http://schemas.microsoft.com/office/powerpoint/2010/main" val="342841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papers</a:t>
            </a:r>
            <a:br>
              <a:rPr lang="en-US" dirty="0"/>
            </a:b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536534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159"/>
          </a:xfrm>
        </p:spPr>
        <p:txBody>
          <a:bodyPr/>
          <a:lstStyle/>
          <a:p>
            <a:endParaRPr lang="en-US" dirty="0"/>
          </a:p>
        </p:txBody>
      </p:sp>
      <p:sp>
        <p:nvSpPr>
          <p:cNvPr id="3" name="Content Placeholder 2"/>
          <p:cNvSpPr>
            <a:spLocks noGrp="1"/>
          </p:cNvSpPr>
          <p:nvPr>
            <p:ph idx="1"/>
          </p:nvPr>
        </p:nvSpPr>
        <p:spPr>
          <a:xfrm>
            <a:off x="677334" y="1327759"/>
            <a:ext cx="8596668" cy="4713604"/>
          </a:xfrm>
        </p:spPr>
        <p:txBody>
          <a:bodyPr>
            <a:normAutofit/>
          </a:bodyPr>
          <a:lstStyle/>
          <a:p>
            <a:r>
              <a:rPr lang="en-US" dirty="0" smtClean="0"/>
              <a:t>Challenges</a:t>
            </a:r>
          </a:p>
          <a:p>
            <a:pPr lvl="1"/>
            <a:r>
              <a:rPr lang="en-US" dirty="0" smtClean="0">
                <a:solidFill>
                  <a:srgbClr val="00B050"/>
                </a:solidFill>
              </a:rPr>
              <a:t>Intra-class variation, including occlusion, motion and appearance</a:t>
            </a:r>
          </a:p>
          <a:p>
            <a:pPr lvl="1"/>
            <a:r>
              <a:rPr lang="en-US" dirty="0" smtClean="0"/>
              <a:t>Subtle differences of fine-grained actions</a:t>
            </a:r>
          </a:p>
          <a:p>
            <a:r>
              <a:rPr lang="en-US" dirty="0" smtClean="0"/>
              <a:t>Main methods</a:t>
            </a:r>
          </a:p>
          <a:p>
            <a:pPr lvl="1"/>
            <a:r>
              <a:rPr lang="en-US" dirty="0" smtClean="0"/>
              <a:t>Pose-based method</a:t>
            </a:r>
          </a:p>
          <a:p>
            <a:pPr lvl="1"/>
            <a:r>
              <a:rPr lang="en-US" dirty="0" smtClean="0"/>
              <a:t>Appearance-based method</a:t>
            </a:r>
          </a:p>
          <a:p>
            <a:pPr lvl="1"/>
            <a:r>
              <a:rPr lang="en-US" dirty="0" smtClean="0"/>
              <a:t>Fusion </a:t>
            </a:r>
          </a:p>
          <a:p>
            <a:r>
              <a:rPr lang="en-US" dirty="0" smtClean="0"/>
              <a:t>Think</a:t>
            </a:r>
          </a:p>
          <a:p>
            <a:pPr lvl="1"/>
            <a:r>
              <a:rPr lang="en-US" dirty="0" smtClean="0"/>
              <a:t>How to represent a person and the action?</a:t>
            </a:r>
          </a:p>
          <a:p>
            <a:pPr lvl="1"/>
            <a:r>
              <a:rPr lang="en-US" dirty="0" smtClean="0"/>
              <a:t>How to model spatial and temporal [optional] information?</a:t>
            </a:r>
          </a:p>
          <a:p>
            <a:pPr lvl="1"/>
            <a:r>
              <a:rPr lang="en-US" dirty="0" smtClean="0"/>
              <a:t>How to reduce intra-variance?</a:t>
            </a:r>
          </a:p>
          <a:p>
            <a:pPr lvl="1"/>
            <a:r>
              <a:rPr lang="en-US" dirty="0" smtClean="0"/>
              <a:t>……</a:t>
            </a:r>
            <a:endParaRPr lang="en-US" dirty="0"/>
          </a:p>
        </p:txBody>
      </p:sp>
    </p:spTree>
    <p:extLst>
      <p:ext uri="{BB962C8B-B14F-4D97-AF65-F5344CB8AC3E}">
        <p14:creationId xmlns:p14="http://schemas.microsoft.com/office/powerpoint/2010/main" val="2584382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recognition in still image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0232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750"/>
          </a:xfrm>
        </p:spPr>
        <p:txBody>
          <a:bodyPr>
            <a:noAutofit/>
          </a:bodyPr>
          <a:lstStyle/>
          <a:p>
            <a:r>
              <a:rPr lang="en-US" sz="2400" dirty="0"/>
              <a:t>[2010] </a:t>
            </a:r>
            <a:r>
              <a:rPr lang="en-US" altLang="zh-CN" sz="2400" dirty="0"/>
              <a:t>Action Recognition from a Distributed Representation of Pose and Appearance - UCB</a:t>
            </a:r>
            <a:endParaRPr lang="en-US" sz="2400" dirty="0"/>
          </a:p>
        </p:txBody>
      </p:sp>
      <p:sp>
        <p:nvSpPr>
          <p:cNvPr id="3" name="Content Placeholder 2"/>
          <p:cNvSpPr>
            <a:spLocks noGrp="1"/>
          </p:cNvSpPr>
          <p:nvPr>
            <p:ph idx="1"/>
          </p:nvPr>
        </p:nvSpPr>
        <p:spPr>
          <a:xfrm>
            <a:off x="677334" y="1523999"/>
            <a:ext cx="8596668" cy="5045766"/>
          </a:xfrm>
        </p:spPr>
        <p:txBody>
          <a:bodyPr>
            <a:normAutofit lnSpcReduction="10000"/>
          </a:bodyPr>
          <a:lstStyle/>
          <a:p>
            <a:r>
              <a:rPr lang="en-US" dirty="0" smtClean="0"/>
              <a:t>Method </a:t>
            </a:r>
          </a:p>
          <a:p>
            <a:pPr lvl="1"/>
            <a:r>
              <a:rPr lang="en-US" dirty="0" smtClean="0"/>
              <a:t>Poselets are used to represent pose and appearance (Different poselets have different activation in one image). </a:t>
            </a:r>
          </a:p>
          <a:p>
            <a:pPr lvl="1"/>
            <a:r>
              <a:rPr lang="en-US" dirty="0" smtClean="0"/>
              <a:t>They proposed a method to filter discriminative poselets.</a:t>
            </a:r>
          </a:p>
          <a:p>
            <a:pPr lvl="1"/>
            <a:r>
              <a:rPr lang="en-US" dirty="0" smtClean="0"/>
              <a:t>The method combines other person’s predicted action in the same image</a:t>
            </a:r>
          </a:p>
          <a:p>
            <a:r>
              <a:rPr lang="en-US" dirty="0" smtClean="0"/>
              <a:t>Pros</a:t>
            </a:r>
          </a:p>
          <a:p>
            <a:pPr lvl="1"/>
            <a:r>
              <a:rPr lang="en-US" dirty="0">
                <a:solidFill>
                  <a:srgbClr val="00B050"/>
                </a:solidFill>
              </a:rPr>
              <a:t>Multiple poselets </a:t>
            </a:r>
            <a:r>
              <a:rPr lang="en-US" dirty="0"/>
              <a:t>rather than </a:t>
            </a:r>
            <a:r>
              <a:rPr lang="en-US" dirty="0" smtClean="0"/>
              <a:t>holistic </a:t>
            </a:r>
            <a:r>
              <a:rPr lang="en-US" dirty="0"/>
              <a:t>human </a:t>
            </a:r>
            <a:r>
              <a:rPr lang="en-US" dirty="0" smtClean="0"/>
              <a:t>image only -</a:t>
            </a:r>
            <a:r>
              <a:rPr lang="en-US" dirty="0"/>
              <a:t>&gt;</a:t>
            </a:r>
            <a:r>
              <a:rPr lang="en-US" dirty="0" smtClean="0"/>
              <a:t> ignore the relative position variation</a:t>
            </a:r>
          </a:p>
          <a:p>
            <a:r>
              <a:rPr lang="en-US" dirty="0" smtClean="0"/>
              <a:t>Cons</a:t>
            </a:r>
          </a:p>
          <a:p>
            <a:pPr lvl="1"/>
            <a:r>
              <a:rPr lang="en-US" dirty="0" smtClean="0"/>
              <a:t>Huge number of poselets detection models</a:t>
            </a:r>
            <a:endParaRPr lang="en-US" dirty="0"/>
          </a:p>
          <a:p>
            <a:r>
              <a:rPr lang="en-US" dirty="0"/>
              <a:t>Assume</a:t>
            </a:r>
          </a:p>
          <a:p>
            <a:pPr lvl="1"/>
            <a:r>
              <a:rPr lang="en-US" dirty="0"/>
              <a:t>Ground truth person bounding box is given or the person is the main content in image</a:t>
            </a:r>
          </a:p>
          <a:p>
            <a:r>
              <a:rPr lang="en-US" dirty="0"/>
              <a:t>Performance</a:t>
            </a:r>
          </a:p>
          <a:p>
            <a:pPr lvl="1"/>
            <a:r>
              <a:rPr lang="en-US" dirty="0"/>
              <a:t>VOC2010 action dataset 59.7% - classification accuracy</a:t>
            </a:r>
          </a:p>
          <a:p>
            <a:endParaRPr lang="en-US" dirty="0" smtClean="0"/>
          </a:p>
        </p:txBody>
      </p:sp>
    </p:spTree>
    <p:extLst>
      <p:ext uri="{BB962C8B-B14F-4D97-AF65-F5344CB8AC3E}">
        <p14:creationId xmlns:p14="http://schemas.microsoft.com/office/powerpoint/2010/main" val="3905875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750"/>
          </a:xfrm>
        </p:spPr>
        <p:txBody>
          <a:bodyPr>
            <a:noAutofit/>
          </a:bodyPr>
          <a:lstStyle/>
          <a:p>
            <a:r>
              <a:rPr lang="en-US" sz="2400" dirty="0"/>
              <a:t>[201</a:t>
            </a:r>
            <a:r>
              <a:rPr lang="en-US" altLang="zh-CN" sz="2400" dirty="0"/>
              <a:t>4] Action and Attributes from Wholes and Parts - UCB</a:t>
            </a:r>
          </a:p>
        </p:txBody>
      </p:sp>
      <p:sp>
        <p:nvSpPr>
          <p:cNvPr id="3" name="Content Placeholder 2"/>
          <p:cNvSpPr>
            <a:spLocks noGrp="1"/>
          </p:cNvSpPr>
          <p:nvPr>
            <p:ph idx="1"/>
          </p:nvPr>
        </p:nvSpPr>
        <p:spPr>
          <a:xfrm>
            <a:off x="677334" y="1523999"/>
            <a:ext cx="8596668" cy="5045766"/>
          </a:xfrm>
        </p:spPr>
        <p:txBody>
          <a:bodyPr>
            <a:normAutofit fontScale="92500" lnSpcReduction="10000"/>
          </a:bodyPr>
          <a:lstStyle/>
          <a:p>
            <a:r>
              <a:rPr lang="en-US" altLang="zh-CN" dirty="0" smtClean="0">
                <a:solidFill>
                  <a:srgbClr val="00B050"/>
                </a:solidFill>
              </a:rPr>
              <a:t>This paper explores the part-based method is essential or obsolete</a:t>
            </a:r>
          </a:p>
          <a:p>
            <a:r>
              <a:rPr lang="en-US" dirty="0" smtClean="0"/>
              <a:t>Method </a:t>
            </a:r>
          </a:p>
          <a:p>
            <a:pPr lvl="1"/>
            <a:r>
              <a:rPr lang="en-US" altLang="zh-CN" dirty="0" smtClean="0"/>
              <a:t>Similar with the paper in previous slide</a:t>
            </a:r>
            <a:r>
              <a:rPr lang="en-US" altLang="zh-CN" dirty="0"/>
              <a:t>.</a:t>
            </a:r>
            <a:r>
              <a:rPr lang="en-US" altLang="zh-CN" dirty="0" smtClean="0"/>
              <a:t> Main difference is using a deep version of poselets</a:t>
            </a:r>
          </a:p>
          <a:p>
            <a:r>
              <a:rPr lang="en-US" dirty="0" smtClean="0"/>
              <a:t>Pros</a:t>
            </a:r>
          </a:p>
          <a:p>
            <a:pPr lvl="1"/>
            <a:r>
              <a:rPr lang="en-US" dirty="0" smtClean="0"/>
              <a:t>Part-based feature improves performance, but when the network is better, the improvement from part is smaller</a:t>
            </a:r>
          </a:p>
          <a:p>
            <a:r>
              <a:rPr lang="en-US" dirty="0" smtClean="0"/>
              <a:t>Cons</a:t>
            </a:r>
          </a:p>
          <a:p>
            <a:pPr lvl="1"/>
            <a:r>
              <a:rPr lang="en-US" dirty="0"/>
              <a:t>Huge number of poselets detection </a:t>
            </a:r>
            <a:r>
              <a:rPr lang="en-US" dirty="0" smtClean="0"/>
              <a:t>models</a:t>
            </a:r>
          </a:p>
          <a:p>
            <a:pPr lvl="1"/>
            <a:r>
              <a:rPr lang="en-US" dirty="0" smtClean="0"/>
              <a:t>Method is by products, not the point of this paper</a:t>
            </a:r>
          </a:p>
          <a:p>
            <a:r>
              <a:rPr lang="en-US" dirty="0"/>
              <a:t>Assume</a:t>
            </a:r>
          </a:p>
          <a:p>
            <a:pPr lvl="1"/>
            <a:r>
              <a:rPr lang="en-US" dirty="0"/>
              <a:t>Ground truth person bounding box is given or the person is the main content in image</a:t>
            </a:r>
          </a:p>
          <a:p>
            <a:r>
              <a:rPr lang="en-US" dirty="0" smtClean="0"/>
              <a:t>Performance</a:t>
            </a:r>
          </a:p>
          <a:p>
            <a:pPr lvl="1"/>
            <a:r>
              <a:rPr lang="en-US" dirty="0" smtClean="0"/>
              <a:t>VOC 2012 action test set 82.6% mAP</a:t>
            </a:r>
          </a:p>
          <a:p>
            <a:pPr lvl="1"/>
            <a:r>
              <a:rPr lang="en-US" dirty="0" smtClean="0"/>
              <a:t>Berkeley attributes of people dataset 89.5% mAP</a:t>
            </a:r>
          </a:p>
        </p:txBody>
      </p:sp>
    </p:spTree>
    <p:extLst>
      <p:ext uri="{BB962C8B-B14F-4D97-AF65-F5344CB8AC3E}">
        <p14:creationId xmlns:p14="http://schemas.microsoft.com/office/powerpoint/2010/main" val="1185732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750"/>
          </a:xfrm>
        </p:spPr>
        <p:txBody>
          <a:bodyPr>
            <a:noAutofit/>
          </a:bodyPr>
          <a:lstStyle/>
          <a:p>
            <a:r>
              <a:rPr lang="en-US" sz="2400" dirty="0"/>
              <a:t>[201</a:t>
            </a:r>
            <a:r>
              <a:rPr lang="en-US" altLang="zh-CN" sz="2400" dirty="0"/>
              <a:t>4]</a:t>
            </a:r>
            <a:r>
              <a:rPr lang="en-US" sz="2400" dirty="0"/>
              <a:t> </a:t>
            </a:r>
            <a:r>
              <a:rPr lang="en-US" altLang="zh-CN" sz="2400" dirty="0"/>
              <a:t>R-CNNs for Pose Estimation and Action Detection - UCB</a:t>
            </a:r>
          </a:p>
        </p:txBody>
      </p:sp>
      <p:sp>
        <p:nvSpPr>
          <p:cNvPr id="3" name="Content Placeholder 2"/>
          <p:cNvSpPr>
            <a:spLocks noGrp="1"/>
          </p:cNvSpPr>
          <p:nvPr>
            <p:ph idx="1"/>
          </p:nvPr>
        </p:nvSpPr>
        <p:spPr>
          <a:xfrm>
            <a:off x="677334" y="1523999"/>
            <a:ext cx="8596668" cy="5204792"/>
          </a:xfrm>
        </p:spPr>
        <p:txBody>
          <a:bodyPr>
            <a:normAutofit fontScale="85000" lnSpcReduction="20000"/>
          </a:bodyPr>
          <a:lstStyle/>
          <a:p>
            <a:r>
              <a:rPr lang="en-US" dirty="0" smtClean="0"/>
              <a:t>They use RCNN framework to detect human, estimate pose and classify action jointly</a:t>
            </a:r>
          </a:p>
          <a:p>
            <a:r>
              <a:rPr lang="en-US" dirty="0" smtClean="0"/>
              <a:t>They introduce a new task: action detection</a:t>
            </a:r>
          </a:p>
          <a:p>
            <a:r>
              <a:rPr lang="en-US" dirty="0" smtClean="0"/>
              <a:t>Method </a:t>
            </a:r>
          </a:p>
          <a:p>
            <a:pPr lvl="1"/>
            <a:r>
              <a:rPr lang="en-US" dirty="0"/>
              <a:t>S</a:t>
            </a:r>
            <a:r>
              <a:rPr lang="en-US" dirty="0" smtClean="0"/>
              <a:t>hare </a:t>
            </a:r>
            <a:r>
              <a:rPr lang="en-US" dirty="0" err="1"/>
              <a:t>conv</a:t>
            </a:r>
            <a:r>
              <a:rPr lang="en-US" dirty="0"/>
              <a:t> feature, then append three classifiers</a:t>
            </a:r>
            <a:r>
              <a:rPr lang="en-US" dirty="0" smtClean="0"/>
              <a:t>.</a:t>
            </a:r>
          </a:p>
          <a:p>
            <a:r>
              <a:rPr lang="en-US" dirty="0"/>
              <a:t>How to represent action ?</a:t>
            </a:r>
          </a:p>
          <a:p>
            <a:pPr lvl="1"/>
            <a:r>
              <a:rPr lang="en-US" dirty="0" smtClean="0"/>
              <a:t>Holistic human image</a:t>
            </a:r>
          </a:p>
          <a:p>
            <a:r>
              <a:rPr lang="en-US" dirty="0" smtClean="0"/>
              <a:t>Pros</a:t>
            </a:r>
          </a:p>
          <a:p>
            <a:pPr lvl="1"/>
            <a:r>
              <a:rPr lang="en-US" dirty="0" smtClean="0">
                <a:solidFill>
                  <a:srgbClr val="00B050"/>
                </a:solidFill>
              </a:rPr>
              <a:t>Jointly</a:t>
            </a:r>
            <a:r>
              <a:rPr lang="en-US" dirty="0" smtClean="0"/>
              <a:t> solve three tasks and results is better than train themselves separately</a:t>
            </a:r>
          </a:p>
          <a:p>
            <a:r>
              <a:rPr lang="en-US" dirty="0" smtClean="0"/>
              <a:t>Cons</a:t>
            </a:r>
          </a:p>
          <a:p>
            <a:pPr lvl="1"/>
            <a:r>
              <a:rPr lang="en-US" dirty="0" smtClean="0"/>
              <a:t>Without consider the task specific properties</a:t>
            </a:r>
            <a:endParaRPr lang="en-US" dirty="0"/>
          </a:p>
          <a:p>
            <a:r>
              <a:rPr lang="en-US" dirty="0" smtClean="0"/>
              <a:t>Assume</a:t>
            </a:r>
          </a:p>
          <a:p>
            <a:pPr lvl="1"/>
            <a:r>
              <a:rPr lang="en-US" dirty="0"/>
              <a:t>One feature can represent multiple information</a:t>
            </a:r>
            <a:r>
              <a:rPr lang="en-US" dirty="0" smtClean="0"/>
              <a:t>.</a:t>
            </a:r>
          </a:p>
          <a:p>
            <a:r>
              <a:rPr lang="en-US" dirty="0" smtClean="0"/>
              <a:t>Performance</a:t>
            </a:r>
          </a:p>
          <a:p>
            <a:r>
              <a:rPr lang="en-US" dirty="0"/>
              <a:t>VOC 2012 </a:t>
            </a:r>
            <a:r>
              <a:rPr lang="en-US" dirty="0" smtClean="0"/>
              <a:t>test </a:t>
            </a:r>
            <a:r>
              <a:rPr lang="en-US" dirty="0"/>
              <a:t>set</a:t>
            </a:r>
          </a:p>
          <a:p>
            <a:pPr lvl="1"/>
            <a:r>
              <a:rPr lang="en-US" dirty="0"/>
              <a:t>Detection : 56.4 mAP</a:t>
            </a:r>
          </a:p>
          <a:p>
            <a:pPr lvl="1"/>
            <a:r>
              <a:rPr lang="en-US" dirty="0"/>
              <a:t>Pose : 15.5 mAP</a:t>
            </a:r>
          </a:p>
          <a:p>
            <a:pPr lvl="1"/>
            <a:r>
              <a:rPr lang="en-US" dirty="0"/>
              <a:t>Action detection : 21.6 mAP</a:t>
            </a:r>
          </a:p>
          <a:p>
            <a:pPr lvl="1"/>
            <a:endParaRPr lang="en-US" dirty="0"/>
          </a:p>
        </p:txBody>
      </p:sp>
    </p:spTree>
    <p:extLst>
      <p:ext uri="{BB962C8B-B14F-4D97-AF65-F5344CB8AC3E}">
        <p14:creationId xmlns:p14="http://schemas.microsoft.com/office/powerpoint/2010/main" val="3056539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750"/>
          </a:xfrm>
        </p:spPr>
        <p:txBody>
          <a:bodyPr>
            <a:noAutofit/>
          </a:bodyPr>
          <a:lstStyle/>
          <a:p>
            <a:r>
              <a:rPr lang="en-US" sz="2800" dirty="0"/>
              <a:t>[201</a:t>
            </a:r>
            <a:r>
              <a:rPr lang="en-US" altLang="zh-CN" sz="2800" dirty="0"/>
              <a:t>5]</a:t>
            </a:r>
            <a:r>
              <a:rPr lang="en-US" sz="2800" dirty="0"/>
              <a:t> </a:t>
            </a:r>
            <a:r>
              <a:rPr lang="en-US" altLang="zh-CN" sz="2800" dirty="0"/>
              <a:t>Contextual Action Recognition with R*CNN - UCB</a:t>
            </a:r>
          </a:p>
        </p:txBody>
      </p:sp>
      <p:sp>
        <p:nvSpPr>
          <p:cNvPr id="3" name="Content Placeholder 2"/>
          <p:cNvSpPr>
            <a:spLocks noGrp="1"/>
          </p:cNvSpPr>
          <p:nvPr>
            <p:ph idx="1"/>
          </p:nvPr>
        </p:nvSpPr>
        <p:spPr>
          <a:xfrm>
            <a:off x="677334" y="1523999"/>
            <a:ext cx="8596668" cy="4517363"/>
          </a:xfrm>
        </p:spPr>
        <p:txBody>
          <a:bodyPr>
            <a:normAutofit fontScale="92500" lnSpcReduction="10000"/>
          </a:bodyPr>
          <a:lstStyle/>
          <a:p>
            <a:r>
              <a:rPr lang="en-US" dirty="0" smtClean="0"/>
              <a:t>Method </a:t>
            </a:r>
          </a:p>
          <a:p>
            <a:pPr lvl="1"/>
            <a:r>
              <a:rPr lang="en-US" dirty="0" smtClean="0"/>
              <a:t>Given ground truth person bounding box and proposals generated by SS, dynamically select the most discriminative part. Then combine person’s score and selected patch’s score.</a:t>
            </a:r>
          </a:p>
          <a:p>
            <a:pPr lvl="1"/>
            <a:r>
              <a:rPr lang="en-US" dirty="0" smtClean="0"/>
              <a:t>Ground </a:t>
            </a:r>
            <a:r>
              <a:rPr lang="en-US" dirty="0"/>
              <a:t>truth person bounding </a:t>
            </a:r>
            <a:r>
              <a:rPr lang="en-US" dirty="0" smtClean="0"/>
              <a:t>box is used to eliminate candidate proposals.</a:t>
            </a:r>
          </a:p>
          <a:p>
            <a:r>
              <a:rPr lang="en-US" dirty="0" smtClean="0"/>
              <a:t>Pros</a:t>
            </a:r>
          </a:p>
          <a:p>
            <a:pPr lvl="1"/>
            <a:r>
              <a:rPr lang="en-US" dirty="0" smtClean="0"/>
              <a:t>Combine holistic </a:t>
            </a:r>
            <a:r>
              <a:rPr lang="en-US" dirty="0"/>
              <a:t>human image </a:t>
            </a:r>
            <a:r>
              <a:rPr lang="en-US" dirty="0" smtClean="0"/>
              <a:t>with </a:t>
            </a:r>
            <a:r>
              <a:rPr lang="en-US" dirty="0"/>
              <a:t>context </a:t>
            </a:r>
            <a:r>
              <a:rPr lang="en-US" dirty="0" smtClean="0"/>
              <a:t>patches near the person.</a:t>
            </a:r>
          </a:p>
          <a:p>
            <a:pPr lvl="1"/>
            <a:r>
              <a:rPr lang="en-US" dirty="0" smtClean="0"/>
              <a:t>Fully exploit the context(most discriminative part), </a:t>
            </a:r>
            <a:r>
              <a:rPr lang="en-US" dirty="0" smtClean="0">
                <a:solidFill>
                  <a:srgbClr val="00B050"/>
                </a:solidFill>
              </a:rPr>
              <a:t>attention mechanism</a:t>
            </a:r>
          </a:p>
          <a:p>
            <a:r>
              <a:rPr lang="en-US" dirty="0" smtClean="0"/>
              <a:t>Assume</a:t>
            </a:r>
            <a:endParaRPr lang="en-US" dirty="0"/>
          </a:p>
          <a:p>
            <a:pPr lvl="1"/>
            <a:r>
              <a:rPr lang="en-US" dirty="0" smtClean="0"/>
              <a:t>Ground </a:t>
            </a:r>
            <a:r>
              <a:rPr lang="en-US" dirty="0"/>
              <a:t>truth person bounding </a:t>
            </a:r>
            <a:r>
              <a:rPr lang="en-US" dirty="0" smtClean="0"/>
              <a:t>box is given at test time</a:t>
            </a:r>
          </a:p>
          <a:p>
            <a:r>
              <a:rPr lang="en-US" dirty="0" smtClean="0"/>
              <a:t>Performance </a:t>
            </a:r>
          </a:p>
          <a:p>
            <a:pPr lvl="1"/>
            <a:r>
              <a:rPr lang="en-US" dirty="0" smtClean="0"/>
              <a:t>VOC 2012 action test set 90.2% mAP</a:t>
            </a:r>
          </a:p>
          <a:p>
            <a:pPr lvl="1"/>
            <a:r>
              <a:rPr lang="en-US" dirty="0" smtClean="0"/>
              <a:t>Berkeley attributes of people test set 89.2% mAP</a:t>
            </a:r>
          </a:p>
          <a:p>
            <a:pPr lvl="1"/>
            <a:r>
              <a:rPr lang="en-US" dirty="0" smtClean="0"/>
              <a:t>Stanford 40 action 90.9% mAP</a:t>
            </a:r>
          </a:p>
        </p:txBody>
      </p:sp>
    </p:spTree>
    <p:extLst>
      <p:ext uri="{BB962C8B-B14F-4D97-AF65-F5344CB8AC3E}">
        <p14:creationId xmlns:p14="http://schemas.microsoft.com/office/powerpoint/2010/main" val="3835729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Thinking </a:t>
            </a:r>
            <a:endParaRPr lang="en-US" dirty="0"/>
          </a:p>
        </p:txBody>
      </p:sp>
      <p:sp>
        <p:nvSpPr>
          <p:cNvPr id="3" name="Content Placeholder 2"/>
          <p:cNvSpPr>
            <a:spLocks noGrp="1"/>
          </p:cNvSpPr>
          <p:nvPr>
            <p:ph idx="1"/>
          </p:nvPr>
        </p:nvSpPr>
        <p:spPr/>
        <p:txBody>
          <a:bodyPr/>
          <a:lstStyle/>
          <a:p>
            <a:r>
              <a:rPr lang="en-US" dirty="0" smtClean="0"/>
              <a:t>Most papers focus on appearance-based method in still image action recognition. Possible reasons: 1. pose estimation is not accurate enough 2. dataset’s label care about human-object interaction more.</a:t>
            </a:r>
          </a:p>
          <a:p>
            <a:r>
              <a:rPr lang="en-US" dirty="0" smtClean="0"/>
              <a:t>Some papers that not mentioned are not work in a huge probability, like CVPR16 </a:t>
            </a:r>
            <a:r>
              <a:rPr lang="en-US" dirty="0" err="1" smtClean="0"/>
              <a:t>DeepCAMP</a:t>
            </a:r>
            <a:r>
              <a:rPr lang="en-US" dirty="0" smtClean="0"/>
              <a:t>. Why using </a:t>
            </a:r>
            <a:r>
              <a:rPr lang="en-US" dirty="0" err="1" smtClean="0"/>
              <a:t>AlexNet</a:t>
            </a:r>
            <a:r>
              <a:rPr lang="en-US" dirty="0" smtClean="0"/>
              <a:t> as base model? To avoid compare with the state-of-the-art method using VGG?</a:t>
            </a:r>
          </a:p>
          <a:p>
            <a:r>
              <a:rPr lang="en-US" dirty="0" smtClean="0"/>
              <a:t>The context is important in VOC action dataset, because 7 in 10 classes are relative with human-object interaction.</a:t>
            </a:r>
          </a:p>
          <a:p>
            <a:r>
              <a:rPr lang="en-US" dirty="0" smtClean="0"/>
              <a:t>The usage of context must be limited near the person, or the method may tend to </a:t>
            </a:r>
            <a:r>
              <a:rPr lang="en-US" dirty="0" err="1" smtClean="0"/>
              <a:t>overfit</a:t>
            </a:r>
            <a:r>
              <a:rPr lang="en-US" dirty="0" smtClean="0"/>
              <a:t> by focusing on the context.</a:t>
            </a:r>
          </a:p>
        </p:txBody>
      </p:sp>
    </p:spTree>
    <p:extLst>
      <p:ext uri="{BB962C8B-B14F-4D97-AF65-F5344CB8AC3E}">
        <p14:creationId xmlns:p14="http://schemas.microsoft.com/office/powerpoint/2010/main" val="1507131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t>action recognition data (</a:t>
            </a:r>
            <a:r>
              <a:rPr lang="en-US" altLang="zh-CN" dirty="0">
                <a:hlinkClick r:id="rId2"/>
              </a:rPr>
              <a:t>file://5FTGDB2/action%20recognition%20data)</a:t>
            </a:r>
            <a:endParaRPr lang="zh-CN" altLang="en-US" dirty="0">
              <a:hlinkClick r:id="rId2"/>
            </a:endParaRPr>
          </a:p>
          <a:p>
            <a:endParaRPr lang="zh-CN" altLang="en-US" dirty="0"/>
          </a:p>
          <a:p>
            <a:r>
              <a:rPr lang="en-US" altLang="zh-CN" dirty="0"/>
              <a:t>pose and action </a:t>
            </a:r>
            <a:r>
              <a:rPr lang="en-US" altLang="zh-CN" dirty="0" smtClean="0"/>
              <a:t>papers (</a:t>
            </a:r>
            <a:r>
              <a:rPr lang="en-US" altLang="zh-CN" dirty="0" smtClean="0">
                <a:hlinkClick r:id="rId3"/>
              </a:rPr>
              <a:t>file</a:t>
            </a:r>
            <a:r>
              <a:rPr lang="en-US" altLang="zh-CN" dirty="0">
                <a:hlinkClick r:id="rId3"/>
              </a:rPr>
              <a:t>://5FTGDB2/pose%20and%20action)</a:t>
            </a:r>
            <a:endParaRPr lang="zh-CN" altLang="en-US" dirty="0">
              <a:hlinkClick r:id="rId3"/>
            </a:endParaRPr>
          </a:p>
          <a:p>
            <a:endParaRPr lang="en-US" dirty="0"/>
          </a:p>
        </p:txBody>
      </p:sp>
    </p:spTree>
    <p:extLst>
      <p:ext uri="{BB962C8B-B14F-4D97-AF65-F5344CB8AC3E}">
        <p14:creationId xmlns:p14="http://schemas.microsoft.com/office/powerpoint/2010/main" val="754824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Action recognition in videos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99494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Pose-based Action recognition in video</a:t>
            </a:r>
          </a:p>
        </p:txBody>
      </p:sp>
      <p:sp>
        <p:nvSpPr>
          <p:cNvPr id="3" name="Content Placeholder 2"/>
          <p:cNvSpPr>
            <a:spLocks noGrp="1"/>
          </p:cNvSpPr>
          <p:nvPr>
            <p:ph idx="1"/>
          </p:nvPr>
        </p:nvSpPr>
        <p:spPr/>
        <p:txBody>
          <a:bodyPr/>
          <a:lstStyle/>
          <a:p>
            <a:r>
              <a:rPr lang="en-US" dirty="0" smtClean="0"/>
              <a:t>Similarities and differences between still image and video</a:t>
            </a:r>
          </a:p>
          <a:p>
            <a:pPr lvl="1"/>
            <a:r>
              <a:rPr lang="en-US" dirty="0" smtClean="0"/>
              <a:t>Video is composed of frames (still images)</a:t>
            </a:r>
          </a:p>
          <a:p>
            <a:pPr lvl="1"/>
            <a:r>
              <a:rPr lang="en-US" dirty="0" smtClean="0"/>
              <a:t>Consecutive frames have large redundancies</a:t>
            </a:r>
          </a:p>
          <a:p>
            <a:pPr lvl="1"/>
            <a:r>
              <a:rPr lang="en-US" dirty="0" smtClean="0"/>
              <a:t>Video provides temporal information besides spatial information</a:t>
            </a:r>
          </a:p>
          <a:p>
            <a:pPr lvl="1"/>
            <a:r>
              <a:rPr lang="en-US" dirty="0" smtClean="0"/>
              <a:t>Spatial combining with temporal information can remedy confusion among confused action classes, like stand and walk.</a:t>
            </a:r>
            <a:endParaRPr lang="en-US" dirty="0"/>
          </a:p>
        </p:txBody>
      </p:sp>
    </p:spTree>
    <p:extLst>
      <p:ext uri="{BB962C8B-B14F-4D97-AF65-F5344CB8AC3E}">
        <p14:creationId xmlns:p14="http://schemas.microsoft.com/office/powerpoint/2010/main" val="2223493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5351"/>
          </a:xfrm>
        </p:spPr>
        <p:txBody>
          <a:bodyPr>
            <a:noAutofit/>
          </a:bodyPr>
          <a:lstStyle/>
          <a:p>
            <a:r>
              <a:rPr lang="en-US" sz="2800" dirty="0"/>
              <a:t>[2013] An </a:t>
            </a:r>
            <a:r>
              <a:rPr lang="en-US" altLang="zh-CN" sz="2800" dirty="0"/>
              <a:t>Approach to Pose-Based Action </a:t>
            </a:r>
            <a:r>
              <a:rPr lang="en-US" altLang="zh-CN" sz="2800" dirty="0" smtClean="0"/>
              <a:t>Recognition</a:t>
            </a:r>
            <a:endParaRPr lang="en-US" altLang="zh-CN" sz="2800" dirty="0"/>
          </a:p>
        </p:txBody>
      </p:sp>
      <p:sp>
        <p:nvSpPr>
          <p:cNvPr id="3" name="Content Placeholder 2"/>
          <p:cNvSpPr>
            <a:spLocks noGrp="1"/>
          </p:cNvSpPr>
          <p:nvPr>
            <p:ph idx="1"/>
          </p:nvPr>
        </p:nvSpPr>
        <p:spPr>
          <a:xfrm>
            <a:off x="677334" y="1504951"/>
            <a:ext cx="8596668" cy="4536412"/>
          </a:xfrm>
        </p:spPr>
        <p:txBody>
          <a:bodyPr>
            <a:normAutofit/>
          </a:bodyPr>
          <a:lstStyle/>
          <a:p>
            <a:r>
              <a:rPr lang="en-US" dirty="0" smtClean="0"/>
              <a:t>Method </a:t>
            </a:r>
            <a:endParaRPr lang="en-US" dirty="0"/>
          </a:p>
          <a:p>
            <a:pPr lvl="1"/>
            <a:r>
              <a:rPr lang="en-US" dirty="0" smtClean="0"/>
              <a:t>Estimate best K pose for each frame</a:t>
            </a:r>
          </a:p>
          <a:p>
            <a:pPr lvl="1"/>
            <a:r>
              <a:rPr lang="en-US" dirty="0" smtClean="0"/>
              <a:t>Select the best pose for each frame via maximizing the energy function</a:t>
            </a:r>
          </a:p>
          <a:p>
            <a:pPr lvl="1"/>
            <a:r>
              <a:rPr lang="en-US" dirty="0" smtClean="0"/>
              <a:t>Based on 2D joints, split body </a:t>
            </a:r>
            <a:r>
              <a:rPr lang="en-US" dirty="0" smtClean="0">
                <a:solidFill>
                  <a:schemeClr val="accent2"/>
                </a:solidFill>
              </a:rPr>
              <a:t>skeleton</a:t>
            </a:r>
            <a:r>
              <a:rPr lang="en-US" dirty="0" smtClean="0"/>
              <a:t> into parts: head, l/r arms, l/r legs</a:t>
            </a:r>
          </a:p>
          <a:p>
            <a:pPr lvl="1"/>
            <a:r>
              <a:rPr lang="en-US" dirty="0" smtClean="0"/>
              <a:t>For every part, learn a set of pose templates, the a part can be represented by a vector of template index. </a:t>
            </a:r>
            <a:r>
              <a:rPr lang="en-US" dirty="0" smtClean="0">
                <a:solidFill>
                  <a:schemeClr val="accent2"/>
                </a:solidFill>
              </a:rPr>
              <a:t>Discretization </a:t>
            </a:r>
          </a:p>
          <a:p>
            <a:pPr lvl="1"/>
            <a:r>
              <a:rPr lang="en-US" dirty="0" smtClean="0"/>
              <a:t>Data mining techniques are used to find the pair set: co-occurring part </a:t>
            </a:r>
            <a:r>
              <a:rPr lang="en-US" dirty="0"/>
              <a:t>template in spatial </a:t>
            </a:r>
            <a:r>
              <a:rPr lang="en-US" dirty="0" smtClean="0"/>
              <a:t>and co-occurring part template sequence in temporal.</a:t>
            </a:r>
          </a:p>
          <a:p>
            <a:pPr lvl="1"/>
            <a:r>
              <a:rPr lang="en-US" dirty="0" smtClean="0"/>
              <a:t>At test time, </a:t>
            </a:r>
            <a:r>
              <a:rPr lang="en-US" dirty="0"/>
              <a:t>using templates </a:t>
            </a:r>
            <a:r>
              <a:rPr lang="en-US" dirty="0" smtClean="0"/>
              <a:t>to represent the pose per frame, then statistic the pair that located in pair set both in spatial and temporal to compose </a:t>
            </a:r>
            <a:r>
              <a:rPr lang="en-US" dirty="0" smtClean="0">
                <a:solidFill>
                  <a:schemeClr val="accent2"/>
                </a:solidFill>
              </a:rPr>
              <a:t>histogram</a:t>
            </a:r>
            <a:r>
              <a:rPr lang="en-US" dirty="0" smtClean="0"/>
              <a:t>, finally classified by SVM.</a:t>
            </a:r>
          </a:p>
        </p:txBody>
      </p:sp>
      <p:pic>
        <p:nvPicPr>
          <p:cNvPr id="4" name="Picture 3"/>
          <p:cNvPicPr>
            <a:picLocks noChangeAspect="1"/>
          </p:cNvPicPr>
          <p:nvPr/>
        </p:nvPicPr>
        <p:blipFill>
          <a:blip r:embed="rId2"/>
          <a:stretch>
            <a:fillRect/>
          </a:stretch>
        </p:blipFill>
        <p:spPr>
          <a:xfrm>
            <a:off x="10196719" y="571501"/>
            <a:ext cx="1638300" cy="1866900"/>
          </a:xfrm>
          <a:prstGeom prst="rect">
            <a:avLst/>
          </a:prstGeom>
        </p:spPr>
      </p:pic>
      <p:pic>
        <p:nvPicPr>
          <p:cNvPr id="5" name="Picture 4"/>
          <p:cNvPicPr>
            <a:picLocks noChangeAspect="1"/>
          </p:cNvPicPr>
          <p:nvPr/>
        </p:nvPicPr>
        <p:blipFill>
          <a:blip r:embed="rId3"/>
          <a:stretch>
            <a:fillRect/>
          </a:stretch>
        </p:blipFill>
        <p:spPr>
          <a:xfrm>
            <a:off x="10049081" y="2934957"/>
            <a:ext cx="1933575" cy="1676400"/>
          </a:xfrm>
          <a:prstGeom prst="rect">
            <a:avLst/>
          </a:prstGeom>
        </p:spPr>
      </p:pic>
    </p:spTree>
    <p:extLst>
      <p:ext uri="{BB962C8B-B14F-4D97-AF65-F5344CB8AC3E}">
        <p14:creationId xmlns:p14="http://schemas.microsoft.com/office/powerpoint/2010/main" val="40945618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5351"/>
          </a:xfrm>
        </p:spPr>
        <p:txBody>
          <a:bodyPr>
            <a:normAutofit fontScale="90000"/>
          </a:bodyPr>
          <a:lstStyle/>
          <a:p>
            <a:r>
              <a:rPr lang="en-US" dirty="0"/>
              <a:t>[2013] An </a:t>
            </a:r>
            <a:r>
              <a:rPr lang="en-US" altLang="zh-CN" dirty="0"/>
              <a:t>Approach to Pose-Based Action Recognition</a:t>
            </a:r>
            <a:endParaRPr lang="en-US" dirty="0"/>
          </a:p>
        </p:txBody>
      </p:sp>
      <p:sp>
        <p:nvSpPr>
          <p:cNvPr id="3" name="Content Placeholder 2"/>
          <p:cNvSpPr>
            <a:spLocks noGrp="1"/>
          </p:cNvSpPr>
          <p:nvPr>
            <p:ph idx="1"/>
          </p:nvPr>
        </p:nvSpPr>
        <p:spPr>
          <a:xfrm>
            <a:off x="677334" y="1504951"/>
            <a:ext cx="8596668" cy="4536412"/>
          </a:xfrm>
        </p:spPr>
        <p:txBody>
          <a:bodyPr>
            <a:normAutofit/>
          </a:bodyPr>
          <a:lstStyle/>
          <a:p>
            <a:r>
              <a:rPr lang="en-US" dirty="0" smtClean="0"/>
              <a:t>Pros </a:t>
            </a:r>
          </a:p>
          <a:p>
            <a:pPr lvl="1"/>
            <a:r>
              <a:rPr lang="en-US" dirty="0"/>
              <a:t>Good </a:t>
            </a:r>
            <a:r>
              <a:rPr lang="en-US" dirty="0" smtClean="0"/>
              <a:t>Interpretability </a:t>
            </a:r>
            <a:endParaRPr lang="en-US" dirty="0"/>
          </a:p>
          <a:p>
            <a:r>
              <a:rPr lang="en-US" dirty="0" smtClean="0"/>
              <a:t>Cons</a:t>
            </a:r>
          </a:p>
          <a:p>
            <a:pPr lvl="1"/>
            <a:r>
              <a:rPr lang="en-US" dirty="0" smtClean="0"/>
              <a:t>Train and test in easy dataset, hard to judge the effectiveness</a:t>
            </a:r>
          </a:p>
          <a:p>
            <a:r>
              <a:rPr lang="en-US" dirty="0" smtClean="0"/>
              <a:t>Assume</a:t>
            </a:r>
          </a:p>
          <a:p>
            <a:pPr lvl="1"/>
            <a:r>
              <a:rPr lang="en-US" dirty="0" smtClean="0"/>
              <a:t>The video is clipped well, only recognition one person’s action and person’s pose can be estimated well</a:t>
            </a:r>
          </a:p>
          <a:p>
            <a:r>
              <a:rPr lang="en-US" dirty="0" smtClean="0"/>
              <a:t>Performance </a:t>
            </a:r>
          </a:p>
          <a:p>
            <a:pPr lvl="1"/>
            <a:r>
              <a:rPr lang="en-US" dirty="0"/>
              <a:t>UCF sport dataset 90</a:t>
            </a:r>
            <a:r>
              <a:rPr lang="en-US" dirty="0" smtClean="0"/>
              <a:t>% accuracy</a:t>
            </a:r>
            <a:endParaRPr lang="en-US" dirty="0"/>
          </a:p>
          <a:p>
            <a:pPr lvl="1"/>
            <a:r>
              <a:rPr lang="en-US" dirty="0"/>
              <a:t>Keck gesture dataset 97.62</a:t>
            </a:r>
            <a:r>
              <a:rPr lang="en-US" dirty="0" smtClean="0"/>
              <a:t>% </a:t>
            </a:r>
            <a:r>
              <a:rPr lang="en-US" dirty="0"/>
              <a:t>accuracy</a:t>
            </a:r>
          </a:p>
          <a:p>
            <a:pPr lvl="1"/>
            <a:r>
              <a:rPr lang="en-US" dirty="0"/>
              <a:t>MSR-Action3D 90.22</a:t>
            </a:r>
            <a:r>
              <a:rPr lang="en-US" dirty="0" smtClean="0"/>
              <a:t>% </a:t>
            </a:r>
            <a:r>
              <a:rPr lang="en-US" dirty="0"/>
              <a:t>accuracy</a:t>
            </a:r>
          </a:p>
          <a:p>
            <a:pPr lvl="1"/>
            <a:endParaRPr lang="en-US" dirty="0" smtClean="0"/>
          </a:p>
        </p:txBody>
      </p:sp>
    </p:spTree>
    <p:extLst>
      <p:ext uri="{BB962C8B-B14F-4D97-AF65-F5344CB8AC3E}">
        <p14:creationId xmlns:p14="http://schemas.microsoft.com/office/powerpoint/2010/main" val="3974316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5351"/>
          </a:xfrm>
        </p:spPr>
        <p:txBody>
          <a:bodyPr>
            <a:noAutofit/>
          </a:bodyPr>
          <a:lstStyle/>
          <a:p>
            <a:r>
              <a:rPr lang="en-US" altLang="zh-CN" sz="2800" dirty="0"/>
              <a:t>[2015] </a:t>
            </a:r>
            <a:r>
              <a:rPr lang="en-US" altLang="zh-CN" sz="2800" dirty="0" smtClean="0"/>
              <a:t>P-CNN: </a:t>
            </a:r>
            <a:r>
              <a:rPr lang="en-US" altLang="zh-CN" sz="2800" dirty="0"/>
              <a:t>Pose-based CNN Features for Action </a:t>
            </a:r>
            <a:r>
              <a:rPr lang="en-US" altLang="zh-CN" sz="2800" dirty="0" smtClean="0"/>
              <a:t>Recognition</a:t>
            </a:r>
            <a:endParaRPr lang="en-US" altLang="zh-CN" sz="2800" dirty="0"/>
          </a:p>
        </p:txBody>
      </p:sp>
      <p:sp>
        <p:nvSpPr>
          <p:cNvPr id="3" name="Content Placeholder 2"/>
          <p:cNvSpPr>
            <a:spLocks noGrp="1"/>
          </p:cNvSpPr>
          <p:nvPr>
            <p:ph idx="1"/>
          </p:nvPr>
        </p:nvSpPr>
        <p:spPr>
          <a:xfrm>
            <a:off x="677334" y="1504951"/>
            <a:ext cx="8596668" cy="4536412"/>
          </a:xfrm>
        </p:spPr>
        <p:txBody>
          <a:bodyPr>
            <a:normAutofit fontScale="92500" lnSpcReduction="10000"/>
          </a:bodyPr>
          <a:lstStyle/>
          <a:p>
            <a:r>
              <a:rPr lang="en-US" dirty="0" smtClean="0"/>
              <a:t>Method </a:t>
            </a:r>
            <a:endParaRPr lang="en-US" dirty="0"/>
          </a:p>
          <a:p>
            <a:pPr lvl="1"/>
            <a:r>
              <a:rPr lang="en-US" dirty="0" smtClean="0"/>
              <a:t>Decomposed body into l/r hands</a:t>
            </a:r>
            <a:r>
              <a:rPr lang="en-US" dirty="0"/>
              <a:t>, </a:t>
            </a:r>
            <a:r>
              <a:rPr lang="en-US" dirty="0" smtClean="0"/>
              <a:t>upper body, full body and full image patches</a:t>
            </a:r>
          </a:p>
          <a:p>
            <a:pPr lvl="1"/>
            <a:r>
              <a:rPr lang="en-US" dirty="0" smtClean="0"/>
              <a:t>Extract appearance(RGB image) and motion(optical flow image) features via CNN for each frame and each part as static descriptor. At the same time, calculate feature’s delta between frames as dynamic descriptor</a:t>
            </a:r>
          </a:p>
          <a:p>
            <a:pPr lvl="1"/>
            <a:r>
              <a:rPr lang="en-US" dirty="0" smtClean="0"/>
              <a:t>Adopt max and min aggregation for each descriptor dimension over all video frames</a:t>
            </a:r>
            <a:endParaRPr lang="en-US" dirty="0"/>
          </a:p>
          <a:p>
            <a:pPr lvl="1"/>
            <a:r>
              <a:rPr lang="en-US" dirty="0" smtClean="0"/>
              <a:t>After normalize, concatenate them as the video descriptor.</a:t>
            </a:r>
          </a:p>
          <a:p>
            <a:r>
              <a:rPr lang="en-US" dirty="0" smtClean="0"/>
              <a:t>Pros </a:t>
            </a:r>
          </a:p>
          <a:p>
            <a:pPr lvl="1"/>
            <a:r>
              <a:rPr lang="en-US" dirty="0" smtClean="0"/>
              <a:t>Robust: combine appearance and motion feature</a:t>
            </a:r>
          </a:p>
          <a:p>
            <a:r>
              <a:rPr lang="en-US" dirty="0" smtClean="0"/>
              <a:t>Cons </a:t>
            </a:r>
          </a:p>
          <a:p>
            <a:pPr lvl="1"/>
            <a:r>
              <a:rPr lang="en-US" dirty="0" smtClean="0"/>
              <a:t>Only captures motion information between two frames</a:t>
            </a:r>
          </a:p>
          <a:p>
            <a:r>
              <a:rPr lang="en-US" dirty="0"/>
              <a:t>Assume</a:t>
            </a:r>
          </a:p>
          <a:p>
            <a:pPr lvl="1"/>
            <a:r>
              <a:rPr lang="en-US" dirty="0"/>
              <a:t>The video is clipped well, only recognition one person’s action and person’s pose can be estimated well</a:t>
            </a:r>
          </a:p>
          <a:p>
            <a:pPr lvl="1"/>
            <a:endParaRPr lang="en-US" dirty="0"/>
          </a:p>
          <a:p>
            <a:endParaRPr lang="en-US" dirty="0"/>
          </a:p>
        </p:txBody>
      </p:sp>
    </p:spTree>
    <p:extLst>
      <p:ext uri="{BB962C8B-B14F-4D97-AF65-F5344CB8AC3E}">
        <p14:creationId xmlns:p14="http://schemas.microsoft.com/office/powerpoint/2010/main" val="19437516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a:t>[2015] P-CNN: Pose-based CNN Features for Action Recognition</a:t>
            </a:r>
            <a:endParaRPr lang="en-US" sz="2800" dirty="0"/>
          </a:p>
        </p:txBody>
      </p:sp>
      <p:sp>
        <p:nvSpPr>
          <p:cNvPr id="3" name="Content Placeholder 2"/>
          <p:cNvSpPr>
            <a:spLocks noGrp="1"/>
          </p:cNvSpPr>
          <p:nvPr>
            <p:ph idx="1"/>
          </p:nvPr>
        </p:nvSpPr>
        <p:spPr/>
        <p:txBody>
          <a:bodyPr>
            <a:normAutofit/>
          </a:bodyPr>
          <a:lstStyle/>
          <a:p>
            <a:pPr fontAlgn="ctr"/>
            <a:r>
              <a:rPr lang="en-US" dirty="0" smtClean="0"/>
              <a:t>Performance </a:t>
            </a:r>
          </a:p>
          <a:p>
            <a:pPr lvl="1" fontAlgn="ctr"/>
            <a:r>
              <a:rPr lang="en-US" dirty="0" smtClean="0"/>
              <a:t>JHMDB  </a:t>
            </a:r>
          </a:p>
          <a:p>
            <a:pPr lvl="2" fontAlgn="ctr"/>
            <a:r>
              <a:rPr lang="en-US" dirty="0" smtClean="0"/>
              <a:t>74.6</a:t>
            </a:r>
            <a:r>
              <a:rPr lang="en-US" dirty="0"/>
              <a:t>% </a:t>
            </a:r>
            <a:r>
              <a:rPr lang="en-US" dirty="0" smtClean="0"/>
              <a:t>mAP </a:t>
            </a:r>
            <a:r>
              <a:rPr lang="en-US" dirty="0"/>
              <a:t>with ground truth pose</a:t>
            </a:r>
          </a:p>
          <a:p>
            <a:pPr lvl="2"/>
            <a:r>
              <a:rPr lang="en-US" dirty="0"/>
              <a:t>66.8% </a:t>
            </a:r>
            <a:r>
              <a:rPr lang="en-US" dirty="0" smtClean="0"/>
              <a:t>mAP without </a:t>
            </a:r>
            <a:r>
              <a:rPr lang="en-US" dirty="0"/>
              <a:t>ground truth pose</a:t>
            </a:r>
          </a:p>
          <a:p>
            <a:pPr lvl="1"/>
            <a:r>
              <a:rPr lang="en-US" dirty="0" smtClean="0"/>
              <a:t>Sub-JHMDB </a:t>
            </a:r>
          </a:p>
          <a:p>
            <a:pPr lvl="2"/>
            <a:r>
              <a:rPr lang="en-US" dirty="0" smtClean="0"/>
              <a:t>72.5</a:t>
            </a:r>
            <a:r>
              <a:rPr lang="en-US" dirty="0"/>
              <a:t>% </a:t>
            </a:r>
            <a:r>
              <a:rPr lang="en-US" dirty="0" smtClean="0"/>
              <a:t>mAP with </a:t>
            </a:r>
            <a:r>
              <a:rPr lang="en-US" dirty="0"/>
              <a:t>ground truth pose</a:t>
            </a:r>
          </a:p>
          <a:p>
            <a:pPr lvl="2"/>
            <a:r>
              <a:rPr lang="en-US" dirty="0"/>
              <a:t>61.1% </a:t>
            </a:r>
            <a:r>
              <a:rPr lang="en-US" dirty="0" smtClean="0"/>
              <a:t>mAP without </a:t>
            </a:r>
            <a:r>
              <a:rPr lang="en-US" dirty="0"/>
              <a:t>ground truth pose</a:t>
            </a:r>
          </a:p>
          <a:p>
            <a:pPr lvl="1" fontAlgn="ctr"/>
            <a:r>
              <a:rPr lang="en-US" dirty="0"/>
              <a:t>MPII Cooking datasets</a:t>
            </a:r>
          </a:p>
          <a:p>
            <a:pPr lvl="2"/>
            <a:r>
              <a:rPr lang="en-US" dirty="0"/>
              <a:t>62.3</a:t>
            </a:r>
            <a:r>
              <a:rPr lang="en-US" dirty="0" smtClean="0"/>
              <a:t>% mAP without ground truth pose</a:t>
            </a:r>
            <a:endParaRPr lang="en-US" dirty="0"/>
          </a:p>
          <a:p>
            <a:endParaRPr lang="en-US" dirty="0"/>
          </a:p>
        </p:txBody>
      </p:sp>
    </p:spTree>
    <p:extLst>
      <p:ext uri="{BB962C8B-B14F-4D97-AF65-F5344CB8AC3E}">
        <p14:creationId xmlns:p14="http://schemas.microsoft.com/office/powerpoint/2010/main" val="3002632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5351"/>
          </a:xfrm>
        </p:spPr>
        <p:txBody>
          <a:bodyPr>
            <a:noAutofit/>
          </a:bodyPr>
          <a:lstStyle/>
          <a:p>
            <a:r>
              <a:rPr lang="en-US" altLang="zh-CN" sz="2800" dirty="0"/>
              <a:t>[2015] Joint Action Recognition and Pose Estimation From </a:t>
            </a:r>
            <a:r>
              <a:rPr lang="en-US" altLang="zh-CN" sz="2800" dirty="0" smtClean="0"/>
              <a:t>Video</a:t>
            </a:r>
            <a:endParaRPr lang="en-US" altLang="zh-CN" sz="2800" dirty="0"/>
          </a:p>
        </p:txBody>
      </p:sp>
      <p:sp>
        <p:nvSpPr>
          <p:cNvPr id="3" name="Content Placeholder 2"/>
          <p:cNvSpPr>
            <a:spLocks noGrp="1"/>
          </p:cNvSpPr>
          <p:nvPr>
            <p:ph idx="1"/>
          </p:nvPr>
        </p:nvSpPr>
        <p:spPr>
          <a:xfrm>
            <a:off x="677334" y="1504950"/>
            <a:ext cx="8596668" cy="5086349"/>
          </a:xfrm>
        </p:spPr>
        <p:txBody>
          <a:bodyPr>
            <a:normAutofit/>
          </a:bodyPr>
          <a:lstStyle/>
          <a:p>
            <a:r>
              <a:rPr lang="en-US" dirty="0" smtClean="0"/>
              <a:t>Method </a:t>
            </a:r>
            <a:endParaRPr lang="en-US" altLang="zh-CN" dirty="0" smtClean="0"/>
          </a:p>
          <a:p>
            <a:pPr lvl="1"/>
            <a:r>
              <a:rPr lang="en-US" altLang="zh-CN" dirty="0" smtClean="0"/>
              <a:t>Building And-Or graph to represent human’s action and pose jointly. The graph is a tree like structure from coarse to fine: action(video) -&gt; multiple pose(frame) -&gt; mid-level parts(like poselets) -&gt; fine-level parts(joint patch). </a:t>
            </a:r>
          </a:p>
          <a:p>
            <a:pPr lvl="1"/>
            <a:r>
              <a:rPr lang="en-US" dirty="0" smtClean="0"/>
              <a:t>Different score mechanisms are built for evaluate the sequence in different level.</a:t>
            </a:r>
          </a:p>
          <a:p>
            <a:pPr lvl="1"/>
            <a:r>
              <a:rPr lang="en-US" dirty="0" smtClean="0"/>
              <a:t>Conditional probability is used to model the temporal variation of pose between consecutive frames in score mechanism.</a:t>
            </a:r>
          </a:p>
          <a:p>
            <a:pPr lvl="1"/>
            <a:r>
              <a:rPr lang="en-US" dirty="0" smtClean="0"/>
              <a:t>In inference, first detect multiple mid-level parts for each type, and get </a:t>
            </a:r>
            <a:r>
              <a:rPr lang="en-US" altLang="zh-CN" dirty="0"/>
              <a:t>fine-level </a:t>
            </a:r>
            <a:r>
              <a:rPr lang="en-US" dirty="0" smtClean="0"/>
              <a:t>parts from them via pose estimation(2D). Then select the best mid-level parts sequence, and make the </a:t>
            </a:r>
            <a:r>
              <a:rPr lang="en-US" dirty="0"/>
              <a:t>action decision </a:t>
            </a:r>
            <a:r>
              <a:rPr lang="en-US" altLang="zh-CN" dirty="0" smtClean="0"/>
              <a:t>with highest score</a:t>
            </a:r>
            <a:r>
              <a:rPr lang="en-US" dirty="0" smtClean="0"/>
              <a:t>. Finally decide the pose by best mid-level parts.</a:t>
            </a:r>
          </a:p>
          <a:p>
            <a:pPr lvl="1"/>
            <a:endParaRPr lang="en-US" dirty="0" smtClean="0"/>
          </a:p>
        </p:txBody>
      </p:sp>
    </p:spTree>
    <p:extLst>
      <p:ext uri="{BB962C8B-B14F-4D97-AF65-F5344CB8AC3E}">
        <p14:creationId xmlns:p14="http://schemas.microsoft.com/office/powerpoint/2010/main" val="3529624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5351"/>
          </a:xfrm>
        </p:spPr>
        <p:txBody>
          <a:bodyPr>
            <a:normAutofit fontScale="90000"/>
          </a:bodyPr>
          <a:lstStyle/>
          <a:p>
            <a:r>
              <a:rPr lang="en-US" altLang="zh-CN" dirty="0"/>
              <a:t>[2015] Joint Action Recognition and Pose Estimation From Video</a:t>
            </a:r>
            <a:endParaRPr lang="en-US" dirty="0"/>
          </a:p>
        </p:txBody>
      </p:sp>
      <p:sp>
        <p:nvSpPr>
          <p:cNvPr id="3" name="Content Placeholder 2"/>
          <p:cNvSpPr>
            <a:spLocks noGrp="1"/>
          </p:cNvSpPr>
          <p:nvPr>
            <p:ph idx="1"/>
          </p:nvPr>
        </p:nvSpPr>
        <p:spPr>
          <a:xfrm>
            <a:off x="677334" y="1504950"/>
            <a:ext cx="8596668" cy="5086349"/>
          </a:xfrm>
        </p:spPr>
        <p:txBody>
          <a:bodyPr>
            <a:normAutofit fontScale="92500" lnSpcReduction="10000"/>
          </a:bodyPr>
          <a:lstStyle/>
          <a:p>
            <a:r>
              <a:rPr lang="en-US" dirty="0" smtClean="0"/>
              <a:t>P</a:t>
            </a:r>
            <a:r>
              <a:rPr lang="en-US" altLang="zh-CN" dirty="0" smtClean="0"/>
              <a:t>ros</a:t>
            </a:r>
          </a:p>
          <a:p>
            <a:pPr lvl="1"/>
            <a:r>
              <a:rPr lang="en-US" altLang="zh-CN" dirty="0"/>
              <a:t>P</a:t>
            </a:r>
            <a:r>
              <a:rPr lang="en-US" altLang="zh-CN" dirty="0" smtClean="0"/>
              <a:t>ose is refined by action (ST-parts selection process)</a:t>
            </a:r>
          </a:p>
          <a:p>
            <a:pPr lvl="1"/>
            <a:r>
              <a:rPr lang="en-US" altLang="zh-CN" dirty="0" smtClean="0"/>
              <a:t>Mid-level parts are used to reduce variation</a:t>
            </a:r>
          </a:p>
          <a:p>
            <a:r>
              <a:rPr lang="en-US" dirty="0" smtClean="0"/>
              <a:t>Cons</a:t>
            </a:r>
          </a:p>
          <a:p>
            <a:pPr lvl="1"/>
            <a:r>
              <a:rPr lang="en-US" dirty="0" smtClean="0"/>
              <a:t>Too sophisticated ; </a:t>
            </a:r>
            <a:r>
              <a:rPr lang="en-US" dirty="0" smtClean="0">
                <a:solidFill>
                  <a:schemeClr val="accent2"/>
                </a:solidFill>
              </a:rPr>
              <a:t>the pose estimation method they use can’t handle the self-occlusion problem</a:t>
            </a:r>
            <a:endParaRPr lang="en-US" dirty="0">
              <a:solidFill>
                <a:schemeClr val="accent2"/>
              </a:solidFill>
            </a:endParaRPr>
          </a:p>
          <a:p>
            <a:r>
              <a:rPr lang="en-US" dirty="0" smtClean="0"/>
              <a:t>Assume</a:t>
            </a:r>
            <a:endParaRPr lang="en-US" dirty="0"/>
          </a:p>
          <a:p>
            <a:pPr lvl="1"/>
            <a:r>
              <a:rPr lang="en-US" dirty="0"/>
              <a:t>The video is clipped </a:t>
            </a:r>
            <a:r>
              <a:rPr lang="en-US" dirty="0" smtClean="0"/>
              <a:t>well,</a:t>
            </a:r>
            <a:r>
              <a:rPr lang="en-US" dirty="0"/>
              <a:t> only recognition one person’s action</a:t>
            </a:r>
            <a:r>
              <a:rPr lang="en-US" dirty="0" smtClean="0"/>
              <a:t> </a:t>
            </a:r>
            <a:r>
              <a:rPr lang="en-US" dirty="0"/>
              <a:t>and </a:t>
            </a:r>
            <a:r>
              <a:rPr lang="en-US" dirty="0" smtClean="0"/>
              <a:t>person is the main content in video</a:t>
            </a:r>
          </a:p>
          <a:p>
            <a:r>
              <a:rPr lang="en-US" dirty="0" smtClean="0"/>
              <a:t>Performance </a:t>
            </a:r>
          </a:p>
          <a:p>
            <a:pPr lvl="1"/>
            <a:r>
              <a:rPr lang="en-US" dirty="0"/>
              <a:t>Penn action dataset  </a:t>
            </a:r>
          </a:p>
          <a:p>
            <a:pPr lvl="2"/>
            <a:r>
              <a:rPr lang="en-US" dirty="0"/>
              <a:t>Action classification 85.5% accuracy</a:t>
            </a:r>
          </a:p>
          <a:p>
            <a:pPr lvl="2"/>
            <a:r>
              <a:rPr lang="en-US" dirty="0"/>
              <a:t>Pose estimation 48</a:t>
            </a:r>
            <a:r>
              <a:rPr lang="en-US" dirty="0" smtClean="0"/>
              <a:t>% threshold 0.2</a:t>
            </a:r>
            <a:endParaRPr lang="en-US" dirty="0"/>
          </a:p>
          <a:p>
            <a:pPr lvl="1"/>
            <a:r>
              <a:rPr lang="en-US" dirty="0"/>
              <a:t>Sub-JHMDB</a:t>
            </a:r>
          </a:p>
          <a:p>
            <a:pPr lvl="2"/>
            <a:r>
              <a:rPr lang="en-US" dirty="0"/>
              <a:t>Action classification 61.2% </a:t>
            </a:r>
            <a:r>
              <a:rPr lang="en-US" dirty="0" smtClean="0"/>
              <a:t>accuracy</a:t>
            </a:r>
            <a:endParaRPr lang="en-US" dirty="0"/>
          </a:p>
          <a:p>
            <a:pPr lvl="2"/>
            <a:r>
              <a:rPr lang="en-US" dirty="0"/>
              <a:t>Pose estimation 55.7</a:t>
            </a:r>
            <a:r>
              <a:rPr lang="en-US" dirty="0" smtClean="0"/>
              <a:t>% </a:t>
            </a:r>
            <a:r>
              <a:rPr lang="en-US" dirty="0"/>
              <a:t>threshold 0.2</a:t>
            </a:r>
          </a:p>
          <a:p>
            <a:pPr lvl="1"/>
            <a:endParaRPr lang="en-US" dirty="0"/>
          </a:p>
        </p:txBody>
      </p:sp>
    </p:spTree>
    <p:extLst>
      <p:ext uri="{BB962C8B-B14F-4D97-AF65-F5344CB8AC3E}">
        <p14:creationId xmlns:p14="http://schemas.microsoft.com/office/powerpoint/2010/main" val="1460499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5351"/>
          </a:xfrm>
        </p:spPr>
        <p:txBody>
          <a:bodyPr>
            <a:noAutofit/>
          </a:bodyPr>
          <a:lstStyle/>
          <a:p>
            <a:r>
              <a:rPr lang="en-US" altLang="zh-CN" sz="2800" strike="sngStrike" dirty="0"/>
              <a:t>[2015] Category-blind Human Action Recognition A Practical Recognition System</a:t>
            </a:r>
          </a:p>
        </p:txBody>
      </p:sp>
      <p:sp>
        <p:nvSpPr>
          <p:cNvPr id="3" name="Content Placeholder 2"/>
          <p:cNvSpPr>
            <a:spLocks noGrp="1"/>
          </p:cNvSpPr>
          <p:nvPr>
            <p:ph idx="1"/>
          </p:nvPr>
        </p:nvSpPr>
        <p:spPr>
          <a:xfrm>
            <a:off x="677334" y="1504951"/>
            <a:ext cx="8596668" cy="4536412"/>
          </a:xfrm>
        </p:spPr>
        <p:txBody>
          <a:bodyPr>
            <a:normAutofit/>
          </a:bodyPr>
          <a:lstStyle/>
          <a:p>
            <a:r>
              <a:rPr lang="en-US" dirty="0" smtClean="0"/>
              <a:t>Don’t need to distinguish one person’s action or two persons’ interaction, solve these problems in a unified framework.</a:t>
            </a:r>
          </a:p>
          <a:p>
            <a:r>
              <a:rPr lang="en-US" dirty="0" smtClean="0"/>
              <a:t>Method</a:t>
            </a:r>
          </a:p>
          <a:p>
            <a:pPr lvl="1"/>
            <a:r>
              <a:rPr lang="en-US" altLang="zh-CN" dirty="0" smtClean="0"/>
              <a:t>Combination of motion units(MU), vectors generated by 3D body joints, are used to represent body in video. </a:t>
            </a:r>
            <a:r>
              <a:rPr lang="en-US" altLang="zh-CN" dirty="0" smtClean="0">
                <a:solidFill>
                  <a:schemeClr val="accent2"/>
                </a:solidFill>
              </a:rPr>
              <a:t>Frame(vector) -&gt; Video(matrix)</a:t>
            </a:r>
            <a:r>
              <a:rPr lang="en-US" altLang="zh-CN" dirty="0" smtClean="0"/>
              <a:t> </a:t>
            </a:r>
          </a:p>
          <a:p>
            <a:pPr lvl="1"/>
            <a:r>
              <a:rPr lang="en-US" altLang="zh-CN" dirty="0" smtClean="0"/>
              <a:t>Quantize MU into several </a:t>
            </a:r>
            <a:r>
              <a:rPr lang="en-US" altLang="zh-CN" dirty="0"/>
              <a:t>common </a:t>
            </a:r>
            <a:r>
              <a:rPr lang="en-US" altLang="zh-CN" dirty="0" smtClean="0"/>
              <a:t>pattern - motion primitives(MP), like template, and use them to represent body in video</a:t>
            </a:r>
          </a:p>
          <a:p>
            <a:pPr lvl="1"/>
            <a:r>
              <a:rPr lang="en-US" altLang="zh-CN" dirty="0" smtClean="0"/>
              <a:t>Conditional probability is used to constructed MP co-occurrence matrix for each action class, which implicitly utilize temporal information.</a:t>
            </a:r>
          </a:p>
          <a:p>
            <a:pPr lvl="1"/>
            <a:r>
              <a:rPr lang="en-US" altLang="zh-CN" dirty="0" smtClean="0"/>
              <a:t>MP co-occurrence patterns are used to model potential action, and it can be represented as a weighted graph.</a:t>
            </a:r>
          </a:p>
          <a:p>
            <a:pPr lvl="1"/>
            <a:r>
              <a:rPr lang="en-US" altLang="zh-CN" dirty="0" smtClean="0"/>
              <a:t>Finally, for each class, find the maximum clique of weighted graph to get the score.</a:t>
            </a:r>
          </a:p>
        </p:txBody>
      </p:sp>
    </p:spTree>
    <p:extLst>
      <p:ext uri="{BB962C8B-B14F-4D97-AF65-F5344CB8AC3E}">
        <p14:creationId xmlns:p14="http://schemas.microsoft.com/office/powerpoint/2010/main" val="335747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5351"/>
          </a:xfrm>
        </p:spPr>
        <p:txBody>
          <a:bodyPr>
            <a:noAutofit/>
          </a:bodyPr>
          <a:lstStyle/>
          <a:p>
            <a:r>
              <a:rPr lang="en-US" altLang="zh-CN" sz="2800" strike="sngStrike" dirty="0"/>
              <a:t>[2015] Category-blind Human Action Recognition A Practical Recognition System</a:t>
            </a:r>
          </a:p>
        </p:txBody>
      </p:sp>
      <p:sp>
        <p:nvSpPr>
          <p:cNvPr id="3" name="Content Placeholder 2"/>
          <p:cNvSpPr>
            <a:spLocks noGrp="1"/>
          </p:cNvSpPr>
          <p:nvPr>
            <p:ph idx="1"/>
          </p:nvPr>
        </p:nvSpPr>
        <p:spPr>
          <a:xfrm>
            <a:off x="677334" y="1504951"/>
            <a:ext cx="8596668" cy="4536412"/>
          </a:xfrm>
        </p:spPr>
        <p:txBody>
          <a:bodyPr>
            <a:normAutofit/>
          </a:bodyPr>
          <a:lstStyle/>
          <a:p>
            <a:r>
              <a:rPr lang="en-US" altLang="zh-CN" dirty="0" smtClean="0"/>
              <a:t>Pros</a:t>
            </a:r>
          </a:p>
          <a:p>
            <a:pPr lvl="1"/>
            <a:r>
              <a:rPr lang="en-US" altLang="zh-CN" dirty="0" smtClean="0"/>
              <a:t>Unify one person’s action prediction and two persons’ interaction prediction</a:t>
            </a:r>
          </a:p>
          <a:p>
            <a:r>
              <a:rPr lang="en-US" altLang="zh-CN" dirty="0" smtClean="0"/>
              <a:t>Cons</a:t>
            </a:r>
          </a:p>
          <a:p>
            <a:pPr lvl="1"/>
            <a:r>
              <a:rPr lang="en-US" altLang="zh-CN" dirty="0" smtClean="0"/>
              <a:t>Maybe time consuming</a:t>
            </a:r>
          </a:p>
          <a:p>
            <a:r>
              <a:rPr lang="en-US" altLang="zh-CN" dirty="0"/>
              <a:t>A</a:t>
            </a:r>
            <a:r>
              <a:rPr lang="en-US" altLang="zh-CN" dirty="0" smtClean="0"/>
              <a:t>ssume</a:t>
            </a:r>
          </a:p>
          <a:p>
            <a:pPr lvl="1"/>
            <a:r>
              <a:rPr lang="en-US" altLang="zh-CN" dirty="0" smtClean="0"/>
              <a:t>The video only contains one person action or two-person intersection or co-exist.</a:t>
            </a:r>
          </a:p>
        </p:txBody>
      </p:sp>
    </p:spTree>
    <p:extLst>
      <p:ext uri="{BB962C8B-B14F-4D97-AF65-F5344CB8AC3E}">
        <p14:creationId xmlns:p14="http://schemas.microsoft.com/office/powerpoint/2010/main" val="3912672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589092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5351"/>
          </a:xfrm>
        </p:spPr>
        <p:txBody>
          <a:bodyPr/>
          <a:lstStyle/>
          <a:p>
            <a:r>
              <a:rPr lang="en-US" altLang="zh-CN" dirty="0"/>
              <a:t>[2016] Pose for Action – Action for Pose</a:t>
            </a:r>
          </a:p>
        </p:txBody>
      </p:sp>
      <p:sp>
        <p:nvSpPr>
          <p:cNvPr id="3" name="Content Placeholder 2"/>
          <p:cNvSpPr>
            <a:spLocks noGrp="1"/>
          </p:cNvSpPr>
          <p:nvPr>
            <p:ph idx="1"/>
          </p:nvPr>
        </p:nvSpPr>
        <p:spPr>
          <a:xfrm>
            <a:off x="677334" y="1504951"/>
            <a:ext cx="8596668" cy="4536412"/>
          </a:xfrm>
        </p:spPr>
        <p:txBody>
          <a:bodyPr>
            <a:normAutofit/>
          </a:bodyPr>
          <a:lstStyle/>
          <a:p>
            <a:r>
              <a:rPr lang="en-US" altLang="zh-CN" dirty="0" smtClean="0"/>
              <a:t>Use pose to judge action, then use action prior to improve pose estimation</a:t>
            </a:r>
          </a:p>
          <a:p>
            <a:r>
              <a:rPr lang="en-US" dirty="0" smtClean="0"/>
              <a:t>Method</a:t>
            </a:r>
          </a:p>
          <a:p>
            <a:pPr lvl="1"/>
            <a:r>
              <a:rPr lang="en-US" dirty="0" smtClean="0"/>
              <a:t>Estimate pose by maximize</a:t>
            </a:r>
          </a:p>
          <a:p>
            <a:pPr lvl="1"/>
            <a:r>
              <a:rPr lang="en-US" dirty="0" smtClean="0"/>
              <a:t>The first term use random regression forest with convolutional channel features to model, the second term use Gaussian mixture model to model</a:t>
            </a:r>
          </a:p>
          <a:p>
            <a:pPr lvl="1"/>
            <a:r>
              <a:rPr lang="en-US" dirty="0"/>
              <a:t>For each frame, estimate pose </a:t>
            </a:r>
            <a:r>
              <a:rPr lang="en-US" dirty="0" smtClean="0"/>
              <a:t>independently</a:t>
            </a:r>
          </a:p>
          <a:p>
            <a:pPr lvl="1"/>
            <a:r>
              <a:rPr lang="en-US" dirty="0" err="1"/>
              <a:t>Ntraj</a:t>
            </a:r>
            <a:r>
              <a:rPr lang="en-US" dirty="0"/>
              <a:t>+ feature </a:t>
            </a:r>
            <a:r>
              <a:rPr lang="en-US" dirty="0" smtClean="0"/>
              <a:t>and method in Dense Trajectory are used to judge action.</a:t>
            </a:r>
          </a:p>
          <a:p>
            <a:pPr lvl="1"/>
            <a:r>
              <a:rPr lang="en-US" dirty="0" smtClean="0"/>
              <a:t>With action specific probability, update pose estimation by</a:t>
            </a:r>
          </a:p>
          <a:p>
            <a:pPr lvl="1"/>
            <a:endParaRPr lang="en-US" dirty="0"/>
          </a:p>
          <a:p>
            <a:pPr lvl="1"/>
            <a:endParaRPr lang="en-US" dirty="0" smtClean="0"/>
          </a:p>
          <a:p>
            <a:pPr lvl="1"/>
            <a:r>
              <a:rPr lang="en-US" dirty="0" smtClean="0"/>
              <a:t>The first term calculated by partially conditional forests</a:t>
            </a:r>
          </a:p>
        </p:txBody>
      </p:sp>
      <p:pic>
        <p:nvPicPr>
          <p:cNvPr id="4" name="Picture 3"/>
          <p:cNvPicPr>
            <a:picLocks noChangeAspect="1"/>
          </p:cNvPicPr>
          <p:nvPr/>
        </p:nvPicPr>
        <p:blipFill>
          <a:blip r:embed="rId3"/>
          <a:stretch>
            <a:fillRect/>
          </a:stretch>
        </p:blipFill>
        <p:spPr>
          <a:xfrm>
            <a:off x="4077324" y="2062164"/>
            <a:ext cx="3695700" cy="676275"/>
          </a:xfrm>
          <a:prstGeom prst="rect">
            <a:avLst/>
          </a:prstGeom>
        </p:spPr>
      </p:pic>
      <p:pic>
        <p:nvPicPr>
          <p:cNvPr id="1026" name="Picture 2" descr="3-3d'C &#10;((D)dldx ' &#10;(I '(D)dl cx)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4005" y="4415865"/>
            <a:ext cx="5200650"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195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5351"/>
          </a:xfrm>
        </p:spPr>
        <p:txBody>
          <a:bodyPr/>
          <a:lstStyle/>
          <a:p>
            <a:r>
              <a:rPr lang="en-US" altLang="zh-CN" dirty="0"/>
              <a:t>[2016] Pose for Action – Action for Pose</a:t>
            </a:r>
            <a:endParaRPr lang="en-US" dirty="0"/>
          </a:p>
        </p:txBody>
      </p:sp>
      <p:sp>
        <p:nvSpPr>
          <p:cNvPr id="3" name="Content Placeholder 2"/>
          <p:cNvSpPr>
            <a:spLocks noGrp="1"/>
          </p:cNvSpPr>
          <p:nvPr>
            <p:ph idx="1"/>
          </p:nvPr>
        </p:nvSpPr>
        <p:spPr>
          <a:xfrm>
            <a:off x="677334" y="1504951"/>
            <a:ext cx="8596668" cy="4536412"/>
          </a:xfrm>
        </p:spPr>
        <p:txBody>
          <a:bodyPr>
            <a:normAutofit lnSpcReduction="10000"/>
          </a:bodyPr>
          <a:lstStyle/>
          <a:p>
            <a:r>
              <a:rPr lang="en-US" altLang="zh-CN" dirty="0" smtClean="0"/>
              <a:t>Pros</a:t>
            </a:r>
          </a:p>
          <a:p>
            <a:pPr lvl="1"/>
            <a:r>
              <a:rPr lang="en-US" altLang="zh-CN" dirty="0" smtClean="0"/>
              <a:t>Action can be estimated during pose estimation without substantially increasing the computational time of pose estimation</a:t>
            </a:r>
          </a:p>
          <a:p>
            <a:pPr lvl="1"/>
            <a:r>
              <a:rPr lang="en-US" altLang="zh-CN" dirty="0" smtClean="0"/>
              <a:t>Action provide strong regulation for pose estimation</a:t>
            </a:r>
          </a:p>
          <a:p>
            <a:r>
              <a:rPr lang="en-US" altLang="zh-CN" dirty="0" smtClean="0"/>
              <a:t>Cons</a:t>
            </a:r>
          </a:p>
          <a:p>
            <a:pPr lvl="1"/>
            <a:r>
              <a:rPr lang="en-US" altLang="zh-CN" dirty="0" smtClean="0"/>
              <a:t>Time consuming job, 10+ seconds</a:t>
            </a:r>
          </a:p>
          <a:p>
            <a:r>
              <a:rPr lang="en-US" altLang="zh-CN" dirty="0" smtClean="0"/>
              <a:t>Performance </a:t>
            </a:r>
          </a:p>
          <a:p>
            <a:pPr lvl="1"/>
            <a:r>
              <a:rPr lang="en-US" dirty="0"/>
              <a:t>Sub-JHMDB </a:t>
            </a:r>
          </a:p>
          <a:p>
            <a:pPr lvl="2"/>
            <a:r>
              <a:rPr lang="en-US" dirty="0"/>
              <a:t>Pose estimation : </a:t>
            </a:r>
            <a:r>
              <a:rPr lang="en-US" dirty="0" smtClean="0"/>
              <a:t>73.8% </a:t>
            </a:r>
            <a:r>
              <a:rPr lang="en-US" dirty="0"/>
              <a:t>threshold 0.2</a:t>
            </a:r>
          </a:p>
          <a:p>
            <a:pPr lvl="2"/>
            <a:r>
              <a:rPr lang="en-US" dirty="0"/>
              <a:t>Action classification : </a:t>
            </a:r>
            <a:r>
              <a:rPr lang="en-US" dirty="0" smtClean="0"/>
              <a:t>74.6% accuracy</a:t>
            </a:r>
            <a:endParaRPr lang="en-US" dirty="0"/>
          </a:p>
          <a:p>
            <a:pPr lvl="1"/>
            <a:r>
              <a:rPr lang="en-US" dirty="0"/>
              <a:t>Penn Action dataset</a:t>
            </a:r>
          </a:p>
          <a:p>
            <a:pPr lvl="2"/>
            <a:r>
              <a:rPr lang="en-US" dirty="0"/>
              <a:t>Pose estimation: </a:t>
            </a:r>
            <a:r>
              <a:rPr lang="en-US" dirty="0" smtClean="0"/>
              <a:t>81.1% threshold 0.2</a:t>
            </a:r>
            <a:endParaRPr lang="en-US" dirty="0"/>
          </a:p>
          <a:p>
            <a:pPr lvl="2"/>
            <a:r>
              <a:rPr lang="en-US" dirty="0"/>
              <a:t>Action classification : </a:t>
            </a:r>
            <a:r>
              <a:rPr lang="en-US" dirty="0" smtClean="0"/>
              <a:t>92.9% </a:t>
            </a:r>
            <a:r>
              <a:rPr lang="en-US" dirty="0"/>
              <a:t>accuracy</a:t>
            </a:r>
          </a:p>
          <a:p>
            <a:pPr lvl="1"/>
            <a:endParaRPr lang="en-US" altLang="zh-CN" dirty="0" smtClean="0"/>
          </a:p>
          <a:p>
            <a:endParaRPr lang="en-US" dirty="0" smtClean="0"/>
          </a:p>
        </p:txBody>
      </p:sp>
    </p:spTree>
    <p:extLst>
      <p:ext uri="{BB962C8B-B14F-4D97-AF65-F5344CB8AC3E}">
        <p14:creationId xmlns:p14="http://schemas.microsoft.com/office/powerpoint/2010/main" val="1984594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Thinking</a:t>
            </a:r>
            <a:endParaRPr lang="en-US" dirty="0"/>
          </a:p>
        </p:txBody>
      </p:sp>
      <p:sp>
        <p:nvSpPr>
          <p:cNvPr id="3" name="Content Placeholder 2"/>
          <p:cNvSpPr>
            <a:spLocks noGrp="1"/>
          </p:cNvSpPr>
          <p:nvPr>
            <p:ph idx="1"/>
          </p:nvPr>
        </p:nvSpPr>
        <p:spPr/>
        <p:txBody>
          <a:bodyPr/>
          <a:lstStyle/>
          <a:p>
            <a:r>
              <a:rPr lang="en-US" dirty="0" smtClean="0"/>
              <a:t>To avoid big intra-class variation, some methods adopt part template or motion template, convert consecutive variable into discrete variable.</a:t>
            </a:r>
          </a:p>
          <a:p>
            <a:r>
              <a:rPr lang="en-US" dirty="0" smtClean="0"/>
              <a:t>Combining pose and appearance have good performance</a:t>
            </a:r>
          </a:p>
          <a:p>
            <a:r>
              <a:rPr lang="en-US" dirty="0" smtClean="0"/>
              <a:t>Jointly solving pose estimation and action classification benefit each other</a:t>
            </a:r>
          </a:p>
          <a:p>
            <a:r>
              <a:rPr lang="en-US" dirty="0" smtClean="0"/>
              <a:t>Exploit temporal information:</a:t>
            </a:r>
          </a:p>
          <a:p>
            <a:pPr lvl="1"/>
            <a:r>
              <a:rPr lang="en-US" altLang="zh-CN" dirty="0" smtClean="0"/>
              <a:t>E</a:t>
            </a:r>
            <a:r>
              <a:rPr lang="en-US" dirty="0" smtClean="0"/>
              <a:t>xploit relations between different parts’ sequential information and extract co-occurring pattern </a:t>
            </a:r>
            <a:r>
              <a:rPr lang="en-US" dirty="0" smtClean="0">
                <a:solidFill>
                  <a:schemeClr val="accent2"/>
                </a:solidFill>
              </a:rPr>
              <a:t>– ignore holistic temporal information</a:t>
            </a:r>
          </a:p>
          <a:p>
            <a:pPr lvl="1"/>
            <a:r>
              <a:rPr lang="en-US" altLang="zh-CN" dirty="0" smtClean="0"/>
              <a:t>Instead of using temporal information directly, motion information is another choice </a:t>
            </a:r>
            <a:r>
              <a:rPr lang="en-US" altLang="zh-CN" dirty="0" smtClean="0">
                <a:solidFill>
                  <a:schemeClr val="accent2"/>
                </a:solidFill>
              </a:rPr>
              <a:t>– only capture serval frames</a:t>
            </a:r>
            <a:r>
              <a:rPr lang="zh-CN" altLang="en-US" dirty="0" smtClean="0">
                <a:solidFill>
                  <a:schemeClr val="accent2"/>
                </a:solidFill>
              </a:rPr>
              <a:t>‘</a:t>
            </a:r>
            <a:r>
              <a:rPr lang="en-US" altLang="zh-CN" dirty="0" smtClean="0">
                <a:solidFill>
                  <a:schemeClr val="accent2"/>
                </a:solidFill>
              </a:rPr>
              <a:t> information</a:t>
            </a:r>
          </a:p>
          <a:p>
            <a:pPr lvl="1"/>
            <a:r>
              <a:rPr lang="en-US" dirty="0" smtClean="0"/>
              <a:t>Construct conditional probability between frames</a:t>
            </a:r>
            <a:r>
              <a:rPr lang="en-US" altLang="zh-CN" dirty="0">
                <a:solidFill>
                  <a:schemeClr val="accent2"/>
                </a:solidFill>
              </a:rPr>
              <a:t>– only capture </a:t>
            </a:r>
            <a:r>
              <a:rPr lang="en-US" altLang="zh-CN" dirty="0" smtClean="0">
                <a:solidFill>
                  <a:schemeClr val="accent2"/>
                </a:solidFill>
              </a:rPr>
              <a:t>consecutive frames</a:t>
            </a:r>
            <a:r>
              <a:rPr lang="zh-CN" altLang="en-US" dirty="0" smtClean="0">
                <a:solidFill>
                  <a:schemeClr val="accent2"/>
                </a:solidFill>
              </a:rPr>
              <a:t>‘</a:t>
            </a:r>
            <a:r>
              <a:rPr lang="en-US" altLang="zh-CN" dirty="0" smtClean="0">
                <a:solidFill>
                  <a:schemeClr val="accent2"/>
                </a:solidFill>
              </a:rPr>
              <a:t> </a:t>
            </a:r>
            <a:r>
              <a:rPr lang="en-US" altLang="zh-CN" dirty="0">
                <a:solidFill>
                  <a:schemeClr val="accent2"/>
                </a:solidFill>
              </a:rPr>
              <a:t>information</a:t>
            </a:r>
          </a:p>
          <a:p>
            <a:pPr lvl="1"/>
            <a:endParaRPr lang="en-US" dirty="0"/>
          </a:p>
          <a:p>
            <a:endParaRPr lang="en-US" dirty="0" smtClean="0"/>
          </a:p>
        </p:txBody>
      </p:sp>
    </p:spTree>
    <p:extLst>
      <p:ext uri="{BB962C8B-B14F-4D97-AF65-F5344CB8AC3E}">
        <p14:creationId xmlns:p14="http://schemas.microsoft.com/office/powerpoint/2010/main" val="12659829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Frontiers of action recognition</a:t>
            </a:r>
            <a:endParaRPr lang="en-US" dirty="0"/>
          </a:p>
        </p:txBody>
      </p:sp>
      <p:sp>
        <p:nvSpPr>
          <p:cNvPr id="3" name="Content Placeholder 2"/>
          <p:cNvSpPr>
            <a:spLocks noGrp="1"/>
          </p:cNvSpPr>
          <p:nvPr>
            <p:ph idx="1"/>
          </p:nvPr>
        </p:nvSpPr>
        <p:spPr/>
        <p:txBody>
          <a:bodyPr/>
          <a:lstStyle/>
          <a:p>
            <a:r>
              <a:rPr lang="en-US" dirty="0" smtClean="0"/>
              <a:t>Papers about action recognition in CVPR2016 and ECCV2016 </a:t>
            </a:r>
            <a:r>
              <a:rPr lang="en-US" altLang="zh-CN" dirty="0" smtClean="0"/>
              <a:t>i</a:t>
            </a:r>
            <a:r>
              <a:rPr lang="en-US" dirty="0" smtClean="0"/>
              <a:t>ncluding pose-based and appearance/motion based methods</a:t>
            </a:r>
            <a:endParaRPr lang="en-US" dirty="0"/>
          </a:p>
          <a:p>
            <a:endParaRPr lang="en-US" dirty="0" smtClean="0"/>
          </a:p>
          <a:p>
            <a:r>
              <a:rPr lang="en-US" dirty="0" smtClean="0"/>
              <a:t>Motion + RGB have better performance than pose-based method.</a:t>
            </a:r>
            <a:r>
              <a:rPr lang="en-US" dirty="0"/>
              <a:t> </a:t>
            </a:r>
            <a:r>
              <a:rPr lang="en-US" dirty="0" smtClean="0"/>
              <a:t>Why?</a:t>
            </a:r>
          </a:p>
          <a:p>
            <a:pPr lvl="1"/>
            <a:r>
              <a:rPr lang="en-US" dirty="0" smtClean="0"/>
              <a:t>1. Motion + RGB are CNN based method -&gt; lots of tricks are used, and data is easy to get than pose.</a:t>
            </a:r>
          </a:p>
          <a:p>
            <a:pPr lvl="1"/>
            <a:r>
              <a:rPr lang="en-US" dirty="0" smtClean="0"/>
              <a:t>2. pose suffer more variation than Motion + RGB</a:t>
            </a:r>
          </a:p>
        </p:txBody>
      </p:sp>
    </p:spTree>
    <p:extLst>
      <p:ext uri="{BB962C8B-B14F-4D97-AF65-F5344CB8AC3E}">
        <p14:creationId xmlns:p14="http://schemas.microsoft.com/office/powerpoint/2010/main" val="4347930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Spatio-Temporal </a:t>
            </a:r>
            <a:r>
              <a:rPr lang="en-US" sz="3200" dirty="0"/>
              <a:t>LSTM with Trust </a:t>
            </a:r>
            <a:r>
              <a:rPr lang="en-US" sz="3200" dirty="0" smtClean="0"/>
              <a:t>Gates for </a:t>
            </a:r>
            <a:r>
              <a:rPr lang="en-US" sz="3200" dirty="0"/>
              <a:t>3D Human Action Recognition</a:t>
            </a:r>
          </a:p>
        </p:txBody>
      </p:sp>
      <p:sp>
        <p:nvSpPr>
          <p:cNvPr id="3" name="Content Placeholder 2"/>
          <p:cNvSpPr>
            <a:spLocks noGrp="1"/>
          </p:cNvSpPr>
          <p:nvPr>
            <p:ph idx="1"/>
          </p:nvPr>
        </p:nvSpPr>
        <p:spPr>
          <a:xfrm>
            <a:off x="677334" y="1741118"/>
            <a:ext cx="7790261" cy="4450960"/>
          </a:xfrm>
        </p:spPr>
        <p:txBody>
          <a:bodyPr>
            <a:normAutofit/>
          </a:bodyPr>
          <a:lstStyle/>
          <a:p>
            <a:r>
              <a:rPr lang="en-US" dirty="0" smtClean="0"/>
              <a:t>3D skeleton data as input.</a:t>
            </a:r>
          </a:p>
          <a:p>
            <a:r>
              <a:rPr lang="en-US" dirty="0" smtClean="0"/>
              <a:t>LSTM is used to model spatial relation among joints and temporal information among frames.</a:t>
            </a:r>
          </a:p>
          <a:p>
            <a:r>
              <a:rPr lang="en-US" dirty="0" smtClean="0"/>
              <a:t>Extend LSTM from one dimension to two dimension. The x-dim and y-dim represent joints sequence and time sequence.</a:t>
            </a:r>
          </a:p>
          <a:p>
            <a:r>
              <a:rPr lang="en-US" dirty="0" smtClean="0"/>
              <a:t>Human pose joints can be seen as tree structure. And it can be serialized via traversal. Then human pose is converted to sequence.</a:t>
            </a:r>
          </a:p>
          <a:p>
            <a:r>
              <a:rPr lang="en-US" dirty="0" smtClean="0"/>
              <a:t>The input pose is not reliable sometimes due to noise and occlusion. Assume joints are relevant with adjacent joint and the state in last frame. So they add a trust gate in normal LSTM to help about deciding when and how to remember and forget the contents of the memory cell.</a:t>
            </a:r>
          </a:p>
          <a:p>
            <a:r>
              <a:rPr lang="en-US" dirty="0" smtClean="0"/>
              <a:t>Average the predictions of every frame’s SOFTMAX classifier.</a:t>
            </a:r>
            <a:endParaRPr lang="en-US" dirty="0"/>
          </a:p>
        </p:txBody>
      </p:sp>
      <p:pic>
        <p:nvPicPr>
          <p:cNvPr id="4" name="Picture 3"/>
          <p:cNvPicPr>
            <a:picLocks noChangeAspect="1"/>
          </p:cNvPicPr>
          <p:nvPr/>
        </p:nvPicPr>
        <p:blipFill>
          <a:blip r:embed="rId2"/>
          <a:stretch>
            <a:fillRect/>
          </a:stretch>
        </p:blipFill>
        <p:spPr>
          <a:xfrm>
            <a:off x="8467595" y="2844820"/>
            <a:ext cx="3208743" cy="2090434"/>
          </a:xfrm>
          <a:prstGeom prst="rect">
            <a:avLst/>
          </a:prstGeom>
        </p:spPr>
      </p:pic>
    </p:spTree>
    <p:extLst>
      <p:ext uri="{BB962C8B-B14F-4D97-AF65-F5344CB8AC3E}">
        <p14:creationId xmlns:p14="http://schemas.microsoft.com/office/powerpoint/2010/main" val="2390286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NTU RGB+D Dataset </a:t>
            </a:r>
            <a:r>
              <a:rPr lang="en-US" dirty="0">
                <a:hlinkClick r:id="rId2"/>
              </a:rPr>
              <a:t>http://</a:t>
            </a:r>
            <a:r>
              <a:rPr lang="en-US" dirty="0" smtClean="0">
                <a:hlinkClick r:id="rId2"/>
              </a:rPr>
              <a:t>rose1.ntu.edu.sg/Datasets/actionRecognition.asp</a:t>
            </a:r>
            <a:endParaRPr lang="en-US" dirty="0" smtClean="0"/>
          </a:p>
          <a:p>
            <a:pPr lvl="1"/>
            <a:r>
              <a:rPr lang="en-US" dirty="0" smtClean="0"/>
              <a:t>Cross-object 69.2% (half train half test for same action)</a:t>
            </a:r>
          </a:p>
          <a:p>
            <a:pPr lvl="1"/>
            <a:r>
              <a:rPr lang="en-US" dirty="0" smtClean="0"/>
              <a:t>Cross-view 77.7%</a:t>
            </a:r>
          </a:p>
          <a:p>
            <a:r>
              <a:rPr lang="en-US" dirty="0"/>
              <a:t>SBU Interaction Dataset http://www3.cs.stonybrook.edu/~kyun/research/kinect_interaction/</a:t>
            </a:r>
            <a:endParaRPr lang="en-US" dirty="0" smtClean="0"/>
          </a:p>
          <a:p>
            <a:pPr lvl="1"/>
            <a:r>
              <a:rPr lang="en-US" dirty="0" smtClean="0"/>
              <a:t>93.3%</a:t>
            </a:r>
          </a:p>
          <a:p>
            <a:r>
              <a:rPr lang="en-US" dirty="0" smtClean="0"/>
              <a:t>UT-Kinect </a:t>
            </a:r>
            <a:r>
              <a:rPr lang="en-US" dirty="0"/>
              <a:t>Dataset http://cvrc.ece.utexas.edu/KinectDatasets/HOJ3D.html</a:t>
            </a:r>
            <a:endParaRPr lang="en-US" dirty="0" smtClean="0"/>
          </a:p>
          <a:p>
            <a:pPr lvl="1"/>
            <a:r>
              <a:rPr lang="en-US" dirty="0" smtClean="0"/>
              <a:t>95%</a:t>
            </a:r>
          </a:p>
          <a:p>
            <a:r>
              <a:rPr lang="en-US" dirty="0" smtClean="0"/>
              <a:t>Berkeley </a:t>
            </a:r>
            <a:r>
              <a:rPr lang="en-US" dirty="0"/>
              <a:t>MHAD http://tele-immersion.citris-uc.org/berkeley_mhad/</a:t>
            </a:r>
            <a:endParaRPr lang="en-US" dirty="0" smtClean="0"/>
          </a:p>
          <a:p>
            <a:pPr lvl="1"/>
            <a:r>
              <a:rPr lang="en-US" dirty="0" smtClean="0"/>
              <a:t>100%</a:t>
            </a:r>
          </a:p>
          <a:p>
            <a:r>
              <a:rPr lang="en-US" dirty="0" smtClean="0"/>
              <a:t>MSR Action3D</a:t>
            </a:r>
          </a:p>
          <a:p>
            <a:pPr lvl="1"/>
            <a:r>
              <a:rPr lang="en-US" dirty="0" smtClean="0"/>
              <a:t>94.8%</a:t>
            </a:r>
            <a:endParaRPr lang="en-US" dirty="0"/>
          </a:p>
        </p:txBody>
      </p:sp>
    </p:spTree>
    <p:extLst>
      <p:ext uri="{BB962C8B-B14F-4D97-AF65-F5344CB8AC3E}">
        <p14:creationId xmlns:p14="http://schemas.microsoft.com/office/powerpoint/2010/main" val="532218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68888"/>
          </a:xfrm>
        </p:spPr>
        <p:txBody>
          <a:bodyPr>
            <a:normAutofit/>
          </a:bodyPr>
          <a:lstStyle/>
          <a:p>
            <a:r>
              <a:rPr lang="en-US" sz="2800" dirty="0" smtClean="0"/>
              <a:t>Regularizing </a:t>
            </a:r>
            <a:r>
              <a:rPr lang="en-US" sz="2800" dirty="0"/>
              <a:t>Long Short Term Memory with 3D Human-Skeleton </a:t>
            </a:r>
            <a:r>
              <a:rPr lang="en-US" sz="2800" dirty="0" smtClean="0"/>
              <a:t>Sequences for </a:t>
            </a:r>
            <a:r>
              <a:rPr lang="en-US" sz="2800" dirty="0"/>
              <a:t>Action Recognition</a:t>
            </a:r>
          </a:p>
        </p:txBody>
      </p:sp>
      <p:sp>
        <p:nvSpPr>
          <p:cNvPr id="3" name="Content Placeholder 2"/>
          <p:cNvSpPr>
            <a:spLocks noGrp="1"/>
          </p:cNvSpPr>
          <p:nvPr>
            <p:ph idx="1"/>
          </p:nvPr>
        </p:nvSpPr>
        <p:spPr>
          <a:xfrm>
            <a:off x="677334" y="1678489"/>
            <a:ext cx="7727630" cy="4533468"/>
          </a:xfrm>
        </p:spPr>
        <p:txBody>
          <a:bodyPr>
            <a:normAutofit lnSpcReduction="10000"/>
          </a:bodyPr>
          <a:lstStyle/>
          <a:p>
            <a:r>
              <a:rPr lang="en-US" dirty="0" smtClean="0"/>
              <a:t>Assume the video and skeleton sequence are both about human motion and their feature representations should be similar.</a:t>
            </a:r>
          </a:p>
          <a:p>
            <a:r>
              <a:rPr lang="en-US" dirty="0" smtClean="0"/>
              <a:t>In training phase, 3D Skeleton data is used to train an encoder in unsupervised manner. While during test time, no skeleton data is used</a:t>
            </a:r>
          </a:p>
          <a:p>
            <a:r>
              <a:rPr lang="en-US" dirty="0" smtClean="0"/>
              <a:t>In training, extract features for every frame via CNN, and these features are fed into LSTM, the top LSTM output two branch, one is for classification, another is for comparing with the feature that generated by encoder. The distance of two features should be near.</a:t>
            </a:r>
          </a:p>
          <a:p>
            <a:r>
              <a:rPr lang="en-US" dirty="0" smtClean="0"/>
              <a:t>Adopt the hybrid steepest descent. This method update parameters like BPTT when no constraint is violated, otherwise, only BP the sum of gradients of the violated constraints.</a:t>
            </a:r>
          </a:p>
          <a:p>
            <a:r>
              <a:rPr lang="en-US" dirty="0" smtClean="0"/>
              <a:t>Performance </a:t>
            </a:r>
          </a:p>
          <a:p>
            <a:pPr lvl="1"/>
            <a:r>
              <a:rPr lang="en-US" dirty="0" smtClean="0"/>
              <a:t>UCF101 86.9% </a:t>
            </a:r>
            <a:r>
              <a:rPr lang="en-US" altLang="zh-CN" dirty="0" smtClean="0"/>
              <a:t>accuracy</a:t>
            </a:r>
          </a:p>
          <a:p>
            <a:pPr lvl="1"/>
            <a:r>
              <a:rPr lang="en-US" dirty="0" smtClean="0"/>
              <a:t>HMDB51 </a:t>
            </a:r>
            <a:r>
              <a:rPr lang="en-US" altLang="zh-CN" dirty="0" smtClean="0"/>
              <a:t>55.3% accuracy</a:t>
            </a:r>
            <a:endParaRPr lang="en-US" dirty="0"/>
          </a:p>
        </p:txBody>
      </p:sp>
      <p:pic>
        <p:nvPicPr>
          <p:cNvPr id="4" name="Picture 3"/>
          <p:cNvPicPr>
            <a:picLocks noChangeAspect="1"/>
          </p:cNvPicPr>
          <p:nvPr/>
        </p:nvPicPr>
        <p:blipFill>
          <a:blip r:embed="rId2"/>
          <a:stretch>
            <a:fillRect/>
          </a:stretch>
        </p:blipFill>
        <p:spPr>
          <a:xfrm>
            <a:off x="8404964" y="2329841"/>
            <a:ext cx="3308185" cy="3056351"/>
          </a:xfrm>
          <a:prstGeom prst="rect">
            <a:avLst/>
          </a:prstGeom>
        </p:spPr>
      </p:pic>
    </p:spTree>
    <p:extLst>
      <p:ext uri="{BB962C8B-B14F-4D97-AF65-F5344CB8AC3E}">
        <p14:creationId xmlns:p14="http://schemas.microsoft.com/office/powerpoint/2010/main" val="1012613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644114" cy="1320800"/>
          </a:xfrm>
        </p:spPr>
        <p:txBody>
          <a:bodyPr>
            <a:normAutofit/>
          </a:bodyPr>
          <a:lstStyle/>
          <a:p>
            <a:r>
              <a:rPr lang="en-US" sz="3200" dirty="0"/>
              <a:t>Mining 3D Key-Pose-Motifs for Action Recognition</a:t>
            </a:r>
            <a:endParaRPr lang="en-US" sz="2400" dirty="0"/>
          </a:p>
        </p:txBody>
      </p:sp>
      <p:sp>
        <p:nvSpPr>
          <p:cNvPr id="3" name="Content Placeholder 2"/>
          <p:cNvSpPr>
            <a:spLocks noGrp="1"/>
          </p:cNvSpPr>
          <p:nvPr>
            <p:ph idx="1"/>
          </p:nvPr>
        </p:nvSpPr>
        <p:spPr>
          <a:xfrm>
            <a:off x="677333" y="1310812"/>
            <a:ext cx="8717187" cy="3880773"/>
          </a:xfrm>
        </p:spPr>
        <p:txBody>
          <a:bodyPr>
            <a:normAutofit/>
          </a:bodyPr>
          <a:lstStyle/>
          <a:p>
            <a:r>
              <a:rPr lang="en-US" dirty="0" smtClean="0"/>
              <a:t>Action classification -&gt; pattern matching</a:t>
            </a:r>
          </a:p>
          <a:p>
            <a:r>
              <a:rPr lang="en-US" dirty="0" smtClean="0"/>
              <a:t>Key-pose-motif is a subsequence pattern for a specific class, which is representative and discriminative.</a:t>
            </a:r>
          </a:p>
          <a:p>
            <a:r>
              <a:rPr lang="en-US" dirty="0" smtClean="0"/>
              <a:t>Method </a:t>
            </a:r>
          </a:p>
          <a:p>
            <a:pPr lvl="1"/>
            <a:r>
              <a:rPr lang="en-US" dirty="0" smtClean="0"/>
              <a:t>Quantize </a:t>
            </a:r>
            <a:r>
              <a:rPr lang="en-US" dirty="0"/>
              <a:t>poses to a dictionary of discrete </a:t>
            </a:r>
            <a:r>
              <a:rPr lang="en-US" dirty="0" smtClean="0"/>
              <a:t>symbols. </a:t>
            </a:r>
            <a:r>
              <a:rPr lang="en-US" dirty="0"/>
              <a:t>Then they adopt soft-quantize - use a probability </a:t>
            </a:r>
            <a:r>
              <a:rPr lang="en-US" dirty="0" smtClean="0"/>
              <a:t>vector, that the pose belongs to which symbol, </a:t>
            </a:r>
            <a:r>
              <a:rPr lang="en-US" dirty="0"/>
              <a:t>to represent </a:t>
            </a:r>
            <a:r>
              <a:rPr lang="en-US" dirty="0" smtClean="0"/>
              <a:t>pose. </a:t>
            </a:r>
            <a:r>
              <a:rPr lang="en-US" dirty="0"/>
              <a:t>Now the pose sequence can be represented as a </a:t>
            </a:r>
            <a:r>
              <a:rPr lang="en-US" dirty="0" smtClean="0"/>
              <a:t>matrix.</a:t>
            </a:r>
          </a:p>
          <a:p>
            <a:pPr lvl="1"/>
            <a:r>
              <a:rPr lang="en-US" dirty="0"/>
              <a:t>They proposed a method </a:t>
            </a:r>
            <a:r>
              <a:rPr lang="en-US" dirty="0" smtClean="0"/>
              <a:t>for mining key-pose-motifs from </a:t>
            </a:r>
            <a:r>
              <a:rPr lang="en-US" dirty="0"/>
              <a:t>train matrices</a:t>
            </a:r>
            <a:r>
              <a:rPr lang="en-US" dirty="0" smtClean="0"/>
              <a:t>. And each motif has a score.</a:t>
            </a:r>
          </a:p>
          <a:p>
            <a:pPr lvl="1"/>
            <a:r>
              <a:rPr lang="en-US" dirty="0" smtClean="0"/>
              <a:t>When testing, they match the test sequence to the key-pose-motifs of each class. And the final score is the average score of all motifs for specific class.</a:t>
            </a:r>
            <a:endParaRPr lang="en-US" dirty="0"/>
          </a:p>
          <a:p>
            <a:endParaRPr lang="en-US" dirty="0" smtClean="0"/>
          </a:p>
        </p:txBody>
      </p:sp>
      <p:pic>
        <p:nvPicPr>
          <p:cNvPr id="4" name="Picture 3"/>
          <p:cNvPicPr>
            <a:picLocks noChangeAspect="1"/>
          </p:cNvPicPr>
          <p:nvPr/>
        </p:nvPicPr>
        <p:blipFill>
          <a:blip r:embed="rId2"/>
          <a:stretch>
            <a:fillRect/>
          </a:stretch>
        </p:blipFill>
        <p:spPr>
          <a:xfrm>
            <a:off x="2193523" y="4977387"/>
            <a:ext cx="5134693" cy="1622059"/>
          </a:xfrm>
          <a:prstGeom prst="rect">
            <a:avLst/>
          </a:prstGeom>
        </p:spPr>
      </p:pic>
    </p:spTree>
    <p:extLst>
      <p:ext uri="{BB962C8B-B14F-4D97-AF65-F5344CB8AC3E}">
        <p14:creationId xmlns:p14="http://schemas.microsoft.com/office/powerpoint/2010/main" val="3045684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60589"/>
            <a:ext cx="4400550" cy="3880773"/>
          </a:xfrm>
        </p:spPr>
        <p:txBody>
          <a:bodyPr>
            <a:normAutofit/>
          </a:bodyPr>
          <a:lstStyle/>
          <a:p>
            <a:r>
              <a:rPr lang="en-US" dirty="0"/>
              <a:t>MSR-Action3D </a:t>
            </a:r>
            <a:r>
              <a:rPr lang="en-US" dirty="0" smtClean="0"/>
              <a:t>Dataset </a:t>
            </a:r>
            <a:r>
              <a:rPr lang="en-US" altLang="zh-CN" dirty="0" smtClean="0"/>
              <a:t>94.4% accuracy</a:t>
            </a:r>
          </a:p>
          <a:p>
            <a:endParaRPr lang="en-US" dirty="0" smtClean="0"/>
          </a:p>
          <a:p>
            <a:endParaRPr lang="en-US" dirty="0"/>
          </a:p>
          <a:p>
            <a:endParaRPr lang="en-US" dirty="0" smtClean="0"/>
          </a:p>
          <a:p>
            <a:endParaRPr lang="en-US" dirty="0"/>
          </a:p>
          <a:p>
            <a:r>
              <a:rPr lang="en-US" dirty="0" smtClean="0"/>
              <a:t>MSR Daily Activity3D </a:t>
            </a:r>
            <a:r>
              <a:rPr lang="en-US" altLang="zh-CN" dirty="0" smtClean="0"/>
              <a:t>83.47% accuracy</a:t>
            </a:r>
          </a:p>
        </p:txBody>
      </p:sp>
      <p:pic>
        <p:nvPicPr>
          <p:cNvPr id="8" name="Picture 7"/>
          <p:cNvPicPr>
            <a:picLocks noChangeAspect="1"/>
          </p:cNvPicPr>
          <p:nvPr/>
        </p:nvPicPr>
        <p:blipFill>
          <a:blip r:embed="rId2"/>
          <a:stretch>
            <a:fillRect/>
          </a:stretch>
        </p:blipFill>
        <p:spPr>
          <a:xfrm>
            <a:off x="1486959" y="2569335"/>
            <a:ext cx="2781300" cy="1457325"/>
          </a:xfrm>
          <a:prstGeom prst="rect">
            <a:avLst/>
          </a:prstGeom>
        </p:spPr>
      </p:pic>
      <p:pic>
        <p:nvPicPr>
          <p:cNvPr id="9" name="Picture 8"/>
          <p:cNvPicPr>
            <a:picLocks noChangeAspect="1"/>
          </p:cNvPicPr>
          <p:nvPr/>
        </p:nvPicPr>
        <p:blipFill>
          <a:blip r:embed="rId3"/>
          <a:stretch>
            <a:fillRect/>
          </a:stretch>
        </p:blipFill>
        <p:spPr>
          <a:xfrm>
            <a:off x="6050829" y="2830011"/>
            <a:ext cx="2638425" cy="971550"/>
          </a:xfrm>
          <a:prstGeom prst="rect">
            <a:avLst/>
          </a:prstGeom>
        </p:spPr>
      </p:pic>
      <p:pic>
        <p:nvPicPr>
          <p:cNvPr id="10" name="Picture 9"/>
          <p:cNvPicPr>
            <a:picLocks noChangeAspect="1"/>
          </p:cNvPicPr>
          <p:nvPr/>
        </p:nvPicPr>
        <p:blipFill>
          <a:blip r:embed="rId4"/>
          <a:stretch>
            <a:fillRect/>
          </a:stretch>
        </p:blipFill>
        <p:spPr>
          <a:xfrm>
            <a:off x="677334" y="4870417"/>
            <a:ext cx="4400550" cy="1438275"/>
          </a:xfrm>
          <a:prstGeom prst="rect">
            <a:avLst/>
          </a:prstGeom>
        </p:spPr>
      </p:pic>
      <p:pic>
        <p:nvPicPr>
          <p:cNvPr id="11" name="Picture 10"/>
          <p:cNvPicPr>
            <a:picLocks noChangeAspect="1"/>
          </p:cNvPicPr>
          <p:nvPr/>
        </p:nvPicPr>
        <p:blipFill>
          <a:blip r:embed="rId5"/>
          <a:stretch>
            <a:fillRect/>
          </a:stretch>
        </p:blipFill>
        <p:spPr>
          <a:xfrm>
            <a:off x="5574580" y="5062472"/>
            <a:ext cx="3590925" cy="1228725"/>
          </a:xfrm>
          <a:prstGeom prst="rect">
            <a:avLst/>
          </a:prstGeom>
        </p:spPr>
      </p:pic>
      <p:sp>
        <p:nvSpPr>
          <p:cNvPr id="12" name="TextBox 11"/>
          <p:cNvSpPr txBox="1"/>
          <p:nvPr/>
        </p:nvSpPr>
        <p:spPr>
          <a:xfrm>
            <a:off x="5574580" y="2183680"/>
            <a:ext cx="4642367" cy="646331"/>
          </a:xfrm>
          <a:prstGeom prst="rect">
            <a:avLst/>
          </a:prstGeom>
          <a:noFill/>
        </p:spPr>
        <p:txBody>
          <a:bodyPr wrap="square" rtlCol="0">
            <a:spAutoFit/>
          </a:bodyPr>
          <a:lstStyle/>
          <a:p>
            <a:r>
              <a:rPr lang="en-US" dirty="0" err="1"/>
              <a:t>UTKinect</a:t>
            </a:r>
            <a:r>
              <a:rPr lang="en-US" dirty="0"/>
              <a:t> </a:t>
            </a:r>
            <a:r>
              <a:rPr lang="en-US" dirty="0" smtClean="0"/>
              <a:t>Dataset </a:t>
            </a:r>
            <a:r>
              <a:rPr lang="en-US" altLang="zh-CN" dirty="0" smtClean="0"/>
              <a:t>93.47</a:t>
            </a:r>
            <a:r>
              <a:rPr lang="en-US" altLang="zh-CN" dirty="0"/>
              <a:t>% accuracy</a:t>
            </a:r>
          </a:p>
          <a:p>
            <a:endParaRPr lang="en-US" dirty="0"/>
          </a:p>
        </p:txBody>
      </p:sp>
      <p:sp>
        <p:nvSpPr>
          <p:cNvPr id="13" name="TextBox 12"/>
          <p:cNvSpPr txBox="1"/>
          <p:nvPr/>
        </p:nvSpPr>
        <p:spPr>
          <a:xfrm>
            <a:off x="5574580" y="4162861"/>
            <a:ext cx="4228922" cy="646331"/>
          </a:xfrm>
          <a:prstGeom prst="rect">
            <a:avLst/>
          </a:prstGeom>
          <a:noFill/>
        </p:spPr>
        <p:txBody>
          <a:bodyPr wrap="square" rtlCol="0">
            <a:spAutoFit/>
          </a:bodyPr>
          <a:lstStyle/>
          <a:p>
            <a:r>
              <a:rPr lang="en-US" dirty="0"/>
              <a:t>Florence </a:t>
            </a:r>
            <a:r>
              <a:rPr lang="en-US" dirty="0" smtClean="0"/>
              <a:t>dataset </a:t>
            </a:r>
            <a:r>
              <a:rPr lang="en-US" altLang="zh-CN" dirty="0" smtClean="0"/>
              <a:t>92.25</a:t>
            </a:r>
            <a:r>
              <a:rPr lang="en-US" altLang="zh-CN" dirty="0"/>
              <a:t>% accuracy</a:t>
            </a:r>
            <a:endParaRPr lang="en-US" dirty="0"/>
          </a:p>
          <a:p>
            <a:endParaRPr lang="en-US" dirty="0"/>
          </a:p>
        </p:txBody>
      </p:sp>
    </p:spTree>
    <p:extLst>
      <p:ext uri="{BB962C8B-B14F-4D97-AF65-F5344CB8AC3E}">
        <p14:creationId xmlns:p14="http://schemas.microsoft.com/office/powerpoint/2010/main" val="511109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644114" cy="1320800"/>
          </a:xfrm>
        </p:spPr>
        <p:txBody>
          <a:bodyPr>
            <a:normAutofit/>
          </a:bodyPr>
          <a:lstStyle/>
          <a:p>
            <a:r>
              <a:rPr lang="en-US" sz="3200" dirty="0" smtClean="0"/>
              <a:t>Action ~ Transformations</a:t>
            </a:r>
            <a:endParaRPr lang="en-US" sz="2400" dirty="0"/>
          </a:p>
        </p:txBody>
      </p:sp>
      <p:sp>
        <p:nvSpPr>
          <p:cNvPr id="3" name="Content Placeholder 2"/>
          <p:cNvSpPr>
            <a:spLocks noGrp="1"/>
          </p:cNvSpPr>
          <p:nvPr>
            <p:ph idx="1"/>
          </p:nvPr>
        </p:nvSpPr>
        <p:spPr>
          <a:xfrm>
            <a:off x="677333" y="1930400"/>
            <a:ext cx="8717187" cy="4144723"/>
          </a:xfrm>
        </p:spPr>
        <p:txBody>
          <a:bodyPr>
            <a:normAutofit/>
          </a:bodyPr>
          <a:lstStyle/>
          <a:p>
            <a:r>
              <a:rPr lang="en-US" dirty="0" smtClean="0"/>
              <a:t>They Argue that:</a:t>
            </a:r>
          </a:p>
          <a:p>
            <a:pPr lvl="1"/>
            <a:r>
              <a:rPr lang="en-US" dirty="0" smtClean="0"/>
              <a:t>current action recognition approaches tend to </a:t>
            </a:r>
            <a:r>
              <a:rPr lang="en-US" dirty="0" err="1" smtClean="0"/>
              <a:t>overfit</a:t>
            </a:r>
            <a:r>
              <a:rPr lang="en-US" dirty="0" smtClean="0"/>
              <a:t> by focusing on scene context and hence do not generalize well.</a:t>
            </a:r>
          </a:p>
          <a:p>
            <a:pPr lvl="1"/>
            <a:r>
              <a:rPr lang="en-US" dirty="0" smtClean="0"/>
              <a:t>Action is determined by precondition and effect.</a:t>
            </a:r>
          </a:p>
          <a:p>
            <a:r>
              <a:rPr lang="en-US" dirty="0" smtClean="0"/>
              <a:t>The input is two stream: RGB image and optical flow.</a:t>
            </a:r>
          </a:p>
          <a:p>
            <a:r>
              <a:rPr lang="en-US" dirty="0" smtClean="0"/>
              <a:t>They set precondition’s length and effect’s length as latent variable, so they adopt EM like algorithm: 1. learning network’s parameter 2. estimate the best two length via brute force.</a:t>
            </a:r>
          </a:p>
        </p:txBody>
      </p:sp>
    </p:spTree>
    <p:extLst>
      <p:ext uri="{BB962C8B-B14F-4D97-AF65-F5344CB8AC3E}">
        <p14:creationId xmlns:p14="http://schemas.microsoft.com/office/powerpoint/2010/main" val="356060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a:t>
            </a:r>
            <a:endParaRPr lang="en-US" dirty="0"/>
          </a:p>
        </p:txBody>
      </p:sp>
      <p:sp>
        <p:nvSpPr>
          <p:cNvPr id="6" name="Content Placeholder 5"/>
          <p:cNvSpPr>
            <a:spLocks noGrp="1"/>
          </p:cNvSpPr>
          <p:nvPr>
            <p:ph idx="1"/>
          </p:nvPr>
        </p:nvSpPr>
        <p:spPr>
          <a:xfrm>
            <a:off x="677334" y="2160589"/>
            <a:ext cx="8596668" cy="4049711"/>
          </a:xfrm>
        </p:spPr>
        <p:txBody>
          <a:bodyPr>
            <a:normAutofit/>
          </a:bodyPr>
          <a:lstStyle/>
          <a:p>
            <a:r>
              <a:rPr lang="en-US" dirty="0" smtClean="0"/>
              <a:t>Recognition</a:t>
            </a:r>
          </a:p>
          <a:p>
            <a:pPr lvl="1"/>
            <a:r>
              <a:rPr lang="en-US" dirty="0" smtClean="0"/>
              <a:t>What</a:t>
            </a:r>
          </a:p>
          <a:p>
            <a:pPr lvl="2"/>
            <a:r>
              <a:rPr lang="en-US" dirty="0" smtClean="0"/>
              <a:t>Actions </a:t>
            </a:r>
            <a:r>
              <a:rPr lang="en-US" dirty="0"/>
              <a:t>may located in different semantic hierarchy. i.e. the semantics may overlap among actions</a:t>
            </a:r>
            <a:r>
              <a:rPr lang="en-US" dirty="0" smtClean="0"/>
              <a:t>. Maybe multiple labels.</a:t>
            </a:r>
          </a:p>
          <a:p>
            <a:pPr lvl="1"/>
            <a:r>
              <a:rPr lang="en-US" dirty="0" smtClean="0"/>
              <a:t>Where</a:t>
            </a:r>
          </a:p>
          <a:p>
            <a:pPr lvl="2"/>
            <a:r>
              <a:rPr lang="en-US" dirty="0" smtClean="0"/>
              <a:t>Spatial and Temporal [optional]</a:t>
            </a:r>
          </a:p>
          <a:p>
            <a:r>
              <a:rPr lang="en-US" dirty="0" smtClean="0"/>
              <a:t>Application </a:t>
            </a:r>
          </a:p>
          <a:p>
            <a:pPr lvl="1"/>
            <a:r>
              <a:rPr lang="en-US" dirty="0" smtClean="0"/>
              <a:t>Human-computer interaction</a:t>
            </a:r>
            <a:endParaRPr lang="en-US" dirty="0"/>
          </a:p>
          <a:p>
            <a:pPr lvl="1"/>
            <a:r>
              <a:rPr lang="en-US" dirty="0" smtClean="0"/>
              <a:t>Contented-based </a:t>
            </a:r>
            <a:r>
              <a:rPr lang="en-US" dirty="0"/>
              <a:t>video </a:t>
            </a:r>
            <a:r>
              <a:rPr lang="en-US" dirty="0" smtClean="0"/>
              <a:t>indexing</a:t>
            </a:r>
            <a:endParaRPr lang="en-US" dirty="0"/>
          </a:p>
          <a:p>
            <a:pPr lvl="1"/>
            <a:r>
              <a:rPr lang="en-US" dirty="0" smtClean="0"/>
              <a:t>Intelligent surveillance</a:t>
            </a:r>
            <a:endParaRPr lang="en-US" dirty="0"/>
          </a:p>
          <a:p>
            <a:pPr lvl="1"/>
            <a:r>
              <a:rPr lang="en-US" dirty="0" smtClean="0"/>
              <a:t>Dynamic </a:t>
            </a:r>
            <a:r>
              <a:rPr lang="en-US" dirty="0"/>
              <a:t>scene </a:t>
            </a:r>
            <a:r>
              <a:rPr lang="en-US" dirty="0" smtClean="0"/>
              <a:t>understanding</a:t>
            </a:r>
            <a:endParaRPr lang="en-US" dirty="0"/>
          </a:p>
          <a:p>
            <a:pPr lvl="1"/>
            <a:endParaRPr lang="en-US" dirty="0" smtClean="0"/>
          </a:p>
        </p:txBody>
      </p:sp>
    </p:spTree>
    <p:extLst>
      <p:ext uri="{BB962C8B-B14F-4D97-AF65-F5344CB8AC3E}">
        <p14:creationId xmlns:p14="http://schemas.microsoft.com/office/powerpoint/2010/main" val="23801500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37469" y="-1"/>
            <a:ext cx="5956427" cy="6858001"/>
          </a:xfrm>
          <a:prstGeom prst="rect">
            <a:avLst/>
          </a:prstGeom>
        </p:spPr>
      </p:pic>
    </p:spTree>
    <p:extLst>
      <p:ext uri="{BB962C8B-B14F-4D97-AF65-F5344CB8AC3E}">
        <p14:creationId xmlns:p14="http://schemas.microsoft.com/office/powerpoint/2010/main" val="1863334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7125" y="0"/>
            <a:ext cx="10620375" cy="3506109"/>
          </a:xfrm>
          <a:prstGeom prst="rect">
            <a:avLst/>
          </a:prstGeom>
        </p:spPr>
      </p:pic>
      <p:pic>
        <p:nvPicPr>
          <p:cNvPr id="5" name="Picture 4"/>
          <p:cNvPicPr>
            <a:picLocks noChangeAspect="1"/>
          </p:cNvPicPr>
          <p:nvPr/>
        </p:nvPicPr>
        <p:blipFill>
          <a:blip r:embed="rId3"/>
          <a:stretch>
            <a:fillRect/>
          </a:stretch>
        </p:blipFill>
        <p:spPr>
          <a:xfrm>
            <a:off x="577125" y="3506109"/>
            <a:ext cx="10620375" cy="3351891"/>
          </a:xfrm>
          <a:prstGeom prst="rect">
            <a:avLst/>
          </a:prstGeom>
        </p:spPr>
      </p:pic>
    </p:spTree>
    <p:extLst>
      <p:ext uri="{BB962C8B-B14F-4D97-AF65-F5344CB8AC3E}">
        <p14:creationId xmlns:p14="http://schemas.microsoft.com/office/powerpoint/2010/main" val="4195696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65915" y="290512"/>
            <a:ext cx="6115246" cy="6468615"/>
          </a:xfrm>
          <a:prstGeom prst="rect">
            <a:avLst/>
          </a:prstGeom>
        </p:spPr>
      </p:pic>
    </p:spTree>
    <p:extLst>
      <p:ext uri="{BB962C8B-B14F-4D97-AF65-F5344CB8AC3E}">
        <p14:creationId xmlns:p14="http://schemas.microsoft.com/office/powerpoint/2010/main" val="2265854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HMDB</a:t>
            </a:r>
            <a:r>
              <a:rPr lang="en-US" altLang="zh-CN" dirty="0" smtClean="0"/>
              <a:t>51</a:t>
            </a:r>
          </a:p>
          <a:p>
            <a:pPr lvl="1"/>
            <a:r>
              <a:rPr lang="en-US" altLang="zh-CN" dirty="0" smtClean="0"/>
              <a:t>62% accuracy</a:t>
            </a:r>
          </a:p>
          <a:p>
            <a:r>
              <a:rPr lang="en-US" dirty="0" smtClean="0"/>
              <a:t>UCF</a:t>
            </a:r>
            <a:r>
              <a:rPr lang="en-US" altLang="zh-CN" dirty="0" smtClean="0"/>
              <a:t>101</a:t>
            </a:r>
          </a:p>
          <a:p>
            <a:pPr lvl="1"/>
            <a:r>
              <a:rPr lang="en-US" altLang="zh-CN" dirty="0" smtClean="0"/>
              <a:t>92.4% accuracy</a:t>
            </a:r>
            <a:endParaRPr lang="en-US" dirty="0"/>
          </a:p>
          <a:p>
            <a:r>
              <a:rPr lang="en-US" dirty="0" smtClean="0"/>
              <a:t>ACT</a:t>
            </a:r>
          </a:p>
          <a:p>
            <a:pPr lvl="1"/>
            <a:r>
              <a:rPr lang="en-US" dirty="0" smtClean="0"/>
              <a:t>Classification: 80.6% accuracy</a:t>
            </a:r>
          </a:p>
          <a:p>
            <a:pPr lvl="1"/>
            <a:r>
              <a:rPr lang="en-US" dirty="0" smtClean="0"/>
              <a:t>Cross category generalization: 65.5% accuracy</a:t>
            </a:r>
            <a:endParaRPr lang="en-US" dirty="0"/>
          </a:p>
        </p:txBody>
      </p:sp>
      <p:pic>
        <p:nvPicPr>
          <p:cNvPr id="4" name="Picture 3"/>
          <p:cNvPicPr>
            <a:picLocks noChangeAspect="1"/>
          </p:cNvPicPr>
          <p:nvPr/>
        </p:nvPicPr>
        <p:blipFill>
          <a:blip r:embed="rId2"/>
          <a:stretch>
            <a:fillRect/>
          </a:stretch>
        </p:blipFill>
        <p:spPr>
          <a:xfrm>
            <a:off x="6039264" y="2160589"/>
            <a:ext cx="4705350" cy="3114675"/>
          </a:xfrm>
          <a:prstGeom prst="rect">
            <a:avLst/>
          </a:prstGeom>
        </p:spPr>
      </p:pic>
    </p:spTree>
    <p:extLst>
      <p:ext uri="{BB962C8B-B14F-4D97-AF65-F5344CB8AC3E}">
        <p14:creationId xmlns:p14="http://schemas.microsoft.com/office/powerpoint/2010/main" val="1128652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Temporal </a:t>
            </a:r>
            <a:r>
              <a:rPr lang="en-US" dirty="0"/>
              <a:t>Segment Networks Towards Good practices for deep action recognition</a:t>
            </a:r>
          </a:p>
        </p:txBody>
      </p:sp>
      <p:sp>
        <p:nvSpPr>
          <p:cNvPr id="5" name="Content Placeholder 4"/>
          <p:cNvSpPr>
            <a:spLocks noGrp="1"/>
          </p:cNvSpPr>
          <p:nvPr>
            <p:ph idx="1"/>
          </p:nvPr>
        </p:nvSpPr>
        <p:spPr>
          <a:xfrm>
            <a:off x="677334" y="1930401"/>
            <a:ext cx="8596668" cy="4110962"/>
          </a:xfrm>
        </p:spPr>
        <p:txBody>
          <a:bodyPr/>
          <a:lstStyle/>
          <a:p>
            <a:r>
              <a:rPr lang="en-US" dirty="0" smtClean="0"/>
              <a:t>Input: RGB image, + Stacked optical flow and warped optical flow (reduce camera motion’s effect)</a:t>
            </a:r>
          </a:p>
          <a:p>
            <a:r>
              <a:rPr lang="en-US" dirty="0" smtClean="0"/>
              <a:t>Sample snippets from entire video. For each snippet, make separate decision and finally combine them</a:t>
            </a:r>
          </a:p>
          <a:p>
            <a:endParaRPr lang="en-US" dirty="0"/>
          </a:p>
        </p:txBody>
      </p:sp>
      <p:pic>
        <p:nvPicPr>
          <p:cNvPr id="6" name="Picture 5"/>
          <p:cNvPicPr>
            <a:picLocks noChangeAspect="1"/>
          </p:cNvPicPr>
          <p:nvPr/>
        </p:nvPicPr>
        <p:blipFill>
          <a:blip r:embed="rId2"/>
          <a:stretch>
            <a:fillRect/>
          </a:stretch>
        </p:blipFill>
        <p:spPr>
          <a:xfrm>
            <a:off x="677334" y="3209925"/>
            <a:ext cx="9858375" cy="3648075"/>
          </a:xfrm>
          <a:prstGeom prst="rect">
            <a:avLst/>
          </a:prstGeom>
        </p:spPr>
      </p:pic>
    </p:spTree>
    <p:extLst>
      <p:ext uri="{BB962C8B-B14F-4D97-AF65-F5344CB8AC3E}">
        <p14:creationId xmlns:p14="http://schemas.microsoft.com/office/powerpoint/2010/main" val="2523878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Temporal Segment Networks Towards Good practices for deep action recognition</a:t>
            </a:r>
          </a:p>
        </p:txBody>
      </p:sp>
      <p:sp>
        <p:nvSpPr>
          <p:cNvPr id="3" name="Content Placeholder 2"/>
          <p:cNvSpPr>
            <a:spLocks noGrp="1"/>
          </p:cNvSpPr>
          <p:nvPr>
            <p:ph idx="1"/>
          </p:nvPr>
        </p:nvSpPr>
        <p:spPr/>
        <p:txBody>
          <a:bodyPr/>
          <a:lstStyle/>
          <a:p>
            <a:r>
              <a:rPr lang="en-US" dirty="0" smtClean="0"/>
              <a:t>UCF101</a:t>
            </a:r>
          </a:p>
          <a:p>
            <a:pPr lvl="1"/>
            <a:r>
              <a:rPr lang="en-US" dirty="0" smtClean="0"/>
              <a:t>94.2% accuracy</a:t>
            </a:r>
          </a:p>
          <a:p>
            <a:r>
              <a:rPr lang="en-US" dirty="0" smtClean="0"/>
              <a:t>HMDB51</a:t>
            </a:r>
          </a:p>
          <a:p>
            <a:pPr lvl="1"/>
            <a:r>
              <a:rPr lang="en-US" dirty="0" smtClean="0"/>
              <a:t>69.4% accuracy</a:t>
            </a:r>
            <a:endParaRPr lang="en-US" dirty="0"/>
          </a:p>
        </p:txBody>
      </p:sp>
      <p:pic>
        <p:nvPicPr>
          <p:cNvPr id="4" name="Picture 3"/>
          <p:cNvPicPr>
            <a:picLocks noChangeAspect="1"/>
          </p:cNvPicPr>
          <p:nvPr/>
        </p:nvPicPr>
        <p:blipFill>
          <a:blip r:embed="rId2"/>
          <a:stretch>
            <a:fillRect/>
          </a:stretch>
        </p:blipFill>
        <p:spPr>
          <a:xfrm>
            <a:off x="3416127" y="2160589"/>
            <a:ext cx="5857875" cy="3019425"/>
          </a:xfrm>
          <a:prstGeom prst="rect">
            <a:avLst/>
          </a:prstGeom>
        </p:spPr>
      </p:pic>
    </p:spTree>
    <p:extLst>
      <p:ext uri="{BB962C8B-B14F-4D97-AF65-F5344CB8AC3E}">
        <p14:creationId xmlns:p14="http://schemas.microsoft.com/office/powerpoint/2010/main" val="152676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Thinking </a:t>
            </a:r>
            <a:endParaRPr lang="en-US" dirty="0"/>
          </a:p>
        </p:txBody>
      </p:sp>
      <p:sp>
        <p:nvSpPr>
          <p:cNvPr id="3" name="Content Placeholder 2"/>
          <p:cNvSpPr>
            <a:spLocks noGrp="1"/>
          </p:cNvSpPr>
          <p:nvPr>
            <p:ph idx="1"/>
          </p:nvPr>
        </p:nvSpPr>
        <p:spPr/>
        <p:txBody>
          <a:bodyPr/>
          <a:lstStyle/>
          <a:p>
            <a:r>
              <a:rPr lang="en-US" dirty="0"/>
              <a:t>Motion integrate temporal and spatial information implicitly</a:t>
            </a:r>
            <a:r>
              <a:rPr lang="en-US" dirty="0" smtClean="0"/>
              <a:t>.</a:t>
            </a:r>
          </a:p>
          <a:p>
            <a:r>
              <a:rPr lang="en-US" dirty="0" smtClean="0"/>
              <a:t>LSTM and motion can both used to model temporal information. Maybe LSTM is better than motion in modeling long time sequence. Motion can</a:t>
            </a:r>
            <a:r>
              <a:rPr lang="en-US" dirty="0"/>
              <a:t> only</a:t>
            </a:r>
            <a:r>
              <a:rPr lang="en-US" dirty="0" smtClean="0"/>
              <a:t> capture temporal and spatial information in consecutive frames. – like part and holistic. Can combine them?</a:t>
            </a:r>
          </a:p>
          <a:p>
            <a:r>
              <a:rPr lang="en-US" dirty="0" smtClean="0"/>
              <a:t>LSTM is friendly with 3D skeleton data, while motion is not.</a:t>
            </a:r>
          </a:p>
          <a:p>
            <a:r>
              <a:rPr lang="en-US" dirty="0" smtClean="0"/>
              <a:t>Pose and action are good regulation each other</a:t>
            </a:r>
          </a:p>
          <a:p>
            <a:endParaRPr lang="en-US" dirty="0"/>
          </a:p>
        </p:txBody>
      </p:sp>
    </p:spTree>
    <p:extLst>
      <p:ext uri="{BB962C8B-B14F-4D97-AF65-F5344CB8AC3E}">
        <p14:creationId xmlns:p14="http://schemas.microsoft.com/office/powerpoint/2010/main" val="16650038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1834" y="901873"/>
            <a:ext cx="1252603" cy="47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Stacked motion</a:t>
            </a:r>
            <a:endParaRPr lang="en-US" dirty="0"/>
          </a:p>
        </p:txBody>
      </p:sp>
      <p:sp>
        <p:nvSpPr>
          <p:cNvPr id="5" name="Rounded Rectangle 4"/>
          <p:cNvSpPr/>
          <p:nvPr/>
        </p:nvSpPr>
        <p:spPr>
          <a:xfrm>
            <a:off x="281834" y="1668048"/>
            <a:ext cx="1252603" cy="47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a:t>
            </a:r>
            <a:endParaRPr lang="en-US" dirty="0"/>
          </a:p>
        </p:txBody>
      </p:sp>
      <p:sp>
        <p:nvSpPr>
          <p:cNvPr id="6" name="Rounded Rectangle 5"/>
          <p:cNvSpPr/>
          <p:nvPr/>
        </p:nvSpPr>
        <p:spPr>
          <a:xfrm>
            <a:off x="2138819" y="901873"/>
            <a:ext cx="1164920" cy="47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Convs</a:t>
            </a:r>
            <a:endParaRPr lang="en-US" dirty="0"/>
          </a:p>
        </p:txBody>
      </p:sp>
      <p:sp>
        <p:nvSpPr>
          <p:cNvPr id="7" name="Rounded Rectangle 6"/>
          <p:cNvSpPr/>
          <p:nvPr/>
        </p:nvSpPr>
        <p:spPr>
          <a:xfrm>
            <a:off x="2138819" y="1668047"/>
            <a:ext cx="1164920" cy="47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Convs</a:t>
            </a:r>
            <a:endParaRPr lang="en-US" dirty="0"/>
          </a:p>
        </p:txBody>
      </p:sp>
      <p:cxnSp>
        <p:nvCxnSpPr>
          <p:cNvPr id="9" name="Straight Arrow Connector 8"/>
          <p:cNvCxnSpPr>
            <a:stCxn id="4" idx="3"/>
            <a:endCxn id="6" idx="1"/>
          </p:cNvCxnSpPr>
          <p:nvPr/>
        </p:nvCxnSpPr>
        <p:spPr>
          <a:xfrm>
            <a:off x="1534437" y="1139868"/>
            <a:ext cx="604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7" idx="1"/>
          </p:cNvCxnSpPr>
          <p:nvPr/>
        </p:nvCxnSpPr>
        <p:spPr>
          <a:xfrm flipV="1">
            <a:off x="1534437" y="1906042"/>
            <a:ext cx="6043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4396634" y="901873"/>
            <a:ext cx="1077239" cy="47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Feat_m</a:t>
            </a:r>
            <a:endParaRPr lang="en-US" dirty="0"/>
          </a:p>
        </p:txBody>
      </p:sp>
      <p:cxnSp>
        <p:nvCxnSpPr>
          <p:cNvPr id="14" name="Straight Arrow Connector 13"/>
          <p:cNvCxnSpPr>
            <a:stCxn id="6" idx="3"/>
            <a:endCxn id="12" idx="1"/>
          </p:cNvCxnSpPr>
          <p:nvPr/>
        </p:nvCxnSpPr>
        <p:spPr>
          <a:xfrm>
            <a:off x="3303739" y="1139868"/>
            <a:ext cx="1092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396633" y="1681710"/>
            <a:ext cx="1077239" cy="47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Feat_I</a:t>
            </a:r>
            <a:endParaRPr lang="en-US" dirty="0"/>
          </a:p>
        </p:txBody>
      </p:sp>
      <p:cxnSp>
        <p:nvCxnSpPr>
          <p:cNvPr id="17" name="Straight Arrow Connector 16"/>
          <p:cNvCxnSpPr>
            <a:stCxn id="7" idx="3"/>
            <a:endCxn id="15" idx="1"/>
          </p:cNvCxnSpPr>
          <p:nvPr/>
        </p:nvCxnSpPr>
        <p:spPr>
          <a:xfrm>
            <a:off x="3303739" y="1906042"/>
            <a:ext cx="1092894" cy="13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5749446" y="4150286"/>
            <a:ext cx="1077239" cy="47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Feat_P</a:t>
            </a:r>
            <a:endParaRPr lang="en-US" dirty="0"/>
          </a:p>
        </p:txBody>
      </p:sp>
      <p:sp>
        <p:nvSpPr>
          <p:cNvPr id="19" name="Rounded Rectangle 18"/>
          <p:cNvSpPr/>
          <p:nvPr/>
        </p:nvSpPr>
        <p:spPr>
          <a:xfrm>
            <a:off x="3770333" y="4104359"/>
            <a:ext cx="1215026" cy="567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 structure</a:t>
            </a:r>
            <a:endParaRPr lang="en-US" dirty="0"/>
          </a:p>
        </p:txBody>
      </p:sp>
      <p:sp>
        <p:nvSpPr>
          <p:cNvPr id="20" name="Rectangle 19"/>
          <p:cNvSpPr/>
          <p:nvPr/>
        </p:nvSpPr>
        <p:spPr>
          <a:xfrm>
            <a:off x="5987441" y="901873"/>
            <a:ext cx="501041" cy="124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dirty="0" smtClean="0"/>
              <a:t>feat</a:t>
            </a:r>
            <a:endParaRPr lang="en-US" dirty="0"/>
          </a:p>
        </p:txBody>
      </p:sp>
      <p:cxnSp>
        <p:nvCxnSpPr>
          <p:cNvPr id="22" name="Straight Arrow Connector 21"/>
          <p:cNvCxnSpPr>
            <a:stCxn id="12" idx="3"/>
          </p:cNvCxnSpPr>
          <p:nvPr/>
        </p:nvCxnSpPr>
        <p:spPr>
          <a:xfrm>
            <a:off x="5473873" y="1139868"/>
            <a:ext cx="513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p:cNvCxnSpPr>
          <p:nvPr/>
        </p:nvCxnSpPr>
        <p:spPr>
          <a:xfrm flipV="1">
            <a:off x="5473872" y="1906042"/>
            <a:ext cx="494782" cy="13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0"/>
            <a:endCxn id="20" idx="2"/>
          </p:cNvCxnSpPr>
          <p:nvPr/>
        </p:nvCxnSpPr>
        <p:spPr>
          <a:xfrm flipH="1" flipV="1">
            <a:off x="6237962" y="2144036"/>
            <a:ext cx="50104" cy="200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7" idx="3"/>
            <a:endCxn id="19" idx="1"/>
          </p:cNvCxnSpPr>
          <p:nvPr/>
        </p:nvCxnSpPr>
        <p:spPr>
          <a:xfrm>
            <a:off x="3303739" y="1906042"/>
            <a:ext cx="466594" cy="24822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a:endCxn id="18" idx="1"/>
          </p:cNvCxnSpPr>
          <p:nvPr/>
        </p:nvCxnSpPr>
        <p:spPr>
          <a:xfrm>
            <a:off x="4985359" y="4388280"/>
            <a:ext cx="764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3"/>
            <a:endCxn id="35" idx="1"/>
          </p:cNvCxnSpPr>
          <p:nvPr/>
        </p:nvCxnSpPr>
        <p:spPr>
          <a:xfrm>
            <a:off x="6488482" y="1522955"/>
            <a:ext cx="851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340252" y="901873"/>
            <a:ext cx="463463" cy="124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dirty="0" err="1" smtClean="0"/>
              <a:t>softmax</a:t>
            </a:r>
            <a:endParaRPr lang="en-US" dirty="0"/>
          </a:p>
        </p:txBody>
      </p:sp>
      <p:sp>
        <p:nvSpPr>
          <p:cNvPr id="36" name="Rectangle 35"/>
          <p:cNvSpPr/>
          <p:nvPr/>
        </p:nvSpPr>
        <p:spPr>
          <a:xfrm>
            <a:off x="8655485" y="901873"/>
            <a:ext cx="475989" cy="124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dirty="0" smtClean="0"/>
              <a:t>action</a:t>
            </a:r>
            <a:endParaRPr lang="en-US" dirty="0"/>
          </a:p>
        </p:txBody>
      </p:sp>
      <p:cxnSp>
        <p:nvCxnSpPr>
          <p:cNvPr id="38" name="Straight Arrow Connector 37"/>
          <p:cNvCxnSpPr>
            <a:stCxn id="35" idx="3"/>
            <a:endCxn id="36" idx="1"/>
          </p:cNvCxnSpPr>
          <p:nvPr/>
        </p:nvCxnSpPr>
        <p:spPr>
          <a:xfrm>
            <a:off x="7803715" y="1522955"/>
            <a:ext cx="851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own Arrow 41"/>
          <p:cNvSpPr/>
          <p:nvPr/>
        </p:nvSpPr>
        <p:spPr>
          <a:xfrm>
            <a:off x="7384092" y="2244947"/>
            <a:ext cx="375781" cy="538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989523" y="2818505"/>
            <a:ext cx="2179527" cy="369332"/>
          </a:xfrm>
          <a:prstGeom prst="rect">
            <a:avLst/>
          </a:prstGeom>
          <a:noFill/>
        </p:spPr>
        <p:txBody>
          <a:bodyPr wrap="square" rtlCol="0">
            <a:spAutoFit/>
          </a:bodyPr>
          <a:lstStyle/>
          <a:p>
            <a:r>
              <a:rPr lang="en-US" dirty="0" err="1" smtClean="0"/>
              <a:t>T_jump</a:t>
            </a:r>
            <a:r>
              <a:rPr lang="en-US" dirty="0" smtClean="0"/>
              <a:t>, </a:t>
            </a:r>
            <a:r>
              <a:rPr lang="en-US" dirty="0" err="1" smtClean="0"/>
              <a:t>T_walk</a:t>
            </a:r>
            <a:r>
              <a:rPr lang="en-US" dirty="0" smtClean="0"/>
              <a:t> …</a:t>
            </a:r>
            <a:endParaRPr lang="en-US" dirty="0"/>
          </a:p>
        </p:txBody>
      </p:sp>
      <p:sp>
        <p:nvSpPr>
          <p:cNvPr id="46" name="Down Arrow 45"/>
          <p:cNvSpPr/>
          <p:nvPr/>
        </p:nvSpPr>
        <p:spPr>
          <a:xfrm>
            <a:off x="7384092" y="3266157"/>
            <a:ext cx="375781" cy="6461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415406" y="3965620"/>
            <a:ext cx="313151" cy="369332"/>
          </a:xfrm>
          <a:prstGeom prst="rect">
            <a:avLst/>
          </a:prstGeom>
          <a:noFill/>
        </p:spPr>
        <p:txBody>
          <a:bodyPr wrap="square" rtlCol="0">
            <a:spAutoFit/>
          </a:bodyPr>
          <a:lstStyle/>
          <a:p>
            <a:r>
              <a:rPr lang="en-US" dirty="0" smtClean="0"/>
              <a:t>T</a:t>
            </a:r>
            <a:endParaRPr lang="en-US" dirty="0"/>
          </a:p>
        </p:txBody>
      </p:sp>
      <p:sp>
        <p:nvSpPr>
          <p:cNvPr id="48" name="TextBox 47"/>
          <p:cNvSpPr txBox="1"/>
          <p:nvPr/>
        </p:nvSpPr>
        <p:spPr>
          <a:xfrm>
            <a:off x="7753609" y="3271527"/>
            <a:ext cx="2580368" cy="369332"/>
          </a:xfrm>
          <a:prstGeom prst="rect">
            <a:avLst/>
          </a:prstGeom>
          <a:noFill/>
        </p:spPr>
        <p:txBody>
          <a:bodyPr wrap="square" rtlCol="0">
            <a:spAutoFit/>
          </a:bodyPr>
          <a:lstStyle/>
          <a:p>
            <a:r>
              <a:rPr lang="en-US" dirty="0" smtClean="0"/>
              <a:t>Selected by probability</a:t>
            </a:r>
            <a:endParaRPr lang="en-US" dirty="0"/>
          </a:p>
        </p:txBody>
      </p:sp>
      <p:sp>
        <p:nvSpPr>
          <p:cNvPr id="49" name="Rounded Rectangle 48"/>
          <p:cNvSpPr/>
          <p:nvPr/>
        </p:nvSpPr>
        <p:spPr>
          <a:xfrm>
            <a:off x="8480121" y="3696124"/>
            <a:ext cx="1102292" cy="138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 specific pose space</a:t>
            </a:r>
            <a:endParaRPr lang="en-US" dirty="0"/>
          </a:p>
        </p:txBody>
      </p:sp>
      <p:cxnSp>
        <p:nvCxnSpPr>
          <p:cNvPr id="51" name="Straight Arrow Connector 50"/>
          <p:cNvCxnSpPr>
            <a:stCxn id="18" idx="3"/>
            <a:endCxn id="49" idx="1"/>
          </p:cNvCxnSpPr>
          <p:nvPr/>
        </p:nvCxnSpPr>
        <p:spPr>
          <a:xfrm flipV="1">
            <a:off x="6826685" y="4388280"/>
            <a:ext cx="16534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0333977" y="3876798"/>
            <a:ext cx="388307" cy="1022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dirty="0" smtClean="0"/>
              <a:t>pose</a:t>
            </a:r>
            <a:endParaRPr lang="en-US" dirty="0"/>
          </a:p>
        </p:txBody>
      </p:sp>
      <p:cxnSp>
        <p:nvCxnSpPr>
          <p:cNvPr id="62" name="Straight Arrow Connector 61"/>
          <p:cNvCxnSpPr>
            <a:stCxn id="49" idx="3"/>
            <a:endCxn id="60" idx="1"/>
          </p:cNvCxnSpPr>
          <p:nvPr/>
        </p:nvCxnSpPr>
        <p:spPr>
          <a:xfrm>
            <a:off x="9582413" y="4388280"/>
            <a:ext cx="7515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089764" y="5486400"/>
            <a:ext cx="10446707" cy="1200329"/>
          </a:xfrm>
          <a:prstGeom prst="rect">
            <a:avLst/>
          </a:prstGeom>
          <a:noFill/>
        </p:spPr>
        <p:txBody>
          <a:bodyPr wrap="square" rtlCol="0">
            <a:spAutoFit/>
          </a:bodyPr>
          <a:lstStyle/>
          <a:p>
            <a:r>
              <a:rPr lang="en-US" dirty="0" smtClean="0"/>
              <a:t>1. Train black dot line parts</a:t>
            </a:r>
          </a:p>
          <a:p>
            <a:r>
              <a:rPr lang="en-US" dirty="0" smtClean="0"/>
              <a:t>2. Train red dot line parts</a:t>
            </a:r>
          </a:p>
          <a:p>
            <a:r>
              <a:rPr lang="en-US" dirty="0" smtClean="0"/>
              <a:t>3. Joint training</a:t>
            </a:r>
          </a:p>
          <a:p>
            <a:r>
              <a:rPr lang="en-US" dirty="0" smtClean="0">
                <a:solidFill>
                  <a:srgbClr val="FF0000"/>
                </a:solidFill>
              </a:rPr>
              <a:t>Risk of overfitting! </a:t>
            </a:r>
            <a:r>
              <a:rPr lang="en-US" dirty="0" smtClean="0"/>
              <a:t>Can we get enough data to train action specific pose transformation matrix?</a:t>
            </a:r>
            <a:endParaRPr lang="en-US" dirty="0"/>
          </a:p>
        </p:txBody>
      </p:sp>
      <p:grpSp>
        <p:nvGrpSpPr>
          <p:cNvPr id="113" name="Group 112"/>
          <p:cNvGrpSpPr/>
          <p:nvPr/>
        </p:nvGrpSpPr>
        <p:grpSpPr>
          <a:xfrm>
            <a:off x="150312" y="1522568"/>
            <a:ext cx="10809962" cy="3645550"/>
            <a:chOff x="150312" y="1522568"/>
            <a:chExt cx="10809962" cy="3645550"/>
          </a:xfrm>
        </p:grpSpPr>
        <p:cxnSp>
          <p:nvCxnSpPr>
            <p:cNvPr id="76" name="Straight Connector 75"/>
            <p:cNvCxnSpPr/>
            <p:nvPr/>
          </p:nvCxnSpPr>
          <p:spPr>
            <a:xfrm>
              <a:off x="150312" y="1522954"/>
              <a:ext cx="0" cy="721993"/>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2838" y="2244947"/>
              <a:ext cx="2956142"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118980" y="2244947"/>
              <a:ext cx="0" cy="292317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118980" y="5168118"/>
              <a:ext cx="7841294"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2838" y="1522954"/>
              <a:ext cx="3607495"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751545" y="1522568"/>
              <a:ext cx="0" cy="1274433"/>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770333" y="2783566"/>
              <a:ext cx="7189941"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0960274" y="2783566"/>
              <a:ext cx="0" cy="238455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0" y="526093"/>
            <a:ext cx="9582413" cy="4373668"/>
            <a:chOff x="0" y="526093"/>
            <a:chExt cx="9582413" cy="4373668"/>
          </a:xfrm>
        </p:grpSpPr>
        <p:cxnSp>
          <p:nvCxnSpPr>
            <p:cNvPr id="100" name="Straight Connector 99"/>
            <p:cNvCxnSpPr/>
            <p:nvPr/>
          </p:nvCxnSpPr>
          <p:spPr>
            <a:xfrm>
              <a:off x="0" y="538619"/>
              <a:ext cx="9582413" cy="0"/>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0" y="526093"/>
              <a:ext cx="0" cy="4373668"/>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4899761"/>
              <a:ext cx="6989523" cy="0"/>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6964471" y="2480153"/>
              <a:ext cx="0" cy="2419608"/>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989523" y="2480153"/>
              <a:ext cx="2592890" cy="0"/>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9582413" y="538619"/>
              <a:ext cx="0" cy="1941534"/>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9426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66474" y="3052176"/>
            <a:ext cx="8596668" cy="1320800"/>
          </a:xfrm>
        </p:spPr>
        <p:txBody>
          <a:bodyPr>
            <a:normAutofit/>
          </a:bodyPr>
          <a:lstStyle/>
          <a:p>
            <a:pPr algn="ctr"/>
            <a:r>
              <a:rPr lang="en-US" sz="5400" dirty="0" smtClean="0"/>
              <a:t>Thanks</a:t>
            </a:r>
            <a:endParaRPr lang="en-US" sz="5400" dirty="0"/>
          </a:p>
        </p:txBody>
      </p:sp>
    </p:spTree>
    <p:extLst>
      <p:ext uri="{BB962C8B-B14F-4D97-AF65-F5344CB8AC3E}">
        <p14:creationId xmlns:p14="http://schemas.microsoft.com/office/powerpoint/2010/main" val="127264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Task</a:t>
            </a:r>
          </a:p>
          <a:p>
            <a:pPr lvl="1"/>
            <a:r>
              <a:rPr lang="en-US" b="1" dirty="0" smtClean="0"/>
              <a:t>Still </a:t>
            </a:r>
            <a:r>
              <a:rPr lang="en-US" b="1" dirty="0"/>
              <a:t>images with person’s bounding box </a:t>
            </a:r>
            <a:r>
              <a:rPr lang="en-US" b="1" dirty="0" smtClean="0"/>
              <a:t>-&gt; </a:t>
            </a:r>
            <a:r>
              <a:rPr lang="en-US" b="1" dirty="0"/>
              <a:t>recognize the action</a:t>
            </a:r>
          </a:p>
          <a:p>
            <a:pPr lvl="1"/>
            <a:r>
              <a:rPr lang="en-US" b="1" dirty="0" smtClean="0"/>
              <a:t>Videos </a:t>
            </a:r>
            <a:r>
              <a:rPr lang="en-US" b="1" dirty="0"/>
              <a:t>that </a:t>
            </a:r>
            <a:r>
              <a:rPr lang="en-US" b="1" dirty="0" smtClean="0"/>
              <a:t>clipped </a:t>
            </a:r>
            <a:r>
              <a:rPr lang="en-US" b="1" dirty="0"/>
              <a:t>well </a:t>
            </a:r>
            <a:r>
              <a:rPr lang="en-US" b="1" dirty="0" smtClean="0"/>
              <a:t>-&gt; </a:t>
            </a:r>
            <a:r>
              <a:rPr lang="en-US" b="1" dirty="0"/>
              <a:t>recognize the action</a:t>
            </a:r>
          </a:p>
          <a:p>
            <a:pPr lvl="1"/>
            <a:r>
              <a:rPr lang="en-US" dirty="0" smtClean="0"/>
              <a:t>Videos that contain </a:t>
            </a:r>
            <a:r>
              <a:rPr lang="en-US" dirty="0"/>
              <a:t>two person </a:t>
            </a:r>
            <a:r>
              <a:rPr lang="en-US" dirty="0" smtClean="0"/>
              <a:t>-&gt; </a:t>
            </a:r>
            <a:r>
              <a:rPr lang="en-US" dirty="0"/>
              <a:t>recognize the interaction between them.</a:t>
            </a:r>
          </a:p>
          <a:p>
            <a:pPr lvl="1"/>
            <a:r>
              <a:rPr lang="en-US" dirty="0" smtClean="0">
                <a:solidFill>
                  <a:srgbClr val="00B050"/>
                </a:solidFill>
              </a:rPr>
              <a:t>Videos that not </a:t>
            </a:r>
            <a:r>
              <a:rPr lang="en-US" dirty="0">
                <a:solidFill>
                  <a:srgbClr val="00B050"/>
                </a:solidFill>
              </a:rPr>
              <a:t>clipped </a:t>
            </a:r>
            <a:r>
              <a:rPr lang="en-US" dirty="0" smtClean="0">
                <a:solidFill>
                  <a:srgbClr val="00B050"/>
                </a:solidFill>
              </a:rPr>
              <a:t>well -&gt; </a:t>
            </a:r>
            <a:r>
              <a:rPr lang="en-US" dirty="0">
                <a:solidFill>
                  <a:srgbClr val="00B050"/>
                </a:solidFill>
              </a:rPr>
              <a:t>find the period of an </a:t>
            </a:r>
            <a:r>
              <a:rPr lang="en-US" dirty="0" smtClean="0">
                <a:solidFill>
                  <a:srgbClr val="00B050"/>
                </a:solidFill>
              </a:rPr>
              <a:t>action, bound the actor and denote its category [action detection]</a:t>
            </a:r>
            <a:endParaRPr lang="en-US" dirty="0">
              <a:solidFill>
                <a:srgbClr val="00B050"/>
              </a:solidFill>
            </a:endParaRPr>
          </a:p>
          <a:p>
            <a:pPr lvl="1"/>
            <a:r>
              <a:rPr lang="en-US" dirty="0" smtClean="0">
                <a:solidFill>
                  <a:srgbClr val="00B050"/>
                </a:solidFill>
              </a:rPr>
              <a:t>Online </a:t>
            </a:r>
            <a:r>
              <a:rPr lang="en-US" dirty="0">
                <a:solidFill>
                  <a:srgbClr val="00B050"/>
                </a:solidFill>
              </a:rPr>
              <a:t>stream </a:t>
            </a:r>
            <a:r>
              <a:rPr lang="en-US" dirty="0" smtClean="0">
                <a:solidFill>
                  <a:srgbClr val="00B050"/>
                </a:solidFill>
              </a:rPr>
              <a:t>-&gt; </a:t>
            </a:r>
            <a:r>
              <a:rPr lang="en-US" dirty="0">
                <a:solidFill>
                  <a:srgbClr val="00B050"/>
                </a:solidFill>
              </a:rPr>
              <a:t>predict the start frame </a:t>
            </a:r>
            <a:r>
              <a:rPr lang="en-US" dirty="0" smtClean="0">
                <a:solidFill>
                  <a:srgbClr val="00B050"/>
                </a:solidFill>
              </a:rPr>
              <a:t>and judge the action [online action detection]</a:t>
            </a:r>
            <a:endParaRPr lang="en-US" dirty="0">
              <a:solidFill>
                <a:srgbClr val="00B050"/>
              </a:solidFill>
            </a:endParaRPr>
          </a:p>
          <a:p>
            <a:pPr lvl="1"/>
            <a:r>
              <a:rPr lang="en-US" dirty="0" smtClean="0"/>
              <a:t>……</a:t>
            </a:r>
            <a:endParaRPr lang="en-US" dirty="0"/>
          </a:p>
        </p:txBody>
      </p:sp>
    </p:spTree>
    <p:extLst>
      <p:ext uri="{BB962C8B-B14F-4D97-AF65-F5344CB8AC3E}">
        <p14:creationId xmlns:p14="http://schemas.microsoft.com/office/powerpoint/2010/main" val="181821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9301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lstStyle/>
          <a:p>
            <a:r>
              <a:rPr lang="en-US" dirty="0" smtClean="0"/>
              <a:t>Still image database</a:t>
            </a:r>
          </a:p>
          <a:p>
            <a:endParaRPr lang="en-US" dirty="0" smtClean="0"/>
          </a:p>
          <a:p>
            <a:r>
              <a:rPr lang="en-US" dirty="0" smtClean="0"/>
              <a:t>Monocular camera video database (2D)</a:t>
            </a:r>
          </a:p>
          <a:p>
            <a:endParaRPr lang="en-US" dirty="0" smtClean="0"/>
          </a:p>
          <a:p>
            <a:r>
              <a:rPr lang="en-US" dirty="0" smtClean="0"/>
              <a:t>3D/Kinect video database</a:t>
            </a:r>
            <a:endParaRPr lang="en-US" dirty="0"/>
          </a:p>
        </p:txBody>
      </p:sp>
    </p:spTree>
    <p:extLst>
      <p:ext uri="{BB962C8B-B14F-4D97-AF65-F5344CB8AC3E}">
        <p14:creationId xmlns:p14="http://schemas.microsoft.com/office/powerpoint/2010/main" val="4058779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Still image database</a:t>
            </a:r>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0878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3426</TotalTime>
  <Words>3355</Words>
  <Application>Microsoft Office PowerPoint</Application>
  <PresentationFormat>Widescreen</PresentationFormat>
  <Paragraphs>508</Paragraphs>
  <Slides>58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等线</vt:lpstr>
      <vt:lpstr>方正姚体</vt:lpstr>
      <vt:lpstr>华文新魏</vt:lpstr>
      <vt:lpstr>Arial</vt:lpstr>
      <vt:lpstr>Calibri</vt:lpstr>
      <vt:lpstr>Cambria Math</vt:lpstr>
      <vt:lpstr>Trebuchet MS</vt:lpstr>
      <vt:lpstr>Wingdings 3</vt:lpstr>
      <vt:lpstr>Facet</vt:lpstr>
      <vt:lpstr>A survey  for action recognition</vt:lpstr>
      <vt:lpstr>Contents</vt:lpstr>
      <vt:lpstr>PowerPoint Presentation</vt:lpstr>
      <vt:lpstr>Introduction </vt:lpstr>
      <vt:lpstr>Introduction </vt:lpstr>
      <vt:lpstr>Introduction </vt:lpstr>
      <vt:lpstr>Databases</vt:lpstr>
      <vt:lpstr>Databases</vt:lpstr>
      <vt:lpstr>Still image database</vt:lpstr>
      <vt:lpstr>VOC 2012 action </vt:lpstr>
      <vt:lpstr>Stanford 40 action </vt:lpstr>
      <vt:lpstr>Willow 7 action </vt:lpstr>
      <vt:lpstr>Monocular camera video database </vt:lpstr>
      <vt:lpstr>HMDB51</vt:lpstr>
      <vt:lpstr>JHMDB</vt:lpstr>
      <vt:lpstr>Keck dataset </vt:lpstr>
      <vt:lpstr>MPII cooking dataset</vt:lpstr>
      <vt:lpstr>Penn action </vt:lpstr>
      <vt:lpstr>UCF sports </vt:lpstr>
      <vt:lpstr>UCF 101 </vt:lpstr>
      <vt:lpstr>Kinect video database </vt:lpstr>
      <vt:lpstr>Review of papers </vt:lpstr>
      <vt:lpstr>PowerPoint Presentation</vt:lpstr>
      <vt:lpstr>Action recognition in still image</vt:lpstr>
      <vt:lpstr>[2010] Action Recognition from a Distributed Representation of Pose and Appearance - UCB</vt:lpstr>
      <vt:lpstr>[2014] Action and Attributes from Wholes and Parts - UCB</vt:lpstr>
      <vt:lpstr>[2014] R-CNNs for Pose Estimation and Action Detection - UCB</vt:lpstr>
      <vt:lpstr>[2015] Contextual Action Recognition with R*CNN - UCB</vt:lpstr>
      <vt:lpstr>Conclusion and Thinking </vt:lpstr>
      <vt:lpstr>Action recognition in videos</vt:lpstr>
      <vt:lpstr>Pose-based Action recognition in video</vt:lpstr>
      <vt:lpstr>[2013] An Approach to Pose-Based Action Recognition</vt:lpstr>
      <vt:lpstr>[2013] An Approach to Pose-Based Action Recognition</vt:lpstr>
      <vt:lpstr>[2015] P-CNN: Pose-based CNN Features for Action Recognition</vt:lpstr>
      <vt:lpstr>[2015] P-CNN: Pose-based CNN Features for Action Recognition</vt:lpstr>
      <vt:lpstr>[2015] Joint Action Recognition and Pose Estimation From Video</vt:lpstr>
      <vt:lpstr>[2015] Joint Action Recognition and Pose Estimation From Video</vt:lpstr>
      <vt:lpstr>[2015] Category-blind Human Action Recognition A Practical Recognition System</vt:lpstr>
      <vt:lpstr>[2015] Category-blind Human Action Recognition A Practical Recognition System</vt:lpstr>
      <vt:lpstr>[2016] Pose for Action – Action for Pose</vt:lpstr>
      <vt:lpstr>[2016] Pose for Action – Action for Pose</vt:lpstr>
      <vt:lpstr>Conclusion and Thinking</vt:lpstr>
      <vt:lpstr>Frontiers of action recognition</vt:lpstr>
      <vt:lpstr>Spatio-Temporal LSTM with Trust Gates for 3D Human Action Recognition</vt:lpstr>
      <vt:lpstr>PowerPoint Presentation</vt:lpstr>
      <vt:lpstr>Regularizing Long Short Term Memory with 3D Human-Skeleton Sequences for Action Recognition</vt:lpstr>
      <vt:lpstr>Mining 3D Key-Pose-Motifs for Action Recognition</vt:lpstr>
      <vt:lpstr>PowerPoint Presentation</vt:lpstr>
      <vt:lpstr>Action ~ Transformations</vt:lpstr>
      <vt:lpstr>PowerPoint Presentation</vt:lpstr>
      <vt:lpstr>PowerPoint Presentation</vt:lpstr>
      <vt:lpstr>PowerPoint Presentation</vt:lpstr>
      <vt:lpstr>PowerPoint Presentation</vt:lpstr>
      <vt:lpstr>Temporal Segment Networks Towards Good practices for deep action recognition</vt:lpstr>
      <vt:lpstr>Temporal Segment Networks Towards Good practices for deep action recognition</vt:lpstr>
      <vt:lpstr>Conclusion and Thinking </vt:lpstr>
      <vt:lpstr>PowerPoint Presentation</vt:lpstr>
      <vt:lpstr>Thanks</vt:lpstr>
    </vt:vector>
  </TitlesOfParts>
  <Company>MSRA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for action recognition</dc:title>
  <dc:creator>Yujie Wang (MSR Student-Person Consulting)</dc:creator>
  <cp:lastModifiedBy>Yujie Wang (MSR Student-Person Consulting)</cp:lastModifiedBy>
  <cp:revision>397</cp:revision>
  <dcterms:created xsi:type="dcterms:W3CDTF">2016-11-21T06:38:43Z</dcterms:created>
  <dcterms:modified xsi:type="dcterms:W3CDTF">2016-11-29T05:21:51Z</dcterms:modified>
</cp:coreProperties>
</file>