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494" r:id="rId3"/>
    <p:sldId id="493" r:id="rId4"/>
    <p:sldId id="500" r:id="rId5"/>
    <p:sldId id="498" r:id="rId6"/>
    <p:sldId id="499" r:id="rId7"/>
    <p:sldId id="257" r:id="rId8"/>
    <p:sldId id="492" r:id="rId9"/>
    <p:sldId id="397" r:id="rId10"/>
    <p:sldId id="392" r:id="rId11"/>
    <p:sldId id="393" r:id="rId12"/>
    <p:sldId id="400" r:id="rId13"/>
    <p:sldId id="401" r:id="rId14"/>
    <p:sldId id="481" r:id="rId15"/>
    <p:sldId id="404" r:id="rId16"/>
    <p:sldId id="293" r:id="rId17"/>
    <p:sldId id="448" r:id="rId18"/>
    <p:sldId id="456" r:id="rId19"/>
    <p:sldId id="415" r:id="rId20"/>
    <p:sldId id="487" r:id="rId21"/>
    <p:sldId id="490" r:id="rId22"/>
    <p:sldId id="489" r:id="rId23"/>
    <p:sldId id="472" r:id="rId24"/>
    <p:sldId id="442" r:id="rId25"/>
    <p:sldId id="476" r:id="rId26"/>
    <p:sldId id="491" r:id="rId27"/>
    <p:sldId id="496" r:id="rId28"/>
    <p:sldId id="495" r:id="rId29"/>
    <p:sldId id="501" r:id="rId30"/>
    <p:sldId id="503" r:id="rId31"/>
    <p:sldId id="504" r:id="rId32"/>
    <p:sldId id="497" r:id="rId33"/>
    <p:sldId id="48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 Sun" initials="XS" lastIdx="3" clrIdx="0">
    <p:extLst>
      <p:ext uri="{19B8F6BF-5375-455C-9EA6-DF929625EA0E}">
        <p15:presenceInfo xmlns:p15="http://schemas.microsoft.com/office/powerpoint/2012/main" userId="S-1-5-21-2146773085-903363285-719344707-20609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FFFF"/>
    <a:srgbClr val="7222B4"/>
    <a:srgbClr val="983E65"/>
    <a:srgbClr val="CE03D3"/>
    <a:srgbClr val="FF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76389" autoAdjust="0"/>
  </p:normalViewPr>
  <p:slideViewPr>
    <p:cSldViewPr snapToGrid="0">
      <p:cViewPr varScale="1">
        <p:scale>
          <a:sx n="97" d="100"/>
          <a:sy n="97" d="100"/>
        </p:scale>
        <p:origin x="156" y="7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5E0B2-E0D1-411E-B3CD-D00D4A5C1A96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3D23D-3944-44F0-A25C-1127C71E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96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D23D-3944-44F0-A25C-1127C71E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1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However, t</a:t>
            </a:r>
            <a:r>
              <a:rPr lang="en-US" dirty="0"/>
              <a:t>he performance based on these two methods are quite different. Most of the state-of-the-art 2D human pose estimation methods are detection based, while only a few are regression based and the result is unsatisfactory.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D23D-3944-44F0-A25C-1127C71EF4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02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leaderboard of MPII. </a:t>
            </a:r>
          </a:p>
          <a:p>
            <a:endParaRPr lang="en-US" dirty="0"/>
          </a:p>
          <a:p>
            <a:r>
              <a:rPr lang="en-US" dirty="0"/>
              <a:t>And there is only one method that is regression based and the result is not competitive to the other detection based methods.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D23D-3944-44F0-A25C-1127C71EF4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81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However the score maps are hard to generalize to 3D task, because the 3D score maps are too demanding for memory and computation. On the contrary,</a:t>
            </a:r>
            <a:r>
              <a:rPr lang="en-US" baseline="0" dirty="0"/>
              <a:t> </a:t>
            </a:r>
            <a:r>
              <a:rPr lang="en-US" dirty="0"/>
              <a:t>regression is more straightforward and general for both 2D and 3D </a:t>
            </a:r>
            <a:r>
              <a:rPr lang="en-US" altLang="zh-CN" dirty="0"/>
              <a:t>tasks.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D23D-3944-44F0-A25C-1127C71EF4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06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motivation is to investigate how to make regression based methods better exploit the joint dependency. Since it is general for both 2D and 3D tasks.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D23D-3944-44F0-A25C-1127C71EF4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39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let’s take a look at the overall performance of our method on the 3D and 2D human pose benchmarks.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D23D-3944-44F0-A25C-1127C71EF4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09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general, we have achieved the beset 3D human pose estimation performance.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D23D-3944-44F0-A25C-1127C71EF4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81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method consists of two key techniques.</a:t>
            </a:r>
          </a:p>
          <a:p>
            <a:r>
              <a:rPr lang="en-US" dirty="0"/>
              <a:t>The first is a new bone based pose representation that simplify this problem.</a:t>
            </a:r>
          </a:p>
          <a:p>
            <a:r>
              <a:rPr lang="en-US" dirty="0"/>
              <a:t>And the second is a compositional loss function that encodes long range interactions between bones.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D23D-3944-44F0-A25C-1127C71EF4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09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There is another by-product of our method.</a:t>
            </a:r>
          </a:p>
          <a:p>
            <a:pPr lvl="1"/>
            <a:r>
              <a:rPr lang="en-US" dirty="0"/>
              <a:t>Since our method is general for both 3D and 2D tasks. We can easily mix the 3D and 2D training. It is technically very simple.</a:t>
            </a:r>
          </a:p>
          <a:p>
            <a:r>
              <a:rPr lang="en-US" dirty="0"/>
              <a:t>We only need to decompose the loss into </a:t>
            </a:r>
            <a:r>
              <a:rPr lang="en-US" dirty="0" err="1"/>
              <a:t>xy</a:t>
            </a:r>
            <a:r>
              <a:rPr lang="en-US" dirty="0"/>
              <a:t> and z part….</a:t>
            </a:r>
          </a:p>
          <a:p>
            <a:r>
              <a:rPr lang="en-US" altLang="zh-CN" dirty="0"/>
              <a:t>This mixed training bring significant improvements to 3D pose performance. Because it makes use of  both </a:t>
            </a:r>
            <a:endParaRPr lang="en-US" dirty="0"/>
          </a:p>
          <a:p>
            <a:pPr lvl="1"/>
            <a:r>
              <a:rPr lang="en-US" dirty="0"/>
              <a:t>Better </a:t>
            </a:r>
            <a:r>
              <a:rPr lang="en-US" dirty="0">
                <a:solidFill>
                  <a:srgbClr val="FF0000"/>
                </a:solidFill>
              </a:rPr>
              <a:t>image generalization</a:t>
            </a:r>
            <a:r>
              <a:rPr lang="en-US" dirty="0"/>
              <a:t> from 2D data.</a:t>
            </a:r>
          </a:p>
          <a:p>
            <a:pPr lvl="1"/>
            <a:r>
              <a:rPr lang="en-US" dirty="0"/>
              <a:t>High 3D pose </a:t>
            </a:r>
            <a:r>
              <a:rPr lang="en-US" dirty="0">
                <a:solidFill>
                  <a:srgbClr val="FF0000"/>
                </a:solidFill>
              </a:rPr>
              <a:t>precision and variation</a:t>
            </a:r>
            <a:r>
              <a:rPr lang="en-US" dirty="0"/>
              <a:t> from 3D data.</a:t>
            </a:r>
          </a:p>
          <a:p>
            <a:r>
              <a:rPr lang="en-US" dirty="0"/>
              <a:t>Another benefit is that it produces plausible and convincing 3D pose result on in-the-wild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D23D-3944-44F0-A25C-1127C71EF4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939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is a novel pose representation using bones.</a:t>
            </a:r>
          </a:p>
          <a:p>
            <a:endParaRPr lang="en-US" dirty="0"/>
          </a:p>
          <a:p>
            <a:r>
              <a:rPr lang="en-US" dirty="0"/>
              <a:t>Most previous regression works represent pose with the joint locations. Usually, a root joint is selected as origin. And the pose is defined as a relative position from one joint to this root joint. </a:t>
            </a:r>
          </a:p>
          <a:p>
            <a:endParaRPr lang="en-US" dirty="0"/>
          </a:p>
          <a:p>
            <a:r>
              <a:rPr lang="en-US" dirty="0"/>
              <a:t>The network will directly output joint positions and supervised by the joint position loss.</a:t>
            </a:r>
          </a:p>
          <a:p>
            <a:endParaRPr lang="en-US" dirty="0"/>
          </a:p>
          <a:p>
            <a:r>
              <a:rPr lang="en-US" dirty="0"/>
              <a:t>Instead, for the bone representation, a posed is defined as the relative position from one joint to its parent joint along the kinematic tree.</a:t>
            </a:r>
          </a:p>
          <a:p>
            <a:r>
              <a:rPr lang="en-US" dirty="0"/>
              <a:t>The network will output bone positions and is supervised by the bone position loss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D23D-3944-44F0-A25C-1127C71EF4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47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several drawbacks of the native joint representation. </a:t>
            </a:r>
          </a:p>
          <a:p>
            <a:r>
              <a:rPr lang="en-US" dirty="0"/>
              <a:t>First</a:t>
            </a:r>
            <a:r>
              <a:rPr lang="en-US" baseline="0" dirty="0"/>
              <a:t>, joints are estimated independently.</a:t>
            </a:r>
          </a:p>
          <a:p>
            <a:r>
              <a:rPr lang="en-US" baseline="0" dirty="0"/>
              <a:t>the internal structure is </a:t>
            </a:r>
            <a:r>
              <a:rPr lang="en-US" baseline="0"/>
              <a:t>not explicitly exploited</a:t>
            </a:r>
            <a:r>
              <a:rPr lang="en-US" baseline="0" dirty="0"/>
              <a:t>.</a:t>
            </a:r>
          </a:p>
          <a:p>
            <a:r>
              <a:rPr lang="en-US" dirty="0"/>
              <a:t>And the Geometric constraint among these joints are not satisfied.</a:t>
            </a:r>
          </a:p>
          <a:p>
            <a:r>
              <a:rPr lang="en-US" dirty="0"/>
              <a:t>For example, the bone</a:t>
            </a:r>
            <a:r>
              <a:rPr lang="en-US" baseline="0" dirty="0"/>
              <a:t> length is not constant and the joint angle may get out of range.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D23D-3944-44F0-A25C-1127C71EF4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48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D23D-3944-44F0-A25C-1127C71EF4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600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so many advantages of bone representation. There is one drawback of using bone loss only.</a:t>
            </a:r>
          </a:p>
          <a:p>
            <a:endParaRPr lang="en-US" dirty="0"/>
          </a:p>
          <a:p>
            <a:r>
              <a:rPr lang="en-US" dirty="0"/>
              <a:t>For example, This is the ground truth of a simple pose with three joints hip, knee, ankle and two bones thigh and shin. Then, the network will predict two bones in orange.</a:t>
            </a:r>
          </a:p>
          <a:p>
            <a:endParaRPr lang="en-US" dirty="0"/>
          </a:p>
          <a:p>
            <a:r>
              <a:rPr lang="en-US" dirty="0"/>
              <a:t>But if we consider about the joint error of ankle. It is effected by both of the estimated thigh and shin. Since the joint location of ankle is a summation of the thigh and shin. </a:t>
            </a:r>
          </a:p>
          <a:p>
            <a:endParaRPr lang="en-US" dirty="0"/>
          </a:p>
          <a:p>
            <a:r>
              <a:rPr lang="en-US" dirty="0"/>
              <a:t>In other words, errors in bones propagate to joints along the kinematic tree. </a:t>
            </a:r>
          </a:p>
          <a:p>
            <a:endParaRPr lang="en-US" dirty="0"/>
          </a:p>
          <a:p>
            <a:r>
              <a:rPr lang="en-US" dirty="0"/>
              <a:t>This will cause large errors for joints at the far 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D23D-3944-44F0-A25C-1127C71EF4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423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D23D-3944-44F0-A25C-1127C71EF4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06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it is quite intuitive</a:t>
            </a:r>
            <a:r>
              <a:rPr lang="en-US" baseline="0" dirty="0"/>
              <a:t> for us to add joint loss to the bone outputs</a:t>
            </a:r>
          </a:p>
          <a:p>
            <a:r>
              <a:rPr lang="en-US" baseline="0" dirty="0"/>
              <a:t>Given the output bones,</a:t>
            </a:r>
          </a:p>
          <a:p>
            <a:r>
              <a:rPr lang="en-US" baseline="0" dirty="0"/>
              <a:t>The native bone loss is added to the individual bones.</a:t>
            </a:r>
          </a:p>
          <a:p>
            <a:r>
              <a:rPr lang="en-US" baseline="0" dirty="0"/>
              <a:t>And we can also add joint loss to the output bones </a:t>
            </a:r>
          </a:p>
          <a:p>
            <a:r>
              <a:rPr lang="en-US" baseline="0" dirty="0"/>
              <a:t>Because a joint position is a summation of the bones along the kinematic tree path.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D23D-3944-44F0-A25C-1127C71EF4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03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Moreover, the joint location loss can be generalized to any joint pair loss. The position the joint pair is also a summation of the bones along the kinematic tree path.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D23D-3944-44F0-A25C-1127C71EF4C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973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Finally, this is the formal definition of our compositional function. Given the bone outputs, and a joint pair set. The relative position of those joint pairs are supervised by the ground truth.</a:t>
            </a:r>
          </a:p>
          <a:p>
            <a:r>
              <a:rPr lang="en-US" dirty="0"/>
              <a:t>Note that the joint pair position is composed by the bones. </a:t>
            </a:r>
          </a:p>
          <a:p>
            <a:r>
              <a:rPr lang="en-US" dirty="0"/>
              <a:t>In this way, the long-range joint pair losses are considered and balanced over the intermediate bones.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D23D-3944-44F0-A25C-1127C71EF4C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705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</a:t>
            </a:r>
            <a:r>
              <a:rPr lang="en-US" altLang="zh-CN" dirty="0"/>
              <a:t>’s do some comparison experiments to justify the efficiency of our techniques.</a:t>
            </a:r>
          </a:p>
          <a:p>
            <a:r>
              <a:rPr lang="en-US" altLang="zh-CN" dirty="0"/>
              <a:t>All of our experiments use the 50-layer </a:t>
            </a:r>
            <a:r>
              <a:rPr lang="en-US" altLang="zh-CN" dirty="0" err="1"/>
              <a:t>resnet</a:t>
            </a:r>
            <a:r>
              <a:rPr lang="en-US" altLang="zh-CN" dirty="0"/>
              <a:t> architecture.</a:t>
            </a:r>
          </a:p>
          <a:p>
            <a:r>
              <a:rPr lang="en-US" dirty="0"/>
              <a:t>Evaluated on the standard 2D and 3D benchmark are used</a:t>
            </a:r>
          </a:p>
          <a:p>
            <a:r>
              <a:rPr lang="en-US" dirty="0"/>
              <a:t>We compare our result with the state of the art.</a:t>
            </a:r>
          </a:p>
          <a:p>
            <a:r>
              <a:rPr lang="en-US" dirty="0"/>
              <a:t>We also implement a baseline using joint representation and joint position loss.</a:t>
            </a:r>
          </a:p>
          <a:p>
            <a:r>
              <a:rPr lang="en-US" dirty="0"/>
              <a:t>We compare the bone representation and bone loss only with the baseline to justify the efficiency of bone representation.</a:t>
            </a:r>
          </a:p>
          <a:p>
            <a:r>
              <a:rPr lang="en-US" dirty="0"/>
              <a:t>Then we add compositional loss function to it justify its efficiency.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D23D-3944-44F0-A25C-1127C71EF4C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529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D23D-3944-44F0-A25C-1127C71EF4C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619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D23D-3944-44F0-A25C-1127C71EF4C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394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D23D-3944-44F0-A25C-1127C71EF4C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371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two primary solutions for this problem in the literature.</a:t>
            </a:r>
            <a:r>
              <a:rPr lang="en-US" baseline="0" dirty="0"/>
              <a:t> Detection based and regression based. Detection methods classify each pixel into key point classes and output the</a:t>
            </a:r>
            <a:r>
              <a:rPr lang="zh-CN" altLang="en-US" baseline="0" dirty="0"/>
              <a:t> </a:t>
            </a:r>
            <a:r>
              <a:rPr lang="en-US" dirty="0"/>
              <a:t>likelihood </a:t>
            </a:r>
            <a:r>
              <a:rPr lang="en-US" baseline="0" dirty="0"/>
              <a:t>score maps, a maximum post-process is usually performed on these score maps to localize the key points. And regression methods directly regress the location of those key points.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D23D-3944-44F0-A25C-1127C71EF4C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83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D23D-3944-44F0-A25C-1127C71EF4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549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two primary solutions for this problem in the literature.</a:t>
            </a:r>
            <a:r>
              <a:rPr lang="en-US" baseline="0" dirty="0"/>
              <a:t> Detection based and regression based. Detection methods classify each pixel into key point classes and output the</a:t>
            </a:r>
            <a:r>
              <a:rPr lang="zh-CN" altLang="en-US" baseline="0" dirty="0"/>
              <a:t> </a:t>
            </a:r>
            <a:r>
              <a:rPr lang="en-US" dirty="0"/>
              <a:t>likelihood </a:t>
            </a:r>
            <a:r>
              <a:rPr lang="en-US" baseline="0" dirty="0"/>
              <a:t>score maps, a maximum post-process is usually performed on these score maps to localize the key points. And regression methods directly regress the location of those key points.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D23D-3944-44F0-A25C-1127C71EF4C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171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two primary solutions for this problem in the literature.</a:t>
            </a:r>
            <a:r>
              <a:rPr lang="en-US" baseline="0" dirty="0"/>
              <a:t> Detection based and regression based. Detection methods classify each pixel into key point classes and output the</a:t>
            </a:r>
            <a:r>
              <a:rPr lang="zh-CN" altLang="en-US" baseline="0" dirty="0"/>
              <a:t> </a:t>
            </a:r>
            <a:r>
              <a:rPr lang="en-US" dirty="0"/>
              <a:t>likelihood </a:t>
            </a:r>
            <a:r>
              <a:rPr lang="en-US" baseline="0" dirty="0"/>
              <a:t>score maps, a maximum post-process is usually performed on these score maps to localize the key points. And regression methods directly regress the location of those key points.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D23D-3944-44F0-A25C-1127C71EF4C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879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D23D-3944-44F0-A25C-1127C71EF4C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849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D23D-3944-44F0-A25C-1127C71EF4C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63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D23D-3944-44F0-A25C-1127C71EF4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55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D23D-3944-44F0-A25C-1127C71EF4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94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D23D-3944-44F0-A25C-1127C71EF4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96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problem of human</a:t>
            </a:r>
            <a:r>
              <a:rPr lang="en-US" baseline="0" dirty="0"/>
              <a:t> pose estimation is to localize the key points of a person. </a:t>
            </a:r>
          </a:p>
          <a:p>
            <a:r>
              <a:rPr lang="en-US" baseline="0" dirty="0"/>
              <a:t>The input is a single RGB image with a person in the image center.</a:t>
            </a:r>
          </a:p>
          <a:p>
            <a:r>
              <a:rPr lang="en-US" dirty="0"/>
              <a:t>Then a pose estimator is designed </a:t>
            </a:r>
            <a:r>
              <a:rPr lang="en-US" baseline="0" dirty="0"/>
              <a:t>to output the location 2D or 3D key points of this person.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D23D-3944-44F0-A25C-1127C71EF4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44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Let’s take a look at the state-of-the-art results on the 2D human pose benchmark MPII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D23D-3944-44F0-A25C-1127C71EF4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07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two primary solutions for this problem in the literature.</a:t>
            </a:r>
            <a:r>
              <a:rPr lang="en-US" baseline="0" dirty="0"/>
              <a:t> Detection based and regression based. Detection methods classify each pixel into key point classes and output the</a:t>
            </a:r>
            <a:r>
              <a:rPr lang="zh-CN" altLang="en-US" baseline="0" dirty="0"/>
              <a:t> </a:t>
            </a:r>
            <a:r>
              <a:rPr lang="en-US" dirty="0"/>
              <a:t>likelihood </a:t>
            </a:r>
            <a:r>
              <a:rPr lang="en-US" baseline="0" dirty="0"/>
              <a:t>score maps, a maximum post-process is usually performed on these score maps to localize the key points. And regression methods directly regress the location of those key points.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D23D-3944-44F0-A25C-1127C71EF4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19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21C4-31AB-4104-A87E-B47E6C859AE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4F48-012D-47A1-AA56-719F8628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21C4-31AB-4104-A87E-B47E6C859AE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4F48-012D-47A1-AA56-719F8628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8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21C4-31AB-4104-A87E-B47E6C859AE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4F48-012D-47A1-AA56-719F8628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3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21C4-31AB-4104-A87E-B47E6C859AE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4F48-012D-47A1-AA56-719F8628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0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21C4-31AB-4104-A87E-B47E6C859AE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4F48-012D-47A1-AA56-719F8628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8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21C4-31AB-4104-A87E-B47E6C859AE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4F48-012D-47A1-AA56-719F8628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3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21C4-31AB-4104-A87E-B47E6C859AE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4F48-012D-47A1-AA56-719F8628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2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21C4-31AB-4104-A87E-B47E6C859AE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4F48-012D-47A1-AA56-719F8628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2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21C4-31AB-4104-A87E-B47E6C859AE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4F48-012D-47A1-AA56-719F8628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7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21C4-31AB-4104-A87E-B47E6C859AE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4F48-012D-47A1-AA56-719F8628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8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21C4-31AB-4104-A87E-B47E6C859AE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4F48-012D-47A1-AA56-719F8628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5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921C4-31AB-4104-A87E-B47E6C859AE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24F48-012D-47A1-AA56-719F8628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0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5.jp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i.stanford.edu/~jkrause/cars/car_datase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ion.caltech.edu/visipedia/CUB-200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AF7F168-2888-46D9-BE20-BD834A7D8817}"/>
              </a:ext>
            </a:extLst>
          </p:cNvPr>
          <p:cNvSpPr txBox="1">
            <a:spLocks/>
          </p:cNvSpPr>
          <p:nvPr/>
        </p:nvSpPr>
        <p:spPr>
          <a:xfrm>
            <a:off x="2124075" y="19423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2. 3D Human Pose Estimation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2C599CF-B6A6-4582-B95D-96F2DDDEB7D8}"/>
              </a:ext>
            </a:extLst>
          </p:cNvPr>
          <p:cNvSpPr txBox="1">
            <a:spLocks/>
          </p:cNvSpPr>
          <p:nvPr/>
        </p:nvSpPr>
        <p:spPr>
          <a:xfrm>
            <a:off x="212407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1. Fine-grained Classification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A5F6BB-915F-4232-B28E-0E375B427B12}"/>
              </a:ext>
            </a:extLst>
          </p:cNvPr>
          <p:cNvSpPr txBox="1">
            <a:spLocks/>
          </p:cNvSpPr>
          <p:nvPr/>
        </p:nvSpPr>
        <p:spPr>
          <a:xfrm>
            <a:off x="2124075" y="2651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0F8EA1-1DAD-4B15-931C-717C9F7E96CA}"/>
              </a:ext>
            </a:extLst>
          </p:cNvPr>
          <p:cNvSpPr txBox="1">
            <a:spLocks/>
          </p:cNvSpPr>
          <p:nvPr/>
        </p:nvSpPr>
        <p:spPr>
          <a:xfrm>
            <a:off x="2124075" y="38782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/>
              <a:t>3</a:t>
            </a:r>
            <a:r>
              <a:rPr lang="en-US" sz="4000" dirty="0"/>
              <a:t>. </a:t>
            </a:r>
            <a:r>
              <a:rPr lang="en-US" altLang="zh-CN" sz="4000" dirty="0"/>
              <a:t>3D Object Classification 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12534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Per-pixel classification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Output: likelihood score maps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/>
              <a:t>Used in most 2D methods</a:t>
            </a:r>
          </a:p>
          <a:p>
            <a:r>
              <a:rPr lang="en-US" dirty="0"/>
              <a:t>State-of-the-art 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Location regression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Output: key points location</a:t>
            </a:r>
          </a:p>
          <a:p>
            <a:r>
              <a:rPr lang="en-US" dirty="0"/>
              <a:t>Only used in a few 2D </a:t>
            </a:r>
            <a:r>
              <a:rPr lang="en-US" altLang="zh-CN" dirty="0"/>
              <a:t>methods</a:t>
            </a:r>
            <a:endParaRPr lang="en-US" dirty="0"/>
          </a:p>
          <a:p>
            <a:r>
              <a:rPr lang="en-US" dirty="0"/>
              <a:t>Unsatisfactory result</a:t>
            </a:r>
          </a:p>
        </p:txBody>
      </p:sp>
    </p:spTree>
    <p:extLst>
      <p:ext uri="{BB962C8B-B14F-4D97-AF65-F5344CB8AC3E}">
        <p14:creationId xmlns:p14="http://schemas.microsoft.com/office/powerpoint/2010/main" val="211963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D8625F-5A49-44C1-A92D-4D8E27FF6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66" y="2565546"/>
            <a:ext cx="8434252" cy="41560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MPII Leader Board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924666" y="3321487"/>
            <a:ext cx="8429897" cy="21419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503420-E21E-462D-AA90-AEF3AE1F5917}"/>
              </a:ext>
            </a:extLst>
          </p:cNvPr>
          <p:cNvSpPr txBox="1"/>
          <p:nvPr/>
        </p:nvSpPr>
        <p:spPr>
          <a:xfrm>
            <a:off x="924666" y="1878915"/>
            <a:ext cx="9373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Metric: percentage of correct </a:t>
            </a:r>
            <a:r>
              <a:rPr lang="en-US" sz="2400" dirty="0" err="1"/>
              <a:t>keypoints</a:t>
            </a:r>
            <a:r>
              <a:rPr lang="en-US" sz="2400" dirty="0"/>
              <a:t> (PCK). The higher, the better.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7C5DE3-B215-4713-81FE-710E43B026FC}"/>
              </a:ext>
            </a:extLst>
          </p:cNvPr>
          <p:cNvSpPr txBox="1"/>
          <p:nvPr/>
        </p:nvSpPr>
        <p:spPr>
          <a:xfrm>
            <a:off x="9354563" y="3243917"/>
            <a:ext cx="292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one regression method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9082C-9AD6-450E-B242-E4119DB61854}"/>
              </a:ext>
            </a:extLst>
          </p:cNvPr>
          <p:cNvSpPr txBox="1"/>
          <p:nvPr/>
        </p:nvSpPr>
        <p:spPr>
          <a:xfrm>
            <a:off x="9354563" y="5361303"/>
            <a:ext cx="292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competitive to detection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C858389-5641-4041-A1AD-EF148EB36241}"/>
              </a:ext>
            </a:extLst>
          </p:cNvPr>
          <p:cNvSpPr/>
          <p:nvPr/>
        </p:nvSpPr>
        <p:spPr>
          <a:xfrm>
            <a:off x="8638162" y="2565546"/>
            <a:ext cx="716401" cy="415600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9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en-US" dirty="0"/>
              <a:t>eneralization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Per-pixel classification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Output: likelihood score maps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Used in most 2D methods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State-of-the-art result</a:t>
            </a:r>
          </a:p>
          <a:p>
            <a:r>
              <a:rPr lang="en-US" dirty="0"/>
              <a:t>Hard to generalize to 3D task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Location regression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Output: key points location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Only used in a few 2D methods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Unsatisfactory result</a:t>
            </a:r>
          </a:p>
          <a:p>
            <a:r>
              <a:rPr lang="en-US" dirty="0"/>
              <a:t>General for both 2D and 3D task</a:t>
            </a:r>
          </a:p>
        </p:txBody>
      </p:sp>
    </p:spTree>
    <p:extLst>
      <p:ext uri="{BB962C8B-B14F-4D97-AF65-F5344CB8AC3E}">
        <p14:creationId xmlns:p14="http://schemas.microsoft.com/office/powerpoint/2010/main" val="2053697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this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Per-pixel classification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Output: likelihood score maps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Used in most 2D methods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State-of-the-art result</a:t>
            </a:r>
          </a:p>
          <a:p>
            <a:r>
              <a:rPr lang="en-US" dirty="0" err="1"/>
              <a:t>Scoremaps</a:t>
            </a:r>
            <a:r>
              <a:rPr lang="en-US" dirty="0"/>
              <a:t> are more expressive</a:t>
            </a:r>
          </a:p>
          <a:p>
            <a:r>
              <a:rPr lang="en-US" dirty="0"/>
              <a:t>Hard to generalize to 3D task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Location regression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Output: key points location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Only used in a few 2D methods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Unsatisfactory result</a:t>
            </a:r>
          </a:p>
          <a:p>
            <a:r>
              <a:rPr lang="en-US" dirty="0"/>
              <a:t>Dependency not well exploited</a:t>
            </a:r>
          </a:p>
          <a:p>
            <a:r>
              <a:rPr lang="en-US" dirty="0"/>
              <a:t>General for both 2D and 3D task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C31F74-EA69-4A56-8870-43EF265D0002}"/>
              </a:ext>
            </a:extLst>
          </p:cNvPr>
          <p:cNvSpPr/>
          <p:nvPr/>
        </p:nvSpPr>
        <p:spPr>
          <a:xfrm>
            <a:off x="6096000" y="4491318"/>
            <a:ext cx="5259388" cy="1093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2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E56C-DAF9-449E-A75C-4C7760459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Pose Benchmark: Human 3.6M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3BDFE-7495-41C2-A8EB-E21FEEC91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5749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Lonescu</a:t>
            </a:r>
            <a:r>
              <a:rPr lang="en-US" sz="2400" dirty="0"/>
              <a:t> et al., Human3.6m: Large scale datasets and predictive methods for 3d human sensing in natural environments, PAMI 2014</a:t>
            </a:r>
          </a:p>
          <a:p>
            <a:endParaRPr lang="en-US" sz="2400" dirty="0"/>
          </a:p>
          <a:p>
            <a:r>
              <a:rPr lang="en-US" sz="2400" dirty="0"/>
              <a:t>Ground truth by motion capture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7 subjects x 15 actions x 4 cameras</a:t>
            </a:r>
          </a:p>
          <a:p>
            <a:endParaRPr lang="en-US" sz="2400" dirty="0"/>
          </a:p>
          <a:p>
            <a:r>
              <a:rPr lang="en-US" sz="2400" dirty="0"/>
              <a:t>Millions of RGB frames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8B4FA-F3CF-4416-A399-AB45C6D7A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232" y="1825625"/>
            <a:ext cx="6109737" cy="486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26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Performance (3D)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3188" y="1661541"/>
            <a:ext cx="6172200" cy="352539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Dataset: Human3.6M.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Metrics: mean joint position error in </a:t>
            </a:r>
            <a:r>
              <a:rPr lang="en-US" i="1" dirty="0"/>
              <a:t>mm</a:t>
            </a:r>
            <a:r>
              <a:rPr lang="en-US" dirty="0"/>
              <a:t>. The lower, the better.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Advance the state-of-the-art a large margin, </a:t>
            </a:r>
            <a:r>
              <a:rPr lang="en-US" dirty="0">
                <a:solidFill>
                  <a:srgbClr val="FF0000"/>
                </a:solidFill>
              </a:rPr>
              <a:t>12.7%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 record of </a:t>
            </a:r>
            <a:r>
              <a:rPr lang="en-US" dirty="0">
                <a:solidFill>
                  <a:srgbClr val="FF0000"/>
                </a:solidFill>
              </a:rPr>
              <a:t>48.3mm</a:t>
            </a:r>
            <a:r>
              <a:rPr lang="en-US" dirty="0"/>
              <a:t> average joint error.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21340" y="3421380"/>
            <a:ext cx="618808" cy="17655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6B9914-C681-4DD5-813E-BF316538A770}"/>
              </a:ext>
            </a:extLst>
          </p:cNvPr>
          <p:cNvCxnSpPr/>
          <p:nvPr/>
        </p:nvCxnSpPr>
        <p:spPr>
          <a:xfrm>
            <a:off x="10818479" y="4725895"/>
            <a:ext cx="43030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BA2F3B-FEAC-404C-9F12-845E89FD003B}"/>
              </a:ext>
            </a:extLst>
          </p:cNvPr>
          <p:cNvCxnSpPr/>
          <p:nvPr/>
        </p:nvCxnSpPr>
        <p:spPr>
          <a:xfrm>
            <a:off x="10818479" y="5103265"/>
            <a:ext cx="43030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0828C38-3D84-441F-83C2-DFBBCA2172A5}"/>
              </a:ext>
            </a:extLst>
          </p:cNvPr>
          <p:cNvSpPr/>
          <p:nvPr/>
        </p:nvSpPr>
        <p:spPr>
          <a:xfrm>
            <a:off x="5237842" y="4546601"/>
            <a:ext cx="716643" cy="2249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FE03D9-2AEB-42C1-89A1-0241A29C80F1}"/>
              </a:ext>
            </a:extLst>
          </p:cNvPr>
          <p:cNvSpPr/>
          <p:nvPr/>
        </p:nvSpPr>
        <p:spPr>
          <a:xfrm>
            <a:off x="5237842" y="4911272"/>
            <a:ext cx="716643" cy="2249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88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Three</a:t>
            </a:r>
            <a:r>
              <a:rPr lang="en-US" dirty="0"/>
              <a:t> Key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Unified 2D and 3D Pose Regression</a:t>
            </a:r>
          </a:p>
          <a:p>
            <a:pPr lvl="1"/>
            <a:r>
              <a:rPr lang="en-US" dirty="0"/>
              <a:t>Improve the Network</a:t>
            </a:r>
          </a:p>
          <a:p>
            <a:endParaRPr lang="en-US" dirty="0"/>
          </a:p>
          <a:p>
            <a:r>
              <a:rPr lang="en-US" dirty="0"/>
              <a:t>Bone based pose representation</a:t>
            </a:r>
          </a:p>
          <a:p>
            <a:pPr lvl="1"/>
            <a:r>
              <a:rPr lang="en-US" dirty="0"/>
              <a:t>Simplify the problem</a:t>
            </a:r>
          </a:p>
          <a:p>
            <a:pPr lvl="1"/>
            <a:endParaRPr lang="en-US" dirty="0"/>
          </a:p>
          <a:p>
            <a:r>
              <a:rPr lang="en-US" dirty="0"/>
              <a:t>Compositional loss function</a:t>
            </a:r>
          </a:p>
          <a:p>
            <a:pPr lvl="1"/>
            <a:r>
              <a:rPr lang="en-US" dirty="0"/>
              <a:t>Encodes long range interactions between bones</a:t>
            </a:r>
          </a:p>
        </p:txBody>
      </p:sp>
    </p:spTree>
    <p:extLst>
      <p:ext uri="{BB962C8B-B14F-4D97-AF65-F5344CB8AC3E}">
        <p14:creationId xmlns:p14="http://schemas.microsoft.com/office/powerpoint/2010/main" val="4145715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C8C59-AFCC-4AAB-BC6D-CC031BD0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Unified 2D and 3D Pose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645D4-51C6-497B-BC81-98C86E51A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Our method g</a:t>
            </a:r>
            <a:r>
              <a:rPr lang="en-US" altLang="zh-CN" dirty="0"/>
              <a:t>eneral for </a:t>
            </a:r>
            <a:r>
              <a:rPr lang="en-US" dirty="0"/>
              <a:t>3D and 2D task.</a:t>
            </a:r>
          </a:p>
          <a:p>
            <a:endParaRPr lang="en-US" dirty="0"/>
          </a:p>
          <a:p>
            <a:r>
              <a:rPr lang="en-US" dirty="0"/>
              <a:t> Easily mixed 3D and 2D data training:</a:t>
            </a:r>
          </a:p>
          <a:p>
            <a:endParaRPr lang="en-US" dirty="0"/>
          </a:p>
          <a:p>
            <a:r>
              <a:rPr lang="en-US" dirty="0"/>
              <a:t> Decompose the loss into </a:t>
            </a:r>
            <a:r>
              <a:rPr lang="en-US" dirty="0" err="1"/>
              <a:t>xy</a:t>
            </a:r>
            <a:r>
              <a:rPr lang="en-US" dirty="0"/>
              <a:t> part and z part.</a:t>
            </a:r>
          </a:p>
          <a:p>
            <a:pPr lvl="1"/>
            <a:r>
              <a:rPr lang="en-US" dirty="0" err="1"/>
              <a:t>xy</a:t>
            </a:r>
            <a:r>
              <a:rPr lang="en-US" dirty="0"/>
              <a:t> part is always valid for both 3D and 2D samples.</a:t>
            </a:r>
          </a:p>
          <a:p>
            <a:pPr lvl="1"/>
            <a:r>
              <a:rPr lang="en-US" dirty="0"/>
              <a:t>z part is only computed for 3D samples and set to 0 for 2D samples.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81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Pose Representation: Joint VS. Bone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88" y="1681163"/>
            <a:ext cx="5157787" cy="823912"/>
          </a:xfrm>
        </p:spPr>
        <p:txBody>
          <a:bodyPr/>
          <a:lstStyle/>
          <a:p>
            <a:r>
              <a:rPr lang="en-US" dirty="0"/>
              <a:t>Joint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68289" y="2505075"/>
                <a:ext cx="3261088" cy="3684588"/>
              </a:xfrm>
            </p:spPr>
            <p:txBody>
              <a:bodyPr>
                <a:normAutofit fontScale="92500" lnSpcReduction="20000"/>
              </a:bodyPr>
              <a:lstStyle/>
              <a:p>
                <a:endParaRPr lang="en-US" dirty="0"/>
              </a:p>
              <a:p>
                <a:r>
                  <a:rPr lang="en-US" dirty="0"/>
                  <a:t>Relative position to the </a:t>
                </a:r>
                <a:r>
                  <a:rPr lang="en-US" dirty="0">
                    <a:solidFill>
                      <a:srgbClr val="FF0000"/>
                    </a:solidFill>
                  </a:rPr>
                  <a:t>root</a:t>
                </a:r>
                <a:r>
                  <a:rPr lang="en-US" dirty="0"/>
                  <a:t> joint.</a:t>
                </a:r>
              </a:p>
              <a:p>
                <a:endParaRPr lang="en-US" dirty="0"/>
              </a:p>
              <a:p>
                <a:r>
                  <a:rPr lang="en-US" dirty="0"/>
                  <a:t>Joint output: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Joint loss: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||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68289" y="2505075"/>
                <a:ext cx="3261088" cy="3684588"/>
              </a:xfrm>
              <a:blipFill>
                <a:blip r:embed="rId3"/>
                <a:stretch>
                  <a:fillRect l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1700" y="1681163"/>
            <a:ext cx="5183188" cy="823912"/>
          </a:xfrm>
        </p:spPr>
        <p:txBody>
          <a:bodyPr/>
          <a:lstStyle/>
          <a:p>
            <a:r>
              <a:rPr lang="en-US" dirty="0"/>
              <a:t>Bone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D27E41-7EBD-4DD9-BC36-42536DFD2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304" y="2987542"/>
            <a:ext cx="1071473" cy="280856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AC9D3A0C-B3DD-4071-A678-DFDD642F35F4}"/>
              </a:ext>
            </a:extLst>
          </p:cNvPr>
          <p:cNvSpPr>
            <a:spLocks noChangeAspect="1"/>
          </p:cNvSpPr>
          <p:nvPr/>
        </p:nvSpPr>
        <p:spPr>
          <a:xfrm>
            <a:off x="4382834" y="3170863"/>
            <a:ext cx="250244" cy="250244"/>
          </a:xfrm>
          <a:prstGeom prst="ellipse">
            <a:avLst/>
          </a:prstGeom>
          <a:solidFill>
            <a:srgbClr val="FE0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275D518-3154-4F88-A30F-66F05334D815}"/>
              </a:ext>
            </a:extLst>
          </p:cNvPr>
          <p:cNvSpPr>
            <a:spLocks noChangeAspect="1"/>
          </p:cNvSpPr>
          <p:nvPr/>
        </p:nvSpPr>
        <p:spPr>
          <a:xfrm>
            <a:off x="4071190" y="3752457"/>
            <a:ext cx="250244" cy="250244"/>
          </a:xfrm>
          <a:prstGeom prst="ellipse">
            <a:avLst/>
          </a:prstGeom>
          <a:solidFill>
            <a:srgbClr val="FE0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CAEFED7-E696-47A5-9141-8B2530317BFC}"/>
              </a:ext>
            </a:extLst>
          </p:cNvPr>
          <p:cNvSpPr>
            <a:spLocks noChangeAspect="1"/>
          </p:cNvSpPr>
          <p:nvPr/>
        </p:nvSpPr>
        <p:spPr>
          <a:xfrm>
            <a:off x="4100861" y="5182792"/>
            <a:ext cx="250244" cy="250244"/>
          </a:xfrm>
          <a:prstGeom prst="ellipse">
            <a:avLst/>
          </a:prstGeom>
          <a:solidFill>
            <a:srgbClr val="FE0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462978-69DB-4297-8399-FB33B48B1B61}"/>
              </a:ext>
            </a:extLst>
          </p:cNvPr>
          <p:cNvCxnSpPr/>
          <p:nvPr/>
        </p:nvCxnSpPr>
        <p:spPr>
          <a:xfrm flipV="1">
            <a:off x="4193459" y="3292440"/>
            <a:ext cx="311183" cy="58327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6483BB-54FB-4277-AF66-ADFF82E55D61}"/>
              </a:ext>
            </a:extLst>
          </p:cNvPr>
          <p:cNvCxnSpPr/>
          <p:nvPr/>
        </p:nvCxnSpPr>
        <p:spPr>
          <a:xfrm flipV="1">
            <a:off x="4232078" y="3292439"/>
            <a:ext cx="272564" cy="201547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A54A9A9-6C2E-45A8-B90C-7DD89810621E}"/>
              </a:ext>
            </a:extLst>
          </p:cNvPr>
          <p:cNvSpPr txBox="1"/>
          <p:nvPr/>
        </p:nvSpPr>
        <p:spPr>
          <a:xfrm>
            <a:off x="4510765" y="3275343"/>
            <a:ext cx="540468" cy="381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  <a:r>
              <a:rPr lang="en-US" sz="1200" b="1" dirty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D1B291-D025-491A-8C05-AE55C014BC8E}"/>
              </a:ext>
            </a:extLst>
          </p:cNvPr>
          <p:cNvSpPr txBox="1"/>
          <p:nvPr/>
        </p:nvSpPr>
        <p:spPr>
          <a:xfrm>
            <a:off x="4098126" y="3911818"/>
            <a:ext cx="540468" cy="381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D9D8C2-6F66-4EBC-BDCF-0E8D60C806C4}"/>
              </a:ext>
            </a:extLst>
          </p:cNvPr>
          <p:cNvSpPr txBox="1"/>
          <p:nvPr/>
        </p:nvSpPr>
        <p:spPr>
          <a:xfrm>
            <a:off x="4294774" y="5117096"/>
            <a:ext cx="540468" cy="381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  <a:r>
              <a:rPr lang="en-US" sz="1200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A09068D-FD3F-44DB-B56A-1ECA2FE41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134" y="3026449"/>
            <a:ext cx="1071473" cy="2808560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62ED5593-4B4F-4411-B267-BD2DBE9ECB12}"/>
              </a:ext>
            </a:extLst>
          </p:cNvPr>
          <p:cNvSpPr>
            <a:spLocks noChangeAspect="1"/>
          </p:cNvSpPr>
          <p:nvPr/>
        </p:nvSpPr>
        <p:spPr>
          <a:xfrm>
            <a:off x="10803664" y="3209770"/>
            <a:ext cx="250244" cy="250244"/>
          </a:xfrm>
          <a:prstGeom prst="ellipse">
            <a:avLst/>
          </a:prstGeom>
          <a:solidFill>
            <a:srgbClr val="FE0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F3C36F8-06C2-4171-B962-86EB9AF696D2}"/>
              </a:ext>
            </a:extLst>
          </p:cNvPr>
          <p:cNvSpPr>
            <a:spLocks noChangeAspect="1"/>
          </p:cNvSpPr>
          <p:nvPr/>
        </p:nvSpPr>
        <p:spPr>
          <a:xfrm>
            <a:off x="10492020" y="3791364"/>
            <a:ext cx="250244" cy="250244"/>
          </a:xfrm>
          <a:prstGeom prst="ellipse">
            <a:avLst/>
          </a:prstGeom>
          <a:solidFill>
            <a:srgbClr val="FE0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DFFC7A2-8A8C-403F-9682-B6E1765BFAA3}"/>
              </a:ext>
            </a:extLst>
          </p:cNvPr>
          <p:cNvSpPr>
            <a:spLocks noChangeAspect="1"/>
          </p:cNvSpPr>
          <p:nvPr/>
        </p:nvSpPr>
        <p:spPr>
          <a:xfrm>
            <a:off x="10521691" y="5221699"/>
            <a:ext cx="250244" cy="250244"/>
          </a:xfrm>
          <a:prstGeom prst="ellipse">
            <a:avLst/>
          </a:prstGeom>
          <a:solidFill>
            <a:srgbClr val="FE0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786D8C6-782A-4664-A847-4B6F4C5633EF}"/>
              </a:ext>
            </a:extLst>
          </p:cNvPr>
          <p:cNvCxnSpPr/>
          <p:nvPr/>
        </p:nvCxnSpPr>
        <p:spPr>
          <a:xfrm flipV="1">
            <a:off x="10614289" y="3331347"/>
            <a:ext cx="311183" cy="58327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340591-7A50-43A1-BD9D-73B63BB5E59C}"/>
              </a:ext>
            </a:extLst>
          </p:cNvPr>
          <p:cNvCxnSpPr/>
          <p:nvPr/>
        </p:nvCxnSpPr>
        <p:spPr>
          <a:xfrm flipH="1" flipV="1">
            <a:off x="10614289" y="3914617"/>
            <a:ext cx="38619" cy="143220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812259C-C852-4482-BD31-9F5EC0C68D51}"/>
              </a:ext>
            </a:extLst>
          </p:cNvPr>
          <p:cNvSpPr txBox="1"/>
          <p:nvPr/>
        </p:nvSpPr>
        <p:spPr>
          <a:xfrm>
            <a:off x="10931595" y="3314250"/>
            <a:ext cx="540468" cy="381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  <a:r>
              <a:rPr lang="en-US" sz="1200" b="1" dirty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A13362-D88E-4B70-BEB2-73B88E6B4363}"/>
              </a:ext>
            </a:extLst>
          </p:cNvPr>
          <p:cNvSpPr txBox="1"/>
          <p:nvPr/>
        </p:nvSpPr>
        <p:spPr>
          <a:xfrm>
            <a:off x="10649846" y="3882727"/>
            <a:ext cx="540468" cy="381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617030-3ECC-4595-A000-ABB5F2CFD380}"/>
              </a:ext>
            </a:extLst>
          </p:cNvPr>
          <p:cNvSpPr txBox="1"/>
          <p:nvPr/>
        </p:nvSpPr>
        <p:spPr>
          <a:xfrm>
            <a:off x="10715604" y="5156003"/>
            <a:ext cx="540468" cy="381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  <a:r>
              <a:rPr lang="en-US" sz="1200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3">
                <a:extLst>
                  <a:ext uri="{FF2B5EF4-FFF2-40B4-BE49-F238E27FC236}">
                    <a16:creationId xmlns:a16="http://schemas.microsoft.com/office/drawing/2014/main" id="{F8BAC6AC-2A52-4F32-8E31-19F506C310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63106" y="2505075"/>
                <a:ext cx="3844811" cy="3684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  <a:p>
                <a:r>
                  <a:rPr lang="en-US" dirty="0"/>
                  <a:t>Relative position to its </a:t>
                </a:r>
                <a:r>
                  <a:rPr lang="en-US" dirty="0">
                    <a:solidFill>
                      <a:srgbClr val="FF0000"/>
                    </a:solidFill>
                  </a:rPr>
                  <a:t>parent</a:t>
                </a:r>
                <a:r>
                  <a:rPr lang="en-US" dirty="0"/>
                  <a:t> joint.</a:t>
                </a:r>
              </a:p>
              <a:p>
                <a:endParaRPr lang="en-US" dirty="0"/>
              </a:p>
              <a:p>
                <a:r>
                  <a:rPr lang="en-US" dirty="0"/>
                  <a:t>Bone output: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Bone loss: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𝑝𝑎𝑟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𝑝𝑎𝑟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||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Content Placeholder 3">
                <a:extLst>
                  <a:ext uri="{FF2B5EF4-FFF2-40B4-BE49-F238E27FC236}">
                    <a16:creationId xmlns:a16="http://schemas.microsoft.com/office/drawing/2014/main" id="{F8BAC6AC-2A52-4F32-8E31-19F506C31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106" y="2505075"/>
                <a:ext cx="3844811" cy="3684588"/>
              </a:xfrm>
              <a:prstGeom prst="rect">
                <a:avLst/>
              </a:prstGeom>
              <a:blipFill>
                <a:blip r:embed="rId5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33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Representation: Drawbacks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Joints independently estimated</a:t>
            </a:r>
          </a:p>
          <a:p>
            <a:endParaRPr lang="en-US" dirty="0"/>
          </a:p>
          <a:p>
            <a:r>
              <a:rPr lang="en-US" dirty="0"/>
              <a:t>Internal structure not exploited</a:t>
            </a:r>
          </a:p>
          <a:p>
            <a:endParaRPr lang="en-US" dirty="0"/>
          </a:p>
          <a:p>
            <a:r>
              <a:rPr lang="en-US" dirty="0"/>
              <a:t>Geometric constraint not satisfied</a:t>
            </a:r>
          </a:p>
          <a:p>
            <a:pPr lvl="1"/>
            <a:r>
              <a:rPr lang="en-US" dirty="0"/>
              <a:t>Bone length not constant</a:t>
            </a:r>
          </a:p>
          <a:p>
            <a:pPr lvl="1"/>
            <a:r>
              <a:rPr lang="en-US" dirty="0"/>
              <a:t>Joint angle may out of range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D353871-F2C9-48F8-9A04-49FF138A8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6525" y="1825625"/>
            <a:ext cx="1670281" cy="427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3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Fine-Grained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classify fine-grained categories</a:t>
            </a:r>
          </a:p>
          <a:p>
            <a:pPr lvl="1"/>
            <a:r>
              <a:rPr lang="en-US" dirty="0"/>
              <a:t>Like dogs’ </a:t>
            </a:r>
            <a:r>
              <a:rPr lang="en-US" altLang="zh-CN" dirty="0"/>
              <a:t>category, Ford and Benz</a:t>
            </a:r>
            <a:endParaRPr lang="en-US" dirty="0"/>
          </a:p>
          <a:p>
            <a:endParaRPr lang="en-US" dirty="0"/>
          </a:p>
          <a:p>
            <a:r>
              <a:rPr lang="en-US" dirty="0"/>
              <a:t>Input: A single RGB image</a:t>
            </a:r>
          </a:p>
          <a:p>
            <a:endParaRPr lang="en-US" dirty="0"/>
          </a:p>
          <a:p>
            <a:r>
              <a:rPr lang="en-US" dirty="0"/>
              <a:t>Output: Label</a:t>
            </a:r>
          </a:p>
        </p:txBody>
      </p:sp>
    </p:spTree>
    <p:extLst>
      <p:ext uri="{BB962C8B-B14F-4D97-AF65-F5344CB8AC3E}">
        <p14:creationId xmlns:p14="http://schemas.microsoft.com/office/powerpoint/2010/main" val="172041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ABC8-77E4-4595-83F4-626A6F5A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Bone Loss Only: Drawback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6997C1-2FB4-4D70-B9D9-F5EB0C5942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073185" cy="490991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Joint location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𝑎𝑛𝑘𝑙𝑒</m:t>
                    </m:r>
                  </m:oMath>
                </a14:m>
                <a:r>
                  <a:rPr lang="en-US" dirty="0"/>
                  <a:t> is a summation of thigh and shin: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Joint error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𝑎𝑛𝑘𝑙𝑒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𝑔𝑡</m:t>
                            </m:r>
                          </m:sup>
                        </m:sSub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            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𝑔𝑡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𝑔𝑡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                             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||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2,1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2,1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𝑔𝑡</m:t>
                                </m:r>
                              </m:sup>
                            </m:sSubSup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𝑔𝑡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r>
                  <a:rPr lang="en-US" dirty="0"/>
                  <a:t>Errors in bones </a:t>
                </a:r>
                <a:r>
                  <a:rPr lang="en-US" dirty="0">
                    <a:solidFill>
                      <a:srgbClr val="FF0000"/>
                    </a:solidFill>
                  </a:rPr>
                  <a:t>propagate</a:t>
                </a:r>
                <a:r>
                  <a:rPr lang="en-US" dirty="0"/>
                  <a:t> to joints along the kinematic tree</a:t>
                </a:r>
              </a:p>
              <a:p>
                <a:endParaRPr lang="en-US" dirty="0"/>
              </a:p>
              <a:p>
                <a:r>
                  <a:rPr lang="en-US" dirty="0"/>
                  <a:t>Large errors for joints at the far end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6997C1-2FB4-4D70-B9D9-F5EB0C5942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073185" cy="4909912"/>
              </a:xfrm>
              <a:blipFill>
                <a:blip r:embed="rId3"/>
                <a:stretch>
                  <a:fillRect l="-1057" t="-2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25">
            <a:extLst>
              <a:ext uri="{FF2B5EF4-FFF2-40B4-BE49-F238E27FC236}">
                <a16:creationId xmlns:a16="http://schemas.microsoft.com/office/drawing/2014/main" id="{7D0BF75E-D9A2-4509-821A-F49F4FD01E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404" y="1616057"/>
            <a:ext cx="1407801" cy="369014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65EDA50-65E7-417D-B99F-58DCBB532CBA}"/>
              </a:ext>
            </a:extLst>
          </p:cNvPr>
          <p:cNvSpPr>
            <a:spLocks noChangeAspect="1"/>
          </p:cNvSpPr>
          <p:nvPr/>
        </p:nvSpPr>
        <p:spPr>
          <a:xfrm>
            <a:off x="10608840" y="1934668"/>
            <a:ext cx="262567" cy="262567"/>
          </a:xfrm>
          <a:prstGeom prst="ellipse">
            <a:avLst/>
          </a:prstGeom>
          <a:solidFill>
            <a:srgbClr val="FE0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7BD3A8D-9B66-49CC-B011-8FD23FF6DB8C}"/>
              </a:ext>
            </a:extLst>
          </p:cNvPr>
          <p:cNvSpPr>
            <a:spLocks noChangeAspect="1"/>
          </p:cNvSpPr>
          <p:nvPr/>
        </p:nvSpPr>
        <p:spPr>
          <a:xfrm>
            <a:off x="10184239" y="2576337"/>
            <a:ext cx="262567" cy="262567"/>
          </a:xfrm>
          <a:prstGeom prst="ellipse">
            <a:avLst/>
          </a:prstGeom>
          <a:solidFill>
            <a:srgbClr val="FE0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49A2E6-5786-4B50-B17A-773F10F37DA9}"/>
              </a:ext>
            </a:extLst>
          </p:cNvPr>
          <p:cNvSpPr>
            <a:spLocks noChangeAspect="1"/>
          </p:cNvSpPr>
          <p:nvPr/>
        </p:nvSpPr>
        <p:spPr>
          <a:xfrm>
            <a:off x="10267447" y="4365679"/>
            <a:ext cx="262567" cy="262567"/>
          </a:xfrm>
          <a:prstGeom prst="ellipse">
            <a:avLst/>
          </a:prstGeom>
          <a:solidFill>
            <a:srgbClr val="FE0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17D023-81E7-4283-B150-8D3B8CA31533}"/>
              </a:ext>
            </a:extLst>
          </p:cNvPr>
          <p:cNvCxnSpPr/>
          <p:nvPr/>
        </p:nvCxnSpPr>
        <p:spPr>
          <a:xfrm flipH="1" flipV="1">
            <a:off x="10315522" y="2707620"/>
            <a:ext cx="83208" cy="1789342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846C34-7353-49C3-8625-BB7F3601762B}"/>
                  </a:ext>
                </a:extLst>
              </p:cNvPr>
              <p:cNvSpPr txBox="1"/>
              <p:nvPr/>
            </p:nvSpPr>
            <p:spPr>
              <a:xfrm>
                <a:off x="10156576" y="1662865"/>
                <a:ext cx="670630" cy="41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𝑔𝑡</m:t>
                          </m:r>
                        </m:sup>
                      </m:sSubSup>
                    </m:oMath>
                  </m:oMathPara>
                </a14:m>
                <a:endParaRPr lang="en-US" b="1" baseline="30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846C34-7353-49C3-8625-BB7F36017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6576" y="1662865"/>
                <a:ext cx="670630" cy="418384"/>
              </a:xfrm>
              <a:prstGeom prst="rect">
                <a:avLst/>
              </a:prstGeom>
              <a:blipFill>
                <a:blip r:embed="rId5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80E4F2-C7DA-4CF1-A49B-088BAB719148}"/>
              </a:ext>
            </a:extLst>
          </p:cNvPr>
          <p:cNvCxnSpPr/>
          <p:nvPr/>
        </p:nvCxnSpPr>
        <p:spPr>
          <a:xfrm flipV="1">
            <a:off x="10315522" y="2065951"/>
            <a:ext cx="424601" cy="64167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D616F01-752E-4C87-B950-F6A42ED73D78}"/>
              </a:ext>
            </a:extLst>
          </p:cNvPr>
          <p:cNvSpPr>
            <a:spLocks noChangeAspect="1"/>
          </p:cNvSpPr>
          <p:nvPr/>
        </p:nvSpPr>
        <p:spPr>
          <a:xfrm>
            <a:off x="9413678" y="5389169"/>
            <a:ext cx="262567" cy="262567"/>
          </a:xfrm>
          <a:prstGeom prst="ellipse">
            <a:avLst/>
          </a:prstGeom>
          <a:solidFill>
            <a:srgbClr val="FE0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D36A7B-0D34-45E0-9E3C-20ACBDD24348}"/>
              </a:ext>
            </a:extLst>
          </p:cNvPr>
          <p:cNvSpPr txBox="1"/>
          <p:nvPr/>
        </p:nvSpPr>
        <p:spPr>
          <a:xfrm>
            <a:off x="9785758" y="5335786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truth joint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A2EB2A-0496-4573-BE0E-A9EFB078C622}"/>
              </a:ext>
            </a:extLst>
          </p:cNvPr>
          <p:cNvCxnSpPr/>
          <p:nvPr/>
        </p:nvCxnSpPr>
        <p:spPr>
          <a:xfrm>
            <a:off x="9328632" y="5921109"/>
            <a:ext cx="485701" cy="3767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38F603-F5EF-4E50-BE35-0E89903EDDEB}"/>
              </a:ext>
            </a:extLst>
          </p:cNvPr>
          <p:cNvSpPr txBox="1"/>
          <p:nvPr/>
        </p:nvSpPr>
        <p:spPr>
          <a:xfrm>
            <a:off x="9785758" y="5736443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truth bone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7FC92F-898B-4DD9-B233-DA7F260BF632}"/>
              </a:ext>
            </a:extLst>
          </p:cNvPr>
          <p:cNvCxnSpPr/>
          <p:nvPr/>
        </p:nvCxnSpPr>
        <p:spPr>
          <a:xfrm flipV="1">
            <a:off x="10605396" y="2065951"/>
            <a:ext cx="146245" cy="1168479"/>
          </a:xfrm>
          <a:prstGeom prst="straightConnector1">
            <a:avLst/>
          </a:prstGeom>
          <a:ln w="762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2E4A0B-7A26-4E60-BE0E-9245C46BBB59}"/>
              </a:ext>
            </a:extLst>
          </p:cNvPr>
          <p:cNvCxnSpPr/>
          <p:nvPr/>
        </p:nvCxnSpPr>
        <p:spPr>
          <a:xfrm>
            <a:off x="9334347" y="6326587"/>
            <a:ext cx="485701" cy="3767"/>
          </a:xfrm>
          <a:prstGeom prst="straightConnector1">
            <a:avLst/>
          </a:prstGeom>
          <a:ln w="762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6507A1-A54D-4C39-A16B-01F1E6A5FB9E}"/>
              </a:ext>
            </a:extLst>
          </p:cNvPr>
          <p:cNvSpPr txBox="1"/>
          <p:nvPr/>
        </p:nvSpPr>
        <p:spPr>
          <a:xfrm>
            <a:off x="9785758" y="6148609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Estimated bone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18B345-EB23-47BF-AEC5-4783F63F7E1C}"/>
                  </a:ext>
                </a:extLst>
              </p:cNvPr>
              <p:cNvSpPr txBox="1"/>
              <p:nvPr/>
            </p:nvSpPr>
            <p:spPr>
              <a:xfrm>
                <a:off x="9785758" y="2361886"/>
                <a:ext cx="670630" cy="428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𝑔𝑡</m:t>
                          </m:r>
                        </m:sup>
                      </m:sSubSup>
                    </m:oMath>
                  </m:oMathPara>
                </a14:m>
                <a:endParaRPr lang="en-US" b="1" baseline="30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18B345-EB23-47BF-AEC5-4783F63F7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758" y="2361886"/>
                <a:ext cx="670630" cy="428900"/>
              </a:xfrm>
              <a:prstGeom prst="rect">
                <a:avLst/>
              </a:prstGeom>
              <a:blipFill>
                <a:blip r:embed="rId6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73062C-B43B-496D-ACBC-4A7FDE06EDD1}"/>
                  </a:ext>
                </a:extLst>
              </p:cNvPr>
              <p:cNvSpPr txBox="1"/>
              <p:nvPr/>
            </p:nvSpPr>
            <p:spPr>
              <a:xfrm>
                <a:off x="9813932" y="4199346"/>
                <a:ext cx="670630" cy="428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𝑔𝑡</m:t>
                          </m:r>
                        </m:sup>
                      </m:sSubSup>
                    </m:oMath>
                  </m:oMathPara>
                </a14:m>
                <a:endParaRPr lang="en-US" b="1" baseline="30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73062C-B43B-496D-ACBC-4A7FDE06E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3932" y="4199346"/>
                <a:ext cx="670630" cy="428900"/>
              </a:xfrm>
              <a:prstGeom prst="rect">
                <a:avLst/>
              </a:prstGeom>
              <a:blipFill>
                <a:blip r:embed="rId7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9DED172-9774-45A0-B0E7-6DC4CAB44F0C}"/>
                  </a:ext>
                </a:extLst>
              </p:cNvPr>
              <p:cNvSpPr txBox="1"/>
              <p:nvPr/>
            </p:nvSpPr>
            <p:spPr>
              <a:xfrm>
                <a:off x="10550648" y="2927024"/>
                <a:ext cx="670630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en-US" b="1" baseline="30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9DED172-9774-45A0-B0E7-6DC4CAB44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0648" y="2927024"/>
                <a:ext cx="670630" cy="397032"/>
              </a:xfrm>
              <a:prstGeom prst="rect">
                <a:avLst/>
              </a:prstGeom>
              <a:blipFill>
                <a:blip r:embed="rId8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D826B1-02D5-4B8E-A377-FABE2258C637}"/>
                  </a:ext>
                </a:extLst>
              </p:cNvPr>
              <p:cNvSpPr txBox="1"/>
              <p:nvPr/>
            </p:nvSpPr>
            <p:spPr>
              <a:xfrm>
                <a:off x="10728471" y="4853576"/>
                <a:ext cx="670630" cy="397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</m:sSubSup>
                    </m:oMath>
                  </m:oMathPara>
                </a14:m>
                <a:endParaRPr lang="en-US" b="1" baseline="30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D826B1-02D5-4B8E-A377-FABE2258C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471" y="4853576"/>
                <a:ext cx="670630" cy="397545"/>
              </a:xfrm>
              <a:prstGeom prst="rect">
                <a:avLst/>
              </a:prstGeom>
              <a:blipFill>
                <a:blip r:embed="rId9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0A730A-8C05-4CFA-B2E9-839699B6F493}"/>
              </a:ext>
            </a:extLst>
          </p:cNvPr>
          <p:cNvCxnSpPr>
            <a:cxnSpLocks/>
          </p:cNvCxnSpPr>
          <p:nvPr/>
        </p:nvCxnSpPr>
        <p:spPr>
          <a:xfrm flipH="1" flipV="1">
            <a:off x="10605396" y="3234430"/>
            <a:ext cx="547985" cy="1767338"/>
          </a:xfrm>
          <a:prstGeom prst="straightConnector1">
            <a:avLst/>
          </a:prstGeom>
          <a:ln w="762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4779D20-7FC5-4D33-A727-1206F47AD5FE}"/>
              </a:ext>
            </a:extLst>
          </p:cNvPr>
          <p:cNvSpPr txBox="1"/>
          <p:nvPr/>
        </p:nvSpPr>
        <p:spPr>
          <a:xfrm>
            <a:off x="3867824" y="4720992"/>
            <a:ext cx="1608366" cy="366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Error in shin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F6D870-E80F-487D-96D5-4C2F325DA466}"/>
              </a:ext>
            </a:extLst>
          </p:cNvPr>
          <p:cNvSpPr/>
          <p:nvPr/>
        </p:nvSpPr>
        <p:spPr>
          <a:xfrm>
            <a:off x="4460917" y="2477927"/>
            <a:ext cx="835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bone 2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034D6C3-91B1-4355-A239-2571632D130F}"/>
              </a:ext>
            </a:extLst>
          </p:cNvPr>
          <p:cNvSpPr/>
          <p:nvPr/>
        </p:nvSpPr>
        <p:spPr>
          <a:xfrm>
            <a:off x="5487371" y="2477927"/>
            <a:ext cx="835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bone 1</a:t>
            </a:r>
            <a:endParaRPr lang="en-US" dirty="0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AE0EB3CA-0AB4-42BD-96BE-703F64486DB3}"/>
              </a:ext>
            </a:extLst>
          </p:cNvPr>
          <p:cNvSpPr/>
          <p:nvPr/>
        </p:nvSpPr>
        <p:spPr>
          <a:xfrm rot="5400000">
            <a:off x="4527991" y="3724111"/>
            <a:ext cx="288032" cy="18304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F3D66F-31A2-4A32-9FC9-1E3031DDB862}"/>
              </a:ext>
            </a:extLst>
          </p:cNvPr>
          <p:cNvSpPr txBox="1"/>
          <p:nvPr/>
        </p:nvSpPr>
        <p:spPr>
          <a:xfrm>
            <a:off x="6061945" y="4720992"/>
            <a:ext cx="1608366" cy="366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Error in thigh</a:t>
            </a:r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97F3F28E-B3D7-4D9A-AF3B-EB95BE7B1942}"/>
              </a:ext>
            </a:extLst>
          </p:cNvPr>
          <p:cNvSpPr/>
          <p:nvPr/>
        </p:nvSpPr>
        <p:spPr>
          <a:xfrm rot="5400000">
            <a:off x="6722112" y="3724111"/>
            <a:ext cx="288032" cy="18304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1F18C28-1D6E-48AF-B3C8-03131C2E82C7}"/>
              </a:ext>
            </a:extLst>
          </p:cNvPr>
          <p:cNvCxnSpPr>
            <a:cxnSpLocks/>
          </p:cNvCxnSpPr>
          <p:nvPr/>
        </p:nvCxnSpPr>
        <p:spPr>
          <a:xfrm>
            <a:off x="1183821" y="3731079"/>
            <a:ext cx="233523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895C83-7A71-4548-8A70-87F2E2D698F8}"/>
              </a:ext>
            </a:extLst>
          </p:cNvPr>
          <p:cNvCxnSpPr/>
          <p:nvPr/>
        </p:nvCxnSpPr>
        <p:spPr>
          <a:xfrm>
            <a:off x="3717973" y="5093181"/>
            <a:ext cx="186145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D93B393-1CEB-43A9-9655-E6EEBA6B1E49}"/>
              </a:ext>
            </a:extLst>
          </p:cNvPr>
          <p:cNvCxnSpPr/>
          <p:nvPr/>
        </p:nvCxnSpPr>
        <p:spPr>
          <a:xfrm>
            <a:off x="5950887" y="5087738"/>
            <a:ext cx="186145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7840598-CD01-4D6F-8179-CE0AD8248AE2}"/>
              </a:ext>
            </a:extLst>
          </p:cNvPr>
          <p:cNvSpPr/>
          <p:nvPr/>
        </p:nvSpPr>
        <p:spPr>
          <a:xfrm>
            <a:off x="10751641" y="4628246"/>
            <a:ext cx="694154" cy="7075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AE8C96-6081-4740-9697-56BF740C505C}"/>
              </a:ext>
            </a:extLst>
          </p:cNvPr>
          <p:cNvSpPr/>
          <p:nvPr/>
        </p:nvSpPr>
        <p:spPr>
          <a:xfrm>
            <a:off x="10849013" y="1887907"/>
            <a:ext cx="503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Hip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86649EE-8C8B-402D-A4D4-E8E222DE14A5}"/>
              </a:ext>
            </a:extLst>
          </p:cNvPr>
          <p:cNvSpPr/>
          <p:nvPr/>
        </p:nvSpPr>
        <p:spPr>
          <a:xfrm>
            <a:off x="10409595" y="2573671"/>
            <a:ext cx="653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Knee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03A8019-49EC-4243-BDDD-9DE9F167CA15}"/>
              </a:ext>
            </a:extLst>
          </p:cNvPr>
          <p:cNvSpPr/>
          <p:nvPr/>
        </p:nvSpPr>
        <p:spPr>
          <a:xfrm>
            <a:off x="10493173" y="4278161"/>
            <a:ext cx="712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Ankle</a:t>
            </a:r>
          </a:p>
        </p:txBody>
      </p:sp>
    </p:spTree>
    <p:extLst>
      <p:ext uri="{BB962C8B-B14F-4D97-AF65-F5344CB8AC3E}">
        <p14:creationId xmlns:p14="http://schemas.microsoft.com/office/powerpoint/2010/main" val="205552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  <p:bldP spid="11" grpId="0" animBg="1"/>
      <p:bldP spid="12" grpId="0"/>
      <p:bldP spid="14" grpId="0"/>
      <p:bldP spid="17" grpId="0"/>
      <p:bldP spid="18" grpId="0"/>
      <p:bldP spid="19" grpId="0"/>
      <p:bldP spid="20" grpId="0"/>
      <p:bldP spid="21" grpId="0"/>
      <p:bldP spid="28" grpId="0"/>
      <p:bldP spid="32" grpId="0"/>
      <p:bldP spid="33" grpId="0"/>
      <p:bldP spid="34" grpId="0" animBg="1"/>
      <p:bldP spid="35" grpId="0"/>
      <p:bldP spid="36" grpId="0" animBg="1"/>
      <p:bldP spid="23" grpId="0" animBg="1"/>
      <p:bldP spid="25" grpId="0"/>
      <p:bldP spid="25" grpId="1"/>
      <p:bldP spid="37" grpId="0"/>
      <p:bldP spid="37" grpId="1"/>
      <p:bldP spid="41" grpId="0"/>
      <p:bldP spid="4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18B19-DB0D-40E1-A177-D42E3969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C2D8-EBC8-43BB-8DC9-39F0F60B8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0004"/>
          </a:xfrm>
        </p:spPr>
        <p:txBody>
          <a:bodyPr/>
          <a:lstStyle/>
          <a:p>
            <a:r>
              <a:rPr lang="en-US" dirty="0"/>
              <a:t>Besides </a:t>
            </a:r>
            <a:r>
              <a:rPr lang="en-US" dirty="0">
                <a:solidFill>
                  <a:srgbClr val="FF0000"/>
                </a:solidFill>
              </a:rPr>
              <a:t>local</a:t>
            </a:r>
            <a:r>
              <a:rPr lang="en-US" dirty="0"/>
              <a:t> bone loss only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Long-range </a:t>
            </a:r>
            <a:r>
              <a:rPr lang="en-US" dirty="0"/>
              <a:t>losses should also be considered and </a:t>
            </a:r>
            <a:r>
              <a:rPr lang="en-US" dirty="0">
                <a:solidFill>
                  <a:srgbClr val="FF0000"/>
                </a:solidFill>
              </a:rPr>
              <a:t>balanced</a:t>
            </a:r>
            <a:r>
              <a:rPr lang="en-US" dirty="0"/>
              <a:t> over the intermediate bones.</a:t>
            </a:r>
          </a:p>
        </p:txBody>
      </p:sp>
    </p:spTree>
    <p:extLst>
      <p:ext uri="{BB962C8B-B14F-4D97-AF65-F5344CB8AC3E}">
        <p14:creationId xmlns:p14="http://schemas.microsoft.com/office/powerpoint/2010/main" val="1050307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Joint Loss to Bone Outputs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6013452" cy="5032375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Bone output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𝑝𝑎𝑟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rgbClr val="FFC000"/>
                    </a:solidFill>
                  </a:rPr>
                  <a:t>Bone loss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𝑝𝑎𝑟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𝑝𝑎𝑟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||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Add </a:t>
                </a:r>
                <a:r>
                  <a:rPr lang="en-US" dirty="0">
                    <a:solidFill>
                      <a:srgbClr val="FFC000"/>
                    </a:solidFill>
                  </a:rPr>
                  <a:t>joint loss</a:t>
                </a:r>
                <a:r>
                  <a:rPr lang="en-US" dirty="0"/>
                  <a:t> to </a:t>
                </a:r>
                <a:r>
                  <a:rPr lang="en-US" dirty="0">
                    <a:solidFill>
                      <a:srgbClr val="0070C0"/>
                    </a:solidFill>
                  </a:rPr>
                  <a:t>bone output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||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</m:oMath>
                </a14:m>
                <a:r>
                  <a:rPr lang="en-US" dirty="0"/>
                  <a:t> is a summation of the bones along the </a:t>
                </a:r>
                <a:r>
                  <a:rPr lang="en-US" dirty="0">
                    <a:solidFill>
                      <a:srgbClr val="00B050"/>
                    </a:solidFill>
                  </a:rPr>
                  <a:t>kinematic tree path</a:t>
                </a:r>
                <a:r>
                  <a:rPr lang="en-US" altLang="zh-CN" dirty="0"/>
                  <a:t>.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6013452" cy="5032375"/>
              </a:xfrm>
              <a:blipFill>
                <a:blip r:embed="rId3"/>
                <a:stretch>
                  <a:fillRect l="-1826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>
            <a:spLocks noChangeAspect="1"/>
          </p:cNvSpPr>
          <p:nvPr/>
        </p:nvSpPr>
        <p:spPr>
          <a:xfrm>
            <a:off x="8736445" y="4260739"/>
            <a:ext cx="250244" cy="25024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736445" y="5117347"/>
            <a:ext cx="250244" cy="25024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742067" y="6229561"/>
            <a:ext cx="250244" cy="25024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9857222" y="4260739"/>
            <a:ext cx="250244" cy="25024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9857222" y="5117347"/>
            <a:ext cx="250244" cy="25024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9857559" y="6229561"/>
            <a:ext cx="250244" cy="25024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9309883" y="3808684"/>
            <a:ext cx="250244" cy="25024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9309883" y="2798537"/>
            <a:ext cx="250244" cy="25024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9315033" y="2280011"/>
            <a:ext cx="250244" cy="25024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9312458" y="1671638"/>
            <a:ext cx="250244" cy="25024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8621068" y="2700280"/>
            <a:ext cx="250244" cy="25024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7970946" y="3275307"/>
            <a:ext cx="250244" cy="25024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9964349" y="2700280"/>
            <a:ext cx="250244" cy="25024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0615188" y="3270476"/>
            <a:ext cx="250244" cy="25024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cxnSp>
        <p:nvCxnSpPr>
          <p:cNvPr id="18" name="Straight Arrow Connector 17"/>
          <p:cNvCxnSpPr>
            <a:stCxn id="6" idx="0"/>
            <a:endCxn id="5" idx="4"/>
          </p:cNvCxnSpPr>
          <p:nvPr/>
        </p:nvCxnSpPr>
        <p:spPr>
          <a:xfrm flipH="1" flipV="1">
            <a:off x="8861567" y="5367591"/>
            <a:ext cx="5622" cy="861970"/>
          </a:xfrm>
          <a:prstGeom prst="straightConnector1">
            <a:avLst/>
          </a:prstGeom>
          <a:ln w="857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0"/>
            <a:endCxn id="8" idx="4"/>
          </p:cNvCxnSpPr>
          <p:nvPr/>
        </p:nvCxnSpPr>
        <p:spPr>
          <a:xfrm flipH="1" flipV="1">
            <a:off x="9982344" y="5367591"/>
            <a:ext cx="337" cy="861970"/>
          </a:xfrm>
          <a:prstGeom prst="straightConnector1">
            <a:avLst/>
          </a:prstGeom>
          <a:ln w="857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0"/>
            <a:endCxn id="7" idx="4"/>
          </p:cNvCxnSpPr>
          <p:nvPr/>
        </p:nvCxnSpPr>
        <p:spPr>
          <a:xfrm flipV="1">
            <a:off x="9982344" y="4510983"/>
            <a:ext cx="0" cy="606364"/>
          </a:xfrm>
          <a:prstGeom prst="straightConnector1">
            <a:avLst/>
          </a:prstGeom>
          <a:ln w="857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  <a:endCxn id="4" idx="4"/>
          </p:cNvCxnSpPr>
          <p:nvPr/>
        </p:nvCxnSpPr>
        <p:spPr>
          <a:xfrm flipV="1">
            <a:off x="8861567" y="4510983"/>
            <a:ext cx="0" cy="606364"/>
          </a:xfrm>
          <a:prstGeom prst="straightConnector1">
            <a:avLst/>
          </a:prstGeom>
          <a:ln w="857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0"/>
            <a:endCxn id="10" idx="2"/>
          </p:cNvCxnSpPr>
          <p:nvPr/>
        </p:nvCxnSpPr>
        <p:spPr>
          <a:xfrm flipV="1">
            <a:off x="8861567" y="3933806"/>
            <a:ext cx="448316" cy="326933"/>
          </a:xfrm>
          <a:prstGeom prst="straightConnector1">
            <a:avLst/>
          </a:prstGeom>
          <a:ln w="857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0"/>
            <a:endCxn id="10" idx="6"/>
          </p:cNvCxnSpPr>
          <p:nvPr/>
        </p:nvCxnSpPr>
        <p:spPr>
          <a:xfrm flipH="1" flipV="1">
            <a:off x="9560127" y="3933806"/>
            <a:ext cx="422217" cy="326933"/>
          </a:xfrm>
          <a:prstGeom prst="straightConnector1">
            <a:avLst/>
          </a:prstGeom>
          <a:ln w="857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4"/>
            <a:endCxn id="10" idx="0"/>
          </p:cNvCxnSpPr>
          <p:nvPr/>
        </p:nvCxnSpPr>
        <p:spPr>
          <a:xfrm>
            <a:off x="9435005" y="3048781"/>
            <a:ext cx="0" cy="759903"/>
          </a:xfrm>
          <a:prstGeom prst="straightConnector1">
            <a:avLst/>
          </a:prstGeom>
          <a:ln w="857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4"/>
            <a:endCxn id="11" idx="0"/>
          </p:cNvCxnSpPr>
          <p:nvPr/>
        </p:nvCxnSpPr>
        <p:spPr>
          <a:xfrm flipH="1">
            <a:off x="9435005" y="2530255"/>
            <a:ext cx="5150" cy="268282"/>
          </a:xfrm>
          <a:prstGeom prst="straightConnector1">
            <a:avLst/>
          </a:prstGeom>
          <a:ln w="857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4"/>
            <a:endCxn id="12" idx="0"/>
          </p:cNvCxnSpPr>
          <p:nvPr/>
        </p:nvCxnSpPr>
        <p:spPr>
          <a:xfrm>
            <a:off x="9437580" y="1921882"/>
            <a:ext cx="2575" cy="358129"/>
          </a:xfrm>
          <a:prstGeom prst="straightConnector1">
            <a:avLst/>
          </a:prstGeom>
          <a:ln w="857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2"/>
            <a:endCxn id="11" idx="6"/>
          </p:cNvCxnSpPr>
          <p:nvPr/>
        </p:nvCxnSpPr>
        <p:spPr>
          <a:xfrm flipH="1">
            <a:off x="9560127" y="2825402"/>
            <a:ext cx="404222" cy="98257"/>
          </a:xfrm>
          <a:prstGeom prst="straightConnector1">
            <a:avLst/>
          </a:prstGeom>
          <a:ln w="857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1"/>
            <a:endCxn id="16" idx="6"/>
          </p:cNvCxnSpPr>
          <p:nvPr/>
        </p:nvCxnSpPr>
        <p:spPr>
          <a:xfrm flipH="1" flipV="1">
            <a:off x="10214593" y="2825402"/>
            <a:ext cx="437242" cy="481721"/>
          </a:xfrm>
          <a:prstGeom prst="straightConnector1">
            <a:avLst/>
          </a:prstGeom>
          <a:ln w="857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6"/>
            <a:endCxn id="11" idx="2"/>
          </p:cNvCxnSpPr>
          <p:nvPr/>
        </p:nvCxnSpPr>
        <p:spPr>
          <a:xfrm>
            <a:off x="8871312" y="2825402"/>
            <a:ext cx="438571" cy="98257"/>
          </a:xfrm>
          <a:prstGeom prst="straightConnector1">
            <a:avLst/>
          </a:prstGeom>
          <a:ln w="857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7"/>
            <a:endCxn id="14" idx="2"/>
          </p:cNvCxnSpPr>
          <p:nvPr/>
        </p:nvCxnSpPr>
        <p:spPr>
          <a:xfrm flipV="1">
            <a:off x="8184543" y="2825402"/>
            <a:ext cx="436525" cy="486552"/>
          </a:xfrm>
          <a:prstGeom prst="straightConnector1">
            <a:avLst/>
          </a:prstGeom>
          <a:ln w="857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>
            <a:spLocks noChangeAspect="1"/>
          </p:cNvSpPr>
          <p:nvPr/>
        </p:nvSpPr>
        <p:spPr>
          <a:xfrm>
            <a:off x="7447849" y="4298917"/>
            <a:ext cx="250244" cy="25024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11380441" y="4261544"/>
            <a:ext cx="250244" cy="25024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cxnSp>
        <p:nvCxnSpPr>
          <p:cNvPr id="33" name="Straight Arrow Connector 32"/>
          <p:cNvCxnSpPr>
            <a:stCxn id="31" idx="0"/>
            <a:endCxn id="15" idx="3"/>
          </p:cNvCxnSpPr>
          <p:nvPr/>
        </p:nvCxnSpPr>
        <p:spPr>
          <a:xfrm flipV="1">
            <a:off x="7572971" y="3488904"/>
            <a:ext cx="434622" cy="810013"/>
          </a:xfrm>
          <a:prstGeom prst="straightConnector1">
            <a:avLst/>
          </a:prstGeom>
          <a:ln w="857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1"/>
            <a:endCxn id="17" idx="5"/>
          </p:cNvCxnSpPr>
          <p:nvPr/>
        </p:nvCxnSpPr>
        <p:spPr>
          <a:xfrm flipH="1" flipV="1">
            <a:off x="10828785" y="3484073"/>
            <a:ext cx="588303" cy="814118"/>
          </a:xfrm>
          <a:prstGeom prst="straightConnector1">
            <a:avLst/>
          </a:prstGeom>
          <a:ln w="857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618913AB-A246-4039-9D8A-3BBA3BC222A0}"/>
              </a:ext>
            </a:extLst>
          </p:cNvPr>
          <p:cNvSpPr>
            <a:spLocks noChangeAspect="1"/>
          </p:cNvSpPr>
          <p:nvPr/>
        </p:nvSpPr>
        <p:spPr>
          <a:xfrm>
            <a:off x="8736445" y="5117347"/>
            <a:ext cx="250244" cy="2502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30EC256-8486-4FB2-BCD5-280CD14977F5}"/>
              </a:ext>
            </a:extLst>
          </p:cNvPr>
          <p:cNvSpPr>
            <a:spLocks noChangeAspect="1"/>
          </p:cNvSpPr>
          <p:nvPr/>
        </p:nvSpPr>
        <p:spPr>
          <a:xfrm>
            <a:off x="8746190" y="6229561"/>
            <a:ext cx="250244" cy="2502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F36985-17CE-4977-87F8-96571AB4DB37}"/>
              </a:ext>
            </a:extLst>
          </p:cNvPr>
          <p:cNvCxnSpPr/>
          <p:nvPr/>
        </p:nvCxnSpPr>
        <p:spPr>
          <a:xfrm flipH="1" flipV="1">
            <a:off x="8925172" y="5367591"/>
            <a:ext cx="5622" cy="861970"/>
          </a:xfrm>
          <a:prstGeom prst="straightConnector1">
            <a:avLst/>
          </a:prstGeom>
          <a:ln w="857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B7DCE85-5403-415F-A9D0-0782CA29848A}"/>
              </a:ext>
            </a:extLst>
          </p:cNvPr>
          <p:cNvSpPr>
            <a:spLocks noChangeAspect="1"/>
          </p:cNvSpPr>
          <p:nvPr/>
        </p:nvSpPr>
        <p:spPr>
          <a:xfrm>
            <a:off x="8744129" y="6229561"/>
            <a:ext cx="250244" cy="2502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17128F6-7776-4110-A48B-5FAE2B4051AA}"/>
              </a:ext>
            </a:extLst>
          </p:cNvPr>
          <p:cNvSpPr>
            <a:spLocks noChangeAspect="1"/>
          </p:cNvSpPr>
          <p:nvPr/>
        </p:nvSpPr>
        <p:spPr>
          <a:xfrm>
            <a:off x="9309883" y="3808684"/>
            <a:ext cx="250244" cy="2502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7C5023F-A628-4965-BF87-0A495A11A752}"/>
              </a:ext>
            </a:extLst>
          </p:cNvPr>
          <p:cNvCxnSpPr>
            <a:cxnSpLocks/>
            <a:stCxn id="45" idx="7"/>
            <a:endCxn id="46" idx="4"/>
          </p:cNvCxnSpPr>
          <p:nvPr/>
        </p:nvCxnSpPr>
        <p:spPr>
          <a:xfrm flipV="1">
            <a:off x="8957726" y="4058928"/>
            <a:ext cx="477279" cy="2207280"/>
          </a:xfrm>
          <a:prstGeom prst="straightConnector1">
            <a:avLst/>
          </a:prstGeom>
          <a:ln w="857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CBBCD3-E572-4D2B-9730-EC61F7413DF3}"/>
                  </a:ext>
                </a:extLst>
              </p:cNvPr>
              <p:cNvSpPr/>
              <p:nvPr/>
            </p:nvSpPr>
            <p:spPr>
              <a:xfrm>
                <a:off x="9521026" y="3522630"/>
                <a:ext cx="477631" cy="399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en-US" b="1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CBBCD3-E572-4D2B-9730-EC61F7413D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026" y="3522630"/>
                <a:ext cx="477631" cy="399276"/>
              </a:xfrm>
              <a:prstGeom prst="rect">
                <a:avLst/>
              </a:prstGeom>
              <a:blipFill>
                <a:blip r:embed="rId6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6290" y="5798576"/>
            <a:ext cx="736476" cy="1962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09883" y="4967178"/>
            <a:ext cx="412734" cy="174740"/>
          </a:xfrm>
          <a:prstGeom prst="rect">
            <a:avLst/>
          </a:prstGeom>
        </p:spPr>
      </p:pic>
      <p:cxnSp>
        <p:nvCxnSpPr>
          <p:cNvPr id="54" name="Straight Arrow Connector 53">
            <a:extLst/>
          </p:cNvPr>
          <p:cNvCxnSpPr/>
          <p:nvPr/>
        </p:nvCxnSpPr>
        <p:spPr>
          <a:xfrm flipH="1" flipV="1">
            <a:off x="8860574" y="5367591"/>
            <a:ext cx="5622" cy="861970"/>
          </a:xfrm>
          <a:prstGeom prst="straightConnector1">
            <a:avLst/>
          </a:prstGeom>
          <a:ln w="857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/>
          </p:cNvPr>
          <p:cNvCxnSpPr/>
          <p:nvPr/>
        </p:nvCxnSpPr>
        <p:spPr>
          <a:xfrm flipV="1">
            <a:off x="8860574" y="4510983"/>
            <a:ext cx="0" cy="606364"/>
          </a:xfrm>
          <a:prstGeom prst="straightConnector1">
            <a:avLst/>
          </a:prstGeom>
          <a:ln w="857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/>
          </p:cNvPr>
          <p:cNvCxnSpPr/>
          <p:nvPr/>
        </p:nvCxnSpPr>
        <p:spPr>
          <a:xfrm flipV="1">
            <a:off x="8860574" y="3933806"/>
            <a:ext cx="448316" cy="326933"/>
          </a:xfrm>
          <a:prstGeom prst="straightConnector1">
            <a:avLst/>
          </a:prstGeom>
          <a:ln w="857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11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1" grpId="0" animBg="1"/>
      <p:bldP spid="32" grpId="0" animBg="1"/>
      <p:bldP spid="42" grpId="0" animBg="1"/>
      <p:bldP spid="42" grpId="1" animBg="1"/>
      <p:bldP spid="43" grpId="0" animBg="1"/>
      <p:bldP spid="43" grpId="1" animBg="1"/>
      <p:bldP spid="45" grpId="0" animBg="1"/>
      <p:bldP spid="4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en-US" dirty="0"/>
              <a:t>eneralize to Any Joint Pair Loss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8736445" y="4260739"/>
            <a:ext cx="250244" cy="25024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736445" y="5117347"/>
            <a:ext cx="250244" cy="25024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742067" y="6229561"/>
            <a:ext cx="250244" cy="25024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9857222" y="4260739"/>
            <a:ext cx="250244" cy="25024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9857222" y="5117347"/>
            <a:ext cx="250244" cy="25024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9857559" y="6229561"/>
            <a:ext cx="250244" cy="25024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9309883" y="3808684"/>
            <a:ext cx="250244" cy="25024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9309883" y="2798537"/>
            <a:ext cx="250244" cy="25024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9315033" y="2280011"/>
            <a:ext cx="250244" cy="25024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9312458" y="1671638"/>
            <a:ext cx="250244" cy="25024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8621068" y="2700280"/>
            <a:ext cx="250244" cy="25024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7970946" y="3275307"/>
            <a:ext cx="250244" cy="25024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9964349" y="2700280"/>
            <a:ext cx="250244" cy="25024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0615188" y="3270476"/>
            <a:ext cx="250244" cy="25024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cxnSp>
        <p:nvCxnSpPr>
          <p:cNvPr id="18" name="Straight Arrow Connector 17"/>
          <p:cNvCxnSpPr>
            <a:stCxn id="6" idx="0"/>
            <a:endCxn id="5" idx="4"/>
          </p:cNvCxnSpPr>
          <p:nvPr/>
        </p:nvCxnSpPr>
        <p:spPr>
          <a:xfrm flipH="1" flipV="1">
            <a:off x="8861567" y="5367591"/>
            <a:ext cx="5622" cy="861970"/>
          </a:xfrm>
          <a:prstGeom prst="straightConnector1">
            <a:avLst/>
          </a:prstGeom>
          <a:ln w="857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0"/>
            <a:endCxn id="8" idx="4"/>
          </p:cNvCxnSpPr>
          <p:nvPr/>
        </p:nvCxnSpPr>
        <p:spPr>
          <a:xfrm flipH="1" flipV="1">
            <a:off x="9982344" y="5367591"/>
            <a:ext cx="337" cy="861970"/>
          </a:xfrm>
          <a:prstGeom prst="straightConnector1">
            <a:avLst/>
          </a:prstGeom>
          <a:ln w="857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0"/>
            <a:endCxn id="7" idx="4"/>
          </p:cNvCxnSpPr>
          <p:nvPr/>
        </p:nvCxnSpPr>
        <p:spPr>
          <a:xfrm flipV="1">
            <a:off x="9982344" y="4510983"/>
            <a:ext cx="0" cy="606364"/>
          </a:xfrm>
          <a:prstGeom prst="straightConnector1">
            <a:avLst/>
          </a:prstGeom>
          <a:ln w="857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  <a:endCxn id="4" idx="4"/>
          </p:cNvCxnSpPr>
          <p:nvPr/>
        </p:nvCxnSpPr>
        <p:spPr>
          <a:xfrm flipV="1">
            <a:off x="8861567" y="4510983"/>
            <a:ext cx="0" cy="606364"/>
          </a:xfrm>
          <a:prstGeom prst="straightConnector1">
            <a:avLst/>
          </a:prstGeom>
          <a:ln w="857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0"/>
            <a:endCxn id="10" idx="2"/>
          </p:cNvCxnSpPr>
          <p:nvPr/>
        </p:nvCxnSpPr>
        <p:spPr>
          <a:xfrm flipV="1">
            <a:off x="8861567" y="3933806"/>
            <a:ext cx="448316" cy="326933"/>
          </a:xfrm>
          <a:prstGeom prst="straightConnector1">
            <a:avLst/>
          </a:prstGeom>
          <a:ln w="857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0"/>
            <a:endCxn id="10" idx="6"/>
          </p:cNvCxnSpPr>
          <p:nvPr/>
        </p:nvCxnSpPr>
        <p:spPr>
          <a:xfrm flipH="1" flipV="1">
            <a:off x="9560127" y="3933806"/>
            <a:ext cx="422217" cy="326933"/>
          </a:xfrm>
          <a:prstGeom prst="straightConnector1">
            <a:avLst/>
          </a:prstGeom>
          <a:ln w="857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4"/>
            <a:endCxn id="10" idx="0"/>
          </p:cNvCxnSpPr>
          <p:nvPr/>
        </p:nvCxnSpPr>
        <p:spPr>
          <a:xfrm>
            <a:off x="9435005" y="3048781"/>
            <a:ext cx="0" cy="759903"/>
          </a:xfrm>
          <a:prstGeom prst="straightConnector1">
            <a:avLst/>
          </a:prstGeom>
          <a:ln w="857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4"/>
            <a:endCxn id="11" idx="0"/>
          </p:cNvCxnSpPr>
          <p:nvPr/>
        </p:nvCxnSpPr>
        <p:spPr>
          <a:xfrm flipH="1">
            <a:off x="9435005" y="2530255"/>
            <a:ext cx="5150" cy="268282"/>
          </a:xfrm>
          <a:prstGeom prst="straightConnector1">
            <a:avLst/>
          </a:prstGeom>
          <a:ln w="857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4"/>
            <a:endCxn id="12" idx="0"/>
          </p:cNvCxnSpPr>
          <p:nvPr/>
        </p:nvCxnSpPr>
        <p:spPr>
          <a:xfrm>
            <a:off x="9437580" y="1921882"/>
            <a:ext cx="2575" cy="358129"/>
          </a:xfrm>
          <a:prstGeom prst="straightConnector1">
            <a:avLst/>
          </a:prstGeom>
          <a:ln w="857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2"/>
            <a:endCxn id="11" idx="6"/>
          </p:cNvCxnSpPr>
          <p:nvPr/>
        </p:nvCxnSpPr>
        <p:spPr>
          <a:xfrm flipH="1">
            <a:off x="9560127" y="2825402"/>
            <a:ext cx="404222" cy="98257"/>
          </a:xfrm>
          <a:prstGeom prst="straightConnector1">
            <a:avLst/>
          </a:prstGeom>
          <a:ln w="857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1"/>
            <a:endCxn id="16" idx="6"/>
          </p:cNvCxnSpPr>
          <p:nvPr/>
        </p:nvCxnSpPr>
        <p:spPr>
          <a:xfrm flipH="1" flipV="1">
            <a:off x="10214593" y="2825402"/>
            <a:ext cx="437242" cy="481721"/>
          </a:xfrm>
          <a:prstGeom prst="straightConnector1">
            <a:avLst/>
          </a:prstGeom>
          <a:ln w="857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6"/>
            <a:endCxn id="11" idx="2"/>
          </p:cNvCxnSpPr>
          <p:nvPr/>
        </p:nvCxnSpPr>
        <p:spPr>
          <a:xfrm>
            <a:off x="8871312" y="2825402"/>
            <a:ext cx="438571" cy="98257"/>
          </a:xfrm>
          <a:prstGeom prst="straightConnector1">
            <a:avLst/>
          </a:prstGeom>
          <a:ln w="857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7"/>
            <a:endCxn id="14" idx="2"/>
          </p:cNvCxnSpPr>
          <p:nvPr/>
        </p:nvCxnSpPr>
        <p:spPr>
          <a:xfrm flipV="1">
            <a:off x="8184543" y="2825402"/>
            <a:ext cx="436525" cy="486552"/>
          </a:xfrm>
          <a:prstGeom prst="straightConnector1">
            <a:avLst/>
          </a:prstGeom>
          <a:ln w="857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>
            <a:spLocks noChangeAspect="1"/>
          </p:cNvSpPr>
          <p:nvPr/>
        </p:nvSpPr>
        <p:spPr>
          <a:xfrm>
            <a:off x="7447849" y="4298917"/>
            <a:ext cx="250244" cy="25024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11380441" y="4261544"/>
            <a:ext cx="250244" cy="25024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cxnSp>
        <p:nvCxnSpPr>
          <p:cNvPr id="33" name="Straight Arrow Connector 32"/>
          <p:cNvCxnSpPr>
            <a:stCxn id="31" idx="0"/>
            <a:endCxn id="15" idx="3"/>
          </p:cNvCxnSpPr>
          <p:nvPr/>
        </p:nvCxnSpPr>
        <p:spPr>
          <a:xfrm flipV="1">
            <a:off x="7572971" y="3488904"/>
            <a:ext cx="434622" cy="810013"/>
          </a:xfrm>
          <a:prstGeom prst="straightConnector1">
            <a:avLst/>
          </a:prstGeom>
          <a:ln w="857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1"/>
            <a:endCxn id="17" idx="5"/>
          </p:cNvCxnSpPr>
          <p:nvPr/>
        </p:nvCxnSpPr>
        <p:spPr>
          <a:xfrm flipH="1" flipV="1">
            <a:off x="10828785" y="3484073"/>
            <a:ext cx="588303" cy="814118"/>
          </a:xfrm>
          <a:prstGeom prst="straightConnector1">
            <a:avLst/>
          </a:prstGeom>
          <a:ln w="857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>
            <a:spLocks noChangeAspect="1"/>
          </p:cNvSpPr>
          <p:nvPr/>
        </p:nvSpPr>
        <p:spPr>
          <a:xfrm>
            <a:off x="8742067" y="6229561"/>
            <a:ext cx="250244" cy="2502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7970946" y="3275307"/>
            <a:ext cx="250244" cy="2502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cxnSp>
        <p:nvCxnSpPr>
          <p:cNvPr id="60" name="Straight Arrow Connector 59">
            <a:extLst/>
          </p:cNvPr>
          <p:cNvCxnSpPr>
            <a:cxnSpLocks/>
            <a:stCxn id="58" idx="1"/>
            <a:endCxn id="59" idx="5"/>
          </p:cNvCxnSpPr>
          <p:nvPr/>
        </p:nvCxnSpPr>
        <p:spPr>
          <a:xfrm flipH="1" flipV="1">
            <a:off x="8184543" y="3488904"/>
            <a:ext cx="594171" cy="2777304"/>
          </a:xfrm>
          <a:prstGeom prst="straightConnector1">
            <a:avLst/>
          </a:prstGeom>
          <a:ln w="857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/>
          </p:cNvPr>
          <p:cNvCxnSpPr/>
          <p:nvPr/>
        </p:nvCxnSpPr>
        <p:spPr>
          <a:xfrm flipH="1" flipV="1">
            <a:off x="8860574" y="5367591"/>
            <a:ext cx="5622" cy="861970"/>
          </a:xfrm>
          <a:prstGeom prst="straightConnector1">
            <a:avLst/>
          </a:prstGeom>
          <a:ln w="857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/>
          </p:cNvPr>
          <p:cNvCxnSpPr/>
          <p:nvPr/>
        </p:nvCxnSpPr>
        <p:spPr>
          <a:xfrm flipV="1">
            <a:off x="8860574" y="4510983"/>
            <a:ext cx="0" cy="606364"/>
          </a:xfrm>
          <a:prstGeom prst="straightConnector1">
            <a:avLst/>
          </a:prstGeom>
          <a:ln w="857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/>
          </p:cNvPr>
          <p:cNvCxnSpPr/>
          <p:nvPr/>
        </p:nvCxnSpPr>
        <p:spPr>
          <a:xfrm flipV="1">
            <a:off x="8860574" y="3933806"/>
            <a:ext cx="448316" cy="326933"/>
          </a:xfrm>
          <a:prstGeom prst="straightConnector1">
            <a:avLst/>
          </a:prstGeom>
          <a:ln w="857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/>
          </p:cNvPr>
          <p:cNvCxnSpPr/>
          <p:nvPr/>
        </p:nvCxnSpPr>
        <p:spPr>
          <a:xfrm>
            <a:off x="9434012" y="3048781"/>
            <a:ext cx="0" cy="759903"/>
          </a:xfrm>
          <a:prstGeom prst="straightConnector1">
            <a:avLst/>
          </a:prstGeom>
          <a:ln w="857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/>
          </p:cNvPr>
          <p:cNvCxnSpPr/>
          <p:nvPr/>
        </p:nvCxnSpPr>
        <p:spPr>
          <a:xfrm>
            <a:off x="8870319" y="2825402"/>
            <a:ext cx="438571" cy="98257"/>
          </a:xfrm>
          <a:prstGeom prst="straightConnector1">
            <a:avLst/>
          </a:prstGeom>
          <a:ln w="857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/>
          </p:cNvPr>
          <p:cNvCxnSpPr/>
          <p:nvPr/>
        </p:nvCxnSpPr>
        <p:spPr>
          <a:xfrm flipV="1">
            <a:off x="8183550" y="2825402"/>
            <a:ext cx="436525" cy="486552"/>
          </a:xfrm>
          <a:prstGeom prst="straightConnector1">
            <a:avLst/>
          </a:prstGeom>
          <a:ln w="857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5756B591-3AFA-47E7-93DF-6D74CD2A7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6013452" cy="5032375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Bone output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𝑝𝑎𝑟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rgbClr val="FFC000"/>
                    </a:solidFill>
                  </a:rPr>
                  <a:t>Bone loss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𝑝𝑎𝑟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𝑝𝑎𝑟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||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Add </a:t>
                </a:r>
                <a:r>
                  <a:rPr lang="en-US" dirty="0">
                    <a:solidFill>
                      <a:srgbClr val="FFC000"/>
                    </a:solidFill>
                  </a:rPr>
                  <a:t>joint loss</a:t>
                </a:r>
                <a:r>
                  <a:rPr lang="en-US" dirty="0"/>
                  <a:t> to </a:t>
                </a:r>
                <a:r>
                  <a:rPr lang="en-US" dirty="0">
                    <a:solidFill>
                      <a:srgbClr val="0070C0"/>
                    </a:solidFill>
                  </a:rPr>
                  <a:t>bone output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||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altLang="zh-CN" dirty="0"/>
                  <a:t>G</a:t>
                </a:r>
                <a:r>
                  <a:rPr lang="en-US" dirty="0"/>
                  <a:t>eneralize to </a:t>
                </a:r>
                <a:r>
                  <a:rPr lang="en-US" dirty="0">
                    <a:solidFill>
                      <a:srgbClr val="FFC000"/>
                    </a:solidFill>
                  </a:rPr>
                  <a:t>any joint pair loss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||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is a summation of the bones along the </a:t>
                </a:r>
                <a:r>
                  <a:rPr lang="en-US" dirty="0">
                    <a:solidFill>
                      <a:srgbClr val="00B050"/>
                    </a:solidFill>
                  </a:rPr>
                  <a:t>kinematic tree path</a:t>
                </a:r>
                <a:r>
                  <a:rPr lang="en-US" altLang="zh-CN" dirty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5756B591-3AFA-47E7-93DF-6D74CD2A7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6013452" cy="5032375"/>
              </a:xfrm>
              <a:blipFill>
                <a:blip r:embed="rId3"/>
                <a:stretch>
                  <a:fillRect l="-1826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94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Compositional Loss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43899B-C75A-4853-9E18-0B0724770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439" y="3437804"/>
            <a:ext cx="5561122" cy="9182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035B63-229A-4271-9DCC-8085C12E9D99}"/>
              </a:ext>
            </a:extLst>
          </p:cNvPr>
          <p:cNvSpPr txBox="1"/>
          <p:nvPr/>
        </p:nvSpPr>
        <p:spPr>
          <a:xfrm>
            <a:off x="2253318" y="2708080"/>
            <a:ext cx="2749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output: bones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F460AC-3E70-4DBB-9E9B-34B8748B0A3D}"/>
              </a:ext>
            </a:extLst>
          </p:cNvPr>
          <p:cNvSpPr txBox="1"/>
          <p:nvPr/>
        </p:nvSpPr>
        <p:spPr>
          <a:xfrm>
            <a:off x="3765901" y="4442521"/>
            <a:ext cx="140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Joint pair 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AF38A9-BC8D-4C69-B106-679EF5398F6E}"/>
              </a:ext>
            </a:extLst>
          </p:cNvPr>
          <p:cNvSpPr/>
          <p:nvPr/>
        </p:nvSpPr>
        <p:spPr>
          <a:xfrm>
            <a:off x="5900164" y="4490942"/>
            <a:ext cx="43309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Relative position of a joint pair, a summation of the bones along the kinematic tree.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2A4DD0-9CF7-4A94-B9E4-3D85A54D10CF}"/>
              </a:ext>
            </a:extLst>
          </p:cNvPr>
          <p:cNvCxnSpPr>
            <a:cxnSpLocks/>
          </p:cNvCxnSpPr>
          <p:nvPr/>
        </p:nvCxnSpPr>
        <p:spPr>
          <a:xfrm>
            <a:off x="3434443" y="3035300"/>
            <a:ext cx="331458" cy="502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957E56-05B0-42F6-9268-9A5C11456EED}"/>
              </a:ext>
            </a:extLst>
          </p:cNvPr>
          <p:cNvCxnSpPr>
            <a:cxnSpLocks/>
          </p:cNvCxnSpPr>
          <p:nvPr/>
        </p:nvCxnSpPr>
        <p:spPr>
          <a:xfrm flipH="1" flipV="1">
            <a:off x="4254501" y="3851731"/>
            <a:ext cx="215129" cy="70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195ABA-741D-41A8-95AF-D668D766D7DC}"/>
              </a:ext>
            </a:extLst>
          </p:cNvPr>
          <p:cNvCxnSpPr>
            <a:cxnSpLocks/>
          </p:cNvCxnSpPr>
          <p:nvPr/>
        </p:nvCxnSpPr>
        <p:spPr>
          <a:xfrm>
            <a:off x="6730093" y="3896904"/>
            <a:ext cx="340178" cy="600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1C30353-81E3-41CC-8BEB-BB8ADB53A8F9}"/>
              </a:ext>
            </a:extLst>
          </p:cNvPr>
          <p:cNvSpPr txBox="1"/>
          <p:nvPr/>
        </p:nvSpPr>
        <p:spPr>
          <a:xfrm>
            <a:off x="7070271" y="2708080"/>
            <a:ext cx="3043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truth relative position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83CE65-B028-42DC-B9F4-E0D70BFEF565}"/>
              </a:ext>
            </a:extLst>
          </p:cNvPr>
          <p:cNvCxnSpPr>
            <a:cxnSpLocks/>
          </p:cNvCxnSpPr>
          <p:nvPr/>
        </p:nvCxnSpPr>
        <p:spPr>
          <a:xfrm flipV="1">
            <a:off x="7980219" y="3035300"/>
            <a:ext cx="507076" cy="44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24726" y="5605312"/>
            <a:ext cx="8789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long-range</a:t>
            </a:r>
            <a:r>
              <a:rPr lang="en-US" dirty="0"/>
              <a:t> joint pair losses are considered and </a:t>
            </a:r>
            <a:r>
              <a:rPr lang="en-US" dirty="0">
                <a:solidFill>
                  <a:srgbClr val="FF0000"/>
                </a:solidFill>
              </a:rPr>
              <a:t>balanced</a:t>
            </a:r>
            <a:r>
              <a:rPr lang="en-US" dirty="0"/>
              <a:t> over the intermediate bones!</a:t>
            </a:r>
          </a:p>
          <a:p>
            <a:endParaRPr lang="en-US" dirty="0"/>
          </a:p>
          <a:p>
            <a:r>
              <a:rPr lang="en-US" dirty="0"/>
              <a:t>The ground truth is sufficiently exploited!</a:t>
            </a:r>
          </a:p>
        </p:txBody>
      </p:sp>
    </p:spTree>
    <p:extLst>
      <p:ext uri="{BB962C8B-B14F-4D97-AF65-F5344CB8AC3E}">
        <p14:creationId xmlns:p14="http://schemas.microsoft.com/office/powerpoint/2010/main" val="48064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Network: 50-layer </a:t>
            </a:r>
            <a:r>
              <a:rPr lang="en-US" altLang="zh-CN" dirty="0" err="1"/>
              <a:t>ResNet</a:t>
            </a:r>
            <a:endParaRPr lang="en-US" altLang="zh-CN" dirty="0"/>
          </a:p>
          <a:p>
            <a:r>
              <a:rPr lang="en-US" dirty="0"/>
              <a:t>Dataset:</a:t>
            </a:r>
          </a:p>
          <a:p>
            <a:pPr lvl="1"/>
            <a:r>
              <a:rPr lang="en-US" dirty="0"/>
              <a:t>3D benchmark: Human3.6M</a:t>
            </a:r>
          </a:p>
          <a:p>
            <a:pPr lvl="1"/>
            <a:r>
              <a:rPr lang="en-US" dirty="0"/>
              <a:t>2D benchmark: MPII</a:t>
            </a:r>
          </a:p>
          <a:p>
            <a:r>
              <a:rPr lang="en-US" dirty="0"/>
              <a:t>Methods:</a:t>
            </a:r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CB71513C-A688-4BDE-9E03-6F640046047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150937" y="4175125"/>
            <a:ext cx="6621462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809FE30-7FF7-4187-A994-0095963B0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4217988"/>
            <a:ext cx="2136775" cy="465138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4FEB7C7-C7AC-4395-A5B2-DA0B31B53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5" y="4217988"/>
            <a:ext cx="1217612" cy="465138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B813E784-BD27-4C1E-8F95-05723F618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087" y="4217988"/>
            <a:ext cx="3240087" cy="465138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9A72861-60D3-4D84-870E-927C0B813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4683125"/>
            <a:ext cx="2136775" cy="4492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4EE299CC-FE2A-43AF-A12D-95A928FD6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5" y="4683125"/>
            <a:ext cx="1217612" cy="4492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39970DC8-5B63-4F08-8321-82B831E50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087" y="4683125"/>
            <a:ext cx="3240087" cy="4492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022C0805-F044-4099-A776-3240B716A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5132388"/>
            <a:ext cx="2136775" cy="44767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B832779E-ED59-401D-9D6C-F8748EDCA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5" y="5132388"/>
            <a:ext cx="1217612" cy="44767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2396BBFA-CD11-4EA5-9CF7-75FEB7A98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087" y="5132388"/>
            <a:ext cx="3240087" cy="44767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C75733B2-E149-4941-917F-58BDE8F62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5580063"/>
            <a:ext cx="2136775" cy="447675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A2B0C32C-2634-4235-9541-444E5CED8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5" y="5580063"/>
            <a:ext cx="1217612" cy="447675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7FCE0CFB-AE3C-4A2D-B818-6E975D6B0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087" y="5580063"/>
            <a:ext cx="3240087" cy="447675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568DE349-E014-41BC-BEBE-7E62153F8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6027738"/>
            <a:ext cx="2136775" cy="44767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0C8FEB5B-FD1B-456B-AFB8-BE6859263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5" y="6027738"/>
            <a:ext cx="1217612" cy="44767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74A057AB-6086-4E0B-998B-A9FBE9CD6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087" y="6027738"/>
            <a:ext cx="3240087" cy="44767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0">
            <a:extLst>
              <a:ext uri="{FF2B5EF4-FFF2-40B4-BE49-F238E27FC236}">
                <a16:creationId xmlns:a16="http://schemas.microsoft.com/office/drawing/2014/main" id="{16580082-869B-4E74-A67D-60C438A94B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2475" y="4211638"/>
            <a:ext cx="0" cy="22701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1">
            <a:extLst>
              <a:ext uri="{FF2B5EF4-FFF2-40B4-BE49-F238E27FC236}">
                <a16:creationId xmlns:a16="http://schemas.microsoft.com/office/drawing/2014/main" id="{2BA115B8-A314-41F2-B222-95DF0A8C7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0087" y="4211638"/>
            <a:ext cx="0" cy="22701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6AEC5C50-45F0-4BC8-9117-624A9E3FDA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9350" y="4683125"/>
            <a:ext cx="6607174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B248BBAF-C823-482E-8249-7B4205A433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9350" y="5132388"/>
            <a:ext cx="6607174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0F12FCC-05EA-47E0-9CB3-8A49AB950C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9350" y="5580063"/>
            <a:ext cx="6607174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7137B2B3-F731-4D6F-9DED-D83F17B26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9350" y="6027738"/>
            <a:ext cx="6607174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38C042B1-18C7-427D-B0B7-6704280A3D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5700" y="4211638"/>
            <a:ext cx="0" cy="22701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106728F8-ADCA-40AF-BE12-7B3EC344F9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0174" y="4211638"/>
            <a:ext cx="0" cy="22701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28">
            <a:extLst>
              <a:ext uri="{FF2B5EF4-FFF2-40B4-BE49-F238E27FC236}">
                <a16:creationId xmlns:a16="http://schemas.microsoft.com/office/drawing/2014/main" id="{168D2D9F-F51D-4B60-B2F7-0E8BC95F0F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9350" y="4217988"/>
            <a:ext cx="6607174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29">
            <a:extLst>
              <a:ext uri="{FF2B5EF4-FFF2-40B4-BE49-F238E27FC236}">
                <a16:creationId xmlns:a16="http://schemas.microsoft.com/office/drawing/2014/main" id="{610CB7EE-66DE-41A0-91A8-75F187638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9350" y="6475413"/>
            <a:ext cx="6607174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D76B1B7E-DF5B-4EF2-BFF0-D89F08409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775" y="4259263"/>
            <a:ext cx="12922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Notation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56FAFD5F-EE9A-4564-A7D1-6714093B1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4259263"/>
            <a:ext cx="1190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Outputs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4C43CB3B-0948-4D52-9FC7-37CC818DF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49" y="4259263"/>
            <a:ext cx="6985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Loss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id="{056E2968-FC00-4A23-87EC-59FEEE013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775" y="4725988"/>
            <a:ext cx="801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State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5C85D70D-AF38-4CDF-8229-2930EA996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487" y="4725988"/>
            <a:ext cx="25558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3207C5BC-BA3D-4226-A5F3-C186F0346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975" y="4725988"/>
            <a:ext cx="4159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of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BCA41BD5-5A98-4F1C-BBCF-DD91C1C94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725988"/>
            <a:ext cx="25558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7">
            <a:extLst>
              <a:ext uri="{FF2B5EF4-FFF2-40B4-BE49-F238E27FC236}">
                <a16:creationId xmlns:a16="http://schemas.microsoft.com/office/drawing/2014/main" id="{72DB6388-FE67-4A12-8F39-DA5510200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287" y="4725988"/>
            <a:ext cx="5715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8">
            <a:extLst>
              <a:ext uri="{FF2B5EF4-FFF2-40B4-BE49-F238E27FC236}">
                <a16:creationId xmlns:a16="http://schemas.microsoft.com/office/drawing/2014/main" id="{75353A0F-3C8D-4DEA-A1D9-23A848B19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687" y="4725988"/>
            <a:ext cx="25558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39">
            <a:extLst>
              <a:ext uri="{FF2B5EF4-FFF2-40B4-BE49-F238E27FC236}">
                <a16:creationId xmlns:a16="http://schemas.microsoft.com/office/drawing/2014/main" id="{91492040-DB85-4593-BC9C-5CC1D4A7D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175" y="4725988"/>
            <a:ext cx="51276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art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0">
            <a:extLst>
              <a:ext uri="{FF2B5EF4-FFF2-40B4-BE49-F238E27FC236}">
                <a16:creationId xmlns:a16="http://schemas.microsoft.com/office/drawing/2014/main" id="{EE24E3DE-F854-47DE-B99E-78AA8E402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4725988"/>
            <a:ext cx="25558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6D0C2DE6-08DF-4AF8-969C-AE8B53411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49" y="4725988"/>
            <a:ext cx="25558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96C56027-5392-4F7C-BE99-0DC6534D1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775" y="5173663"/>
            <a:ext cx="1586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Our Baseline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3">
            <a:extLst>
              <a:ext uri="{FF2B5EF4-FFF2-40B4-BE49-F238E27FC236}">
                <a16:creationId xmlns:a16="http://schemas.microsoft.com/office/drawing/2014/main" id="{D2A9676B-7EC4-4319-9A1E-C3DC1924D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5173663"/>
            <a:ext cx="8699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Joints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4">
            <a:extLst>
              <a:ext uri="{FF2B5EF4-FFF2-40B4-BE49-F238E27FC236}">
                <a16:creationId xmlns:a16="http://schemas.microsoft.com/office/drawing/2014/main" id="{7B466B72-31EF-482D-949A-C09CDDEA7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49" y="5173663"/>
            <a:ext cx="18192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Joint position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5">
            <a:extLst>
              <a:ext uri="{FF2B5EF4-FFF2-40B4-BE49-F238E27FC236}">
                <a16:creationId xmlns:a16="http://schemas.microsoft.com/office/drawing/2014/main" id="{C0ED4BBE-762E-4344-8B0A-705E70C48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024" y="5173663"/>
            <a:ext cx="63023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loss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C1BAFE49-4AD8-4B76-A466-478BA6B03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775" y="5621338"/>
            <a:ext cx="16351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Ours (bone)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23EDE889-3C32-4EA0-9ADB-B73266C7E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5621338"/>
            <a:ext cx="917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Bones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8">
            <a:extLst>
              <a:ext uri="{FF2B5EF4-FFF2-40B4-BE49-F238E27FC236}">
                <a16:creationId xmlns:a16="http://schemas.microsoft.com/office/drawing/2014/main" id="{B336E3B9-622C-4E23-838C-7C23C9CB6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49" y="5621338"/>
            <a:ext cx="1868487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Bone position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49">
            <a:extLst>
              <a:ext uri="{FF2B5EF4-FFF2-40B4-BE49-F238E27FC236}">
                <a16:creationId xmlns:a16="http://schemas.microsoft.com/office/drawing/2014/main" id="{0B74E8A8-6ADE-4276-AC77-03505B59A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49" y="5621338"/>
            <a:ext cx="630237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loss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0">
            <a:extLst>
              <a:ext uri="{FF2B5EF4-FFF2-40B4-BE49-F238E27FC236}">
                <a16:creationId xmlns:a16="http://schemas.microsoft.com/office/drawing/2014/main" id="{2BE67DF0-CB90-4EDE-9B03-1A7C402F8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775" y="6070600"/>
            <a:ext cx="128746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Ours (all)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1">
            <a:extLst>
              <a:ext uri="{FF2B5EF4-FFF2-40B4-BE49-F238E27FC236}">
                <a16:creationId xmlns:a16="http://schemas.microsoft.com/office/drawing/2014/main" id="{C0A84D8A-0F19-41DD-9166-798FE98CB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6070600"/>
            <a:ext cx="9175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Bones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2">
            <a:extLst>
              <a:ext uri="{FF2B5EF4-FFF2-40B4-BE49-F238E27FC236}">
                <a16:creationId xmlns:a16="http://schemas.microsoft.com/office/drawing/2014/main" id="{CA4DA229-541F-4AF6-928C-4BA66A3F1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49" y="6070600"/>
            <a:ext cx="27273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All joint pair position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3">
            <a:extLst>
              <a:ext uri="{FF2B5EF4-FFF2-40B4-BE49-F238E27FC236}">
                <a16:creationId xmlns:a16="http://schemas.microsoft.com/office/drawing/2014/main" id="{9D37D610-E2A4-49DC-998B-987AFA5F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1104" y="6070600"/>
            <a:ext cx="63023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loss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71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BBA9-9A3C-4923-9EAD-C7EFBB6A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Human Pose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81D0F-A3C8-4D3D-B84F-D141BB20A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90564"/>
          </a:xfrm>
        </p:spPr>
        <p:txBody>
          <a:bodyPr>
            <a:normAutofit/>
          </a:bodyPr>
          <a:lstStyle/>
          <a:p>
            <a:r>
              <a:rPr lang="en-US" dirty="0"/>
              <a:t> A </a:t>
            </a:r>
            <a:r>
              <a:rPr lang="en-US" b="1" dirty="0"/>
              <a:t>strong baseline</a:t>
            </a:r>
            <a:r>
              <a:rPr lang="en-US" dirty="0"/>
              <a:t>, already state-of-the-art.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Bone representation</a:t>
            </a:r>
            <a:r>
              <a:rPr lang="en-US" dirty="0"/>
              <a:t> is superior to joint.</a:t>
            </a:r>
          </a:p>
          <a:p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Compositional loss function</a:t>
            </a:r>
            <a:r>
              <a:rPr lang="en-US" altLang="zh-CN" dirty="0"/>
              <a:t> is effective.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r>
              <a:rPr lang="en-US" sz="2000" dirty="0"/>
              <a:t>[1]  </a:t>
            </a:r>
            <a:r>
              <a:rPr lang="de-DE" sz="2000" dirty="0"/>
              <a:t>Zhou et al., Deep </a:t>
            </a:r>
            <a:r>
              <a:rPr lang="en-US" sz="2000" dirty="0"/>
              <a:t>kinematic pose regression, ECCV 2016.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0DE5FDAE-02B6-41AD-9119-4D5A77274378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996144" y="3555008"/>
            <a:ext cx="10515600" cy="1965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257C2B-1E6D-44B6-AD7F-176B8CF3C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314" y="3586032"/>
            <a:ext cx="1748205" cy="370737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92F041-C0B2-4313-9451-CF8428C27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813" y="3586032"/>
            <a:ext cx="1748205" cy="370737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9F2489-DD1E-4653-AF92-61EBAB26C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262" y="3586032"/>
            <a:ext cx="1748205" cy="370737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71A5E8-3A43-4B11-B545-7B090736C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8391" y="3586032"/>
            <a:ext cx="1748205" cy="370737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189236-4A02-40E1-BF30-94D8C5037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314" y="3956769"/>
            <a:ext cx="1748205" cy="37228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908134-B4D7-4955-927A-756DABF92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813" y="3956769"/>
            <a:ext cx="1748205" cy="37228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B1DD92-08EB-41A5-AE68-3A56D3CE5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262" y="3956769"/>
            <a:ext cx="1748205" cy="37228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528895-0A3F-46BC-834C-2DEA5F15B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8391" y="3956769"/>
            <a:ext cx="1748205" cy="37228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99FFD5-3E91-445D-A352-2A39EAAEA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314" y="4329058"/>
            <a:ext cx="1748205" cy="370737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B8BF9A-78C8-40CC-AC6B-7E02F60F4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813" y="4329058"/>
            <a:ext cx="1748205" cy="370737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2EC7DD-9DF1-4279-82FC-A7E0A61AA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262" y="4329058"/>
            <a:ext cx="1748205" cy="370737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117901-E730-43DB-BE60-557C8C145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8391" y="4329058"/>
            <a:ext cx="1748205" cy="370737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6C2632-46CA-4DBE-9AB5-2E1608ECD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314" y="4699795"/>
            <a:ext cx="1748205" cy="37228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AEC49E-9888-4E00-AA42-116BBE594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813" y="4699795"/>
            <a:ext cx="1748205" cy="37228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3A2A05-0C02-44D4-B51D-AB0E6B620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262" y="4699795"/>
            <a:ext cx="1748205" cy="37228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509351-2E8D-496D-9210-B11B66FF8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8391" y="4699795"/>
            <a:ext cx="1748205" cy="37228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1F768A-1D0E-4611-A0F8-BA82CFEE6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314" y="5072084"/>
            <a:ext cx="1748205" cy="370737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F7ECEA-A00C-4577-94CC-8A0BFA37E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813" y="5072084"/>
            <a:ext cx="1748205" cy="370737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26918F-01F7-40AB-A5D4-C4A375E61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262" y="5072084"/>
            <a:ext cx="1748205" cy="370737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D7E5E3-1EED-4CA7-87F9-C3677185C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8391" y="5072084"/>
            <a:ext cx="1748205" cy="370737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5">
            <a:extLst>
              <a:ext uri="{FF2B5EF4-FFF2-40B4-BE49-F238E27FC236}">
                <a16:creationId xmlns:a16="http://schemas.microsoft.com/office/drawing/2014/main" id="{77D45D7D-8D72-4A92-9BAB-BDAACC38C2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9813" y="3578276"/>
            <a:ext cx="0" cy="187075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40">
            <a:extLst>
              <a:ext uri="{FF2B5EF4-FFF2-40B4-BE49-F238E27FC236}">
                <a16:creationId xmlns:a16="http://schemas.microsoft.com/office/drawing/2014/main" id="{AC6A9866-26A3-4DD4-8AB9-90B14ACDE6C6}"/>
              </a:ext>
            </a:extLst>
          </p:cNvPr>
          <p:cNvSpPr>
            <a:spLocks noChangeShapeType="1"/>
          </p:cNvSpPr>
          <p:nvPr/>
        </p:nvSpPr>
        <p:spPr bwMode="auto">
          <a:xfrm>
            <a:off x="994593" y="3956769"/>
            <a:ext cx="10500088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D481E000-5C81-437F-B9C4-718FDECD7A3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4593" y="4329058"/>
            <a:ext cx="10500088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5D3E7845-1785-4C04-9778-2FA5FDB10DD9}"/>
              </a:ext>
            </a:extLst>
          </p:cNvPr>
          <p:cNvSpPr>
            <a:spLocks noChangeShapeType="1"/>
          </p:cNvSpPr>
          <p:nvPr/>
        </p:nvSpPr>
        <p:spPr bwMode="auto">
          <a:xfrm>
            <a:off x="994593" y="4699795"/>
            <a:ext cx="10500088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43">
            <a:extLst>
              <a:ext uri="{FF2B5EF4-FFF2-40B4-BE49-F238E27FC236}">
                <a16:creationId xmlns:a16="http://schemas.microsoft.com/office/drawing/2014/main" id="{B548A2AE-89BC-4A21-A33E-9409F12A82E0}"/>
              </a:ext>
            </a:extLst>
          </p:cNvPr>
          <p:cNvSpPr>
            <a:spLocks noChangeShapeType="1"/>
          </p:cNvSpPr>
          <p:nvPr/>
        </p:nvSpPr>
        <p:spPr bwMode="auto">
          <a:xfrm>
            <a:off x="994593" y="5072084"/>
            <a:ext cx="10500088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16AB6910-F621-424C-8379-02DA2FA13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9314" y="3578276"/>
            <a:ext cx="0" cy="187075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445D9AB6-139C-4D05-B4BF-2CF972E82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76596" y="3578276"/>
            <a:ext cx="0" cy="187075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47">
            <a:extLst>
              <a:ext uri="{FF2B5EF4-FFF2-40B4-BE49-F238E27FC236}">
                <a16:creationId xmlns:a16="http://schemas.microsoft.com/office/drawing/2014/main" id="{A403A277-74B6-4D2A-90B9-64F57B3A766D}"/>
              </a:ext>
            </a:extLst>
          </p:cNvPr>
          <p:cNvSpPr>
            <a:spLocks noChangeShapeType="1"/>
          </p:cNvSpPr>
          <p:nvPr/>
        </p:nvSpPr>
        <p:spPr bwMode="auto">
          <a:xfrm>
            <a:off x="994593" y="5442821"/>
            <a:ext cx="10500088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48">
            <a:extLst>
              <a:ext uri="{FF2B5EF4-FFF2-40B4-BE49-F238E27FC236}">
                <a16:creationId xmlns:a16="http://schemas.microsoft.com/office/drawing/2014/main" id="{FBB40525-F23B-43BC-BB29-66C51C8F2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88" y="3624812"/>
            <a:ext cx="778704" cy="34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Metric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9">
            <a:extLst>
              <a:ext uri="{FF2B5EF4-FFF2-40B4-BE49-F238E27FC236}">
                <a16:creationId xmlns:a16="http://schemas.microsoft.com/office/drawing/2014/main" id="{5FBADE5A-B27C-401E-B090-D950BE7F6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987" y="3624812"/>
            <a:ext cx="949336" cy="34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Baseline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51">
            <a:extLst>
              <a:ext uri="{FF2B5EF4-FFF2-40B4-BE49-F238E27FC236}">
                <a16:creationId xmlns:a16="http://schemas.microsoft.com/office/drawing/2014/main" id="{AC99A531-7E88-414C-965F-A6B974C42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437" y="3624812"/>
            <a:ext cx="1292151" cy="34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Ours (bone)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3">
            <a:extLst>
              <a:ext uri="{FF2B5EF4-FFF2-40B4-BE49-F238E27FC236}">
                <a16:creationId xmlns:a16="http://schemas.microsoft.com/office/drawing/2014/main" id="{609F639E-1C3E-49B0-B8BF-05EE28548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4566" y="3624812"/>
            <a:ext cx="1025345" cy="34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Ours (all)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4">
            <a:extLst>
              <a:ext uri="{FF2B5EF4-FFF2-40B4-BE49-F238E27FC236}">
                <a16:creationId xmlns:a16="http://schemas.microsoft.com/office/drawing/2014/main" id="{67F78A96-E5D6-43C3-A643-3443BE9B1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88" y="3998652"/>
            <a:ext cx="1700118" cy="34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Joint Error (mm)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5">
            <a:extLst>
              <a:ext uri="{FF2B5EF4-FFF2-40B4-BE49-F238E27FC236}">
                <a16:creationId xmlns:a16="http://schemas.microsoft.com/office/drawing/2014/main" id="{FC578D9C-E277-49E6-81E1-0EEDDB935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987" y="3998652"/>
            <a:ext cx="550677" cy="34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75.0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8">
            <a:extLst>
              <a:ext uri="{FF2B5EF4-FFF2-40B4-BE49-F238E27FC236}">
                <a16:creationId xmlns:a16="http://schemas.microsoft.com/office/drawing/2014/main" id="{B3246B22-4D2F-4A0E-9F93-278D6748A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437" y="3998652"/>
            <a:ext cx="656159" cy="34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75.0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9">
            <a:extLst>
              <a:ext uri="{FF2B5EF4-FFF2-40B4-BE49-F238E27FC236}">
                <a16:creationId xmlns:a16="http://schemas.microsoft.com/office/drawing/2014/main" id="{174DD77A-9BEB-4CD6-AA89-3C52FA5F5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577" y="4074661"/>
            <a:ext cx="502590" cy="24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(0.0%)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62">
            <a:extLst>
              <a:ext uri="{FF2B5EF4-FFF2-40B4-BE49-F238E27FC236}">
                <a16:creationId xmlns:a16="http://schemas.microsoft.com/office/drawing/2014/main" id="{C13F1698-8A10-49CE-82EF-178935B95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4566" y="3998652"/>
            <a:ext cx="654607" cy="34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67.5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63">
            <a:extLst>
              <a:ext uri="{FF2B5EF4-FFF2-40B4-BE49-F238E27FC236}">
                <a16:creationId xmlns:a16="http://schemas.microsoft.com/office/drawing/2014/main" id="{6551FCC1-0820-45B9-97AA-A926F9985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7155" y="4074661"/>
            <a:ext cx="133403" cy="24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64">
            <a:extLst>
              <a:ext uri="{FF2B5EF4-FFF2-40B4-BE49-F238E27FC236}">
                <a16:creationId xmlns:a16="http://schemas.microsoft.com/office/drawing/2014/main" id="{F9A56B55-FC13-4381-8D7D-96718C486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5242" y="4074661"/>
            <a:ext cx="483975" cy="24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10.0%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65">
            <a:extLst>
              <a:ext uri="{FF2B5EF4-FFF2-40B4-BE49-F238E27FC236}">
                <a16:creationId xmlns:a16="http://schemas.microsoft.com/office/drawing/2014/main" id="{111B4061-63C8-42F5-B778-24BE161A3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980" y="4074661"/>
            <a:ext cx="131852" cy="24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66">
            <a:extLst>
              <a:ext uri="{FF2B5EF4-FFF2-40B4-BE49-F238E27FC236}">
                <a16:creationId xmlns:a16="http://schemas.microsoft.com/office/drawing/2014/main" id="{1E0061FD-FF08-4E96-AC16-871C3C537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88" y="4367838"/>
            <a:ext cx="1738898" cy="34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Bone Error (mm)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67">
            <a:extLst>
              <a:ext uri="{FF2B5EF4-FFF2-40B4-BE49-F238E27FC236}">
                <a16:creationId xmlns:a16="http://schemas.microsoft.com/office/drawing/2014/main" id="{3E662876-D184-4896-AB68-508F7FC88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987" y="4367838"/>
            <a:ext cx="550677" cy="34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65.5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Rectangle 70">
            <a:extLst>
              <a:ext uri="{FF2B5EF4-FFF2-40B4-BE49-F238E27FC236}">
                <a16:creationId xmlns:a16="http://schemas.microsoft.com/office/drawing/2014/main" id="{DEC4C03F-207B-4782-9333-0BCAAC33F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437" y="4367838"/>
            <a:ext cx="656159" cy="34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62.3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389870C2-1423-40BC-87C6-54B317479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577" y="4443847"/>
            <a:ext cx="39914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4.9%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Rectangle 74">
            <a:extLst>
              <a:ext uri="{FF2B5EF4-FFF2-40B4-BE49-F238E27FC236}">
                <a16:creationId xmlns:a16="http://schemas.microsoft.com/office/drawing/2014/main" id="{55DF9983-1A9C-486D-B59D-51BDDC47A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4566" y="4367838"/>
            <a:ext cx="654607" cy="34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58.4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Rectangle 75">
            <a:extLst>
              <a:ext uri="{FF2B5EF4-FFF2-40B4-BE49-F238E27FC236}">
                <a16:creationId xmlns:a16="http://schemas.microsoft.com/office/drawing/2014/main" id="{A87AD079-71D9-410A-87C0-412CC9182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7155" y="4443847"/>
            <a:ext cx="133403" cy="24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Rectangle 76">
            <a:extLst>
              <a:ext uri="{FF2B5EF4-FFF2-40B4-BE49-F238E27FC236}">
                <a16:creationId xmlns:a16="http://schemas.microsoft.com/office/drawing/2014/main" id="{646C82F5-EE3F-4BEC-A254-7B4130205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5242" y="4443847"/>
            <a:ext cx="483975" cy="24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10.8%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Rectangle 77">
            <a:extLst>
              <a:ext uri="{FF2B5EF4-FFF2-40B4-BE49-F238E27FC236}">
                <a16:creationId xmlns:a16="http://schemas.microsoft.com/office/drawing/2014/main" id="{103B7A32-A55E-4883-94F4-4DD0EDDD8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980" y="4443847"/>
            <a:ext cx="131852" cy="24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Rectangle 78">
            <a:extLst>
              <a:ext uri="{FF2B5EF4-FFF2-40B4-BE49-F238E27FC236}">
                <a16:creationId xmlns:a16="http://schemas.microsoft.com/office/drawing/2014/main" id="{8D9E63CD-D396-49C3-BCC9-FED087C41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88" y="4741678"/>
            <a:ext cx="617378" cy="34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Bone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Rectangle 79">
            <a:extLst>
              <a:ext uri="{FF2B5EF4-FFF2-40B4-BE49-F238E27FC236}">
                <a16:creationId xmlns:a16="http://schemas.microsoft.com/office/drawing/2014/main" id="{40C6A78B-F487-4062-8EF9-3E9BD4CCD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551" y="4741678"/>
            <a:ext cx="437439" cy="34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Rectangle 80">
            <a:extLst>
              <a:ext uri="{FF2B5EF4-FFF2-40B4-BE49-F238E27FC236}">
                <a16:creationId xmlns:a16="http://schemas.microsoft.com/office/drawing/2014/main" id="{8ED4DE62-CF9E-4F05-B13C-528E567F7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122" y="4741678"/>
            <a:ext cx="646851" cy="34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(mm)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1" name="Rectangle 81">
            <a:extLst>
              <a:ext uri="{FF2B5EF4-FFF2-40B4-BE49-F238E27FC236}">
                <a16:creationId xmlns:a16="http://schemas.microsoft.com/office/drawing/2014/main" id="{5790DDC9-949A-428D-B320-27D9F54A6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987" y="4741678"/>
            <a:ext cx="550677" cy="34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26.4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Rectangle 84">
            <a:extLst>
              <a:ext uri="{FF2B5EF4-FFF2-40B4-BE49-F238E27FC236}">
                <a16:creationId xmlns:a16="http://schemas.microsoft.com/office/drawing/2014/main" id="{49B610AF-4BE7-487A-98F6-7B1D90684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437" y="4741678"/>
            <a:ext cx="656159" cy="34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21.9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Rectangle 85">
            <a:extLst>
              <a:ext uri="{FF2B5EF4-FFF2-40B4-BE49-F238E27FC236}">
                <a16:creationId xmlns:a16="http://schemas.microsoft.com/office/drawing/2014/main" id="{E549ED46-9754-4A36-93B0-B01AA5ED0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577" y="4817686"/>
            <a:ext cx="47769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17.0%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Rectangle 88">
            <a:extLst>
              <a:ext uri="{FF2B5EF4-FFF2-40B4-BE49-F238E27FC236}">
                <a16:creationId xmlns:a16="http://schemas.microsoft.com/office/drawing/2014/main" id="{F7C33A26-6460-4236-8B3C-0840C7740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4566" y="4741678"/>
            <a:ext cx="654607" cy="34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21.7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Rectangle 89">
            <a:extLst>
              <a:ext uri="{FF2B5EF4-FFF2-40B4-BE49-F238E27FC236}">
                <a16:creationId xmlns:a16="http://schemas.microsoft.com/office/drawing/2014/main" id="{0D9F8E63-BE11-4C92-AE04-D1DC1D867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7155" y="4817686"/>
            <a:ext cx="133403" cy="24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Rectangle 90">
            <a:extLst>
              <a:ext uri="{FF2B5EF4-FFF2-40B4-BE49-F238E27FC236}">
                <a16:creationId xmlns:a16="http://schemas.microsoft.com/office/drawing/2014/main" id="{0D23AC18-8F6E-4550-BB93-A77D75EB0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5242" y="4817686"/>
            <a:ext cx="483975" cy="24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17.8%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Rectangle 91">
            <a:extLst>
              <a:ext uri="{FF2B5EF4-FFF2-40B4-BE49-F238E27FC236}">
                <a16:creationId xmlns:a16="http://schemas.microsoft.com/office/drawing/2014/main" id="{6E4339D9-FEB3-4233-A536-4FF68BDB0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980" y="4817686"/>
            <a:ext cx="131852" cy="24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Rectangle 92">
            <a:extLst>
              <a:ext uri="{FF2B5EF4-FFF2-40B4-BE49-F238E27FC236}">
                <a16:creationId xmlns:a16="http://schemas.microsoft.com/office/drawing/2014/main" id="{71AA8CC5-4FC3-4157-B0F5-34393D461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88" y="5110864"/>
            <a:ext cx="1652030" cy="34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Illegal Angle (%)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Rectangle 93">
            <a:extLst>
              <a:ext uri="{FF2B5EF4-FFF2-40B4-BE49-F238E27FC236}">
                <a16:creationId xmlns:a16="http://schemas.microsoft.com/office/drawing/2014/main" id="{CD62C0C1-D5FF-4CF4-8BF7-0C12EAC6C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987" y="5110864"/>
            <a:ext cx="597213" cy="34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3.7%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Rectangle 96">
            <a:extLst>
              <a:ext uri="{FF2B5EF4-FFF2-40B4-BE49-F238E27FC236}">
                <a16:creationId xmlns:a16="http://schemas.microsoft.com/office/drawing/2014/main" id="{189C96D1-C64C-4123-B816-0ABA5F9D9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437" y="5110864"/>
            <a:ext cx="646851" cy="34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3.3%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Rectangle 97">
            <a:extLst>
              <a:ext uri="{FF2B5EF4-FFF2-40B4-BE49-F238E27FC236}">
                <a16:creationId xmlns:a16="http://schemas.microsoft.com/office/drawing/2014/main" id="{C23A3187-BA56-4B9D-8CE4-944095CED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577" y="5186873"/>
            <a:ext cx="47769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10.8%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Rectangle 100">
            <a:extLst>
              <a:ext uri="{FF2B5EF4-FFF2-40B4-BE49-F238E27FC236}">
                <a16:creationId xmlns:a16="http://schemas.microsoft.com/office/drawing/2014/main" id="{6BD42CC2-3418-4F29-A452-00BC741D1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4566" y="5110864"/>
            <a:ext cx="645300" cy="34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2.5%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Rectangle 101">
            <a:extLst>
              <a:ext uri="{FF2B5EF4-FFF2-40B4-BE49-F238E27FC236}">
                <a16:creationId xmlns:a16="http://schemas.microsoft.com/office/drawing/2014/main" id="{D26ED1D9-EFE7-4A08-AFAF-CFDD7D386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7155" y="5186873"/>
            <a:ext cx="133403" cy="24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Rectangle 102">
            <a:extLst>
              <a:ext uri="{FF2B5EF4-FFF2-40B4-BE49-F238E27FC236}">
                <a16:creationId xmlns:a16="http://schemas.microsoft.com/office/drawing/2014/main" id="{F3701D22-8079-4D2C-BBE1-8DBD28003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5242" y="5186873"/>
            <a:ext cx="483975" cy="24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32.4%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Rectangle 103">
            <a:extLst>
              <a:ext uri="{FF2B5EF4-FFF2-40B4-BE49-F238E27FC236}">
                <a16:creationId xmlns:a16="http://schemas.microsoft.com/office/drawing/2014/main" id="{EEFCC1DA-7F93-49DA-A81B-7D38D52CC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980" y="5186873"/>
            <a:ext cx="131852" cy="24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414D69B-1068-4CA3-8C32-C40FE7955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316" y="3578276"/>
            <a:ext cx="1748205" cy="370737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00830E4-19BD-4DB0-BF07-C5992BE6C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316" y="3949013"/>
            <a:ext cx="1748205" cy="37228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62E0C01-1F9C-40D8-B1EE-1C1516811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316" y="4321302"/>
            <a:ext cx="1748205" cy="370737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095AD97-97F8-4EFA-80F5-2511F3CBE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316" y="4692039"/>
            <a:ext cx="1748205" cy="37228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605640B-4D96-40F4-8399-7F0F0A9E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316" y="5064328"/>
            <a:ext cx="1748205" cy="370737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Line 35">
            <a:extLst>
              <a:ext uri="{FF2B5EF4-FFF2-40B4-BE49-F238E27FC236}">
                <a16:creationId xmlns:a16="http://schemas.microsoft.com/office/drawing/2014/main" id="{AABD4BCD-F8C1-4309-BC5A-24F6831C1B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7316" y="3570520"/>
            <a:ext cx="0" cy="187075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Rectangle 49">
            <a:extLst>
              <a:ext uri="{FF2B5EF4-FFF2-40B4-BE49-F238E27FC236}">
                <a16:creationId xmlns:a16="http://schemas.microsoft.com/office/drawing/2014/main" id="{C6DBD6CE-7713-4243-844A-145DB10BC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490" y="3617056"/>
            <a:ext cx="152490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State of the art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Rectangle 55">
            <a:extLst>
              <a:ext uri="{FF2B5EF4-FFF2-40B4-BE49-F238E27FC236}">
                <a16:creationId xmlns:a16="http://schemas.microsoft.com/office/drawing/2014/main" id="{C16C442E-FED0-4263-B906-DD6A6B2EE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490" y="3990896"/>
            <a:ext cx="7197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78.7 [1]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Rectangle 67">
            <a:extLst>
              <a:ext uri="{FF2B5EF4-FFF2-40B4-BE49-F238E27FC236}">
                <a16:creationId xmlns:a16="http://schemas.microsoft.com/office/drawing/2014/main" id="{D7F475A7-D726-4783-9B39-995E7F1F1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490" y="4360082"/>
            <a:ext cx="7534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Rectangle 81">
            <a:extLst>
              <a:ext uri="{FF2B5EF4-FFF2-40B4-BE49-F238E27FC236}">
                <a16:creationId xmlns:a16="http://schemas.microsoft.com/office/drawing/2014/main" id="{15A2B376-773F-4E84-BB48-1093F0E05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490" y="4733922"/>
            <a:ext cx="705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Rectangle 93">
            <a:extLst>
              <a:ext uri="{FF2B5EF4-FFF2-40B4-BE49-F238E27FC236}">
                <a16:creationId xmlns:a16="http://schemas.microsoft.com/office/drawing/2014/main" id="{5B1D69D2-A97E-4290-8DED-D5FCC8A3D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490" y="5103108"/>
            <a:ext cx="7534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F4D59A-837C-43F3-8C88-B3C51FF1E930}"/>
              </a:ext>
            </a:extLst>
          </p:cNvPr>
          <p:cNvSpPr txBox="1"/>
          <p:nvPr/>
        </p:nvSpPr>
        <p:spPr>
          <a:xfrm>
            <a:off x="288194" y="4254482"/>
            <a:ext cx="1199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lower, the better</a:t>
            </a:r>
          </a:p>
        </p:txBody>
      </p:sp>
    </p:spTree>
    <p:extLst>
      <p:ext uri="{BB962C8B-B14F-4D97-AF65-F5344CB8AC3E}">
        <p14:creationId xmlns:p14="http://schemas.microsoft.com/office/powerpoint/2010/main" val="347294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8" grpId="0"/>
      <p:bldP spid="59" grpId="0"/>
      <p:bldP spid="62" grpId="0"/>
      <p:bldP spid="63" grpId="0"/>
      <p:bldP spid="64" grpId="0"/>
      <p:bldP spid="65" grpId="0"/>
      <p:bldP spid="67" grpId="0"/>
      <p:bldP spid="70" grpId="0"/>
      <p:bldP spid="71" grpId="0"/>
      <p:bldP spid="74" grpId="0"/>
      <p:bldP spid="75" grpId="0"/>
      <p:bldP spid="76" grpId="0"/>
      <p:bldP spid="77" grpId="0"/>
      <p:bldP spid="81" grpId="0"/>
      <p:bldP spid="84" grpId="0"/>
      <p:bldP spid="85" grpId="0"/>
      <p:bldP spid="88" grpId="0"/>
      <p:bldP spid="89" grpId="0"/>
      <p:bldP spid="90" grpId="0"/>
      <p:bldP spid="91" grpId="0"/>
      <p:bldP spid="93" grpId="0"/>
      <p:bldP spid="96" grpId="0"/>
      <p:bldP spid="97" grpId="0"/>
      <p:bldP spid="100" grpId="0"/>
      <p:bldP spid="101" grpId="0"/>
      <p:bldP spid="102" grpId="0"/>
      <p:bldP spid="103" grpId="0"/>
      <p:bldP spid="111" grpId="0"/>
      <p:bldP spid="112" grpId="0"/>
      <p:bldP spid="113" grpId="0"/>
      <p:bldP spid="1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3D Object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classification 3d object</a:t>
            </a:r>
          </a:p>
          <a:p>
            <a:endParaRPr lang="en-US" dirty="0"/>
          </a:p>
          <a:p>
            <a:r>
              <a:rPr lang="en-US" dirty="0"/>
              <a:t>Input: Point Cloud</a:t>
            </a:r>
          </a:p>
          <a:p>
            <a:endParaRPr lang="en-US" dirty="0"/>
          </a:p>
          <a:p>
            <a:r>
              <a:rPr lang="en-US" dirty="0"/>
              <a:t>Output: Label</a:t>
            </a:r>
          </a:p>
        </p:txBody>
      </p:sp>
    </p:spTree>
    <p:extLst>
      <p:ext uri="{BB962C8B-B14F-4D97-AF65-F5344CB8AC3E}">
        <p14:creationId xmlns:p14="http://schemas.microsoft.com/office/powerpoint/2010/main" val="273469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1B60A-30AD-41DB-9795-A7BF2F06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3D Object</a:t>
            </a:r>
            <a:r>
              <a:rPr lang="en-US" dirty="0"/>
              <a:t> Classification Benchmark: </a:t>
            </a:r>
            <a:br>
              <a:rPr lang="en-US" dirty="0"/>
            </a:br>
            <a:r>
              <a:rPr lang="en-US" dirty="0" err="1"/>
              <a:t>ModelNet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6733-F301-427C-9351-AC5BEF55D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77" y="1878012"/>
            <a:ext cx="4959485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http://modelnet.cs.princeton.edu/</a:t>
            </a:r>
            <a:endParaRPr lang="zh-CN" altLang="en-US" sz="2400" dirty="0"/>
          </a:p>
          <a:p>
            <a:endParaRPr lang="en-US" sz="2400" dirty="0"/>
          </a:p>
          <a:p>
            <a:r>
              <a:rPr lang="en-US" altLang="zh-CN" sz="2400" dirty="0"/>
              <a:t>All : 151128 3D CAD models belonging to 660 unique object categories 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ModelNet-40: 12311 3D CAD models from 40 categories </a:t>
            </a:r>
            <a:br>
              <a:rPr lang="en-US" altLang="zh-CN" sz="2400" dirty="0"/>
            </a:br>
            <a:br>
              <a:rPr lang="en-US" altLang="zh-CN" sz="2400" dirty="0"/>
            </a:br>
            <a:endParaRPr 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FEBAAC-74B5-4344-91B7-1CD464DD7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950" y="1168610"/>
            <a:ext cx="1531909" cy="46313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979C89A-1D16-4DA6-B489-1F099941E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3718" y="1168610"/>
            <a:ext cx="1633269" cy="468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28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Multi-View</a:t>
            </a:r>
            <a:r>
              <a:rPr lang="en-US" dirty="0"/>
              <a:t> VS. Volume &amp; Point 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Multi-View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Project Point Cloud to Multi-View </a:t>
            </a:r>
          </a:p>
          <a:p>
            <a:r>
              <a:rPr lang="en-US" dirty="0"/>
              <a:t>Input: A set of images of an object different views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Volume Represent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altLang="zh-CN" dirty="0"/>
              <a:t>Point Cloud  to generate volume represent</a:t>
            </a:r>
            <a:endParaRPr lang="en-US" dirty="0"/>
          </a:p>
          <a:p>
            <a:r>
              <a:rPr lang="en-US" dirty="0"/>
              <a:t>Input: </a:t>
            </a:r>
            <a:r>
              <a:rPr lang="en-US" altLang="zh-CN" dirty="0"/>
              <a:t>volume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437FEF7-8BA4-4E34-BB7A-D6177A35AD21}"/>
              </a:ext>
            </a:extLst>
          </p:cNvPr>
          <p:cNvSpPr txBox="1">
            <a:spLocks/>
          </p:cNvSpPr>
          <p:nvPr/>
        </p:nvSpPr>
        <p:spPr>
          <a:xfrm>
            <a:off x="6172200" y="4233069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Point Cloud Represent</a:t>
            </a:r>
          </a:p>
          <a:p>
            <a:endParaRPr lang="en-US" dirty="0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28F7BC7-E94A-48D7-A838-B4CA650B91FB}"/>
              </a:ext>
            </a:extLst>
          </p:cNvPr>
          <p:cNvSpPr txBox="1">
            <a:spLocks/>
          </p:cNvSpPr>
          <p:nvPr/>
        </p:nvSpPr>
        <p:spPr>
          <a:xfrm>
            <a:off x="6172200" y="4645025"/>
            <a:ext cx="5183188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</a:t>
            </a:r>
            <a:r>
              <a:rPr lang="en-US" altLang="zh-CN" dirty="0"/>
              <a:t>Point Cloud Represent</a:t>
            </a:r>
            <a:endParaRPr lang="en-US" dirty="0"/>
          </a:p>
          <a:p>
            <a:r>
              <a:rPr lang="en-US" dirty="0"/>
              <a:t>Input: </a:t>
            </a:r>
            <a:r>
              <a:rPr lang="en-US" altLang="zh-CN" dirty="0"/>
              <a:t>Point Cloud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56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1B60A-30AD-41DB-9795-A7BF2F06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Fine-Grained Classification Benchmark: </a:t>
            </a:r>
            <a:br>
              <a:rPr lang="en-US" dirty="0"/>
            </a:br>
            <a:r>
              <a:rPr lang="en-US" dirty="0" err="1"/>
              <a:t>Standford</a:t>
            </a:r>
            <a:r>
              <a:rPr lang="en-US" dirty="0"/>
              <a:t> Car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6733-F301-427C-9351-AC5BEF55D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9485" cy="43513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hlinkClick r:id="rId3"/>
              </a:rPr>
              <a:t>http://ai.stanford.edu/~jkrause/cars/car_dataset.html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en-US" altLang="zh-CN" sz="2400" dirty="0"/>
              <a:t>Jonathan Krause, Michael Stark, Jia Deng, Li Fei-Fei</a:t>
            </a:r>
          </a:p>
          <a:p>
            <a:endParaRPr lang="en-US" sz="2400" dirty="0"/>
          </a:p>
          <a:p>
            <a:r>
              <a:rPr lang="en-US" altLang="zh-CN" sz="2400" dirty="0"/>
              <a:t>16,185 images of 196 classes of cars.</a:t>
            </a:r>
            <a:endParaRPr 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9EBA2C-DCEF-474A-9CEB-9EDE00EF7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279" y="1690688"/>
            <a:ext cx="56483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09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Multi-View</a:t>
            </a:r>
            <a:r>
              <a:rPr lang="en-US" dirty="0"/>
              <a:t> VS. Volume &amp; Point Net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CB1DDF2-E56D-4963-9D55-1A5FD2436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1690687"/>
            <a:ext cx="8004175" cy="488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57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Multi-View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Muti</a:t>
            </a:r>
            <a:r>
              <a:rPr lang="en-US" dirty="0"/>
              <a:t>-View Feature</a:t>
            </a:r>
          </a:p>
          <a:p>
            <a:r>
              <a:rPr lang="en-US" dirty="0"/>
              <a:t>Classification</a:t>
            </a:r>
          </a:p>
          <a:p>
            <a:pPr marL="0" indent="0">
              <a:buNone/>
            </a:pPr>
            <a:r>
              <a:rPr lang="en-US" altLang="zh-CN" sz="2400" dirty="0"/>
              <a:t>Dominant Set Clustering and Pooling for</a:t>
            </a:r>
            <a:br>
              <a:rPr lang="en-US" altLang="zh-CN" sz="2400" dirty="0"/>
            </a:br>
            <a:r>
              <a:rPr lang="en-US" altLang="zh-CN" sz="2400" dirty="0"/>
              <a:t>Multi-View 3D Object Recognition 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Volume Represent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CNNS</a:t>
            </a:r>
          </a:p>
          <a:p>
            <a:pPr marL="0" indent="0">
              <a:buNone/>
            </a:pPr>
            <a:r>
              <a:rPr lang="en-US" altLang="zh-CN" sz="2400" dirty="0"/>
              <a:t>Volumetric and Multi-View CNNs for Object Classification on 3D Data </a:t>
            </a:r>
            <a:br>
              <a:rPr lang="en-US" altLang="zh-CN" dirty="0"/>
            </a:br>
            <a:endParaRPr lang="en-US" altLang="zh-CN" dirty="0"/>
          </a:p>
          <a:p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437FEF7-8BA4-4E34-BB7A-D6177A35AD21}"/>
              </a:ext>
            </a:extLst>
          </p:cNvPr>
          <p:cNvSpPr txBox="1">
            <a:spLocks/>
          </p:cNvSpPr>
          <p:nvPr/>
        </p:nvSpPr>
        <p:spPr>
          <a:xfrm>
            <a:off x="6172200" y="4233069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Point Cloud Represent</a:t>
            </a:r>
          </a:p>
          <a:p>
            <a:endParaRPr lang="en-US" dirty="0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28F7BC7-E94A-48D7-A838-B4CA650B91FB}"/>
              </a:ext>
            </a:extLst>
          </p:cNvPr>
          <p:cNvSpPr txBox="1">
            <a:spLocks/>
          </p:cNvSpPr>
          <p:nvPr/>
        </p:nvSpPr>
        <p:spPr>
          <a:xfrm>
            <a:off x="6172200" y="4645025"/>
            <a:ext cx="5183188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PointNet</a:t>
            </a:r>
            <a:endParaRPr lang="en-US" dirty="0"/>
          </a:p>
          <a:p>
            <a:pPr marL="0" indent="0">
              <a:buNone/>
            </a:pPr>
            <a:r>
              <a:rPr lang="en-US" sz="2400" dirty="0" err="1"/>
              <a:t>PointNet</a:t>
            </a:r>
            <a:r>
              <a:rPr lang="en-US" sz="2400" dirty="0"/>
              <a:t> Deep Learning on Point Sets for 3D Classification and Segmentation</a:t>
            </a:r>
          </a:p>
        </p:txBody>
      </p:sp>
    </p:spTree>
    <p:extLst>
      <p:ext uri="{BB962C8B-B14F-4D97-AF65-F5344CB8AC3E}">
        <p14:creationId xmlns:p14="http://schemas.microsoft.com/office/powerpoint/2010/main" val="336307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Model-Net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A03E87-D80C-4C84-8684-891DC960F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855" y="449421"/>
            <a:ext cx="6447886" cy="5958324"/>
          </a:xfrm>
          <a:prstGeom prst="rect">
            <a:avLst/>
          </a:prstGeom>
        </p:spPr>
      </p:pic>
      <p:sp>
        <p:nvSpPr>
          <p:cNvPr id="11" name="Rectangle: Rounded Corners 5">
            <a:extLst>
              <a:ext uri="{FF2B5EF4-FFF2-40B4-BE49-F238E27FC236}">
                <a16:creationId xmlns:a16="http://schemas.microsoft.com/office/drawing/2014/main" id="{D93A83C3-D1FB-4499-BFF2-210554D5548D}"/>
              </a:ext>
            </a:extLst>
          </p:cNvPr>
          <p:cNvSpPr/>
          <p:nvPr/>
        </p:nvSpPr>
        <p:spPr>
          <a:xfrm>
            <a:off x="2564780" y="4192344"/>
            <a:ext cx="8429897" cy="21419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5">
            <a:extLst>
              <a:ext uri="{FF2B5EF4-FFF2-40B4-BE49-F238E27FC236}">
                <a16:creationId xmlns:a16="http://schemas.microsoft.com/office/drawing/2014/main" id="{D92AA5B2-6F73-4045-9562-AEC529FDFD07}"/>
              </a:ext>
            </a:extLst>
          </p:cNvPr>
          <p:cNvSpPr/>
          <p:nvPr/>
        </p:nvSpPr>
        <p:spPr>
          <a:xfrm>
            <a:off x="2564780" y="2312850"/>
            <a:ext cx="8429897" cy="21419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34868E-B687-4E78-873B-4F1FEB4DBD2B}"/>
              </a:ext>
            </a:extLst>
          </p:cNvPr>
          <p:cNvSpPr/>
          <p:nvPr/>
        </p:nvSpPr>
        <p:spPr>
          <a:xfrm>
            <a:off x="2564779" y="5151440"/>
            <a:ext cx="8429897" cy="21419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D0E153-0132-4C5F-9E96-39F1CCEE245D}"/>
              </a:ext>
            </a:extLst>
          </p:cNvPr>
          <p:cNvSpPr txBox="1"/>
          <p:nvPr/>
        </p:nvSpPr>
        <p:spPr>
          <a:xfrm>
            <a:off x="1277187" y="1958281"/>
            <a:ext cx="1726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Point Cloud</a:t>
            </a:r>
          </a:p>
          <a:p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54C40D-FE68-447A-84AF-F7E154D443B9}"/>
              </a:ext>
            </a:extLst>
          </p:cNvPr>
          <p:cNvSpPr txBox="1"/>
          <p:nvPr/>
        </p:nvSpPr>
        <p:spPr>
          <a:xfrm>
            <a:off x="1609332" y="4109328"/>
            <a:ext cx="172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Volume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44E5FC-E2DD-4858-98A6-367138B06C7D}"/>
              </a:ext>
            </a:extLst>
          </p:cNvPr>
          <p:cNvSpPr txBox="1"/>
          <p:nvPr/>
        </p:nvSpPr>
        <p:spPr>
          <a:xfrm>
            <a:off x="1334340" y="5073870"/>
            <a:ext cx="172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Multi-view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94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64082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1B60A-30AD-41DB-9795-A7BF2F06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0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Fine-Grained Classification Benchmark: </a:t>
            </a:r>
            <a:br>
              <a:rPr lang="en-US" dirty="0"/>
            </a:br>
            <a:r>
              <a:rPr lang="en-US" altLang="zh-CN" dirty="0"/>
              <a:t>Caltech-UCSD Birds 200</a:t>
            </a:r>
            <a:br>
              <a:rPr lang="en-US" altLang="zh-C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6733-F301-427C-9351-AC5BEF55D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9485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hlinkClick r:id="rId3"/>
              </a:rPr>
              <a:t>http://www.vision.caltech.edu/visipedia/CUB-200.html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en-US" altLang="zh-CN" sz="2400" dirty="0"/>
              <a:t>11,788 images of 200 classes of birds</a:t>
            </a:r>
          </a:p>
          <a:p>
            <a:endParaRPr lang="en-US" sz="2400" dirty="0"/>
          </a:p>
          <a:p>
            <a:r>
              <a:rPr lang="en-US" altLang="zh-CN" sz="2400" dirty="0"/>
              <a:t>15 Part Locations, 312 Binary Attributes, 1 Bounding Box</a:t>
            </a:r>
            <a:endParaRPr 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3416A2-F8C8-4561-A80D-966BDFB34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685" y="1825625"/>
            <a:ext cx="3484338" cy="342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8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Information VS. Proposal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Text Information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n-US" dirty="0"/>
              <a:t>More Information</a:t>
            </a:r>
          </a:p>
          <a:p>
            <a:r>
              <a:rPr lang="en-US" dirty="0"/>
              <a:t>New BP equation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3503" y="1681163"/>
            <a:ext cx="5183188" cy="823912"/>
          </a:xfrm>
        </p:spPr>
        <p:txBody>
          <a:bodyPr/>
          <a:lstStyle/>
          <a:p>
            <a:r>
              <a:rPr lang="en-US" altLang="zh-CN" dirty="0"/>
              <a:t>Proposal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3503" y="2505075"/>
            <a:ext cx="5183188" cy="3684588"/>
          </a:xfrm>
        </p:spPr>
        <p:txBody>
          <a:bodyPr/>
          <a:lstStyle/>
          <a:p>
            <a:r>
              <a:rPr lang="en-US" dirty="0"/>
              <a:t>Find good proposal</a:t>
            </a:r>
          </a:p>
          <a:p>
            <a:r>
              <a:rPr lang="en-US" altLang="zh-CN" dirty="0"/>
              <a:t>Feature</a:t>
            </a:r>
          </a:p>
          <a:p>
            <a:r>
              <a:rPr lang="en-US" altLang="zh-CN" dirty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01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862513" cy="4486275"/>
          </a:xfrm>
        </p:spPr>
        <p:txBody>
          <a:bodyPr>
            <a:normAutofit/>
          </a:bodyPr>
          <a:lstStyle/>
          <a:p>
            <a:r>
              <a:rPr lang="en-US" altLang="zh-CN" dirty="0"/>
              <a:t>Heatmap </a:t>
            </a:r>
            <a:r>
              <a:rPr lang="en-US" dirty="0"/>
              <a:t>Network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EB3746-4969-4DDF-B3F4-B008FE0C7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489" y="2559049"/>
            <a:ext cx="2637785" cy="23415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D16D2E-3701-4C62-8DD4-DFA7ACD52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894" y="2408350"/>
            <a:ext cx="3243264" cy="318860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5A2C6A-73C6-4B8F-AA24-BAF41503CFED}"/>
              </a:ext>
            </a:extLst>
          </p:cNvPr>
          <p:cNvSpPr txBox="1">
            <a:spLocks/>
          </p:cNvSpPr>
          <p:nvPr/>
        </p:nvSpPr>
        <p:spPr>
          <a:xfrm>
            <a:off x="5264587" y="1690687"/>
            <a:ext cx="4862513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Similarity Network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89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Pose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localize key points of a person</a:t>
            </a:r>
          </a:p>
          <a:p>
            <a:endParaRPr lang="en-US" dirty="0"/>
          </a:p>
          <a:p>
            <a:r>
              <a:rPr lang="en-US" dirty="0"/>
              <a:t>Input: a single RGB image</a:t>
            </a:r>
          </a:p>
          <a:p>
            <a:endParaRPr lang="en-US" dirty="0"/>
          </a:p>
          <a:p>
            <a:r>
              <a:rPr lang="en-US" dirty="0"/>
              <a:t>Output: 2D or 3D key points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572" y="1391345"/>
            <a:ext cx="1493530" cy="149353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345" y="4599762"/>
            <a:ext cx="1947487" cy="194748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234" y="4697007"/>
            <a:ext cx="1619253" cy="1619253"/>
          </a:xfrm>
          <a:prstGeom prst="rect">
            <a:avLst/>
          </a:prstGeom>
        </p:spPr>
      </p:pic>
      <p:sp>
        <p:nvSpPr>
          <p:cNvPr id="20" name="Arrow: Right 19"/>
          <p:cNvSpPr/>
          <p:nvPr/>
        </p:nvSpPr>
        <p:spPr>
          <a:xfrm rot="5400000">
            <a:off x="8617312" y="3250422"/>
            <a:ext cx="438256" cy="402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/>
          <p:cNvSpPr/>
          <p:nvPr/>
        </p:nvSpPr>
        <p:spPr>
          <a:xfrm>
            <a:off x="8044906" y="3742655"/>
            <a:ext cx="1505196" cy="378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Pose Estimator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45147" y="2904697"/>
            <a:ext cx="2775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RGB Image (person centered)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7165150" y="6375381"/>
            <a:ext cx="1360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2D Key Points</a:t>
            </a:r>
            <a:endParaRPr lang="en-US" sz="1600" dirty="0"/>
          </a:p>
        </p:txBody>
      </p:sp>
      <p:sp>
        <p:nvSpPr>
          <p:cNvPr id="16" name="Arrow: Right 15"/>
          <p:cNvSpPr/>
          <p:nvPr/>
        </p:nvSpPr>
        <p:spPr>
          <a:xfrm rot="8227119">
            <a:off x="7982164" y="4203542"/>
            <a:ext cx="438256" cy="402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/>
          <p:cNvSpPr/>
          <p:nvPr/>
        </p:nvSpPr>
        <p:spPr>
          <a:xfrm rot="2211118">
            <a:off x="9178924" y="4184570"/>
            <a:ext cx="438256" cy="402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310411" y="6372800"/>
            <a:ext cx="1641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3D Key Points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3108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/>
      <p:bldP spid="25" grpId="0"/>
      <p:bldP spid="16" grpId="0" animBg="1"/>
      <p:bldP spid="17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1B60A-30AD-41DB-9795-A7BF2F06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Pose Benchmark: MPII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6733-F301-427C-9351-AC5BEF55D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9485" cy="4351338"/>
          </a:xfrm>
        </p:spPr>
        <p:txBody>
          <a:bodyPr>
            <a:normAutofit/>
          </a:bodyPr>
          <a:lstStyle/>
          <a:p>
            <a:r>
              <a:rPr lang="de-DE" sz="2400" dirty="0"/>
              <a:t>Andriluka </a:t>
            </a:r>
            <a:r>
              <a:rPr lang="en-US" sz="2400" dirty="0"/>
              <a:t>et al.,</a:t>
            </a:r>
            <a:r>
              <a:rPr lang="de-DE" sz="2400" dirty="0"/>
              <a:t> 2d </a:t>
            </a:r>
            <a:r>
              <a:rPr lang="en-US" sz="2400" dirty="0"/>
              <a:t>human pose estimation: New benchmark and state of the art analysis, CVPR 2014</a:t>
            </a:r>
          </a:p>
          <a:p>
            <a:endParaRPr lang="en-US" sz="2400" dirty="0"/>
          </a:p>
          <a:p>
            <a:r>
              <a:rPr lang="en-US" sz="2400" dirty="0"/>
              <a:t>YouTube videos, 410 daily activities</a:t>
            </a:r>
          </a:p>
          <a:p>
            <a:endParaRPr lang="en-US" sz="2400" dirty="0"/>
          </a:p>
          <a:p>
            <a:r>
              <a:rPr lang="en-US" sz="2400" dirty="0"/>
              <a:t>Complex poses and appearances</a:t>
            </a:r>
          </a:p>
          <a:p>
            <a:endParaRPr lang="en-US" sz="2400" dirty="0"/>
          </a:p>
          <a:p>
            <a:r>
              <a:rPr lang="en-US" sz="2400" dirty="0"/>
              <a:t>25k images, 40k annotated 2D poses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7F1C1-BC88-46DF-AA15-B24B888C5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766" y="1919572"/>
            <a:ext cx="6155894" cy="384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8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VS. Regression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Per-pixel classification</a:t>
            </a:r>
          </a:p>
          <a:p>
            <a:r>
              <a:rPr lang="en-US" dirty="0"/>
              <a:t>Output: likelihood score maps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Location regression</a:t>
            </a:r>
          </a:p>
          <a:p>
            <a:r>
              <a:rPr lang="en-US" dirty="0"/>
              <a:t>Output: key points location</a:t>
            </a: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656" y="4421574"/>
            <a:ext cx="1732367" cy="16682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8" y="4421574"/>
            <a:ext cx="1668206" cy="1668206"/>
          </a:xfrm>
          <a:prstGeom prst="rect">
            <a:avLst/>
          </a:prstGeom>
        </p:spPr>
      </p:pic>
      <p:sp>
        <p:nvSpPr>
          <p:cNvPr id="9" name="Arrow: Right 8"/>
          <p:cNvSpPr/>
          <p:nvPr/>
        </p:nvSpPr>
        <p:spPr>
          <a:xfrm>
            <a:off x="2682619" y="4995862"/>
            <a:ext cx="637412" cy="485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0681" y="4389904"/>
            <a:ext cx="1733858" cy="17351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361" y="4421574"/>
            <a:ext cx="1668206" cy="1668206"/>
          </a:xfrm>
          <a:prstGeom prst="rect">
            <a:avLst/>
          </a:prstGeom>
        </p:spPr>
      </p:pic>
      <p:sp>
        <p:nvSpPr>
          <p:cNvPr id="12" name="Arrow: Right 11"/>
          <p:cNvSpPr/>
          <p:nvPr/>
        </p:nvSpPr>
        <p:spPr>
          <a:xfrm>
            <a:off x="8018918" y="4966786"/>
            <a:ext cx="637412" cy="485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14290</TotalTime>
  <Words>2368</Words>
  <Application>Microsoft Office PowerPoint</Application>
  <PresentationFormat>宽屏</PresentationFormat>
  <Paragraphs>453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PowerPoint 演示文稿</vt:lpstr>
      <vt:lpstr>Fine-Grained Classification</vt:lpstr>
      <vt:lpstr>Fine-Grained Classification Benchmark:  Standford Car</vt:lpstr>
      <vt:lpstr>Fine-Grained Classification Benchmark:  Caltech-UCSD Birds 200 </vt:lpstr>
      <vt:lpstr>Text Information VS. Proposal</vt:lpstr>
      <vt:lpstr>Two Key Techniques</vt:lpstr>
      <vt:lpstr>Human Pose Estimation</vt:lpstr>
      <vt:lpstr>2D Pose Benchmark: MPII dataset</vt:lpstr>
      <vt:lpstr>Detection VS. Regression</vt:lpstr>
      <vt:lpstr>Performance</vt:lpstr>
      <vt:lpstr>MPII Leader Board</vt:lpstr>
      <vt:lpstr>Generalization</vt:lpstr>
      <vt:lpstr>Motivation of this work</vt:lpstr>
      <vt:lpstr>3D Pose Benchmark: Human 3.6M dataset</vt:lpstr>
      <vt:lpstr>Our Performance (3D)</vt:lpstr>
      <vt:lpstr>Three Key Techniques</vt:lpstr>
      <vt:lpstr>Unified 2D and 3D Pose Regression</vt:lpstr>
      <vt:lpstr>Pose Representation: Joint VS. Bone</vt:lpstr>
      <vt:lpstr>Joint Representation: Drawbacks</vt:lpstr>
      <vt:lpstr>Use Bone Loss Only: Drawback</vt:lpstr>
      <vt:lpstr>Motivation</vt:lpstr>
      <vt:lpstr>Add Joint Loss to Bone Outputs</vt:lpstr>
      <vt:lpstr>Generalize to Any Joint Pair Loss</vt:lpstr>
      <vt:lpstr>Compositional Loss Function</vt:lpstr>
      <vt:lpstr>Comparison Experiments</vt:lpstr>
      <vt:lpstr>3D Human Pose Results</vt:lpstr>
      <vt:lpstr>3D Object Classification</vt:lpstr>
      <vt:lpstr>3D Object Classification Benchmark:  ModelNet</vt:lpstr>
      <vt:lpstr>Multi-View VS. Volume &amp; Point Net</vt:lpstr>
      <vt:lpstr>Multi-View VS. Volume &amp; Point Net</vt:lpstr>
      <vt:lpstr>Performance</vt:lpstr>
      <vt:lpstr>Model-Net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human pose estimation from single RGB image</dc:title>
  <dc:creator>Xiao Sun</dc:creator>
  <cp:lastModifiedBy>Jiaxiang SHANG</cp:lastModifiedBy>
  <cp:revision>795</cp:revision>
  <dcterms:created xsi:type="dcterms:W3CDTF">2017-03-21T05:01:58Z</dcterms:created>
  <dcterms:modified xsi:type="dcterms:W3CDTF">2017-09-20T05:27:02Z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xias@microsoft.com</vt:lpwstr>
  </property>
  <property fmtid="{D5CDD505-2E9C-101B-9397-08002B2CF9AE}" pid="6" name="MSIP_Label_f42aa342-8706-4288-bd11-ebb85995028c_SetDate">
    <vt:lpwstr>2017-08-26T22:38:23.0526904+08:00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