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JFVgpB17NiD9spZD/zmeDZt13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9AF13-0D17-4822-8213-D0272C3428C8}">
  <a:tblStyle styleId="{6279AF13-0D17-4822-8213-D0272C3428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yang" userId="1c873a04f7e271fe" providerId="LiveId" clId="{957C65BE-96B2-49BE-A1DF-EE08ECB77357}"/>
    <pc:docChg chg="modSld">
      <pc:chgData name="luke yang" userId="1c873a04f7e271fe" providerId="LiveId" clId="{957C65BE-96B2-49BE-A1DF-EE08ECB77357}" dt="2023-11-20T16:53:26.516" v="3" actId="20577"/>
      <pc:docMkLst>
        <pc:docMk/>
      </pc:docMkLst>
      <pc:sldChg chg="modSp mod">
        <pc:chgData name="luke yang" userId="1c873a04f7e271fe" providerId="LiveId" clId="{957C65BE-96B2-49BE-A1DF-EE08ECB77357}" dt="2023-11-20T16:48:49.742" v="1" actId="20577"/>
        <pc:sldMkLst>
          <pc:docMk/>
          <pc:sldMk cId="0" sldId="256"/>
        </pc:sldMkLst>
        <pc:spChg chg="mod">
          <ac:chgData name="luke yang" userId="1c873a04f7e271fe" providerId="LiveId" clId="{957C65BE-96B2-49BE-A1DF-EE08ECB77357}" dt="2023-11-20T16:48:49.742" v="1" actId="20577"/>
          <ac:spMkLst>
            <pc:docMk/>
            <pc:sldMk cId="0" sldId="256"/>
            <ac:spMk id="118" creationId="{00000000-0000-0000-0000-000000000000}"/>
          </ac:spMkLst>
        </pc:spChg>
      </pc:sldChg>
      <pc:sldChg chg="modSp mod">
        <pc:chgData name="luke yang" userId="1c873a04f7e271fe" providerId="LiveId" clId="{957C65BE-96B2-49BE-A1DF-EE08ECB77357}" dt="2023-11-20T16:53:26.516" v="3" actId="20577"/>
        <pc:sldMkLst>
          <pc:docMk/>
          <pc:sldMk cId="0" sldId="264"/>
        </pc:sldMkLst>
        <pc:spChg chg="mod">
          <ac:chgData name="luke yang" userId="1c873a04f7e271fe" providerId="LiveId" clId="{957C65BE-96B2-49BE-A1DF-EE08ECB77357}" dt="2023-11-20T16:53:26.516" v="3" actId="20577"/>
          <ac:spMkLst>
            <pc:docMk/>
            <pc:sldMk cId="0" sldId="264"/>
            <ac:spMk id="204" creationId="{00000000-0000-0000-0000-000000000000}"/>
          </ac:spMkLst>
        </pc:spChg>
      </pc:sldChg>
    </pc:docChg>
  </pc:docChgLst>
  <pc:docChgLst>
    <pc:chgData name="luke yang" userId="1c873a04f7e271fe" providerId="LiveId" clId="{E3B994A9-90E2-40C3-B6CA-F78221C53021}"/>
    <pc:docChg chg="undo custSel modSld">
      <pc:chgData name="luke yang" userId="1c873a04f7e271fe" providerId="LiveId" clId="{E3B994A9-90E2-40C3-B6CA-F78221C53021}" dt="2023-11-21T04:22:34.479" v="61" actId="20577"/>
      <pc:docMkLst>
        <pc:docMk/>
      </pc:docMkLst>
      <pc:sldChg chg="modSp mod">
        <pc:chgData name="luke yang" userId="1c873a04f7e271fe" providerId="LiveId" clId="{E3B994A9-90E2-40C3-B6CA-F78221C53021}" dt="2023-11-21T02:23:40.335" v="55" actId="1076"/>
        <pc:sldMkLst>
          <pc:docMk/>
          <pc:sldMk cId="0" sldId="271"/>
        </pc:sldMkLst>
        <pc:spChg chg="mod">
          <ac:chgData name="luke yang" userId="1c873a04f7e271fe" providerId="LiveId" clId="{E3B994A9-90E2-40C3-B6CA-F78221C53021}" dt="2023-11-21T02:23:40.335" v="55" actId="1076"/>
          <ac:spMkLst>
            <pc:docMk/>
            <pc:sldMk cId="0" sldId="271"/>
            <ac:spMk id="277" creationId="{00000000-0000-0000-0000-000000000000}"/>
          </ac:spMkLst>
        </pc:spChg>
      </pc:sldChg>
      <pc:sldChg chg="modSp mod">
        <pc:chgData name="luke yang" userId="1c873a04f7e271fe" providerId="LiveId" clId="{E3B994A9-90E2-40C3-B6CA-F78221C53021}" dt="2023-11-21T03:16:17.350" v="57" actId="1076"/>
        <pc:sldMkLst>
          <pc:docMk/>
          <pc:sldMk cId="0" sldId="272"/>
        </pc:sldMkLst>
        <pc:spChg chg="mod">
          <ac:chgData name="luke yang" userId="1c873a04f7e271fe" providerId="LiveId" clId="{E3B994A9-90E2-40C3-B6CA-F78221C53021}" dt="2023-11-21T03:16:11.318" v="56" actId="1076"/>
          <ac:spMkLst>
            <pc:docMk/>
            <pc:sldMk cId="0" sldId="272"/>
            <ac:spMk id="286" creationId="{00000000-0000-0000-0000-000000000000}"/>
          </ac:spMkLst>
        </pc:spChg>
        <pc:spChg chg="mod">
          <ac:chgData name="luke yang" userId="1c873a04f7e271fe" providerId="LiveId" clId="{E3B994A9-90E2-40C3-B6CA-F78221C53021}" dt="2023-11-21T03:16:17.350" v="57" actId="1076"/>
          <ac:spMkLst>
            <pc:docMk/>
            <pc:sldMk cId="0" sldId="272"/>
            <ac:spMk id="287" creationId="{00000000-0000-0000-0000-000000000000}"/>
          </ac:spMkLst>
        </pc:spChg>
      </pc:sldChg>
      <pc:sldChg chg="modSp mod">
        <pc:chgData name="luke yang" userId="1c873a04f7e271fe" providerId="LiveId" clId="{E3B994A9-90E2-40C3-B6CA-F78221C53021}" dt="2023-11-21T02:23:23.066" v="54" actId="20577"/>
        <pc:sldMkLst>
          <pc:docMk/>
          <pc:sldMk cId="0" sldId="274"/>
        </pc:sldMkLst>
        <pc:spChg chg="mod">
          <ac:chgData name="luke yang" userId="1c873a04f7e271fe" providerId="LiveId" clId="{E3B994A9-90E2-40C3-B6CA-F78221C53021}" dt="2023-11-21T02:23:23.066" v="54" actId="20577"/>
          <ac:spMkLst>
            <pc:docMk/>
            <pc:sldMk cId="0" sldId="274"/>
            <ac:spMk id="301" creationId="{00000000-0000-0000-0000-000000000000}"/>
          </ac:spMkLst>
        </pc:spChg>
      </pc:sldChg>
      <pc:sldChg chg="modSp mod">
        <pc:chgData name="luke yang" userId="1c873a04f7e271fe" providerId="LiveId" clId="{E3B994A9-90E2-40C3-B6CA-F78221C53021}" dt="2023-11-21T02:16:27.179" v="1" actId="114"/>
        <pc:sldMkLst>
          <pc:docMk/>
          <pc:sldMk cId="0" sldId="275"/>
        </pc:sldMkLst>
        <pc:spChg chg="mod">
          <ac:chgData name="luke yang" userId="1c873a04f7e271fe" providerId="LiveId" clId="{E3B994A9-90E2-40C3-B6CA-F78221C53021}" dt="2023-11-21T02:16:27.179" v="1" actId="114"/>
          <ac:spMkLst>
            <pc:docMk/>
            <pc:sldMk cId="0" sldId="275"/>
            <ac:spMk id="307" creationId="{00000000-0000-0000-0000-000000000000}"/>
          </ac:spMkLst>
        </pc:spChg>
      </pc:sldChg>
      <pc:sldChg chg="modSp mod">
        <pc:chgData name="luke yang" userId="1c873a04f7e271fe" providerId="LiveId" clId="{E3B994A9-90E2-40C3-B6CA-F78221C53021}" dt="2023-11-21T02:22:16.499" v="42" actId="20577"/>
        <pc:sldMkLst>
          <pc:docMk/>
          <pc:sldMk cId="0" sldId="278"/>
        </pc:sldMkLst>
        <pc:spChg chg="mod">
          <ac:chgData name="luke yang" userId="1c873a04f7e271fe" providerId="LiveId" clId="{E3B994A9-90E2-40C3-B6CA-F78221C53021}" dt="2023-11-21T02:22:16.499" v="42" actId="20577"/>
          <ac:spMkLst>
            <pc:docMk/>
            <pc:sldMk cId="0" sldId="278"/>
            <ac:spMk id="365" creationId="{00000000-0000-0000-0000-000000000000}"/>
          </ac:spMkLst>
        </pc:spChg>
      </pc:sldChg>
      <pc:sldChg chg="modSp mod">
        <pc:chgData name="luke yang" userId="1c873a04f7e271fe" providerId="LiveId" clId="{E3B994A9-90E2-40C3-B6CA-F78221C53021}" dt="2023-11-21T04:22:34.479" v="61" actId="20577"/>
        <pc:sldMkLst>
          <pc:docMk/>
          <pc:sldMk cId="0" sldId="280"/>
        </pc:sldMkLst>
        <pc:spChg chg="mod">
          <ac:chgData name="luke yang" userId="1c873a04f7e271fe" providerId="LiveId" clId="{E3B994A9-90E2-40C3-B6CA-F78221C53021}" dt="2023-11-21T04:22:34.479" v="61" actId="20577"/>
          <ac:spMkLst>
            <pc:docMk/>
            <pc:sldMk cId="0" sldId="280"/>
            <ac:spMk id="379" creationId="{00000000-0000-0000-0000-000000000000}"/>
          </ac:spMkLst>
        </pc:spChg>
      </pc:sldChg>
      <pc:sldChg chg="modSp mod">
        <pc:chgData name="luke yang" userId="1c873a04f7e271fe" providerId="LiveId" clId="{E3B994A9-90E2-40C3-B6CA-F78221C53021}" dt="2023-11-21T02:21:51.525" v="40" actId="20577"/>
        <pc:sldMkLst>
          <pc:docMk/>
          <pc:sldMk cId="0" sldId="281"/>
        </pc:sldMkLst>
        <pc:spChg chg="mod">
          <ac:chgData name="luke yang" userId="1c873a04f7e271fe" providerId="LiveId" clId="{E3B994A9-90E2-40C3-B6CA-F78221C53021}" dt="2023-11-21T02:21:51.525" v="40" actId="20577"/>
          <ac:spMkLst>
            <pc:docMk/>
            <pc:sldMk cId="0" sldId="281"/>
            <ac:spMk id="3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875"/>
              <a:buFont typeface="Noto Sans Symbols"/>
              <a:buNone/>
              <a:defRPr sz="25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2"/>
          </p:nvPr>
        </p:nvSpPr>
        <p:spPr>
          <a:xfrm>
            <a:off x="4648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 rot="5400000">
            <a:off x="2272507" y="-546894"/>
            <a:ext cx="45989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27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7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7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27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7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7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7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7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7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7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7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7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7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9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" name="Google Shape;39;p29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9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9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9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9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9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9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9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9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pupss96162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 Assignment #</a:t>
            </a:r>
            <a:r>
              <a:rPr lang="en-US" altLang="zh-TW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b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Race Condition &amp; Mutex</a:t>
            </a:r>
            <a:b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6F53FFC-5C70-4CB8-9305-0C1C46E6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65" y="3185139"/>
            <a:ext cx="5189670" cy="487722"/>
          </a:xfrm>
          <a:prstGeom prst="rect">
            <a:avLst/>
          </a:prstGeom>
        </p:spPr>
      </p:pic>
      <p:sp>
        <p:nvSpPr>
          <p:cNvPr id="211" name="Google Shape;211;p10"/>
          <p:cNvSpPr txBox="1"/>
          <p:nvPr/>
        </p:nvSpPr>
        <p:spPr>
          <a:xfrm>
            <a:off x="457200" y="1238250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whole set of library calls associated with mutex locks, most of whose names start with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pthread_mutex</a:t>
            </a:r>
            <a:endParaRPr/>
          </a:p>
          <a:p>
            <a:pPr marL="342900" marR="0" lvl="0" indent="-3048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these library calls, we must include the file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pthread.h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link with the pthread library using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</a:t>
            </a:r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6158773" y="3402986"/>
            <a:ext cx="1008062" cy="31591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0" y="6524625"/>
            <a:ext cx="323850" cy="3333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B415E5-4D37-4473-9F5F-D3E691513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44" y="4550508"/>
            <a:ext cx="4748212" cy="1004153"/>
          </a:xfrm>
          <a:prstGeom prst="rect">
            <a:avLst/>
          </a:prstGeom>
        </p:spPr>
      </p:pic>
      <p:sp>
        <p:nvSpPr>
          <p:cNvPr id="214" name="Google Shape;214;p10"/>
          <p:cNvSpPr txBox="1"/>
          <p:nvPr/>
        </p:nvSpPr>
        <p:spPr>
          <a:xfrm>
            <a:off x="1897062" y="4619625"/>
            <a:ext cx="4043363" cy="39846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1897061" y="5088671"/>
            <a:ext cx="4265613" cy="39846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fld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457200" y="1166812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the following four functions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675"/>
              <a:buFont typeface="Noto Sans Symbols"/>
              <a:buNone/>
            </a:pPr>
            <a:endParaRPr sz="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pthread_mutex_init()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a mutex.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625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</a:pP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pthread_mutex_lock()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 the critical section.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pthread_mutex_unlock()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Unlock the critical section.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pthread_mutex_destroy()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the resource  and destroy a mutex.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457200" y="949325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pthread_mutex_init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Initializes the mutex lock. </a:t>
            </a:r>
            <a:endParaRPr/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</a:t>
            </a:r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fld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900112" y="2082800"/>
            <a:ext cx="7286625" cy="113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#include&lt;pthread.h&gt;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pthread_mutex_init(pthread_mutex_t *mutex,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 pthread_mutexattr_t *mattr);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900112" y="3535362"/>
            <a:ext cx="7286625" cy="4016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pthread_mutex_init(&amp; mutex  , NULL);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792162" y="4232275"/>
            <a:ext cx="755967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Pointer to the mutex to be initialized.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mattr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the attributes to initialize the mutex. NULL for the default values.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success, returns 0.  On error, one of the following values is  returned : EAGAIN, EINVAL , EFAULT , ENOMEM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/>
        </p:nvSpPr>
        <p:spPr>
          <a:xfrm>
            <a:off x="457200" y="949325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pthread_mutex_lock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 the critical section. </a:t>
            </a:r>
            <a:endParaRPr/>
          </a:p>
          <a:p>
            <a:pPr marL="742950" marR="0" lvl="1" indent="-1739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</a:t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900112" y="2138362"/>
            <a:ext cx="7286625" cy="4683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pthread_mutex_lock( pthread_mutex_t* mutex 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900112" y="2835275"/>
            <a:ext cx="7286625" cy="4683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pthread_mutex_lock(&amp; mutex );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792162" y="3519487"/>
            <a:ext cx="7559675" cy="258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pointer to the pthread_mutex_t object that you want to lock.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pthread_mutex_lock()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the mutex object referenced by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mutex is already locked, then the calling thread blocks until it has acquired the mutex.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success, returns 0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error, one of the following values is  returned 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EAGAIN, EINVAL , EFAULT , ENOMEM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457200" y="949325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pthread_mutex_unlock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Unlock the critical section.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</a:t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900112" y="2144712"/>
            <a:ext cx="7286625" cy="4683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pthread_mutex_unlock( pthread_mutex_t* mutex 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900112" y="2868612"/>
            <a:ext cx="7286625" cy="4000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pthread_mutex_unlock(&amp; mutex );</a:t>
            </a:r>
            <a:endParaRPr/>
          </a:p>
        </p:txBody>
      </p:sp>
      <p:sp>
        <p:nvSpPr>
          <p:cNvPr id="257" name="Google Shape;257;p14"/>
          <p:cNvSpPr txBox="1"/>
          <p:nvPr/>
        </p:nvSpPr>
        <p:spPr>
          <a:xfrm>
            <a:off x="792162" y="3495675"/>
            <a:ext cx="7559675" cy="258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pointer to the pthread_mutex_t object that you want to unlock.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pthread_mutex_unlock()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unlocks the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been locked more than once, it must be unlocked the same number of times before the next thread is given ownership of the mutex.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success, returns 0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error, one of the following values is  returned 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EAGAIN, EINVAL , EFAULT , ENOMEM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/>
        </p:nvSpPr>
        <p:spPr>
          <a:xfrm>
            <a:off x="457200" y="949325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pthread_mutex_destroy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Destroys a previously declared mutex.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</a:t>
            </a:r>
            <a:endParaRPr/>
          </a:p>
        </p:txBody>
      </p:sp>
      <p:sp>
        <p:nvSpPr>
          <p:cNvPr id="265" name="Google Shape;265;p1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/>
          </a:p>
        </p:txBody>
      </p:sp>
      <p:sp>
        <p:nvSpPr>
          <p:cNvPr id="266" name="Google Shape;266;p15"/>
          <p:cNvSpPr txBox="1"/>
          <p:nvPr/>
        </p:nvSpPr>
        <p:spPr>
          <a:xfrm>
            <a:off x="900112" y="2205037"/>
            <a:ext cx="7286625" cy="4683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pthread_mutex_destroy(pthread_mutex_t *mutex);</a:t>
            </a:r>
            <a:endParaRPr/>
          </a:p>
        </p:txBody>
      </p:sp>
      <p:sp>
        <p:nvSpPr>
          <p:cNvPr id="267" name="Google Shape;267;p15"/>
          <p:cNvSpPr txBox="1"/>
          <p:nvPr/>
        </p:nvSpPr>
        <p:spPr>
          <a:xfrm>
            <a:off x="900112" y="3679825"/>
            <a:ext cx="7559675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Pointer to the mutex to be destroyed.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mutex mustn’t be used after it has been destroyed.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success, returns 0. On error, one of the following values is  returned : EAGAIN , EINVAL , EFAULT , ENOMEM </a:t>
            </a:r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900112" y="2954337"/>
            <a:ext cx="7286625" cy="4683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pthread_mutex_destroy (&amp; mutex 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Locks_Example</a:t>
            </a:r>
            <a:endParaRPr/>
          </a:p>
        </p:txBody>
      </p:sp>
      <p:sp>
        <p:nvSpPr>
          <p:cNvPr id="274" name="Google Shape;274;p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457200" y="1087437"/>
            <a:ext cx="4619625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stdlib.h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pthread.h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 MAXPID 100000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pthread_mutex_t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mutex;    // Declare the name of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pthread_mutex_t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glob=0;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//This is thread function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*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threadFunc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("---------------------------------\n");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("This is thread function\n");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("thread ID: %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\n",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pthread_self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());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("Mutex Lock the critical section.\n");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//critical section start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pthread_mutex_lock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&amp;mutex );	//Lock the critical section.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while(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&lt;MAXPID){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glob++;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pthread_mutex_unlock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&amp;mutex);	//Unlock the critical section.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//critical section end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("Mutex unlock the critical section.\n");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("sum : %d\n",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("---------------------------------\n");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pthread_exit</a:t>
            </a: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(NULL);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601487" y="3846400"/>
            <a:ext cx="2232000" cy="219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601487" y="4947382"/>
            <a:ext cx="2374800" cy="21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5230812" y="1682750"/>
            <a:ext cx="3816350" cy="398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*threadFunc2()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i=0;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printf("---------------------------------\n");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printf("This is thread2 function\n");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printf("thread ID: %lu\n", pthread_self());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printf("Mutex Lock the critical section.\n");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//critical section 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pthread_mutex_lock( &amp;mutex );		//Lock the critical section.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while(i&lt;MAXPID){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glob++;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pthread_mutex_unlock ( &amp;mutex);		//Unlock the critical section.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//critical section 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printf("Mutex unlock the critical section.\n");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printf("sum : %d\n", i);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printf("---------------------------------\n");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pthread_exit(NULL);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Locks_Example(cont.)</a:t>
            </a:r>
            <a:endParaRPr/>
          </a:p>
        </p:txBody>
      </p:sp>
      <p:sp>
        <p:nvSpPr>
          <p:cNvPr id="284" name="Google Shape;284;p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17</a:t>
            </a:fld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684212" y="1341437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main(int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char**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thread,thread2;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pthread_mutex_init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(&amp; mutex  , NULL );          //Initializes the mutex.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t=100;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*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reBuf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pthread_create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(&amp;thread, NULL,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threadFunc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NULL);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pthread_create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(&amp;thread2, NULL, threadFunc2, NULL);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if(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("ERROR; return code from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pthread_create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is %d\n",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exit(-1);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pthread_join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(thread, &amp;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reBuf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pthread_join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(thread2, &amp;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reBuf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//Release the resource  and destroy a mutex.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pthread_mutex_destroy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(&amp; mutex 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("%d\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n",glob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286" name="Google Shape;286;p17"/>
          <p:cNvSpPr/>
          <p:nvPr/>
        </p:nvSpPr>
        <p:spPr>
          <a:xfrm>
            <a:off x="1355426" y="2107814"/>
            <a:ext cx="3600600" cy="2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1427126" y="5640850"/>
            <a:ext cx="3528900" cy="287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 Mutex Locks_Example(cont.)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684212" y="1341437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pic>
        <p:nvPicPr>
          <p:cNvPr id="295" name="Google Shape;2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37" y="1628775"/>
            <a:ext cx="4251325" cy="35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 Locks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3.20 API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4.28 API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Mutex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#4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 Locks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3.20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4.28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 Mutex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#3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>
            <a:spLocks noGrp="1"/>
          </p:cNvSpPr>
          <p:nvPr>
            <p:ph type="title"/>
          </p:nvPr>
        </p:nvSpPr>
        <p:spPr>
          <a:xfrm>
            <a:off x="457200" y="333375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Assignments #3</a:t>
            </a: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body" idx="1"/>
          </p:nvPr>
        </p:nvSpPr>
        <p:spPr>
          <a:xfrm>
            <a:off x="457200" y="620712"/>
            <a:ext cx="8686800" cy="6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strike="noStrike" cap="none" dirty="0">
              <a:solidFill>
                <a:srgbClr val="1818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 to create 100 threads.</a:t>
            </a:r>
            <a:endParaRPr dirty="0"/>
          </a:p>
          <a:p>
            <a:pPr marL="342900" marR="0" lvl="0" indent="-2667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For each thread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 dirty="0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Step1.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 Lock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protect PID manager, which can allocate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PID for each thread. (PID range : 0~99)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 dirty="0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Step 2.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 Unlock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allocating PID.</a:t>
            </a:r>
            <a:endParaRPr dirty="0"/>
          </a:p>
          <a:p>
            <a:pPr marL="342900" marR="0" lvl="0" indent="-2667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 dirty="0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Step 3.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thread sleep for 1~3 seconds.</a:t>
            </a:r>
            <a:endParaRPr dirty="0"/>
          </a:p>
          <a:p>
            <a:pPr marL="342900" marR="0" lvl="0" indent="-2667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 dirty="0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Step 4.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thread wake up, using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 Lock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protect PID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manager, which can release its PID.</a:t>
            </a:r>
            <a:endParaRPr dirty="0"/>
          </a:p>
          <a:p>
            <a:pPr marL="342900" marR="0" lvl="0" indent="-2667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endParaRPr sz="1600" b="0" i="0" u="none" strike="noStrike" cap="none" dirty="0">
              <a:solidFill>
                <a:srgbClr val="1818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 dirty="0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Step 5.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 Unlock 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releasing PID.</a:t>
            </a:r>
            <a:endParaRPr dirty="0"/>
          </a:p>
          <a:p>
            <a:pPr marL="342900" marR="0" lvl="0" indent="-2667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 dirty="0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Step 6.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 the thread and Destroy the mutex.</a:t>
            </a:r>
            <a:endParaRPr dirty="0"/>
          </a:p>
        </p:txBody>
      </p:sp>
      <p:sp>
        <p:nvSpPr>
          <p:cNvPr id="308" name="Google Shape;308;p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21"/>
          <p:cNvCxnSpPr/>
          <p:nvPr/>
        </p:nvCxnSpPr>
        <p:spPr>
          <a:xfrm>
            <a:off x="4652962" y="5875337"/>
            <a:ext cx="0" cy="273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5" name="Google Shape;315;p21"/>
          <p:cNvCxnSpPr/>
          <p:nvPr/>
        </p:nvCxnSpPr>
        <p:spPr>
          <a:xfrm>
            <a:off x="4659312" y="4581525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6" name="Google Shape;316;p21"/>
          <p:cNvCxnSpPr/>
          <p:nvPr/>
        </p:nvCxnSpPr>
        <p:spPr>
          <a:xfrm>
            <a:off x="4670425" y="342741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7" name="Google Shape;317;p21"/>
          <p:cNvCxnSpPr/>
          <p:nvPr/>
        </p:nvCxnSpPr>
        <p:spPr>
          <a:xfrm>
            <a:off x="4670425" y="2797175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18" name="Google Shape;318;p21"/>
          <p:cNvSpPr txBox="1">
            <a:spLocks noGrp="1"/>
          </p:cNvSpPr>
          <p:nvPr>
            <p:ph type="title"/>
          </p:nvPr>
        </p:nvSpPr>
        <p:spPr>
          <a:xfrm>
            <a:off x="134937" y="422275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FF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rgbClr val="1818FF"/>
                </a:solidFill>
                <a:latin typeface="Arial"/>
                <a:ea typeface="Arial"/>
                <a:cs typeface="Arial"/>
                <a:sym typeface="Arial"/>
              </a:rPr>
              <a:t>Mutex Lock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Flowchart</a:t>
            </a:r>
            <a:endParaRPr/>
          </a:p>
        </p:txBody>
      </p:sp>
      <p:cxnSp>
        <p:nvCxnSpPr>
          <p:cNvPr id="319" name="Google Shape;319;p21"/>
          <p:cNvCxnSpPr/>
          <p:nvPr/>
        </p:nvCxnSpPr>
        <p:spPr>
          <a:xfrm>
            <a:off x="4687887" y="1041400"/>
            <a:ext cx="0" cy="273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20" name="Google Shape;320;p21"/>
          <p:cNvSpPr/>
          <p:nvPr/>
        </p:nvSpPr>
        <p:spPr>
          <a:xfrm>
            <a:off x="6042025" y="500062"/>
            <a:ext cx="29511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pthread_create()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6019800" y="6092825"/>
            <a:ext cx="29511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pthread_exit()</a:t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6403975" y="3048000"/>
            <a:ext cx="2227262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sleep()</a:t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107950" y="2411412"/>
            <a:ext cx="3254375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pthread_mutex_unlock()</a:t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134937" y="1196975"/>
            <a:ext cx="3254375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pthread_mutex_lock()</a:t>
            </a:r>
            <a:endParaRPr/>
          </a:p>
        </p:txBody>
      </p:sp>
      <p:cxnSp>
        <p:nvCxnSpPr>
          <p:cNvPr id="325" name="Google Shape;325;p21"/>
          <p:cNvCxnSpPr/>
          <p:nvPr/>
        </p:nvCxnSpPr>
        <p:spPr>
          <a:xfrm>
            <a:off x="4670425" y="401161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26" name="Google Shape;326;p21"/>
          <p:cNvSpPr/>
          <p:nvPr/>
        </p:nvSpPr>
        <p:spPr>
          <a:xfrm>
            <a:off x="4111625" y="500062"/>
            <a:ext cx="1152525" cy="57626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3881437" y="6146800"/>
            <a:ext cx="1597025" cy="57626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3779837" y="1312862"/>
            <a:ext cx="1838325" cy="33496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 Lock</a:t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3762375" y="2546350"/>
            <a:ext cx="1838325" cy="33496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 Unlock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3452812" y="3798887"/>
            <a:ext cx="2449512" cy="33496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wake up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3752850" y="3175000"/>
            <a:ext cx="1838325" cy="33655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sleep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3751262" y="4381500"/>
            <a:ext cx="1838325" cy="33496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 Lock</a:t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3722687" y="5559425"/>
            <a:ext cx="1838325" cy="33496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 Unlock</a:t>
            </a:r>
            <a:endParaRPr/>
          </a:p>
        </p:txBody>
      </p:sp>
      <p:cxnSp>
        <p:nvCxnSpPr>
          <p:cNvPr id="334" name="Google Shape;334;p21"/>
          <p:cNvCxnSpPr/>
          <p:nvPr/>
        </p:nvCxnSpPr>
        <p:spPr>
          <a:xfrm>
            <a:off x="4676775" y="1652587"/>
            <a:ext cx="0" cy="273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35" name="Google Shape;335;p21"/>
          <p:cNvCxnSpPr/>
          <p:nvPr/>
        </p:nvCxnSpPr>
        <p:spPr>
          <a:xfrm>
            <a:off x="4679950" y="2257425"/>
            <a:ext cx="0" cy="273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36" name="Google Shape;336;p21"/>
          <p:cNvSpPr/>
          <p:nvPr/>
        </p:nvSpPr>
        <p:spPr>
          <a:xfrm>
            <a:off x="3602037" y="1925637"/>
            <a:ext cx="2165350" cy="33655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Section </a:t>
            </a:r>
            <a:endParaRPr/>
          </a:p>
        </p:txBody>
      </p:sp>
      <p:cxnSp>
        <p:nvCxnSpPr>
          <p:cNvPr id="337" name="Google Shape;337;p21"/>
          <p:cNvCxnSpPr/>
          <p:nvPr/>
        </p:nvCxnSpPr>
        <p:spPr>
          <a:xfrm>
            <a:off x="4652962" y="5283200"/>
            <a:ext cx="0" cy="273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38" name="Google Shape;338;p21"/>
          <p:cNvSpPr/>
          <p:nvPr/>
        </p:nvSpPr>
        <p:spPr>
          <a:xfrm>
            <a:off x="77787" y="5445125"/>
            <a:ext cx="3254375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pthread_mutex_unlock()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104775" y="4292600"/>
            <a:ext cx="3254375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pthread_mutex_lock()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743575" y="1239837"/>
            <a:ext cx="482600" cy="1706562"/>
          </a:xfrm>
          <a:prstGeom prst="rightBrace">
            <a:avLst>
              <a:gd name="adj1" fmla="val 1890"/>
              <a:gd name="adj2" fmla="val 50000"/>
            </a:avLst>
          </a:prstGeom>
          <a:noFill/>
          <a:ln w="28575" cap="flat" cmpd="sng">
            <a:solidFill>
              <a:srgbClr val="9393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6375400" y="1804987"/>
            <a:ext cx="2228850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allocate_pid()</a:t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3581400" y="4984750"/>
            <a:ext cx="2165350" cy="33655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Section </a:t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743575" y="4303712"/>
            <a:ext cx="482600" cy="1706562"/>
          </a:xfrm>
          <a:prstGeom prst="rightBrace">
            <a:avLst>
              <a:gd name="adj1" fmla="val 1890"/>
              <a:gd name="adj2" fmla="val 50000"/>
            </a:avLst>
          </a:prstGeom>
          <a:noFill/>
          <a:ln w="28575" cap="flat" cmpd="sng">
            <a:solidFill>
              <a:srgbClr val="9393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6375400" y="4868862"/>
            <a:ext cx="2228850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F6F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release_pid()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412" y="928687"/>
            <a:ext cx="2089150" cy="58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457200" y="2413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7" y="946150"/>
            <a:ext cx="2052637" cy="584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0250" y="912812"/>
            <a:ext cx="1958975" cy="58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4000" y="852487"/>
            <a:ext cx="1979612" cy="59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/>
          <p:nvPr/>
        </p:nvSpPr>
        <p:spPr>
          <a:xfrm>
            <a:off x="6604000" y="830262"/>
            <a:ext cx="609600" cy="59388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411412" y="868362"/>
            <a:ext cx="577850" cy="593725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524375" y="844550"/>
            <a:ext cx="576262" cy="593725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155575" y="919162"/>
            <a:ext cx="577850" cy="59388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 Locks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3.20 API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4.28 API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Mutex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#4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Concepts, 10th Edition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fld>
            <a:endParaRPr/>
          </a:p>
        </p:txBody>
      </p:sp>
      <p:pic>
        <p:nvPicPr>
          <p:cNvPr id="373" name="Google Shape;3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1844675"/>
            <a:ext cx="3751262" cy="46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in</a:t>
            </a:r>
            <a:endParaRPr/>
          </a:p>
        </p:txBody>
      </p:sp>
      <p:sp>
        <p:nvSpPr>
          <p:cNvPr id="379" name="Google Shape;379;p25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Deadline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2023/12/26    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PM.11:59:59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to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iLearning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name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HW4_ID.zip (e.g. HW4_4106056000.zip)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 file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endParaRPr dirty="0"/>
          </a:p>
          <a:p>
            <a:pPr marL="34290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don’t hand in your homework on time, your score will be deducted </a:t>
            </a:r>
            <a:r>
              <a:rPr lang="en-US" sz="2000" b="0" i="0" u="none" dirty="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points every day.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body" idx="1"/>
          </p:nvPr>
        </p:nvSpPr>
        <p:spPr>
          <a:xfrm>
            <a:off x="457200" y="1336675"/>
            <a:ext cx="8229600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Name：Gang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Yang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Email：</a:t>
            </a:r>
            <a:r>
              <a:rPr lang="en-US" sz="2000" b="0" i="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pupss96162@gmail.com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format : OS HW#4 - [your name]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Lab: OSNET(1001) </a:t>
            </a:r>
            <a:endParaRPr dirty="0"/>
          </a:p>
          <a:p>
            <a:pPr marL="34290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457200" y="506412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457200" y="1274762"/>
            <a:ext cx="8229600" cy="8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situation that several threads access the same data concurrently and the outcome depends on the uncontrollable sequence.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3"/>
          <p:cNvGraphicFramePr/>
          <p:nvPr/>
        </p:nvGraphicFramePr>
        <p:xfrm>
          <a:off x="100012" y="2705100"/>
          <a:ext cx="8928075" cy="2742230"/>
        </p:xfrm>
        <a:graphic>
          <a:graphicData uri="http://schemas.openxmlformats.org/drawingml/2006/table">
            <a:tbl>
              <a:tblPr>
                <a:noFill/>
                <a:tableStyleId>{6279AF13-0D17-4822-8213-D0272C3428C8}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Thread 1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Thread 2 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bitmap/300/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Pid_th1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Pid_th2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if( bitmap/300/ == 0 ) 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if( bitmap/300/ == 0 ) 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bitmap/300/ = 1  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bitmap/300/ = 1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4" name="Google Shape;134;p3"/>
          <p:cNvCxnSpPr/>
          <p:nvPr/>
        </p:nvCxnSpPr>
        <p:spPr>
          <a:xfrm>
            <a:off x="1852075" y="4700587"/>
            <a:ext cx="3201900" cy="0"/>
          </a:xfrm>
          <a:prstGeom prst="straightConnector1">
            <a:avLst/>
          </a:prstGeom>
          <a:noFill/>
          <a:ln w="57150" cap="flat" cmpd="sng">
            <a:solidFill>
              <a:srgbClr val="9494C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5" name="Google Shape;135;p3"/>
          <p:cNvCxnSpPr/>
          <p:nvPr/>
        </p:nvCxnSpPr>
        <p:spPr>
          <a:xfrm rot="10800000" flipH="1">
            <a:off x="3522662" y="5175462"/>
            <a:ext cx="1041300" cy="6300"/>
          </a:xfrm>
          <a:prstGeom prst="straightConnector1">
            <a:avLst/>
          </a:prstGeom>
          <a:noFill/>
          <a:ln w="57150" cap="flat" cmpd="sng">
            <a:solidFill>
              <a:srgbClr val="9494C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6" name="Google Shape;136;p3"/>
          <p:cNvSpPr txBox="1"/>
          <p:nvPr/>
        </p:nvSpPr>
        <p:spPr>
          <a:xfrm>
            <a:off x="7005637" y="4994162"/>
            <a:ext cx="1822500" cy="369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5524438" y="4515638"/>
            <a:ext cx="312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5524500" y="4993662"/>
            <a:ext cx="312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0" y="6524625"/>
            <a:ext cx="323850" cy="3333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157787" y="5364050"/>
            <a:ext cx="3529008" cy="1419228"/>
          </a:xfrm>
          <a:prstGeom prst="irregularSeal2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092938" y="4515363"/>
            <a:ext cx="57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8153575" y="4994162"/>
            <a:ext cx="78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7064375" y="4994462"/>
            <a:ext cx="63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/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0112" y="1320800"/>
            <a:ext cx="4978400" cy="4700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1995487" y="1604962"/>
            <a:ext cx="4535487" cy="28733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995487" y="2463800"/>
            <a:ext cx="4535487" cy="28733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1995487" y="4786312"/>
            <a:ext cx="4535487" cy="28733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 Locks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3.20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4.28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 Mutex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#3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 Locks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578850" cy="216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the mutex lock to protect critical sections and thus prevent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race conditions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2762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must acquire the lock before entering a critical section; it releases the lock when it exits the critical section. </a:t>
            </a:r>
            <a:endParaRPr/>
          </a:p>
          <a:p>
            <a:pPr marL="342900" lvl="0" indent="-2762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mutex lock has a boolean variable whose value indicates if the lock is available or not.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/>
          </a:p>
        </p:txBody>
      </p:sp>
      <p:grpSp>
        <p:nvGrpSpPr>
          <p:cNvPr id="167" name="Google Shape;167;p6"/>
          <p:cNvGrpSpPr/>
          <p:nvPr/>
        </p:nvGrpSpPr>
        <p:grpSpPr>
          <a:xfrm>
            <a:off x="539750" y="4271962"/>
            <a:ext cx="8045450" cy="2036762"/>
            <a:chOff x="539750" y="4272558"/>
            <a:chExt cx="8045450" cy="2036762"/>
          </a:xfrm>
        </p:grpSpPr>
        <p:pic>
          <p:nvPicPr>
            <p:cNvPr id="168" name="Google Shape;168;p6"/>
            <p:cNvPicPr preferRelativeResize="0"/>
            <p:nvPr/>
          </p:nvPicPr>
          <p:blipFill rotWithShape="1">
            <a:blip r:embed="rId3">
              <a:alphaModFix/>
            </a:blip>
            <a:srcRect l="81895" t="37730" r="2411" b="15991"/>
            <a:stretch/>
          </p:blipFill>
          <p:spPr>
            <a:xfrm>
              <a:off x="6110288" y="4831358"/>
              <a:ext cx="720725" cy="110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6"/>
            <p:cNvSpPr txBox="1"/>
            <p:nvPr/>
          </p:nvSpPr>
          <p:spPr>
            <a:xfrm>
              <a:off x="539750" y="5218708"/>
              <a:ext cx="992188" cy="368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</p:txBody>
        </p:sp>
        <p:pic>
          <p:nvPicPr>
            <p:cNvPr id="170" name="Google Shape;170;p6"/>
            <p:cNvPicPr preferRelativeResize="0"/>
            <p:nvPr/>
          </p:nvPicPr>
          <p:blipFill rotWithShape="1">
            <a:blip r:embed="rId3">
              <a:alphaModFix/>
            </a:blip>
            <a:srcRect l="19096" t="37730" r="65210" b="15991"/>
            <a:stretch/>
          </p:blipFill>
          <p:spPr>
            <a:xfrm>
              <a:off x="4503738" y="4831358"/>
              <a:ext cx="720725" cy="110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6"/>
            <p:cNvSpPr txBox="1"/>
            <p:nvPr/>
          </p:nvSpPr>
          <p:spPr>
            <a:xfrm>
              <a:off x="5192713" y="4578945"/>
              <a:ext cx="993775" cy="646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critical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section</a:t>
              </a:r>
              <a:endParaRPr/>
            </a:p>
          </p:txBody>
        </p:sp>
        <p:cxnSp>
          <p:nvCxnSpPr>
            <p:cNvPr id="172" name="Google Shape;172;p6"/>
            <p:cNvCxnSpPr/>
            <p:nvPr/>
          </p:nvCxnSpPr>
          <p:spPr>
            <a:xfrm>
              <a:off x="3779838" y="5410795"/>
              <a:ext cx="723900" cy="1428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173" name="Google Shape;173;p6"/>
            <p:cNvSpPr txBox="1"/>
            <p:nvPr/>
          </p:nvSpPr>
          <p:spPr>
            <a:xfrm>
              <a:off x="7593013" y="5225058"/>
              <a:ext cx="992187" cy="36988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3824288" y="4959945"/>
              <a:ext cx="542925" cy="3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065338" y="4817070"/>
              <a:ext cx="1758950" cy="1201738"/>
            </a:xfrm>
            <a:prstGeom prst="flowChartDecision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acquire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Lock?</a:t>
              </a:r>
              <a:endParaRPr/>
            </a:p>
          </p:txBody>
        </p:sp>
        <p:cxnSp>
          <p:nvCxnSpPr>
            <p:cNvPr id="176" name="Google Shape;176;p6"/>
            <p:cNvCxnSpPr/>
            <p:nvPr/>
          </p:nvCxnSpPr>
          <p:spPr>
            <a:xfrm>
              <a:off x="6786563" y="5402858"/>
              <a:ext cx="817562" cy="476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77" name="Google Shape;177;p6"/>
            <p:cNvCxnSpPr/>
            <p:nvPr/>
          </p:nvCxnSpPr>
          <p:spPr>
            <a:xfrm rot="10800000" flipH="1">
              <a:off x="5192713" y="5407620"/>
              <a:ext cx="947737" cy="3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78" name="Google Shape;178;p6"/>
            <p:cNvCxnSpPr/>
            <p:nvPr/>
          </p:nvCxnSpPr>
          <p:spPr>
            <a:xfrm rot="10800000" flipH="1">
              <a:off x="1795463" y="4653558"/>
              <a:ext cx="1149350" cy="15875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" name="Google Shape;179;p6"/>
            <p:cNvCxnSpPr/>
            <p:nvPr/>
          </p:nvCxnSpPr>
          <p:spPr>
            <a:xfrm rot="10800000">
              <a:off x="2944813" y="4653558"/>
              <a:ext cx="7937" cy="1635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" name="Google Shape;180;p6"/>
            <p:cNvCxnSpPr/>
            <p:nvPr/>
          </p:nvCxnSpPr>
          <p:spPr>
            <a:xfrm rot="10800000">
              <a:off x="1817688" y="4669433"/>
              <a:ext cx="0" cy="6937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none" w="med" len="med"/>
            </a:ln>
          </p:spPr>
        </p:cxnSp>
        <p:sp>
          <p:nvSpPr>
            <p:cNvPr id="181" name="Google Shape;181;p6"/>
            <p:cNvSpPr txBox="1"/>
            <p:nvPr/>
          </p:nvSpPr>
          <p:spPr>
            <a:xfrm>
              <a:off x="2065338" y="4272558"/>
              <a:ext cx="441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4433888" y="5926733"/>
              <a:ext cx="722312" cy="3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Lock</a:t>
              </a:r>
              <a:endParaRPr/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5994400" y="5939433"/>
              <a:ext cx="954088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Unlock</a:t>
              </a:r>
              <a:endParaRPr/>
            </a:p>
          </p:txBody>
        </p:sp>
        <p:cxnSp>
          <p:nvCxnSpPr>
            <p:cNvPr id="184" name="Google Shape;184;p6"/>
            <p:cNvCxnSpPr/>
            <p:nvPr/>
          </p:nvCxnSpPr>
          <p:spPr>
            <a:xfrm>
              <a:off x="1584325" y="5385395"/>
              <a:ext cx="423863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 Locks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3.20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4.28 API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 Mutex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#3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3.20 API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457200" y="1268412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used three APIs in homework#1.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675"/>
              <a:buFont typeface="Noto Sans Symbols"/>
              <a:buNone/>
            </a:pPr>
            <a:endParaRPr sz="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allocate map( void )：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Initializes a data structure for representing pids;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−1 if unsuccessful, 1 if successful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allocate pid( void )：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Allocates and returns a pid; returns −1 if unable to allocate a 	pid (all pids are in use)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release pid( int pid )：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Releases a pid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4.28 API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312737" y="1130300"/>
            <a:ext cx="8651875" cy="5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used three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APIs in homework#</a:t>
            </a:r>
            <a:r>
              <a:rPr lang="en-US" altLang="zh-TW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349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endParaRPr sz="10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pthread.h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dirty="0"/>
          </a:p>
          <a:p>
            <a:pPr marL="742950" marR="0" lvl="1" indent="-2349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endParaRPr sz="10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pthread_create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*thread, const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pthread_attr_t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attr,void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*(*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start_routine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(void *),   void *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4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Create a thread</a:t>
            </a:r>
            <a:endParaRPr dirty="0"/>
          </a:p>
          <a:p>
            <a:pPr marL="742950" marR="0" lvl="1" indent="-2349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endParaRPr sz="10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pthread_join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thread, void **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value_ptr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Wait for a thread 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Causes the caller to wait for the specified thread to exit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pthread_exit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(void *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value_ptr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Exit a thread without exiting process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1829</Words>
  <Application>Microsoft Office PowerPoint</Application>
  <PresentationFormat>如螢幕大小 (4:3)</PresentationFormat>
  <Paragraphs>343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Arial</vt:lpstr>
      <vt:lpstr>Noto Sans Symbols</vt:lpstr>
      <vt:lpstr>Times New Roman</vt:lpstr>
      <vt:lpstr>Arial Black</vt:lpstr>
      <vt:lpstr>Courier New</vt:lpstr>
      <vt:lpstr>1_Pixel</vt:lpstr>
      <vt:lpstr>Pixel</vt:lpstr>
      <vt:lpstr>Homework Assignment #4    Race Condition &amp; Mutex </vt:lpstr>
      <vt:lpstr>Outline</vt:lpstr>
      <vt:lpstr>Race Condition</vt:lpstr>
      <vt:lpstr>Race Condition</vt:lpstr>
      <vt:lpstr>Outline</vt:lpstr>
      <vt:lpstr>Mutex Locks</vt:lpstr>
      <vt:lpstr>Outline</vt:lpstr>
      <vt:lpstr>Exercise 3.20 API</vt:lpstr>
      <vt:lpstr>Exercise 4.28 API</vt:lpstr>
      <vt:lpstr>Pthread Mutex Locks</vt:lpstr>
      <vt:lpstr>Pthread Mutex Locks</vt:lpstr>
      <vt:lpstr>Pthread Mutex Locks</vt:lpstr>
      <vt:lpstr>Pthread Mutex Locks</vt:lpstr>
      <vt:lpstr>Pthread Mutex Locks</vt:lpstr>
      <vt:lpstr>Pthread Mutex Locks</vt:lpstr>
      <vt:lpstr>Pthread Mutex Locks_Example</vt:lpstr>
      <vt:lpstr>Pthread Mutex Locks_Example(cont.)</vt:lpstr>
      <vt:lpstr>Pthread Mutex Locks_Example(cont.)</vt:lpstr>
      <vt:lpstr>Outline</vt:lpstr>
      <vt:lpstr>Homework Assignments #3</vt:lpstr>
      <vt:lpstr>Mutex Lock Flowchart</vt:lpstr>
      <vt:lpstr>Result</vt:lpstr>
      <vt:lpstr>Outline</vt:lpstr>
      <vt:lpstr>Reference</vt:lpstr>
      <vt:lpstr>Turn in</vt:lpstr>
      <vt:lpstr>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#3    Race Condition &amp; Mutex</dc:title>
  <dc:creator>Hms</dc:creator>
  <cp:lastModifiedBy>luke yang</cp:lastModifiedBy>
  <cp:revision>3</cp:revision>
  <dcterms:created xsi:type="dcterms:W3CDTF">2009-04-29T12:20:32Z</dcterms:created>
  <dcterms:modified xsi:type="dcterms:W3CDTF">2023-11-21T04:22:37Z</dcterms:modified>
</cp:coreProperties>
</file>