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8" r:id="rId18"/>
    <p:sldId id="279" r:id="rId19"/>
    <p:sldId id="280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/>
    <p:restoredTop sz="94737"/>
  </p:normalViewPr>
  <p:slideViewPr>
    <p:cSldViewPr snapToGrid="0" snapToObjects="1">
      <p:cViewPr varScale="1">
        <p:scale>
          <a:sx n="109" d="100"/>
          <a:sy n="109" d="100"/>
        </p:scale>
        <p:origin x="12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5D54-5023-446F-985E-34C8F08173A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CF3E6-B832-49B7-B857-35624593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12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34f5b2e5a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34f5b2e5a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3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4cbc13d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4cbc13d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930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34f5b2e5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34f5b2e5a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103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34f5b2e5a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34f5b2e5a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105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34f5b2e5a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34f5b2e5a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81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34f5b2e5a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34f5b2e5a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3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134C-B32D-B348-A5F6-98F88988B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CA459-D637-DF45-B6C4-544D168C2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B1CE4-FA01-4242-BCE3-0188982D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66EE0-D003-DF4B-86E0-3E8FD550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DA5AC-29BE-4A4D-9F8D-3465B24A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2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3127-EAD9-9148-B784-E77FF11D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F7167-1B0C-2C41-A564-C152AE468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C52E-5AD8-254A-9115-180AB4AC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40066-9403-1141-A2AE-8520E1C2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4D779-E179-434D-9BAF-1CF672D6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4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5C0CE-5826-2345-BC88-1393BCF6A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78492-6D56-BA4D-9AD5-29C830D6A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C65B2-DC0E-1D4C-8247-DDA6D165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A0131-D726-254D-B4A0-E32A7D0F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D7A27-6DC5-4647-9A9D-FF9908E3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11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36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3B64-84CD-DF41-879C-86C57E76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D018F-9C34-7D4F-A7AD-2430B66CC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FA5D2-A798-F649-B866-05EFE8B1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DF523-FCC7-8542-8FF7-3EDA6FD3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0CCD2-854C-0E4F-A331-B9FF5230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8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48F5-649B-654C-B796-B1221444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AA74A-BDCB-414D-B8F3-DB8CF1BE9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0092D-1545-A24A-A4D4-5B2A2FB1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BAB6D-15CB-4D42-801F-7193C02E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C8D4E-ECBA-514A-974A-794BB337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0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7E6E-F2CB-1245-87EF-646A24BC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56F7A-6765-5343-9C05-9859055C5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C7D02-DBC5-5146-B74B-45FB16C54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9BAF9-F350-794B-8636-7CC79B2B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AA9EF-D39F-E441-AEC5-782395ED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413B0-466B-9C4B-8A6A-C17D9A7A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5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4BA6-E101-1D49-A297-7801A025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155F4-66D7-3D44-A7DE-E71700F8D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DDA32-8EFE-AE45-A628-59075A05F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DA61-6FE0-B440-BF3C-B386F5C37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F4565-0D6D-E04E-B646-9465B7270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606B0-DC50-EB45-A1DB-2B04B747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003AC-EF81-E94D-85E9-E13B6F29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92D50-F2BA-5446-A57D-E6B5A21E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0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4C09-816E-E44E-A120-DDE5B676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E2253-7F1B-174E-9F65-2F22E202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BC934-32CF-BF4F-98F1-AC8CC74F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9C841-0874-6046-AF19-ED3B173E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3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C087D-DD1C-514A-BB63-CB79D85B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F11F0-BDEA-D64E-AAFB-406411A2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92AAC-B16E-8B4F-A54A-526C8642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8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07FE-8464-8C4D-9B10-9C26FFA1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3C86-36E1-1B4E-9A45-0561B123A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DEE70-AF83-FA45-B890-B18A8B57B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31A60-CEB7-6643-97A8-801C6C9B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EF282-5043-B748-B109-E1D9904F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3CB85-D266-8A49-AC2A-EB528AD8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4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F38A-0419-C443-8392-0C48EE6A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6BACB-B854-1040-B7BF-0D7BCAE55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39068-0CCA-7F46-A2B8-771B52175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53F27-84AB-0840-8F1C-42F6C86BD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23879-DA8A-4D44-83B6-26BB5616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061DF-0AD0-6546-8AB7-7A01E24C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2D983-A60A-B041-8316-3A82D4CA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1C210-2B56-5C4D-B76B-B5F765826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F2FC5-2F69-FE4D-886B-89EB18062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21132-F3EC-1E4B-8318-128FB27F836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B91A-4D78-8B43-B936-598780346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BDFB9-EC3B-024B-A179-4C4BBD1C1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3.1.1/api/_as_gen/matplotlib.pyplot.his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/overvie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5ECE-5970-F74D-84F7-27AB28472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COMP</a:t>
            </a:r>
            <a:r>
              <a:rPr lang="zh-CN" altLang="en-US" dirty="0"/>
              <a:t> </a:t>
            </a:r>
            <a:r>
              <a:rPr lang="en-US" altLang="zh-CN" dirty="0"/>
              <a:t>4331</a:t>
            </a:r>
            <a:r>
              <a:rPr lang="zh-CN" altLang="en-US" dirty="0"/>
              <a:t> </a:t>
            </a:r>
            <a:r>
              <a:rPr lang="en-US" altLang="zh-CN" dirty="0"/>
              <a:t>Tut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7FC91-0B26-7C4A-B0DD-9071A9CA1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Jiaxin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40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19C9-5295-3343-9625-96EAF5F0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 data with Pandas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530A4-FB63-6E48-AD77-BD800D301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1" y="1422516"/>
            <a:ext cx="66548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997F47-CAA0-754B-8D4E-310C4356F7DD}"/>
              </a:ext>
            </a:extLst>
          </p:cNvPr>
          <p:cNvSpPr txBox="1"/>
          <p:nvPr/>
        </p:nvSpPr>
        <p:spPr>
          <a:xfrm>
            <a:off x="7897091" y="1773816"/>
            <a:ext cx="396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a function to clean the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B304DF-E6A5-F142-A4DE-7AFFE360A375}"/>
              </a:ext>
            </a:extLst>
          </p:cNvPr>
          <p:cNvSpPr txBox="1"/>
          <p:nvPr/>
        </p:nvSpPr>
        <p:spPr>
          <a:xfrm>
            <a:off x="7897091" y="2715926"/>
            <a:ext cx="396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all the title feature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3915F-4F07-A34F-B022-5A459C0B6B24}"/>
              </a:ext>
            </a:extLst>
          </p:cNvPr>
          <p:cNvSpPr txBox="1"/>
          <p:nvPr/>
        </p:nvSpPr>
        <p:spPr>
          <a:xfrm>
            <a:off x="7897091" y="4564122"/>
            <a:ext cx="396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 all the feature with number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3DDDAC9-0416-E24A-9DD9-8373482EDA2C}"/>
              </a:ext>
            </a:extLst>
          </p:cNvPr>
          <p:cNvSpPr/>
          <p:nvPr/>
        </p:nvSpPr>
        <p:spPr>
          <a:xfrm rot="10800000">
            <a:off x="6417425" y="1870364"/>
            <a:ext cx="1205346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BA9786F-7CFB-6246-B575-D35B3102021E}"/>
              </a:ext>
            </a:extLst>
          </p:cNvPr>
          <p:cNvSpPr/>
          <p:nvPr/>
        </p:nvSpPr>
        <p:spPr>
          <a:xfrm rot="10800000">
            <a:off x="6417425" y="2815678"/>
            <a:ext cx="1205346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18DF954-8D72-014A-9010-B43A781789BA}"/>
              </a:ext>
            </a:extLst>
          </p:cNvPr>
          <p:cNvSpPr/>
          <p:nvPr/>
        </p:nvSpPr>
        <p:spPr>
          <a:xfrm rot="10800000">
            <a:off x="6417425" y="4644879"/>
            <a:ext cx="1205346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3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447C-060D-C242-9DF7-0884CE80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scikit</a:t>
            </a:r>
            <a:r>
              <a:rPr lang="en-US" dirty="0"/>
              <a:t>-learn (</a:t>
            </a:r>
            <a:r>
              <a:rPr lang="en-US" dirty="0" err="1"/>
              <a:t>sklearn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73D8B-4915-C649-B476-2F80425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9251"/>
            <a:ext cx="10515600" cy="2884516"/>
          </a:xfrm>
        </p:spPr>
        <p:txBody>
          <a:bodyPr/>
          <a:lstStyle/>
          <a:p>
            <a:r>
              <a:rPr lang="en-US" dirty="0"/>
              <a:t>Algorithms for supervised and unsupervised learning</a:t>
            </a:r>
          </a:p>
          <a:p>
            <a:r>
              <a:rPr lang="en-US" dirty="0"/>
              <a:t>Built on </a:t>
            </a:r>
            <a:r>
              <a:rPr lang="en-US" dirty="0" err="1"/>
              <a:t>Scipy</a:t>
            </a:r>
            <a:r>
              <a:rPr lang="en-US" dirty="0"/>
              <a:t> and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Standard Python API interface</a:t>
            </a:r>
          </a:p>
          <a:p>
            <a:r>
              <a:rPr lang="en-US" dirty="0"/>
              <a:t>Sits on top of c libraries, LAPACK, </a:t>
            </a:r>
            <a:r>
              <a:rPr lang="en-US" dirty="0" err="1"/>
              <a:t>LibSVM</a:t>
            </a:r>
            <a:r>
              <a:rPr lang="en-US" dirty="0"/>
              <a:t>, and </a:t>
            </a:r>
            <a:r>
              <a:rPr lang="en-US" dirty="0" err="1"/>
              <a:t>Cython</a:t>
            </a:r>
            <a:endParaRPr lang="en-US" dirty="0"/>
          </a:p>
          <a:p>
            <a:r>
              <a:rPr lang="en-US" dirty="0"/>
              <a:t>Open 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D2406-E1AB-B54A-8541-F589F2BC8293}"/>
              </a:ext>
            </a:extLst>
          </p:cNvPr>
          <p:cNvSpPr txBox="1"/>
          <p:nvPr/>
        </p:nvSpPr>
        <p:spPr>
          <a:xfrm>
            <a:off x="906087" y="1770611"/>
            <a:ext cx="1018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Extensions to </a:t>
            </a:r>
            <a:r>
              <a:rPr lang="en-US" dirty="0" err="1"/>
              <a:t>Scipy</a:t>
            </a:r>
            <a:r>
              <a:rPr lang="en-US" dirty="0"/>
              <a:t> (Scientific Python) are called </a:t>
            </a:r>
            <a:r>
              <a:rPr lang="en-US" dirty="0" err="1"/>
              <a:t>Scikits</a:t>
            </a:r>
            <a:r>
              <a:rPr lang="en-US" dirty="0"/>
              <a:t>. </a:t>
            </a:r>
            <a:r>
              <a:rPr lang="en-US" dirty="0" err="1"/>
              <a:t>Scikie</a:t>
            </a:r>
            <a:r>
              <a:rPr lang="en-US" dirty="0"/>
              <a:t>-learn provides machine learning algorithm.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F22BFF-A8B4-B14A-AA52-A0BBD0D34035}"/>
              </a:ext>
            </a:extLst>
          </p:cNvPr>
          <p:cNvSpPr txBox="1"/>
          <p:nvPr/>
        </p:nvSpPr>
        <p:spPr>
          <a:xfrm>
            <a:off x="1521229" y="5383075"/>
            <a:ext cx="782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information, you can refer to: </a:t>
            </a:r>
            <a:r>
              <a:rPr lang="en-HK" dirty="0">
                <a:hlinkClick r:id="rId2"/>
              </a:rPr>
              <a:t>https://scikit-learn.org/stable/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13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B708-4BAF-FB42-8A06-A44ABBA0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decision tree model with </a:t>
            </a:r>
            <a:r>
              <a:rPr lang="en-US" dirty="0" err="1"/>
              <a:t>sklearn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6891"/>
            <a:ext cx="8772525" cy="22288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43" y="4244487"/>
            <a:ext cx="82581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80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23" y="2201740"/>
            <a:ext cx="7991475" cy="33337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9F0B708-4BAF-FB42-8A06-A44ABBA02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69" y="365125"/>
            <a:ext cx="10515600" cy="1325563"/>
          </a:xfrm>
        </p:spPr>
        <p:txBody>
          <a:bodyPr/>
          <a:lstStyle/>
          <a:p>
            <a:r>
              <a:rPr lang="en-US" dirty="0"/>
              <a:t>Build a decision tree model with </a:t>
            </a:r>
            <a:r>
              <a:rPr lang="en-US" dirty="0" err="1"/>
              <a:t>sklearn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4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39" y="296495"/>
            <a:ext cx="10515600" cy="1325563"/>
          </a:xfrm>
        </p:spPr>
        <p:txBody>
          <a:bodyPr/>
          <a:lstStyle/>
          <a:p>
            <a:r>
              <a:rPr lang="en-US" dirty="0" smtClean="0"/>
              <a:t>Visualize Decision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93" y="1622058"/>
            <a:ext cx="8524875" cy="1724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4" y="3429000"/>
            <a:ext cx="81534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53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39" y="1349497"/>
            <a:ext cx="8220075" cy="1600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6939" y="296495"/>
            <a:ext cx="10515600" cy="1325563"/>
          </a:xfrm>
        </p:spPr>
        <p:txBody>
          <a:bodyPr/>
          <a:lstStyle/>
          <a:p>
            <a:r>
              <a:rPr lang="en-US" dirty="0" smtClean="0"/>
              <a:t>Visualize Decision Tree</a:t>
            </a:r>
            <a:endParaRPr lang="en-US" dirty="0"/>
          </a:p>
        </p:txBody>
      </p:sp>
      <p:pic>
        <p:nvPicPr>
          <p:cNvPr id="1026" name="Picture 2" descr="https://lh4.googleusercontent.com/1wQ8E4-xYqaaW42bRb-dZRgkUH_eJO1qi36B7afaUtvn8w7HXybxX95x3raFYgHv2A5t1EuVcGe3C88TOshrUVeIL2oZWnHzfHtY_okmArjnlMFnx0z_u0BzBKpnhKE458d2Qiy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648" y="3154729"/>
            <a:ext cx="57340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993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5046"/>
            <a:ext cx="8648700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86967"/>
            <a:ext cx="78105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662246"/>
            <a:ext cx="583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tutorial 1,  we also release code to implement PCA.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97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247867" y="2579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sz="2400"/>
              <a:t>Scatter plot</a:t>
            </a:r>
            <a:endParaRPr sz="2400">
              <a:highlight>
                <a:srgbClr val="FFFFFF"/>
              </a:highlight>
            </a:endParaRPr>
          </a:p>
          <a:p>
            <a:endParaRPr/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5234" y="946167"/>
            <a:ext cx="5126300" cy="382766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2"/>
          <p:cNvSpPr txBox="1"/>
          <p:nvPr/>
        </p:nvSpPr>
        <p:spPr>
          <a:xfrm>
            <a:off x="398149" y="4058000"/>
            <a:ext cx="5881200" cy="1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/>
              <a:t>How to draw a scatter plot with sepal_length for the x-axis and petal_length for the y_axis? </a:t>
            </a:r>
            <a:endParaRPr sz="2400"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81" y="946164"/>
            <a:ext cx="6181767" cy="2631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5127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>
            <a:spLocks noGrp="1"/>
          </p:cNvSpPr>
          <p:nvPr>
            <p:ph type="title"/>
          </p:nvPr>
        </p:nvSpPr>
        <p:spPr>
          <a:xfrm>
            <a:off x="247867" y="2579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sz="2400"/>
              <a:t>Scatter plot</a:t>
            </a:r>
            <a:endParaRPr sz="2400">
              <a:highlight>
                <a:srgbClr val="FFFFFF"/>
              </a:highlight>
            </a:endParaRPr>
          </a:p>
          <a:p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5234" y="946167"/>
            <a:ext cx="5126300" cy="382766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3"/>
          <p:cNvSpPr txBox="1"/>
          <p:nvPr/>
        </p:nvSpPr>
        <p:spPr>
          <a:xfrm>
            <a:off x="398149" y="4058000"/>
            <a:ext cx="5881200" cy="1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/>
              <a:t>How to draw a scatter plot with sepal_length for the x-axis and petal_length for the y_axis? </a:t>
            </a:r>
            <a:endParaRPr sz="2400"/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81" y="946164"/>
            <a:ext cx="6181767" cy="2631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4315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235367" y="2569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sz="2400"/>
              <a:t>Histogram</a:t>
            </a:r>
            <a:endParaRPr sz="2400">
              <a:highlight>
                <a:srgbClr val="FFFFFF"/>
              </a:highlight>
            </a:endParaRPr>
          </a:p>
          <a:p>
            <a:endParaRPr/>
          </a:p>
        </p:txBody>
      </p:sp>
      <p:pic>
        <p:nvPicPr>
          <p:cNvPr id="191" name="Google Shape;1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68" y="942901"/>
            <a:ext cx="10389801" cy="5094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64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B7E4-003D-EE40-9A0A-8CBD2EDF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AE2FD-E4AB-C543-9648-FD07867FE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Brief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Kaggle</a:t>
            </a:r>
          </a:p>
          <a:p>
            <a:r>
              <a:rPr lang="en-US" altLang="zh-CN" dirty="0"/>
              <a:t>Brief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Pandas</a:t>
            </a:r>
          </a:p>
          <a:p>
            <a:r>
              <a:rPr lang="en-US" altLang="zh-CN" dirty="0"/>
              <a:t>Demonstration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pandas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preprocess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raw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Brief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 smtClean="0"/>
              <a:t>sklearn</a:t>
            </a:r>
            <a:endParaRPr lang="en-US" altLang="zh-CN" dirty="0"/>
          </a:p>
          <a:p>
            <a:r>
              <a:rPr lang="en-US" altLang="zh-CN" dirty="0" smtClean="0"/>
              <a:t>Review various plots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76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254000" y="2378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sz="2400"/>
              <a:t>Histogram</a:t>
            </a:r>
            <a:endParaRPr sz="2400"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415600" y="27131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>
                <a:solidFill>
                  <a:srgbClr val="000000"/>
                </a:solidFill>
              </a:rPr>
              <a:t>Function: matplotlib.pyplot.hist  </a:t>
            </a:r>
            <a:r>
              <a:rPr lang="en-US" altLang="zh-CN" sz="1333">
                <a:solidFill>
                  <a:schemeClr val="dk1"/>
                </a:solidFill>
              </a:rPr>
              <a:t>More details plz see </a:t>
            </a:r>
            <a:r>
              <a:rPr lang="en-US" altLang="zh-CN" sz="1333" u="sng">
                <a:solidFill>
                  <a:schemeClr val="accent5"/>
                </a:solidFill>
                <a:hlinkClick r:id="rId3"/>
              </a:rPr>
              <a:t>https://matplotlib.org/3.1.1/api/_as_gen/matplotlib.pyplot.hist.html</a:t>
            </a:r>
            <a:endParaRPr sz="16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-US" altLang="zh-CN" sz="1600">
                <a:solidFill>
                  <a:srgbClr val="000000"/>
                </a:solidFill>
              </a:rPr>
              <a:t>Change bins? plt.hist(x, bins = 10, color = "green")</a:t>
            </a:r>
            <a:endParaRPr sz="1600"/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1600"/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160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160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160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160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altLang="zh-CN" sz="1600">
                <a:solidFill>
                  <a:schemeClr val="dk1"/>
                </a:solidFill>
              </a:rPr>
              <a:t>Try to change other parameters, such as range.</a:t>
            </a:r>
            <a:endParaRPr/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51" y="820485"/>
            <a:ext cx="5651500" cy="17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600" y="3772367"/>
            <a:ext cx="4239368" cy="2617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9828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>
            <a:spLocks noGrp="1"/>
          </p:cNvSpPr>
          <p:nvPr>
            <p:ph type="title"/>
          </p:nvPr>
        </p:nvSpPr>
        <p:spPr>
          <a:xfrm>
            <a:off x="286300" y="2572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sz="2400"/>
              <a:t>Line Chart</a:t>
            </a:r>
            <a:endParaRPr sz="2400"/>
          </a:p>
        </p:txBody>
      </p:sp>
      <p:pic>
        <p:nvPicPr>
          <p:cNvPr id="205" name="Google Shape;2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300" y="1278267"/>
            <a:ext cx="5453000" cy="411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301" y="1278267"/>
            <a:ext cx="5196289" cy="215073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6"/>
          <p:cNvSpPr txBox="1"/>
          <p:nvPr/>
        </p:nvSpPr>
        <p:spPr>
          <a:xfrm>
            <a:off x="286316" y="3948333"/>
            <a:ext cx="5881200" cy="1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/>
              <a:t>How to draw a Line Chart if we only want to plot sepal_length and sepal_width?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34856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235433" y="2376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sz="2400"/>
              <a:t>Box Plot</a:t>
            </a:r>
            <a:endParaRPr sz="2400">
              <a:highlight>
                <a:srgbClr val="FFFFFF"/>
              </a:highlight>
            </a:endParaRPr>
          </a:p>
          <a:p>
            <a:endParaRPr/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934" y="1056534"/>
            <a:ext cx="5237565" cy="396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733" y="1056532"/>
            <a:ext cx="5358000" cy="158303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7"/>
          <p:cNvSpPr txBox="1"/>
          <p:nvPr/>
        </p:nvSpPr>
        <p:spPr>
          <a:xfrm>
            <a:off x="297749" y="3397067"/>
            <a:ext cx="5881200" cy="1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/>
              <a:t>Same question as Line Chart. if we only want to include sepal_length and sepal_width?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598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8B83-826C-ED4B-95FE-CAB769F3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Kaggle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511A1-141C-5441-A376-CD6CFCB55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284" y="2690148"/>
            <a:ext cx="9860280" cy="197329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Free</a:t>
            </a:r>
            <a:endParaRPr lang="en-HK" sz="2000" dirty="0"/>
          </a:p>
          <a:p>
            <a:r>
              <a:rPr lang="en-US" altLang="zh-CN" sz="2000" dirty="0"/>
              <a:t>Some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projects</a:t>
            </a:r>
            <a:r>
              <a:rPr lang="zh-CN" altLang="en-US" sz="2000" dirty="0"/>
              <a:t> </a:t>
            </a:r>
            <a:r>
              <a:rPr lang="en-US" altLang="zh-CN" sz="2000" dirty="0"/>
              <a:t>even</a:t>
            </a:r>
            <a:r>
              <a:rPr lang="zh-CN" altLang="en-US" sz="2000" dirty="0"/>
              <a:t> </a:t>
            </a:r>
            <a:r>
              <a:rPr lang="en-US" altLang="zh-CN" sz="2000" dirty="0"/>
              <a:t>provide</a:t>
            </a:r>
            <a:r>
              <a:rPr lang="zh-CN" altLang="en-US" sz="2000" dirty="0"/>
              <a:t> </a:t>
            </a:r>
            <a:r>
              <a:rPr lang="en-US" altLang="zh-CN" sz="2000" dirty="0"/>
              <a:t>computing</a:t>
            </a:r>
            <a:r>
              <a:rPr lang="zh-CN" altLang="en-US" sz="2000" dirty="0"/>
              <a:t> </a:t>
            </a:r>
            <a:r>
              <a:rPr lang="en-US" altLang="zh-CN" sz="2000" dirty="0"/>
              <a:t>environments</a:t>
            </a:r>
            <a:endParaRPr lang="en-HK" sz="2000" dirty="0"/>
          </a:p>
          <a:p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ask</a:t>
            </a:r>
            <a:r>
              <a:rPr lang="zh-CN" altLang="en-US" sz="2000" dirty="0"/>
              <a:t> </a:t>
            </a:r>
            <a:r>
              <a:rPr lang="en-US" altLang="zh-CN" sz="2000" dirty="0"/>
              <a:t>people</a:t>
            </a:r>
            <a:r>
              <a:rPr lang="zh-CN" altLang="en-US" sz="2000" dirty="0"/>
              <a:t> </a:t>
            </a:r>
            <a:r>
              <a:rPr lang="en-US" altLang="zh-CN" sz="2000" dirty="0"/>
              <a:t>there</a:t>
            </a:r>
          </a:p>
          <a:p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more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information,</a:t>
            </a:r>
            <a:r>
              <a:rPr lang="zh-CN" altLang="en-US" sz="2000" dirty="0"/>
              <a:t> </a:t>
            </a: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refer</a:t>
            </a:r>
            <a:r>
              <a:rPr lang="zh-CN" altLang="en-US" sz="2000" dirty="0"/>
              <a:t> </a:t>
            </a:r>
            <a:r>
              <a:rPr lang="en-US" altLang="zh-CN" sz="2000" dirty="0"/>
              <a:t>to:</a:t>
            </a:r>
            <a:r>
              <a:rPr lang="zh-CN" altLang="en-US" sz="2000" dirty="0"/>
              <a:t> </a:t>
            </a:r>
            <a:r>
              <a:rPr lang="en-US" altLang="zh-CN" sz="2000" dirty="0"/>
              <a:t>https://</a:t>
            </a:r>
            <a:r>
              <a:rPr lang="en-US" altLang="zh-CN" sz="2000" dirty="0" err="1"/>
              <a:t>www.kaggle.com</a:t>
            </a:r>
            <a:endParaRPr lang="en-HK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A87C7-EE74-094C-9F4B-B45F89A56117}"/>
              </a:ext>
            </a:extLst>
          </p:cNvPr>
          <p:cNvSpPr txBox="1"/>
          <p:nvPr/>
        </p:nvSpPr>
        <p:spPr>
          <a:xfrm>
            <a:off x="1172094" y="1931757"/>
            <a:ext cx="1047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Kaggle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competition</a:t>
            </a:r>
            <a:r>
              <a:rPr lang="zh-CN" altLang="en-US" dirty="0"/>
              <a:t> </a:t>
            </a:r>
            <a:r>
              <a:rPr lang="en-US" altLang="zh-CN" dirty="0"/>
              <a:t>platform,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examples,</a:t>
            </a:r>
            <a:r>
              <a:rPr lang="zh-CN" altLang="en-US" dirty="0"/>
              <a:t> </a:t>
            </a:r>
            <a:r>
              <a:rPr lang="en-US" altLang="zh-CN" dirty="0"/>
              <a:t>tutorials,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courses.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5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BC19-1584-2D42-8460-E8830268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Titanic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95353-69D2-0348-A506-44F1099C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83" y="1374024"/>
            <a:ext cx="6311900" cy="4991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09D6F1-3367-4847-B3B6-43428FEA75CD}"/>
              </a:ext>
            </a:extLst>
          </p:cNvPr>
          <p:cNvSpPr txBox="1"/>
          <p:nvPr/>
        </p:nvSpPr>
        <p:spPr>
          <a:xfrm>
            <a:off x="8828117" y="3142211"/>
            <a:ext cx="2618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hlinkClick r:id="rId3"/>
              </a:rPr>
              <a:t>https://www.kaggle.com/c/titanic/overview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8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8353-7F33-3F48-AD34-B0835C67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9B6-E8D0-774E-91C1-9D1D91098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9415"/>
          </a:xfrm>
        </p:spPr>
        <p:txBody>
          <a:bodyPr>
            <a:normAutofit/>
          </a:bodyPr>
          <a:lstStyle/>
          <a:p>
            <a:r>
              <a:rPr lang="en-US" dirty="0"/>
              <a:t>Start the </a:t>
            </a:r>
            <a:r>
              <a:rPr lang="en-US" dirty="0" err="1"/>
              <a:t>Jupyter</a:t>
            </a:r>
            <a:r>
              <a:rPr lang="en-US" dirty="0"/>
              <a:t> Notebook (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r>
              <a:rPr lang="en-US" dirty="0"/>
              <a:t>Connect to it via your notebook via your browser.</a:t>
            </a:r>
          </a:p>
          <a:p>
            <a:r>
              <a:rPr lang="en-US" dirty="0"/>
              <a:t>Create a new </a:t>
            </a:r>
            <a:r>
              <a:rPr lang="en-US" dirty="0" err="1"/>
              <a:t>ipynb</a:t>
            </a:r>
            <a:r>
              <a:rPr lang="en-US" dirty="0"/>
              <a:t> file (click ‘new’ button)</a:t>
            </a:r>
          </a:p>
          <a:p>
            <a:r>
              <a:rPr lang="en-US" dirty="0"/>
              <a:t>In the first box, copy and paste all the codes in next slides to load used packages</a:t>
            </a:r>
          </a:p>
          <a:p>
            <a:r>
              <a:rPr lang="en-US" dirty="0"/>
              <a:t>Press </a:t>
            </a:r>
            <a:r>
              <a:rPr lang="en-US" dirty="0" err="1"/>
              <a:t>shift+enter</a:t>
            </a:r>
            <a:r>
              <a:rPr lang="en-US" dirty="0"/>
              <a:t> to execute this box. (PS: you may get error saying that you cannot find a package, please install it in your server with “pip install [package name]”)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3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8588-A2DC-CE4A-BBB7-70015616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452A4-CBDA-0040-9540-B55ED2833D67}"/>
              </a:ext>
            </a:extLst>
          </p:cNvPr>
          <p:cNvSpPr txBox="1"/>
          <p:nvPr/>
        </p:nvSpPr>
        <p:spPr>
          <a:xfrm>
            <a:off x="1080654" y="1529542"/>
            <a:ext cx="84789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 smtClean="0"/>
              <a:t>from </a:t>
            </a:r>
            <a:r>
              <a:rPr lang="en-US" dirty="0" err="1"/>
              <a:t>sklearn</a:t>
            </a:r>
            <a:r>
              <a:rPr lang="en-US" dirty="0"/>
              <a:t> import tree</a:t>
            </a:r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accuracy_score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KFold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cross_val_score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IPython.display</a:t>
            </a:r>
            <a:r>
              <a:rPr lang="en-US" dirty="0"/>
              <a:t> import Image as </a:t>
            </a:r>
            <a:r>
              <a:rPr lang="en-US" dirty="0" err="1"/>
              <a:t>PImage</a:t>
            </a:r>
            <a:endParaRPr lang="en-US" dirty="0"/>
          </a:p>
          <a:p>
            <a:r>
              <a:rPr lang="en-US" dirty="0"/>
              <a:t>from subprocess import </a:t>
            </a:r>
            <a:r>
              <a:rPr lang="en-US" dirty="0" err="1"/>
              <a:t>check_call</a:t>
            </a:r>
            <a:endParaRPr lang="en-US" dirty="0"/>
          </a:p>
          <a:p>
            <a:r>
              <a:rPr lang="en-US" dirty="0" smtClean="0"/>
              <a:t># </a:t>
            </a:r>
            <a:r>
              <a:rPr lang="en-US" dirty="0"/>
              <a:t>import all the needed package</a:t>
            </a:r>
          </a:p>
        </p:txBody>
      </p:sp>
    </p:spTree>
    <p:extLst>
      <p:ext uri="{BB962C8B-B14F-4D97-AF65-F5344CB8AC3E}">
        <p14:creationId xmlns:p14="http://schemas.microsoft.com/office/powerpoint/2010/main" val="97224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9F25-5BCF-3548-B257-32EB66F0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93C8-5873-814D-AC83-70B9B99CC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Powerful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productive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r>
              <a:rPr lang="zh-CN" altLang="en-US" dirty="0"/>
              <a:t> </a:t>
            </a:r>
            <a:r>
              <a:rPr lang="en-US" altLang="zh-CN" dirty="0"/>
              <a:t>library.</a:t>
            </a:r>
          </a:p>
          <a:p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b="1" dirty="0"/>
              <a:t>Pan</a:t>
            </a:r>
            <a:r>
              <a:rPr lang="en-US" altLang="zh-CN" dirty="0"/>
              <a:t>el</a:t>
            </a:r>
            <a:r>
              <a:rPr lang="zh-CN" altLang="en-US" dirty="0"/>
              <a:t> </a:t>
            </a:r>
            <a:r>
              <a:rPr lang="en-US" altLang="zh-CN" b="1" dirty="0"/>
              <a:t>Da</a:t>
            </a:r>
            <a:r>
              <a:rPr lang="en-US" altLang="zh-CN" dirty="0"/>
              <a:t>ta</a:t>
            </a:r>
            <a:r>
              <a:rPr lang="zh-CN" altLang="en-US" dirty="0"/>
              <a:t> </a:t>
            </a:r>
            <a:r>
              <a:rPr lang="en-US" altLang="zh-CN" b="1" dirty="0"/>
              <a:t>S</a:t>
            </a:r>
            <a:r>
              <a:rPr lang="en-US" altLang="zh-CN" dirty="0"/>
              <a:t>ystem</a:t>
            </a:r>
          </a:p>
          <a:p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sourced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AQR</a:t>
            </a:r>
            <a:r>
              <a:rPr lang="zh-CN" altLang="en-US" dirty="0"/>
              <a:t> </a:t>
            </a:r>
            <a:r>
              <a:rPr lang="en-US" altLang="zh-CN" dirty="0"/>
              <a:t>capital</a:t>
            </a:r>
            <a:r>
              <a:rPr lang="zh-CN" altLang="en-US" dirty="0"/>
              <a:t> </a:t>
            </a:r>
            <a:r>
              <a:rPr lang="en-US" altLang="zh-CN" dirty="0"/>
              <a:t>management,</a:t>
            </a:r>
            <a:r>
              <a:rPr lang="zh-CN" altLang="en-US" dirty="0"/>
              <a:t> </a:t>
            </a:r>
            <a:r>
              <a:rPr lang="en-US" altLang="zh-CN" dirty="0"/>
              <a:t>LLC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late</a:t>
            </a:r>
            <a:r>
              <a:rPr lang="zh-CN" altLang="en-US" dirty="0"/>
              <a:t> </a:t>
            </a:r>
            <a:r>
              <a:rPr lang="en-US" altLang="zh-CN" dirty="0"/>
              <a:t>2009</a:t>
            </a:r>
          </a:p>
          <a:p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academic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industry.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4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07DF-5E4D-7A40-B00D-9780A549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pandas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DFC8E-AF60-1C43-895F-757FBF9A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89" y="2241203"/>
            <a:ext cx="10771622" cy="2630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3791D9-A0F7-F842-A901-E9E1CD729281}"/>
              </a:ext>
            </a:extLst>
          </p:cNvPr>
          <p:cNvSpPr txBox="1"/>
          <p:nvPr/>
        </p:nvSpPr>
        <p:spPr>
          <a:xfrm>
            <a:off x="5336771" y="1853738"/>
            <a:ext cx="360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1708DBA4-AA5E-8B4F-9C85-FE6638D56A39}"/>
              </a:ext>
            </a:extLst>
          </p:cNvPr>
          <p:cNvSpPr/>
          <p:nvPr/>
        </p:nvSpPr>
        <p:spPr>
          <a:xfrm rot="3496435">
            <a:off x="4736524" y="1796472"/>
            <a:ext cx="290946" cy="889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DB372-01AC-AF40-8952-6E9AFB8272E6}"/>
              </a:ext>
            </a:extLst>
          </p:cNvPr>
          <p:cNvSpPr txBox="1"/>
          <p:nvPr/>
        </p:nvSpPr>
        <p:spPr>
          <a:xfrm>
            <a:off x="6262255" y="3109512"/>
            <a:ext cx="360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FCA941C-03D1-884C-B6E2-86055F501445}"/>
              </a:ext>
            </a:extLst>
          </p:cNvPr>
          <p:cNvSpPr/>
          <p:nvPr/>
        </p:nvSpPr>
        <p:spPr>
          <a:xfrm rot="10800000">
            <a:off x="5336771" y="3156261"/>
            <a:ext cx="939338" cy="310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41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19C9-5295-3343-9625-96EAF5F0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 data with Pandas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A2DA3-D1F6-3D43-9C8D-12CCAF146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1300"/>
            <a:ext cx="8941392" cy="4847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B7C565-DA3D-EA44-B92E-F00EFF8ADEF3}"/>
              </a:ext>
            </a:extLst>
          </p:cNvPr>
          <p:cNvSpPr txBox="1"/>
          <p:nvPr/>
        </p:nvSpPr>
        <p:spPr>
          <a:xfrm>
            <a:off x="9227127" y="1527525"/>
            <a:ext cx="241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 the train and test data together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A47A2-E40B-CC4A-B42D-A6C455C77925}"/>
              </a:ext>
            </a:extLst>
          </p:cNvPr>
          <p:cNvSpPr txBox="1"/>
          <p:nvPr/>
        </p:nvSpPr>
        <p:spPr>
          <a:xfrm>
            <a:off x="9227127" y="2394066"/>
            <a:ext cx="266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“family size” feature to integer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E9C9F-7945-C841-9FB6-1057EB134311}"/>
              </a:ext>
            </a:extLst>
          </p:cNvPr>
          <p:cNvSpPr txBox="1"/>
          <p:nvPr/>
        </p:nvSpPr>
        <p:spPr>
          <a:xfrm>
            <a:off x="9227127" y="3288937"/>
            <a:ext cx="2144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new feature “</a:t>
            </a:r>
            <a:r>
              <a:rPr lang="en-US" dirty="0" err="1"/>
              <a:t>IsAlone</a:t>
            </a:r>
            <a:r>
              <a:rPr lang="en-US" dirty="0"/>
              <a:t>”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F87E2F25-2BA2-C149-A9A0-FF2499B806CD}"/>
              </a:ext>
            </a:extLst>
          </p:cNvPr>
          <p:cNvSpPr/>
          <p:nvPr/>
        </p:nvSpPr>
        <p:spPr>
          <a:xfrm rot="4502141">
            <a:off x="7544441" y="749903"/>
            <a:ext cx="310869" cy="3078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4D0635D3-6772-D04F-B7DE-6393CF8680EE}"/>
              </a:ext>
            </a:extLst>
          </p:cNvPr>
          <p:cNvSpPr/>
          <p:nvPr/>
        </p:nvSpPr>
        <p:spPr>
          <a:xfrm rot="4502141">
            <a:off x="7605058" y="1620616"/>
            <a:ext cx="310869" cy="288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81D62561-64AA-914F-BAE5-EF4DE5A91D9B}"/>
              </a:ext>
            </a:extLst>
          </p:cNvPr>
          <p:cNvSpPr/>
          <p:nvPr/>
        </p:nvSpPr>
        <p:spPr>
          <a:xfrm rot="5069740">
            <a:off x="7544439" y="2346479"/>
            <a:ext cx="310869" cy="288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60CD4-222F-604E-B682-D46CB563C6B8}"/>
              </a:ext>
            </a:extLst>
          </p:cNvPr>
          <p:cNvSpPr txBox="1"/>
          <p:nvPr/>
        </p:nvSpPr>
        <p:spPr>
          <a:xfrm>
            <a:off x="9974585" y="5037396"/>
            <a:ext cx="212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 empty data with average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63B2E8E-52E0-2C44-A310-20EE6B993472}"/>
              </a:ext>
            </a:extLst>
          </p:cNvPr>
          <p:cNvSpPr/>
          <p:nvPr/>
        </p:nvSpPr>
        <p:spPr>
          <a:xfrm rot="10800000">
            <a:off x="8344072" y="5154180"/>
            <a:ext cx="1627743" cy="412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AB27D01-7029-BF4C-8D90-C791C07F65A4}"/>
              </a:ext>
            </a:extLst>
          </p:cNvPr>
          <p:cNvSpPr/>
          <p:nvPr/>
        </p:nvSpPr>
        <p:spPr>
          <a:xfrm>
            <a:off x="7851884" y="4363723"/>
            <a:ext cx="440575" cy="19955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5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535</Words>
  <Application>Microsoft Office PowerPoint</Application>
  <PresentationFormat>Widescreen</PresentationFormat>
  <Paragraphs>81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DengXian</vt:lpstr>
      <vt:lpstr>DengXian Light</vt:lpstr>
      <vt:lpstr>Arial</vt:lpstr>
      <vt:lpstr>Calibri</vt:lpstr>
      <vt:lpstr>Calibri Light</vt:lpstr>
      <vt:lpstr>Office Theme</vt:lpstr>
      <vt:lpstr>COMP 4331 Tut 3</vt:lpstr>
      <vt:lpstr>Outline</vt:lpstr>
      <vt:lpstr>What is Kaggle</vt:lpstr>
      <vt:lpstr>Titanic</vt:lpstr>
      <vt:lpstr>Experiment setup</vt:lpstr>
      <vt:lpstr>Experiment setup</vt:lpstr>
      <vt:lpstr>Introduction to Pandas</vt:lpstr>
      <vt:lpstr>Load data with pandas</vt:lpstr>
      <vt:lpstr>Preprocess data with Pandas (1)</vt:lpstr>
      <vt:lpstr>Preprocess data with Pandas (2)</vt:lpstr>
      <vt:lpstr>Introduction to scikit-learn (sklearn)</vt:lpstr>
      <vt:lpstr>Build a decision tree model with sklearn</vt:lpstr>
      <vt:lpstr>Build a decision tree model with sklearn</vt:lpstr>
      <vt:lpstr>Visualize Decision Tree</vt:lpstr>
      <vt:lpstr>Visualize Decision Tree</vt:lpstr>
      <vt:lpstr>Implement PCA</vt:lpstr>
      <vt:lpstr>Scatter plot </vt:lpstr>
      <vt:lpstr>Scatter plot </vt:lpstr>
      <vt:lpstr>Histogram </vt:lpstr>
      <vt:lpstr>Histogram</vt:lpstr>
      <vt:lpstr>Line Chart</vt:lpstr>
      <vt:lpstr>Box Plot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4331 Tut 2</dc:title>
  <dc:creator>Microsoft Office User</dc:creator>
  <cp:lastModifiedBy>jxieax</cp:lastModifiedBy>
  <cp:revision>24</cp:revision>
  <dcterms:created xsi:type="dcterms:W3CDTF">2019-09-22T04:58:58Z</dcterms:created>
  <dcterms:modified xsi:type="dcterms:W3CDTF">2019-10-09T11:50:49Z</dcterms:modified>
</cp:coreProperties>
</file>