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34C-B32D-B348-A5F6-98F88988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A459-D637-DF45-B6C4-544D168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1CE4-FA01-4242-BCE3-0188982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EE0-D003-DF4B-86E0-3E8FD55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A5AC-29BE-4A4D-9F8D-3465B24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127-EAD9-9148-B784-E77FF11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7-1B0C-2C41-A564-C152AE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52E-5AD8-254A-9115-180AB4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0066-9403-1141-A2AE-8520E1C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D779-E179-434D-9BAF-1CF672D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C0CE-5826-2345-BC88-1393BCF6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492-6D56-BA4D-9AD5-29C830D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5B2-DC0E-1D4C-8247-DDA6D16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131-D726-254D-B4A0-E32A7D0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7A27-6DC5-4647-9A9D-FF9908E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64-84CD-DF41-879C-86C57E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18F-9C34-7D4F-A7AD-2430B66C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D2-A798-F649-B866-05EFE8B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F523-FCC7-8542-8FF7-3EDA6FD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CD2-854C-0E4F-A331-B9FF523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8F5-649B-654C-B796-B122144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74A-BDCB-414D-B8F3-DB8CF1BE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092D-1545-A24A-A4D4-5B2A2FB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AB6D-15CB-4D42-801F-7193C02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8D4E-ECBA-514A-974A-794BB337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E6E-F2CB-1245-87EF-646A24BC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F7A-6765-5343-9C05-9859055C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D02-DBC5-5146-B74B-45FB16C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AF9-F350-794B-8636-7CC79B2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9EF-D39F-E441-AEC5-782395E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3B0-466B-9C4B-8A6A-C17D9A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BA6-E101-1D49-A297-7801A02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5F4-66D7-3D44-A7DE-E71700F8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DA32-8EFE-AE45-A628-59075A05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DA61-6FE0-B440-BF3C-B386F5C3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65-0D6D-E04E-B646-9465B727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606B0-DC50-EB45-A1DB-2B04B7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03AC-EF81-E94D-85E9-E13B6F2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2D50-F2BA-5446-A57D-E6B5A21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4C09-816E-E44E-A120-DDE5B67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2253-7F1B-174E-9F65-2F22E2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C934-32CF-BF4F-98F1-AC8CC74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C841-0874-6046-AF19-ED3B173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087D-DD1C-514A-BB63-CB79D85B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11F0-BDEA-D64E-AAFB-406411A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AAC-B16E-8B4F-A54A-526C864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7FE-8464-8C4D-9B10-9C26FFA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3C86-36E1-1B4E-9A45-0561B123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E70-AF83-FA45-B890-B18A8B5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A60-CEB7-6643-97A8-801C6C9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F282-5043-B748-B109-E1D9904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CB85-D266-8A49-AC2A-EB528AD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38A-0419-C443-8392-0C48EE6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BACB-B854-1040-B7BF-0D7BCAE5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068-0CCA-7F46-A2B8-771B5217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3F27-84AB-0840-8F1C-42F6C86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3879-DA8A-4D44-83B6-26BB561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61DF-0AD0-6546-8AB7-7A01E24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D983-A60A-B041-8316-3A82D4CA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C210-2B56-5C4D-B76B-B5F76582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2FC5-2F69-FE4D-886B-89EB180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132-F3EC-1E4B-8318-128FB27F836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B91A-4D78-8B43-B936-598780346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DFB9-EC3B-024B-A179-4C4BBD1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ec2-3-15-204-231.us-east-2.compute.amazonaws.com:~/comp4331/tut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CE-5970-F74D-84F7-27AB284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4331</a:t>
            </a:r>
            <a:r>
              <a:rPr lang="zh-CN" altLang="en-US" dirty="0"/>
              <a:t> </a:t>
            </a:r>
            <a:r>
              <a:rPr lang="en-US" altLang="zh-CN" dirty="0"/>
              <a:t>Tut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FC91-0B26-7C4A-B0DD-9071A9CA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Jiaxin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07DF-5E4D-7A40-B00D-9780A549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FC8E-AF60-1C43-895F-757FBF9A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9" y="2241203"/>
            <a:ext cx="10771622" cy="263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791D9-A0F7-F842-A901-E9E1CD729281}"/>
              </a:ext>
            </a:extLst>
          </p:cNvPr>
          <p:cNvSpPr txBox="1"/>
          <p:nvPr/>
        </p:nvSpPr>
        <p:spPr>
          <a:xfrm>
            <a:off x="5336771" y="1853738"/>
            <a:ext cx="36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708DBA4-AA5E-8B4F-9C85-FE6638D56A39}"/>
              </a:ext>
            </a:extLst>
          </p:cNvPr>
          <p:cNvSpPr/>
          <p:nvPr/>
        </p:nvSpPr>
        <p:spPr>
          <a:xfrm rot="3496435">
            <a:off x="4736524" y="1796472"/>
            <a:ext cx="290946" cy="88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DB372-01AC-AF40-8952-6E9AFB8272E6}"/>
              </a:ext>
            </a:extLst>
          </p:cNvPr>
          <p:cNvSpPr txBox="1"/>
          <p:nvPr/>
        </p:nvSpPr>
        <p:spPr>
          <a:xfrm>
            <a:off x="6262255" y="3109512"/>
            <a:ext cx="36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CA941C-03D1-884C-B6E2-86055F501445}"/>
              </a:ext>
            </a:extLst>
          </p:cNvPr>
          <p:cNvSpPr/>
          <p:nvPr/>
        </p:nvSpPr>
        <p:spPr>
          <a:xfrm rot="10800000">
            <a:off x="5336771" y="3156261"/>
            <a:ext cx="939338" cy="31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4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9C9-5295-3343-9625-96EAF5F0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 with Pandas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A2DA3-D1F6-3D43-9C8D-12CCAF14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8941392" cy="4847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7C565-DA3D-EA44-B92E-F00EFF8ADEF3}"/>
              </a:ext>
            </a:extLst>
          </p:cNvPr>
          <p:cNvSpPr txBox="1"/>
          <p:nvPr/>
        </p:nvSpPr>
        <p:spPr>
          <a:xfrm>
            <a:off x="9227127" y="1527525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train and test data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A47A2-E40B-CC4A-B42D-A6C455C77925}"/>
              </a:ext>
            </a:extLst>
          </p:cNvPr>
          <p:cNvSpPr txBox="1"/>
          <p:nvPr/>
        </p:nvSpPr>
        <p:spPr>
          <a:xfrm>
            <a:off x="9227127" y="2394066"/>
            <a:ext cx="26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“family size” feature to integer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E9C9F-7945-C841-9FB6-1057EB134311}"/>
              </a:ext>
            </a:extLst>
          </p:cNvPr>
          <p:cNvSpPr txBox="1"/>
          <p:nvPr/>
        </p:nvSpPr>
        <p:spPr>
          <a:xfrm>
            <a:off x="9227127" y="3288937"/>
            <a:ext cx="214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feature “</a:t>
            </a:r>
            <a:r>
              <a:rPr lang="en-US" dirty="0" err="1"/>
              <a:t>IsAlone</a:t>
            </a:r>
            <a:r>
              <a:rPr lang="en-US" dirty="0"/>
              <a:t>”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87E2F25-2BA2-C149-A9A0-FF2499B806CD}"/>
              </a:ext>
            </a:extLst>
          </p:cNvPr>
          <p:cNvSpPr/>
          <p:nvPr/>
        </p:nvSpPr>
        <p:spPr>
          <a:xfrm rot="4502141">
            <a:off x="7544441" y="749903"/>
            <a:ext cx="310869" cy="3078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D0635D3-6772-D04F-B7DE-6393CF8680EE}"/>
              </a:ext>
            </a:extLst>
          </p:cNvPr>
          <p:cNvSpPr/>
          <p:nvPr/>
        </p:nvSpPr>
        <p:spPr>
          <a:xfrm rot="4502141">
            <a:off x="7605058" y="1620616"/>
            <a:ext cx="310869" cy="288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1D62561-64AA-914F-BAE5-EF4DE5A91D9B}"/>
              </a:ext>
            </a:extLst>
          </p:cNvPr>
          <p:cNvSpPr/>
          <p:nvPr/>
        </p:nvSpPr>
        <p:spPr>
          <a:xfrm rot="5069740">
            <a:off x="7544439" y="2346479"/>
            <a:ext cx="310869" cy="288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60CD4-222F-604E-B682-D46CB563C6B8}"/>
              </a:ext>
            </a:extLst>
          </p:cNvPr>
          <p:cNvSpPr txBox="1"/>
          <p:nvPr/>
        </p:nvSpPr>
        <p:spPr>
          <a:xfrm>
            <a:off x="9974585" y="5037396"/>
            <a:ext cx="212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empty data with average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3B2E8E-52E0-2C44-A310-20EE6B993472}"/>
              </a:ext>
            </a:extLst>
          </p:cNvPr>
          <p:cNvSpPr/>
          <p:nvPr/>
        </p:nvSpPr>
        <p:spPr>
          <a:xfrm rot="10800000">
            <a:off x="8344072" y="5154180"/>
            <a:ext cx="1627743" cy="41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AB27D01-7029-BF4C-8D90-C791C07F65A4}"/>
              </a:ext>
            </a:extLst>
          </p:cNvPr>
          <p:cNvSpPr/>
          <p:nvPr/>
        </p:nvSpPr>
        <p:spPr>
          <a:xfrm>
            <a:off x="7851884" y="4363723"/>
            <a:ext cx="440575" cy="1995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9C9-5295-3343-9625-96EAF5F0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 with Pandas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530A4-FB63-6E48-AD77-BD800D30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1422516"/>
            <a:ext cx="66548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97F47-CAA0-754B-8D4E-310C4356F7DD}"/>
              </a:ext>
            </a:extLst>
          </p:cNvPr>
          <p:cNvSpPr txBox="1"/>
          <p:nvPr/>
        </p:nvSpPr>
        <p:spPr>
          <a:xfrm>
            <a:off x="7897091" y="1773816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function to clean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304DF-E6A5-F142-A4DE-7AFFE360A375}"/>
              </a:ext>
            </a:extLst>
          </p:cNvPr>
          <p:cNvSpPr txBox="1"/>
          <p:nvPr/>
        </p:nvSpPr>
        <p:spPr>
          <a:xfrm>
            <a:off x="7897091" y="2715926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all the title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915F-4F07-A34F-B022-5A459C0B6B24}"/>
              </a:ext>
            </a:extLst>
          </p:cNvPr>
          <p:cNvSpPr txBox="1"/>
          <p:nvPr/>
        </p:nvSpPr>
        <p:spPr>
          <a:xfrm>
            <a:off x="7897091" y="4564122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all the feature with number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DDDAC9-0416-E24A-9DD9-8373482EDA2C}"/>
              </a:ext>
            </a:extLst>
          </p:cNvPr>
          <p:cNvSpPr/>
          <p:nvPr/>
        </p:nvSpPr>
        <p:spPr>
          <a:xfrm rot="10800000">
            <a:off x="6417425" y="1870364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BA9786F-7CFB-6246-B575-D35B3102021E}"/>
              </a:ext>
            </a:extLst>
          </p:cNvPr>
          <p:cNvSpPr/>
          <p:nvPr/>
        </p:nvSpPr>
        <p:spPr>
          <a:xfrm rot="10800000">
            <a:off x="6417425" y="2815678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18DF954-8D72-014A-9010-B43A781789BA}"/>
              </a:ext>
            </a:extLst>
          </p:cNvPr>
          <p:cNvSpPr/>
          <p:nvPr/>
        </p:nvSpPr>
        <p:spPr>
          <a:xfrm rot="10800000">
            <a:off x="6417425" y="4644879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47C-060D-C242-9DF7-0884CE8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scikit</a:t>
            </a:r>
            <a:r>
              <a:rPr lang="en-US" dirty="0"/>
              <a:t>-learn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D8B-4915-C649-B476-2F80425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251"/>
            <a:ext cx="10515600" cy="2884516"/>
          </a:xfrm>
        </p:spPr>
        <p:txBody>
          <a:bodyPr/>
          <a:lstStyle/>
          <a:p>
            <a:r>
              <a:rPr lang="en-US" dirty="0"/>
              <a:t>Algorithms for supervised and unsupervised learning</a:t>
            </a:r>
          </a:p>
          <a:p>
            <a:r>
              <a:rPr lang="en-US" dirty="0"/>
              <a:t>Built on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Standard Python API interface</a:t>
            </a:r>
          </a:p>
          <a:p>
            <a:r>
              <a:rPr lang="en-US" dirty="0"/>
              <a:t>Sits on top of c libraries, LAPACK, </a:t>
            </a:r>
            <a:r>
              <a:rPr lang="en-US" dirty="0" err="1"/>
              <a:t>LibSVM</a:t>
            </a:r>
            <a:r>
              <a:rPr lang="en-US" dirty="0"/>
              <a:t>, and </a:t>
            </a:r>
            <a:r>
              <a:rPr lang="en-US" dirty="0" err="1"/>
              <a:t>Cython</a:t>
            </a:r>
            <a:endParaRPr lang="en-US" dirty="0"/>
          </a:p>
          <a:p>
            <a:r>
              <a:rPr lang="en-US" dirty="0"/>
              <a:t>Open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2406-E1AB-B54A-8541-F589F2BC8293}"/>
              </a:ext>
            </a:extLst>
          </p:cNvPr>
          <p:cNvSpPr txBox="1"/>
          <p:nvPr/>
        </p:nvSpPr>
        <p:spPr>
          <a:xfrm>
            <a:off x="906087" y="1770611"/>
            <a:ext cx="10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Extensions to </a:t>
            </a:r>
            <a:r>
              <a:rPr lang="en-US" dirty="0" err="1"/>
              <a:t>Scipy</a:t>
            </a:r>
            <a:r>
              <a:rPr lang="en-US" dirty="0"/>
              <a:t> (Scientific Python) are called </a:t>
            </a:r>
            <a:r>
              <a:rPr lang="en-US" dirty="0" err="1"/>
              <a:t>Scikits</a:t>
            </a:r>
            <a:r>
              <a:rPr lang="en-US" dirty="0"/>
              <a:t>. </a:t>
            </a:r>
            <a:r>
              <a:rPr lang="en-US" dirty="0" err="1"/>
              <a:t>Scikie</a:t>
            </a:r>
            <a:r>
              <a:rPr lang="en-US" dirty="0"/>
              <a:t>-learn provides machine learning algorithm.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22BFF-A8B4-B14A-AA52-A0BBD0D34035}"/>
              </a:ext>
            </a:extLst>
          </p:cNvPr>
          <p:cNvSpPr txBox="1"/>
          <p:nvPr/>
        </p:nvSpPr>
        <p:spPr>
          <a:xfrm>
            <a:off x="1521229" y="5383075"/>
            <a:ext cx="78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information, you can refer to: </a:t>
            </a:r>
            <a:r>
              <a:rPr lang="en-HK" dirty="0">
                <a:hlinkClick r:id="rId2"/>
              </a:rPr>
              <a:t>https://scikit-learn.org/stable/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1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708-4BAF-FB42-8A06-A44ABB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decision tree model with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891"/>
            <a:ext cx="8772525" cy="2228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3" y="4244487"/>
            <a:ext cx="8258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3" y="2201740"/>
            <a:ext cx="7991475" cy="3333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F0B708-4BAF-FB42-8A06-A44ABBA0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69" y="365125"/>
            <a:ext cx="10515600" cy="1325563"/>
          </a:xfrm>
        </p:spPr>
        <p:txBody>
          <a:bodyPr/>
          <a:lstStyle/>
          <a:p>
            <a:r>
              <a:rPr lang="en-US" dirty="0"/>
              <a:t>Build a decision tree model with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39" y="296495"/>
            <a:ext cx="10515600" cy="1325563"/>
          </a:xfrm>
        </p:spPr>
        <p:txBody>
          <a:bodyPr/>
          <a:lstStyle/>
          <a:p>
            <a:r>
              <a:rPr lang="en-US" dirty="0" smtClean="0"/>
              <a:t>Visualize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3" y="1622058"/>
            <a:ext cx="852487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429000"/>
            <a:ext cx="8153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39" y="1349497"/>
            <a:ext cx="8220075" cy="1600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6939" y="296495"/>
            <a:ext cx="10515600" cy="1325563"/>
          </a:xfrm>
        </p:spPr>
        <p:txBody>
          <a:bodyPr/>
          <a:lstStyle/>
          <a:p>
            <a:r>
              <a:rPr lang="en-US" dirty="0" smtClean="0"/>
              <a:t>Visualize Decision Tree</a:t>
            </a:r>
            <a:endParaRPr lang="en-US" dirty="0"/>
          </a:p>
        </p:txBody>
      </p:sp>
      <p:pic>
        <p:nvPicPr>
          <p:cNvPr id="1026" name="Picture 2" descr="https://lh4.googleusercontent.com/1wQ8E4-xYqaaW42bRb-dZRgkUH_eJO1qi36B7afaUtvn8w7HXybxX95x3raFYgHv2A5t1EuVcGe3C88TOshrUVeIL2oZWnHzfHtY_okmArjnlMFnx0z_u0BzBKpnhKE458d2Qiy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48" y="3154729"/>
            <a:ext cx="5734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9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046"/>
            <a:ext cx="86487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6967"/>
            <a:ext cx="78105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662246"/>
            <a:ext cx="583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tutorial 1,  we also release code to implement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9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E4-003D-EE40-9A0A-8CBD2ED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2FD-E4AB-C543-9648-FD07867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</a:p>
          <a:p>
            <a:r>
              <a:rPr lang="en-US" altLang="zh-CN" dirty="0"/>
              <a:t>Demonstration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en-US" altLang="zh-CN" dirty="0" smtClean="0"/>
              <a:t>sing</a:t>
            </a:r>
            <a:r>
              <a:rPr lang="zh-CN" altLang="en-US" dirty="0" smtClean="0"/>
              <a:t> </a:t>
            </a:r>
            <a:r>
              <a:rPr lang="en-US" altLang="zh-CN" dirty="0" err="1"/>
              <a:t>sklearn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19732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Free</a:t>
            </a:r>
            <a:endParaRPr lang="en-HK" sz="2000" dirty="0"/>
          </a:p>
          <a:p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projects</a:t>
            </a:r>
            <a:r>
              <a:rPr lang="zh-CN" altLang="en-US" sz="2000" dirty="0"/>
              <a:t> </a:t>
            </a:r>
            <a:r>
              <a:rPr lang="en-US" altLang="zh-CN" sz="2000" dirty="0"/>
              <a:t>even</a:t>
            </a:r>
            <a:r>
              <a:rPr lang="zh-CN" altLang="en-US" sz="2000" dirty="0"/>
              <a:t> </a:t>
            </a:r>
            <a:r>
              <a:rPr lang="en-US" altLang="zh-CN" sz="2000" dirty="0"/>
              <a:t>provide</a:t>
            </a:r>
            <a:r>
              <a:rPr lang="zh-CN" altLang="en-US" sz="2000" dirty="0"/>
              <a:t> </a:t>
            </a:r>
            <a:r>
              <a:rPr lang="en-US" altLang="zh-CN" sz="2000" dirty="0"/>
              <a:t>computing</a:t>
            </a:r>
            <a:r>
              <a:rPr lang="zh-CN" altLang="en-US" sz="2000" dirty="0"/>
              <a:t> </a:t>
            </a:r>
            <a:r>
              <a:rPr lang="en-US" altLang="zh-CN" sz="2000" dirty="0"/>
              <a:t>environments</a:t>
            </a:r>
            <a:endParaRPr lang="en-HK" sz="2000" dirty="0"/>
          </a:p>
          <a:p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ask</a:t>
            </a:r>
            <a:r>
              <a:rPr lang="zh-CN" altLang="en-US" sz="2000" dirty="0"/>
              <a:t> </a:t>
            </a:r>
            <a:r>
              <a:rPr lang="en-US" altLang="zh-CN" sz="2000" dirty="0"/>
              <a:t>people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</a:p>
          <a:p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refer</a:t>
            </a:r>
            <a:r>
              <a:rPr lang="zh-CN" altLang="en-US" sz="2000" dirty="0"/>
              <a:t> </a:t>
            </a:r>
            <a:r>
              <a:rPr lang="en-US" altLang="zh-CN" sz="2000" dirty="0"/>
              <a:t>to:</a:t>
            </a:r>
            <a:r>
              <a:rPr lang="zh-CN" altLang="en-US" sz="2000" dirty="0"/>
              <a:t>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www.kaggle.com</a:t>
            </a:r>
            <a:endParaRPr lang="en-H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competition</a:t>
            </a:r>
            <a:r>
              <a:rPr lang="zh-CN" altLang="en-US" dirty="0"/>
              <a:t> </a:t>
            </a:r>
            <a:r>
              <a:rPr lang="en-US" altLang="zh-CN" dirty="0"/>
              <a:t>platform,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examples,</a:t>
            </a:r>
            <a:r>
              <a:rPr lang="zh-CN" altLang="en-US" dirty="0"/>
              <a:t> </a:t>
            </a:r>
            <a:r>
              <a:rPr lang="en-US" altLang="zh-CN" dirty="0"/>
              <a:t>tutorials,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C19-1584-2D42-8460-E8830268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Titanic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95353-69D2-0348-A506-44F1099C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3" y="1374024"/>
            <a:ext cx="63119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9D6F1-3367-4847-B3B6-43428FEA75CD}"/>
              </a:ext>
            </a:extLst>
          </p:cNvPr>
          <p:cNvSpPr txBox="1"/>
          <p:nvPr/>
        </p:nvSpPr>
        <p:spPr>
          <a:xfrm>
            <a:off x="8828117" y="3142211"/>
            <a:ext cx="261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hlinkClick r:id="rId3"/>
              </a:rPr>
              <a:t>https://www.kaggle.com/c/titanic/overview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F04-FBF2-1147-BF68-9250F02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CC0B-1339-A542-A40C-ECE4B6A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tut: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 err="1"/>
              <a:t>mkdir</a:t>
            </a:r>
            <a:r>
              <a:rPr lang="zh-CN" altLang="en-US" dirty="0"/>
              <a:t> </a:t>
            </a:r>
            <a:r>
              <a:rPr lang="en-US" altLang="zh-CN" dirty="0"/>
              <a:t>comp4331;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/>
              <a:t>comp4311;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 err="1"/>
              <a:t>mkdir</a:t>
            </a:r>
            <a:r>
              <a:rPr lang="zh-CN" altLang="en-US" dirty="0"/>
              <a:t> </a:t>
            </a:r>
            <a:r>
              <a:rPr lang="en-US" altLang="zh-CN" dirty="0"/>
              <a:t>tut3.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1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4A4-5303-134B-BD03-1F91086C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3827-93A2-B744-9978-6515FB0E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train.csv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test.csv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notebook.</a:t>
            </a:r>
          </a:p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aws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steps: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 err="1"/>
              <a:t>pem</a:t>
            </a:r>
            <a:r>
              <a:rPr lang="zh-CN" altLang="en-US" dirty="0"/>
              <a:t> </a:t>
            </a:r>
            <a:r>
              <a:rPr lang="en-US" altLang="zh-CN" dirty="0"/>
              <a:t>file;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"comp4331.pem" </a:t>
            </a:r>
            <a:r>
              <a:rPr lang="en-US" altLang="zh-CN" dirty="0" err="1"/>
              <a:t>train.csv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ubuntu@ec2-3-15-204-231.us-east-2.compute.amazonaws.com:~/comp4331/tut3/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"comp4331.pem" </a:t>
            </a:r>
            <a:r>
              <a:rPr lang="en-US" altLang="zh-CN" dirty="0" err="1"/>
              <a:t>test.csv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ubuntu@ec2-3-15-204-231.us-east-2.compute.amazonaws.com:~/comp4331/tut3/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2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353-7F33-3F48-AD34-B0835C6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9B6-E8D0-774E-91C1-9D1D9109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>
            <a:normAutofit/>
          </a:bodyPr>
          <a:lstStyle/>
          <a:p>
            <a:r>
              <a:rPr lang="en-US" dirty="0"/>
              <a:t>Start the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Connect to it via your notebook via your browser.</a:t>
            </a:r>
          </a:p>
          <a:p>
            <a:r>
              <a:rPr lang="en-US" dirty="0"/>
              <a:t>Create a new </a:t>
            </a:r>
            <a:r>
              <a:rPr lang="en-US" dirty="0" err="1"/>
              <a:t>ipynb</a:t>
            </a:r>
            <a:r>
              <a:rPr lang="en-US" dirty="0"/>
              <a:t> file (click ‘new’ button)</a:t>
            </a:r>
          </a:p>
          <a:p>
            <a:r>
              <a:rPr lang="en-US" dirty="0"/>
              <a:t>In the first box, copy and paste all the codes in next slides to load used packages</a:t>
            </a:r>
          </a:p>
          <a:p>
            <a:r>
              <a:rPr lang="en-US" dirty="0"/>
              <a:t>Press </a:t>
            </a:r>
            <a:r>
              <a:rPr lang="en-US" dirty="0" err="1"/>
              <a:t>shift+enter</a:t>
            </a:r>
            <a:r>
              <a:rPr lang="en-US" dirty="0"/>
              <a:t> to execute this box. (PS: you may get error saying that you cannot find a package, please install it in your server with “pip install [package name]”)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8588-A2DC-CE4A-BBB7-7001561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452A4-CBDA-0040-9540-B55ED2833D67}"/>
              </a:ext>
            </a:extLst>
          </p:cNvPr>
          <p:cNvSpPr txBox="1"/>
          <p:nvPr/>
        </p:nvSpPr>
        <p:spPr>
          <a:xfrm>
            <a:off x="1080654" y="1529542"/>
            <a:ext cx="84789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re</a:t>
            </a:r>
          </a:p>
          <a:p>
            <a:r>
              <a:rPr lang="en-US" dirty="0"/>
              <a:t>import </a:t>
            </a:r>
            <a:r>
              <a:rPr lang="en-US" dirty="0" err="1"/>
              <a:t>xgboost</a:t>
            </a:r>
            <a:r>
              <a:rPr lang="en-US" dirty="0"/>
              <a:t> as </a:t>
            </a:r>
            <a:r>
              <a:rPr lang="en-US" dirty="0" err="1"/>
              <a:t>xgb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r>
              <a:rPr lang="en-US" dirty="0"/>
              <a:t>import </a:t>
            </a:r>
            <a:r>
              <a:rPr lang="en-US" dirty="0" err="1"/>
              <a:t>plotly.offline</a:t>
            </a:r>
            <a:r>
              <a:rPr lang="en-US" dirty="0"/>
              <a:t> as 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 err="1"/>
              <a:t>py.init_notebook_mode</a:t>
            </a:r>
            <a:r>
              <a:rPr lang="en-US" dirty="0"/>
              <a:t>(connected=True)</a:t>
            </a:r>
          </a:p>
          <a:p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r>
              <a:rPr lang="en-US" dirty="0"/>
              <a:t>import </a:t>
            </a:r>
            <a:r>
              <a:rPr lang="en-US" dirty="0" err="1"/>
              <a:t>plotly.tools</a:t>
            </a:r>
            <a:r>
              <a:rPr lang="en-US" dirty="0"/>
              <a:t> as </a:t>
            </a:r>
            <a:r>
              <a:rPr lang="en-US" dirty="0" err="1"/>
              <a:t>tls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tree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IPython.display</a:t>
            </a:r>
            <a:r>
              <a:rPr lang="en-US" dirty="0"/>
              <a:t> import Image as </a:t>
            </a:r>
            <a:r>
              <a:rPr lang="en-US" dirty="0" err="1"/>
              <a:t>PImage</a:t>
            </a:r>
            <a:endParaRPr lang="en-US" dirty="0"/>
          </a:p>
          <a:p>
            <a:r>
              <a:rPr lang="en-US" dirty="0"/>
              <a:t>from subprocess import </a:t>
            </a:r>
            <a:r>
              <a:rPr lang="en-US" dirty="0" err="1"/>
              <a:t>check_call</a:t>
            </a:r>
            <a:endParaRPr lang="en-US" dirty="0"/>
          </a:p>
          <a:p>
            <a:r>
              <a:rPr lang="en-US" dirty="0"/>
              <a:t>from PIL import Image, </a:t>
            </a:r>
            <a:r>
              <a:rPr lang="en-US" dirty="0" err="1"/>
              <a:t>ImageDraw</a:t>
            </a:r>
            <a:r>
              <a:rPr lang="en-US" dirty="0"/>
              <a:t>, </a:t>
            </a:r>
            <a:r>
              <a:rPr lang="en-US" dirty="0" err="1"/>
              <a:t>ImageFont</a:t>
            </a:r>
            <a:endParaRPr lang="en-US" dirty="0"/>
          </a:p>
          <a:p>
            <a:r>
              <a:rPr lang="en-US" dirty="0"/>
              <a:t># import all the needed package</a:t>
            </a:r>
          </a:p>
        </p:txBody>
      </p:sp>
    </p:spTree>
    <p:extLst>
      <p:ext uri="{BB962C8B-B14F-4D97-AF65-F5344CB8AC3E}">
        <p14:creationId xmlns:p14="http://schemas.microsoft.com/office/powerpoint/2010/main" val="97224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9F25-5BCF-3548-B257-32EB66F0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C8-5873-814D-AC83-70B9B99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productive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library.</a:t>
            </a:r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Pan</a:t>
            </a:r>
            <a:r>
              <a:rPr lang="en-US" altLang="zh-CN" dirty="0"/>
              <a:t>el</a:t>
            </a:r>
            <a:r>
              <a:rPr lang="zh-CN" altLang="en-US" dirty="0"/>
              <a:t> </a:t>
            </a:r>
            <a:r>
              <a:rPr lang="en-US" altLang="zh-CN" b="1" dirty="0"/>
              <a:t>Da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b="1" dirty="0"/>
              <a:t>S</a:t>
            </a:r>
            <a:r>
              <a:rPr lang="en-US" altLang="zh-CN" dirty="0"/>
              <a:t>ystem</a:t>
            </a:r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AQR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management,</a:t>
            </a:r>
            <a:r>
              <a:rPr lang="zh-CN" altLang="en-US" dirty="0"/>
              <a:t> </a:t>
            </a:r>
            <a:r>
              <a:rPr lang="en-US" altLang="zh-CN" dirty="0"/>
              <a:t>LLC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2009</a:t>
            </a:r>
          </a:p>
          <a:p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academic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593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DengXian</vt:lpstr>
      <vt:lpstr>DengXian Light</vt:lpstr>
      <vt:lpstr>Arial</vt:lpstr>
      <vt:lpstr>Calibri</vt:lpstr>
      <vt:lpstr>Calibri Light</vt:lpstr>
      <vt:lpstr>Office Theme</vt:lpstr>
      <vt:lpstr>COMP 4331 Tut 3</vt:lpstr>
      <vt:lpstr>Outline</vt:lpstr>
      <vt:lpstr>What is Kaggle</vt:lpstr>
      <vt:lpstr>Titanic</vt:lpstr>
      <vt:lpstr>Preparation</vt:lpstr>
      <vt:lpstr>Download the dataset</vt:lpstr>
      <vt:lpstr>Experiment setup</vt:lpstr>
      <vt:lpstr>Experiment setup</vt:lpstr>
      <vt:lpstr>Introduction to Pandas</vt:lpstr>
      <vt:lpstr>Load data with pandas</vt:lpstr>
      <vt:lpstr>Preprocess data with Pandas (1)</vt:lpstr>
      <vt:lpstr>Preprocess data with Pandas (2)</vt:lpstr>
      <vt:lpstr>Introduction to scikit-learn (sklearn)</vt:lpstr>
      <vt:lpstr>Build a decision tree model with sklearn</vt:lpstr>
      <vt:lpstr>Build a decision tree model with sklearn</vt:lpstr>
      <vt:lpstr>Visualize Decision Tree</vt:lpstr>
      <vt:lpstr>Visualize Decision Tree</vt:lpstr>
      <vt:lpstr>Implement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4331 Tut 2</dc:title>
  <dc:creator>Microsoft Office User</dc:creator>
  <cp:lastModifiedBy>jxieax</cp:lastModifiedBy>
  <cp:revision>22</cp:revision>
  <dcterms:created xsi:type="dcterms:W3CDTF">2019-09-22T04:58:58Z</dcterms:created>
  <dcterms:modified xsi:type="dcterms:W3CDTF">2019-10-08T06:46:52Z</dcterms:modified>
</cp:coreProperties>
</file>