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3"/>
    <p:restoredTop sz="94683"/>
  </p:normalViewPr>
  <p:slideViewPr>
    <p:cSldViewPr snapToGrid="0" snapToObjects="1">
      <p:cViewPr varScale="1">
        <p:scale>
          <a:sx n="153" d="100"/>
          <a:sy n="153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134C-B32D-B348-A5F6-98F88988B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CA459-D637-DF45-B6C4-544D168C2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B1CE4-FA01-4242-BCE3-0188982D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66EE0-D003-DF4B-86E0-3E8FD550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DA5AC-29BE-4A4D-9F8D-3465B24A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2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3127-EAD9-9148-B784-E77FF11D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F7167-1B0C-2C41-A564-C152AE468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C52E-5AD8-254A-9115-180AB4AC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40066-9403-1141-A2AE-8520E1C2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4D779-E179-434D-9BAF-1CF672D6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4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5C0CE-5826-2345-BC88-1393BCF6A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78492-6D56-BA4D-9AD5-29C830D6A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C65B2-DC0E-1D4C-8247-DDA6D165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A0131-D726-254D-B4A0-E32A7D0F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D7A27-6DC5-4647-9A9D-FF9908E3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1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3B64-84CD-DF41-879C-86C57E76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D018F-9C34-7D4F-A7AD-2430B66CC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FA5D2-A798-F649-B866-05EFE8B1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DF523-FCC7-8542-8FF7-3EDA6FD3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0CCD2-854C-0E4F-A331-B9FF5230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8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48F5-649B-654C-B796-B1221444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AA74A-BDCB-414D-B8F3-DB8CF1BE9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0092D-1545-A24A-A4D4-5B2A2FB1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BAB6D-15CB-4D42-801F-7193C02E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C8D4E-ECBA-514A-974A-794BB337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0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7E6E-F2CB-1245-87EF-646A24BC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56F7A-6765-5343-9C05-9859055C5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C7D02-DBC5-5146-B74B-45FB16C54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9BAF9-F350-794B-8636-7CC79B2B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AA9EF-D39F-E441-AEC5-782395ED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413B0-466B-9C4B-8A6A-C17D9A7A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5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4BA6-E101-1D49-A297-7801A025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155F4-66D7-3D44-A7DE-E71700F8D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DDA32-8EFE-AE45-A628-59075A05F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DA61-6FE0-B440-BF3C-B386F5C37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F4565-0D6D-E04E-B646-9465B7270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606B0-DC50-EB45-A1DB-2B04B747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9/22/19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003AC-EF81-E94D-85E9-E13B6F29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92D50-F2BA-5446-A57D-E6B5A21E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0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4C09-816E-E44E-A120-DDE5B676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E2253-7F1B-174E-9F65-2F22E202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BC934-32CF-BF4F-98F1-AC8CC74F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9C841-0874-6046-AF19-ED3B173E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3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C087D-DD1C-514A-BB63-CB79D85B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9/22/19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F11F0-BDEA-D64E-AAFB-406411A2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92AAC-B16E-8B4F-A54A-526C8642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8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07FE-8464-8C4D-9B10-9C26FFA1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3C86-36E1-1B4E-9A45-0561B123A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DEE70-AF83-FA45-B890-B18A8B57B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31A60-CEB7-6643-97A8-801C6C9B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EF282-5043-B748-B109-E1D9904F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3CB85-D266-8A49-AC2A-EB528AD8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4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F38A-0419-C443-8392-0C48EE6A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6BACB-B854-1040-B7BF-0D7BCAE55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39068-0CCA-7F46-A2B8-771B52175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53F27-84AB-0840-8F1C-42F6C86BD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132-F3EC-1E4B-8318-128FB27F836B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23879-DA8A-4D44-83B6-26BB5616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061DF-0AD0-6546-8AB7-7A01E24C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2D983-A60A-B041-8316-3A82D4CA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1C210-2B56-5C4D-B76B-B5F765826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F2FC5-2F69-FE4D-886B-89EB18062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21132-F3EC-1E4B-8318-128FB27F836B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B91A-4D78-8B43-B936-598780346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BDFB9-EC3B-024B-A179-4C4BBD1C1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E733B-3927-5E47-A26D-40CC9901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GalarnykMichael/aws-ec2-part-4-starting-a-jupyter-ipython-notebook-server-on-aws-549d87a55ba9#.ylckaikgc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archive/Anaconda3-5.2.0-Linux-x86_64.sh" TargetMode="External"/><Relationship Id="rId2" Type="http://schemas.openxmlformats.org/officeDocument/2006/relationships/hyperlink" Target="mailto:ubuntu@ec2-52-14-196-81.us-east-2.compute.amazonaws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onda.io/projects/conda/en/latest/user-guide/tasks/manage-environment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ubuntu@ec2-52-14-196-81.us-east-2.compute.amazonaws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5ECE-5970-F74D-84F7-27AB28472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COMP</a:t>
            </a:r>
            <a:r>
              <a:rPr lang="zh-CN" altLang="en-US" dirty="0"/>
              <a:t> </a:t>
            </a:r>
            <a:r>
              <a:rPr lang="en-US" altLang="zh-CN" dirty="0"/>
              <a:t>4331</a:t>
            </a:r>
            <a:r>
              <a:rPr lang="zh-CN" altLang="en-US" dirty="0"/>
              <a:t> </a:t>
            </a:r>
            <a:r>
              <a:rPr lang="en-US" altLang="zh-CN" dirty="0"/>
              <a:t>Tut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7FC91-0B26-7C4A-B0DD-9071A9CA1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Hongming</a:t>
            </a:r>
            <a:r>
              <a:rPr lang="zh-CN" altLang="en-US" dirty="0"/>
              <a:t> </a:t>
            </a:r>
            <a:r>
              <a:rPr lang="en-US" altLang="zh-CN" dirty="0"/>
              <a:t>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40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87F1-35D2-E646-AB17-C45E2C1F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aws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E3CB02-507A-D649-A0F4-4BFDCB7C3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1341"/>
            <a:ext cx="10515600" cy="4351338"/>
          </a:xfrm>
        </p:spPr>
        <p:txBody>
          <a:bodyPr>
            <a:normAutofit/>
          </a:bodyPr>
          <a:lstStyle/>
          <a:p>
            <a:r>
              <a:rPr lang="en-HK" sz="1800" dirty="0" err="1"/>
              <a:t>jupyter</a:t>
            </a:r>
            <a:r>
              <a:rPr lang="en-HK" sz="1800" dirty="0"/>
              <a:t> notebook --generate-config</a:t>
            </a:r>
          </a:p>
          <a:p>
            <a:r>
              <a:rPr lang="en-HK" sz="1800" dirty="0" err="1"/>
              <a:t>mkdir</a:t>
            </a:r>
            <a:r>
              <a:rPr lang="en-HK" sz="1800" dirty="0"/>
              <a:t> certs</a:t>
            </a:r>
          </a:p>
          <a:p>
            <a:r>
              <a:rPr lang="en-HK" sz="1800" dirty="0"/>
              <a:t>cd certs</a:t>
            </a:r>
          </a:p>
          <a:p>
            <a:r>
              <a:rPr lang="en-HK" sz="1800" dirty="0" err="1"/>
              <a:t>openssl</a:t>
            </a:r>
            <a:r>
              <a:rPr lang="en-HK" sz="1800" dirty="0"/>
              <a:t> </a:t>
            </a:r>
            <a:r>
              <a:rPr lang="en-HK" sz="1800" dirty="0" err="1"/>
              <a:t>req</a:t>
            </a:r>
            <a:r>
              <a:rPr lang="en-HK" sz="1800" dirty="0"/>
              <a:t> -x509 -nodes -days 365 -</a:t>
            </a:r>
            <a:r>
              <a:rPr lang="en-HK" sz="1800" dirty="0" err="1"/>
              <a:t>newkey</a:t>
            </a:r>
            <a:r>
              <a:rPr lang="en-HK" sz="1800" dirty="0"/>
              <a:t> rsa:1024 -</a:t>
            </a:r>
            <a:r>
              <a:rPr lang="en-HK" sz="1800" dirty="0" err="1"/>
              <a:t>keyout</a:t>
            </a:r>
            <a:r>
              <a:rPr lang="en-HK" sz="1800" dirty="0"/>
              <a:t> </a:t>
            </a:r>
            <a:r>
              <a:rPr lang="en-HK" sz="1800" dirty="0" err="1"/>
              <a:t>mycert.pem</a:t>
            </a:r>
            <a:r>
              <a:rPr lang="en-HK" sz="1800" dirty="0"/>
              <a:t> -out </a:t>
            </a:r>
            <a:r>
              <a:rPr lang="en-HK" sz="1800" dirty="0" err="1"/>
              <a:t>mycert.pem</a:t>
            </a:r>
            <a:endParaRPr lang="en-HK" sz="1800" dirty="0"/>
          </a:p>
          <a:p>
            <a:r>
              <a:rPr lang="en-HK" sz="1800" dirty="0"/>
              <a:t>cd ~/.</a:t>
            </a:r>
            <a:r>
              <a:rPr lang="en-HK" sz="1800" dirty="0" err="1"/>
              <a:t>jupyter</a:t>
            </a:r>
            <a:r>
              <a:rPr lang="en-HK" sz="1800" dirty="0"/>
              <a:t>/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43E06-A924-5443-9230-3C409B1E3596}"/>
              </a:ext>
            </a:extLst>
          </p:cNvPr>
          <p:cNvSpPr txBox="1"/>
          <p:nvPr/>
        </p:nvSpPr>
        <p:spPr>
          <a:xfrm>
            <a:off x="1014153" y="1945178"/>
            <a:ext cx="586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config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9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87F1-35D2-E646-AB17-C45E2C1F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aws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43E06-A924-5443-9230-3C409B1E3596}"/>
              </a:ext>
            </a:extLst>
          </p:cNvPr>
          <p:cNvSpPr txBox="1"/>
          <p:nvPr/>
        </p:nvSpPr>
        <p:spPr>
          <a:xfrm>
            <a:off x="1014153" y="1945178"/>
            <a:ext cx="935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config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(vim</a:t>
            </a:r>
            <a:r>
              <a:rPr lang="zh-CN" altLang="en-US" dirty="0"/>
              <a:t> </a:t>
            </a:r>
            <a:r>
              <a:rPr lang="en-HK" dirty="0" err="1"/>
              <a:t>jupyter_notebook_config.py</a:t>
            </a:r>
            <a:r>
              <a:rPr lang="en-US" altLang="zh-CN" dirty="0"/>
              <a:t>),</a:t>
            </a:r>
            <a:r>
              <a:rPr lang="zh-CN" altLang="en-US" dirty="0"/>
              <a:t> </a:t>
            </a:r>
            <a:r>
              <a:rPr lang="en-US" altLang="zh-CN" dirty="0"/>
              <a:t>Copy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paste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front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config</a:t>
            </a:r>
            <a:r>
              <a:rPr lang="zh-CN" altLang="en-US" dirty="0"/>
              <a:t> </a:t>
            </a:r>
            <a:r>
              <a:rPr lang="en-US" altLang="zh-CN" dirty="0"/>
              <a:t>file.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E7924-4CA2-1645-AC19-2042D73DE6AC}"/>
              </a:ext>
            </a:extLst>
          </p:cNvPr>
          <p:cNvSpPr txBox="1"/>
          <p:nvPr/>
        </p:nvSpPr>
        <p:spPr>
          <a:xfrm>
            <a:off x="1263535" y="2845999"/>
            <a:ext cx="9925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c = </a:t>
            </a:r>
            <a:r>
              <a:rPr lang="en-HK" dirty="0" err="1"/>
              <a:t>get_config</a:t>
            </a:r>
            <a:r>
              <a:rPr lang="en-HK" dirty="0"/>
              <a:t>()</a:t>
            </a:r>
          </a:p>
          <a:p>
            <a:r>
              <a:rPr lang="en-HK" dirty="0" err="1"/>
              <a:t>c.IPKernelApp.pylab</a:t>
            </a:r>
            <a:r>
              <a:rPr lang="en-HK" dirty="0"/>
              <a:t> = 'inline’</a:t>
            </a:r>
          </a:p>
          <a:p>
            <a:r>
              <a:rPr lang="en-HK" dirty="0" err="1"/>
              <a:t>c.NotebookApp.certfile</a:t>
            </a:r>
            <a:r>
              <a:rPr lang="en-HK" dirty="0"/>
              <a:t> = u'/home/ubuntu/certs/</a:t>
            </a:r>
            <a:r>
              <a:rPr lang="en-HK" dirty="0" err="1"/>
              <a:t>mycert.pem'c.NotebookApp.ip</a:t>
            </a:r>
            <a:r>
              <a:rPr lang="en-HK" dirty="0"/>
              <a:t> = '*’</a:t>
            </a:r>
          </a:p>
          <a:p>
            <a:r>
              <a:rPr lang="en-HK" dirty="0" err="1"/>
              <a:t>c.NotebookApp.open_browser</a:t>
            </a:r>
            <a:r>
              <a:rPr lang="en-HK" dirty="0"/>
              <a:t> = False</a:t>
            </a:r>
          </a:p>
          <a:p>
            <a:r>
              <a:rPr lang="en-HK" dirty="0"/>
              <a:t># Your password below will be whatever you copied earlier</a:t>
            </a:r>
            <a:br>
              <a:rPr lang="en-HK" dirty="0"/>
            </a:br>
            <a:r>
              <a:rPr lang="en-HK" dirty="0" err="1"/>
              <a:t>c.NotebookApp.password</a:t>
            </a:r>
            <a:r>
              <a:rPr lang="en-HK" dirty="0"/>
              <a:t> = </a:t>
            </a:r>
            <a:r>
              <a:rPr lang="en-US" altLang="zh-CN" dirty="0"/>
              <a:t>u’[the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saved]’</a:t>
            </a:r>
            <a:endParaRPr lang="en-HK" dirty="0"/>
          </a:p>
          <a:p>
            <a:r>
              <a:rPr lang="en-HK" dirty="0" err="1"/>
              <a:t>c.NotebookApp.port</a:t>
            </a:r>
            <a:r>
              <a:rPr lang="en-HK" dirty="0"/>
              <a:t> = 8888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91C730-B198-724E-B66D-78B2875AAF2A}"/>
              </a:ext>
            </a:extLst>
          </p:cNvPr>
          <p:cNvSpPr txBox="1"/>
          <p:nvPr/>
        </p:nvSpPr>
        <p:spPr>
          <a:xfrm>
            <a:off x="1014153" y="5131814"/>
            <a:ext cx="945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operate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Vim: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(1)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type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‘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’;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(2)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paste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all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above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staff;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(3)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type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‘Esc’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enter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control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mode;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(4)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type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‘:</a:t>
            </a:r>
            <a:r>
              <a:rPr lang="en-US" altLang="zh-CN" dirty="0" err="1">
                <a:solidFill>
                  <a:srgbClr val="FF0000"/>
                </a:solidFill>
              </a:rPr>
              <a:t>wq</a:t>
            </a:r>
            <a:r>
              <a:rPr lang="en-US" altLang="zh-CN" dirty="0">
                <a:solidFill>
                  <a:srgbClr val="FF0000"/>
                </a:solidFill>
              </a:rPr>
              <a:t>’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save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modification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exit.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018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BCC36B-2029-4747-B282-75F95F71C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27" y="1511021"/>
            <a:ext cx="10206346" cy="5092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E087F1-35D2-E646-AB17-C45E2C1F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port</a:t>
            </a:r>
            <a:r>
              <a:rPr lang="zh-CN" altLang="en-US" dirty="0"/>
              <a:t> </a:t>
            </a:r>
            <a:r>
              <a:rPr lang="en-US" altLang="zh-CN" dirty="0"/>
              <a:t>8888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aws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FF0926-0B81-5948-A2BF-4A4F2E03C3ED}"/>
              </a:ext>
            </a:extLst>
          </p:cNvPr>
          <p:cNvSpPr/>
          <p:nvPr/>
        </p:nvSpPr>
        <p:spPr>
          <a:xfrm>
            <a:off x="106326" y="346640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18F84A-DB42-5D46-9058-567DF9A57437}"/>
              </a:ext>
            </a:extLst>
          </p:cNvPr>
          <p:cNvSpPr/>
          <p:nvPr/>
        </p:nvSpPr>
        <p:spPr>
          <a:xfrm>
            <a:off x="3635805" y="99643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4264D-34F1-D047-8FF0-368EE9C4C7AE}"/>
              </a:ext>
            </a:extLst>
          </p:cNvPr>
          <p:cNvSpPr/>
          <p:nvPr/>
        </p:nvSpPr>
        <p:spPr>
          <a:xfrm>
            <a:off x="3876382" y="452637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3BBB479-DEEE-F249-B9A8-6E1E874C8B23}"/>
              </a:ext>
            </a:extLst>
          </p:cNvPr>
          <p:cNvSpPr/>
          <p:nvPr/>
        </p:nvSpPr>
        <p:spPr>
          <a:xfrm rot="3206224">
            <a:off x="239285" y="4385061"/>
            <a:ext cx="12385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BE98F29-5DA4-1D46-A5CC-C9A04830D0E5}"/>
              </a:ext>
            </a:extLst>
          </p:cNvPr>
          <p:cNvSpPr/>
          <p:nvPr/>
        </p:nvSpPr>
        <p:spPr>
          <a:xfrm rot="8524314">
            <a:off x="2237158" y="1785668"/>
            <a:ext cx="1612132" cy="227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B25840E-4546-8D47-B5E9-C439E38DEB76}"/>
              </a:ext>
            </a:extLst>
          </p:cNvPr>
          <p:cNvSpPr/>
          <p:nvPr/>
        </p:nvSpPr>
        <p:spPr>
          <a:xfrm rot="8968115">
            <a:off x="2876543" y="5286934"/>
            <a:ext cx="1015705" cy="214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467917-F2F7-8740-B2E2-DB8C3AAC3663}"/>
              </a:ext>
            </a:extLst>
          </p:cNvPr>
          <p:cNvSpPr/>
          <p:nvPr/>
        </p:nvSpPr>
        <p:spPr>
          <a:xfrm>
            <a:off x="3481178" y="610985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BA2A9B9-B512-B842-8D86-F4DF0B78F157}"/>
              </a:ext>
            </a:extLst>
          </p:cNvPr>
          <p:cNvSpPr/>
          <p:nvPr/>
        </p:nvSpPr>
        <p:spPr>
          <a:xfrm rot="11436939">
            <a:off x="2534827" y="6251360"/>
            <a:ext cx="1023284" cy="227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6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87F1-35D2-E646-AB17-C45E2C1F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port</a:t>
            </a:r>
            <a:r>
              <a:rPr lang="zh-CN" altLang="en-US" dirty="0"/>
              <a:t> </a:t>
            </a:r>
            <a:r>
              <a:rPr lang="en-US" altLang="zh-CN" dirty="0"/>
              <a:t>8888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aws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CCD4D5-8574-A54B-ABF2-793A8D446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887" y="2232084"/>
            <a:ext cx="8574234" cy="25144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2E6C43E-621A-2D4A-A3AA-67B535B50826}"/>
              </a:ext>
            </a:extLst>
          </p:cNvPr>
          <p:cNvSpPr/>
          <p:nvPr/>
        </p:nvSpPr>
        <p:spPr>
          <a:xfrm>
            <a:off x="418855" y="256599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BA6D5D-8285-8C43-8E49-4F1796E47989}"/>
              </a:ext>
            </a:extLst>
          </p:cNvPr>
          <p:cNvSpPr/>
          <p:nvPr/>
        </p:nvSpPr>
        <p:spPr>
          <a:xfrm>
            <a:off x="9507436" y="539509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B70EC19-0265-BD47-B157-85C3D7C8526D}"/>
              </a:ext>
            </a:extLst>
          </p:cNvPr>
          <p:cNvSpPr/>
          <p:nvPr/>
        </p:nvSpPr>
        <p:spPr>
          <a:xfrm>
            <a:off x="1030778" y="3027661"/>
            <a:ext cx="623109" cy="164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122D67FA-BF2C-5848-A8EC-F8C3826ED871}"/>
              </a:ext>
            </a:extLst>
          </p:cNvPr>
          <p:cNvSpPr/>
          <p:nvPr/>
        </p:nvSpPr>
        <p:spPr>
          <a:xfrm rot="10800000">
            <a:off x="9654764" y="4746568"/>
            <a:ext cx="241069" cy="739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8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E087-E3F8-314B-8FB7-C87506C3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0A043-E26F-9E48-A9DA-46E93B9F4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3088"/>
          </a:xfrm>
        </p:spPr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terminal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jupyter</a:t>
            </a:r>
            <a:r>
              <a:rPr lang="zh-CN" altLang="en-US" dirty="0"/>
              <a:t> </a:t>
            </a:r>
            <a:r>
              <a:rPr lang="en-US" altLang="zh-CN" dirty="0"/>
              <a:t>notebook)</a:t>
            </a:r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browser</a:t>
            </a:r>
            <a:r>
              <a:rPr lang="zh-CN" altLang="en-US" dirty="0"/>
              <a:t> </a:t>
            </a:r>
            <a:r>
              <a:rPr lang="en-US" altLang="zh-CN" dirty="0"/>
              <a:t>(https://[your</a:t>
            </a:r>
            <a:r>
              <a:rPr lang="zh-CN" altLang="en-US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 </a:t>
            </a:r>
            <a:r>
              <a:rPr lang="en-US" altLang="zh-CN" dirty="0"/>
              <a:t>address]:8888/)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2EDEEE-DBF1-6441-8482-9573CC2F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73" y="2743200"/>
            <a:ext cx="9093200" cy="41148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B3966BDC-4766-E643-86D4-D99005D76E5B}"/>
              </a:ext>
            </a:extLst>
          </p:cNvPr>
          <p:cNvSpPr/>
          <p:nvPr/>
        </p:nvSpPr>
        <p:spPr>
          <a:xfrm rot="8719279">
            <a:off x="7697584" y="5045825"/>
            <a:ext cx="1745673" cy="399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5F59B-D5DB-A942-AFDE-9BAA4EFCBB53}"/>
              </a:ext>
            </a:extLst>
          </p:cNvPr>
          <p:cNvSpPr txBox="1"/>
          <p:nvPr/>
        </p:nvSpPr>
        <p:spPr>
          <a:xfrm>
            <a:off x="9426633" y="4126288"/>
            <a:ext cx="182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 err="1"/>
              <a:t>aws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4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6A5E-E765-2E4E-BFD7-A7378B6E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17F36-0C57-1442-83F9-C64D21331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74" y="2478693"/>
            <a:ext cx="9411268" cy="2808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FF1A14-ACE4-EE4B-BAE3-FA5D9ED8BA58}"/>
              </a:ext>
            </a:extLst>
          </p:cNvPr>
          <p:cNvSpPr txBox="1"/>
          <p:nvPr/>
        </p:nvSpPr>
        <p:spPr>
          <a:xfrm>
            <a:off x="1654233" y="1496291"/>
            <a:ext cx="795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typing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password,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this.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BB03E-FEA3-B947-AAC8-151EAAB43570}"/>
              </a:ext>
            </a:extLst>
          </p:cNvPr>
          <p:cNvSpPr txBox="1"/>
          <p:nvPr/>
        </p:nvSpPr>
        <p:spPr>
          <a:xfrm>
            <a:off x="1654233" y="4825229"/>
            <a:ext cx="795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information,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refer</a:t>
            </a:r>
            <a:r>
              <a:rPr lang="zh-CN" altLang="en-US" dirty="0"/>
              <a:t> </a:t>
            </a:r>
            <a:r>
              <a:rPr lang="en-US" altLang="zh-CN" dirty="0"/>
              <a:t>to:</a:t>
            </a:r>
            <a:r>
              <a:rPr lang="zh-CN" altLang="en-US" dirty="0"/>
              <a:t> </a:t>
            </a:r>
            <a:r>
              <a:rPr lang="en-HK" dirty="0">
                <a:hlinkClick r:id="rId3"/>
              </a:rPr>
              <a:t>https://medium.com/@GalarnykMichael/aws-ec2-part-4-starting-a-jupyter-ipython-notebook-server-on-aws-549d87a55ba9#.ylckaikgc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D9057-60D3-F94C-9DBE-D3CC3EA5962D}"/>
              </a:ext>
            </a:extLst>
          </p:cNvPr>
          <p:cNvSpPr txBox="1"/>
          <p:nvPr/>
        </p:nvSpPr>
        <p:spPr>
          <a:xfrm>
            <a:off x="1654233" y="5962996"/>
            <a:ext cx="8695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PS: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instruction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blog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didn’t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sudo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openssl</a:t>
            </a:r>
            <a:r>
              <a:rPr lang="zh-CN" altLang="en-US" dirty="0"/>
              <a:t> </a:t>
            </a:r>
            <a:r>
              <a:rPr lang="en-US" altLang="zh-CN" dirty="0"/>
              <a:t>command.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blog.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important.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8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B7E4-003D-EE40-9A0A-8CBD2EDF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AE2FD-E4AB-C543-9648-FD07867FE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Brief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anaconda</a:t>
            </a:r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anaconda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AWS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</a:p>
          <a:p>
            <a:r>
              <a:rPr lang="en-US" altLang="zh-CN" dirty="0"/>
              <a:t>Brief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Jupter</a:t>
            </a:r>
            <a:r>
              <a:rPr lang="zh-CN" altLang="en-US" dirty="0"/>
              <a:t> </a:t>
            </a:r>
            <a:r>
              <a:rPr lang="en-US" altLang="zh-CN" dirty="0"/>
              <a:t>Notebook</a:t>
            </a:r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 err="1"/>
              <a:t>Jupter</a:t>
            </a:r>
            <a:r>
              <a:rPr lang="zh-CN" altLang="en-US" dirty="0"/>
              <a:t> </a:t>
            </a:r>
            <a:r>
              <a:rPr lang="en-US" altLang="zh-CN" dirty="0"/>
              <a:t>Notebook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AWS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8B83-826C-ED4B-95FE-CAB769F3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Anaconda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511A1-141C-5441-A376-CD6CFCB55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284" y="2690148"/>
            <a:ext cx="9860280" cy="2563495"/>
          </a:xfrm>
        </p:spPr>
        <p:txBody>
          <a:bodyPr>
            <a:normAutofit/>
          </a:bodyPr>
          <a:lstStyle/>
          <a:p>
            <a:r>
              <a:rPr lang="en-HK" sz="2000" dirty="0"/>
              <a:t>Open source project developed by Continuum Analytics, Inc</a:t>
            </a:r>
          </a:p>
          <a:p>
            <a:r>
              <a:rPr lang="en-HK" sz="2000" dirty="0"/>
              <a:t>Available for Windows, Mac OS X and Linux</a:t>
            </a:r>
          </a:p>
          <a:p>
            <a:r>
              <a:rPr lang="en-HK" sz="2000" dirty="0"/>
              <a:t>Includes many popular packages: NumPy, SciPy, Matplotlib, Pandas, </a:t>
            </a:r>
            <a:r>
              <a:rPr lang="en-HK" sz="2000" dirty="0" err="1"/>
              <a:t>IPython</a:t>
            </a:r>
            <a:r>
              <a:rPr lang="en-HK" sz="2000" dirty="0"/>
              <a:t>, </a:t>
            </a:r>
            <a:r>
              <a:rPr lang="en-HK" sz="2000" dirty="0" err="1"/>
              <a:t>Cython</a:t>
            </a:r>
            <a:endParaRPr lang="en-HK" sz="2000" dirty="0"/>
          </a:p>
          <a:p>
            <a:r>
              <a:rPr lang="en-HK" sz="2000" dirty="0"/>
              <a:t>Includes Spyder, a Python development environment</a:t>
            </a:r>
          </a:p>
          <a:p>
            <a:r>
              <a:rPr lang="en-HK" sz="2000" dirty="0"/>
              <a:t>Includes </a:t>
            </a:r>
            <a:r>
              <a:rPr lang="en-HK" sz="2000" dirty="0" err="1"/>
              <a:t>conda</a:t>
            </a:r>
            <a:r>
              <a:rPr lang="en-HK" sz="2000" dirty="0"/>
              <a:t>, a platform-independent package manager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A87C7-EE74-094C-9F4B-B45F89A56117}"/>
              </a:ext>
            </a:extLst>
          </p:cNvPr>
          <p:cNvSpPr txBox="1"/>
          <p:nvPr/>
        </p:nvSpPr>
        <p:spPr>
          <a:xfrm>
            <a:off x="1172094" y="1931757"/>
            <a:ext cx="1047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Anaconda is a Python distribution that is particularly popular for data analysis and scientific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5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8B83-826C-ED4B-95FE-CAB769F3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Anaconda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511A1-141C-5441-A376-CD6CFCB55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284" y="2690148"/>
            <a:ext cx="9860280" cy="2563495"/>
          </a:xfrm>
        </p:spPr>
        <p:txBody>
          <a:bodyPr>
            <a:normAutofit/>
          </a:bodyPr>
          <a:lstStyle/>
          <a:p>
            <a:r>
              <a:rPr lang="en-HK" sz="2000" dirty="0"/>
              <a:t>Platform-independent package manager</a:t>
            </a:r>
          </a:p>
          <a:p>
            <a:r>
              <a:rPr lang="en-HK" sz="2000" dirty="0"/>
              <a:t>Doesn’t require administrative privileges </a:t>
            </a:r>
          </a:p>
          <a:p>
            <a:r>
              <a:rPr lang="en-HK" sz="2000" dirty="0"/>
              <a:t>Installs non-Python library dependencies (MKL, HDF5, Boost)</a:t>
            </a:r>
          </a:p>
          <a:p>
            <a:r>
              <a:rPr lang="en-HK" sz="2000" dirty="0"/>
              <a:t>Provides ”virtual environment” capabilities </a:t>
            </a:r>
          </a:p>
          <a:p>
            <a:r>
              <a:rPr lang="en-HK" sz="2000" dirty="0"/>
              <a:t>Many channels exist that support additional packages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A87C7-EE74-094C-9F4B-B45F89A56117}"/>
              </a:ext>
            </a:extLst>
          </p:cNvPr>
          <p:cNvSpPr txBox="1"/>
          <p:nvPr/>
        </p:nvSpPr>
        <p:spPr>
          <a:xfrm>
            <a:off x="1172094" y="1931757"/>
            <a:ext cx="1047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Simplifies installation of Python packages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34A60-564C-DD40-AE26-EC40A4445DFC}"/>
              </a:ext>
            </a:extLst>
          </p:cNvPr>
          <p:cNvSpPr txBox="1"/>
          <p:nvPr/>
        </p:nvSpPr>
        <p:spPr>
          <a:xfrm>
            <a:off x="1105592" y="5170516"/>
            <a:ext cx="798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information,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refer</a:t>
            </a:r>
            <a:r>
              <a:rPr lang="zh-CN" altLang="en-US" dirty="0"/>
              <a:t> </a:t>
            </a:r>
            <a:r>
              <a:rPr lang="en-US" altLang="zh-CN" dirty="0"/>
              <a:t>to:</a:t>
            </a:r>
            <a:r>
              <a:rPr lang="zh-CN" altLang="en-US" dirty="0"/>
              <a:t> </a:t>
            </a:r>
            <a:r>
              <a:rPr lang="en-HK" dirty="0">
                <a:hlinkClick r:id="rId2"/>
              </a:rPr>
              <a:t>https://www.anaconda.com/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4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1FA7-3B66-944D-97BE-9693BC51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anaconda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AWS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28E9E-B58A-7547-9241-28F5309C8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3868593"/>
          </a:xfrm>
        </p:spPr>
        <p:txBody>
          <a:bodyPr/>
          <a:lstStyle/>
          <a:p>
            <a:r>
              <a:rPr lang="en-US" altLang="zh-CN" dirty="0"/>
              <a:t>Connect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 err="1"/>
              <a:t>ssh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HK" dirty="0" err="1"/>
              <a:t>ssh</a:t>
            </a:r>
            <a:r>
              <a:rPr lang="en-HK" dirty="0"/>
              <a:t> -</a:t>
            </a:r>
            <a:r>
              <a:rPr lang="en-HK" dirty="0" err="1"/>
              <a:t>i</a:t>
            </a:r>
            <a:r>
              <a:rPr lang="en-HK" dirty="0"/>
              <a:t> ”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en-HK" dirty="0">
                <a:hlinkClick r:id="rId2"/>
              </a:rPr>
              <a:t>“</a:t>
            </a:r>
            <a:r>
              <a:rPr lang="en-HK" dirty="0"/>
              <a:t> </a:t>
            </a:r>
            <a:r>
              <a:rPr lang="en-HK" dirty="0">
                <a:hlinkClick r:id="rId2"/>
              </a:rPr>
              <a:t>ubuntu@ec2-</a:t>
            </a:r>
            <a:r>
              <a:rPr lang="en-US" altLang="zh-CN" dirty="0">
                <a:hlinkClick r:id="rId2"/>
              </a:rPr>
              <a:t>[your</a:t>
            </a:r>
            <a:r>
              <a:rPr lang="zh-CN" altLang="en-US" dirty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own</a:t>
            </a:r>
            <a:r>
              <a:rPr lang="zh-CN" altLang="en-US" dirty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address]</a:t>
            </a:r>
            <a:r>
              <a:rPr lang="en-HK" dirty="0">
                <a:hlinkClick r:id="rId2"/>
              </a:rPr>
              <a:t>.us-east-2.compute.amazonaws.com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anaconda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HK" dirty="0"/>
              <a:t>curl -O </a:t>
            </a:r>
            <a:r>
              <a:rPr lang="en-HK" dirty="0">
                <a:hlinkClick r:id="rId3"/>
              </a:rPr>
              <a:t>https://repo.anaconda.com/archive/Anaconda3-5.2.0-Linux-x86_64.sh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downloaded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HK" dirty="0"/>
              <a:t>sha256sum Anaconda3-5.2.0-Linux-x86_64.sh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anaconda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HK" dirty="0"/>
              <a:t>bash Anaconda3-5.2.0-Linux-x86_64.sh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C14DD-FD78-5743-9472-A7FBDD7E43F6}"/>
              </a:ext>
            </a:extLst>
          </p:cNvPr>
          <p:cNvSpPr txBox="1"/>
          <p:nvPr/>
        </p:nvSpPr>
        <p:spPr>
          <a:xfrm>
            <a:off x="1005840" y="5361709"/>
            <a:ext cx="980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instructions,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yes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choices</a:t>
            </a:r>
            <a:r>
              <a:rPr lang="zh-CN" altLang="en-US" dirty="0"/>
              <a:t> </a:t>
            </a:r>
            <a:r>
              <a:rPr lang="en-US" altLang="zh-CN" dirty="0"/>
              <a:t>except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one.</a:t>
            </a:r>
            <a:r>
              <a:rPr lang="zh-CN" altLang="en-US" dirty="0"/>
              <a:t> </a:t>
            </a:r>
            <a:r>
              <a:rPr lang="en-US" altLang="zh-CN" dirty="0"/>
              <a:t>(we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8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79C6-6034-1545-8BB5-A2314836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Anaconda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0F292-89AD-5F40-A538-115168839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conda</a:t>
            </a:r>
            <a:r>
              <a:rPr lang="en-US" altLang="zh-CN" dirty="0"/>
              <a:t> create -n comp4331 python=3.6)</a:t>
            </a:r>
          </a:p>
          <a:p>
            <a:r>
              <a:rPr lang="en-US" altLang="zh-CN" dirty="0"/>
              <a:t>Activate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r>
              <a:rPr lang="zh-CN" altLang="en-US" dirty="0"/>
              <a:t> </a:t>
            </a:r>
            <a:r>
              <a:rPr lang="en-US" altLang="zh-CN" dirty="0"/>
              <a:t>(source</a:t>
            </a:r>
            <a:r>
              <a:rPr lang="zh-CN" altLang="en-US" dirty="0"/>
              <a:t> </a:t>
            </a:r>
            <a:r>
              <a:rPr lang="en-US" altLang="zh-CN" dirty="0"/>
              <a:t>activate</a:t>
            </a:r>
            <a:r>
              <a:rPr lang="zh-CN" altLang="en-US" dirty="0"/>
              <a:t> </a:t>
            </a:r>
            <a:r>
              <a:rPr lang="en-US" altLang="zh-CN" dirty="0"/>
              <a:t>comp4331)</a:t>
            </a:r>
          </a:p>
          <a:p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package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pip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pandas/torch)</a:t>
            </a:r>
          </a:p>
          <a:p>
            <a:r>
              <a:rPr lang="en-US" altLang="zh-CN" dirty="0"/>
              <a:t>Deactivate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finish</a:t>
            </a:r>
            <a:r>
              <a:rPr lang="zh-CN" altLang="en-US" dirty="0"/>
              <a:t> </a:t>
            </a:r>
            <a:r>
              <a:rPr lang="en-US" altLang="zh-CN" dirty="0"/>
              <a:t>(source</a:t>
            </a:r>
            <a:r>
              <a:rPr lang="zh-CN" altLang="en-US" dirty="0"/>
              <a:t> </a:t>
            </a:r>
            <a:r>
              <a:rPr lang="en-US" altLang="zh-CN" dirty="0"/>
              <a:t>deactivate)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AA6D7-B83A-BE4B-8F1B-01EFA0149762}"/>
              </a:ext>
            </a:extLst>
          </p:cNvPr>
          <p:cNvSpPr txBox="1"/>
          <p:nvPr/>
        </p:nvSpPr>
        <p:spPr>
          <a:xfrm>
            <a:off x="1221971" y="4621876"/>
            <a:ext cx="8071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information,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refer</a:t>
            </a:r>
            <a:r>
              <a:rPr lang="zh-CN" altLang="en-US" dirty="0"/>
              <a:t> </a:t>
            </a:r>
            <a:r>
              <a:rPr lang="en-US" altLang="zh-CN" dirty="0"/>
              <a:t>to:</a:t>
            </a:r>
            <a:r>
              <a:rPr lang="zh-CN" altLang="en-US" dirty="0"/>
              <a:t> </a:t>
            </a:r>
            <a:r>
              <a:rPr lang="en-HK" dirty="0">
                <a:hlinkClick r:id="rId2"/>
              </a:rPr>
              <a:t>https://docs.conda.io/projects/conda/en/latest/user-guide/tasks/manage-environments.html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F4C5B-8A62-0E42-9074-92B4C175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 err="1"/>
              <a:t>Jupyter</a:t>
            </a:r>
            <a:r>
              <a:rPr lang="zh-CN" altLang="en-US" dirty="0"/>
              <a:t> </a:t>
            </a:r>
            <a:r>
              <a:rPr lang="en-US" altLang="zh-CN" dirty="0"/>
              <a:t>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554BB-FC8E-BE4B-A11F-4E15EB8E6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0319"/>
            <a:ext cx="10515600" cy="3616643"/>
          </a:xfrm>
        </p:spPr>
        <p:txBody>
          <a:bodyPr>
            <a:normAutofit/>
          </a:bodyPr>
          <a:lstStyle/>
          <a:p>
            <a:r>
              <a:rPr lang="da-DK" sz="2000" dirty="0"/>
              <a:t>a </a:t>
            </a:r>
            <a:r>
              <a:rPr lang="da-DK" sz="2000" dirty="0" err="1"/>
              <a:t>word</a:t>
            </a:r>
            <a:r>
              <a:rPr lang="da-DK" sz="2000" dirty="0"/>
              <a:t> processor — handles </a:t>
            </a:r>
            <a:r>
              <a:rPr lang="da-DK" sz="2000" dirty="0" err="1"/>
              <a:t>formatted</a:t>
            </a:r>
            <a:r>
              <a:rPr lang="da-DK" sz="2000" dirty="0"/>
              <a:t> </a:t>
            </a:r>
            <a:r>
              <a:rPr lang="da-DK" sz="2000" dirty="0" err="1"/>
              <a:t>text</a:t>
            </a:r>
            <a:endParaRPr lang="da-DK" sz="2000" dirty="0"/>
          </a:p>
          <a:p>
            <a:r>
              <a:rPr lang="da-DK" sz="2000" dirty="0"/>
              <a:t>a "</a:t>
            </a:r>
            <a:r>
              <a:rPr lang="da-DK" sz="2000" dirty="0" err="1"/>
              <a:t>shell</a:t>
            </a:r>
            <a:r>
              <a:rPr lang="da-DK" sz="2000" dirty="0"/>
              <a:t>" or "</a:t>
            </a:r>
            <a:r>
              <a:rPr lang="da-DK" sz="2000" dirty="0" err="1"/>
              <a:t>kernel</a:t>
            </a:r>
            <a:r>
              <a:rPr lang="da-DK" sz="2000" dirty="0"/>
              <a:t>" — </a:t>
            </a:r>
            <a:r>
              <a:rPr lang="da-DK" sz="2000" dirty="0" err="1"/>
              <a:t>executes</a:t>
            </a:r>
            <a:r>
              <a:rPr lang="da-DK" sz="2000" dirty="0"/>
              <a:t> statements in a </a:t>
            </a:r>
            <a:r>
              <a:rPr lang="da-DK" sz="2000" dirty="0" err="1"/>
              <a:t>programming</a:t>
            </a:r>
            <a:r>
              <a:rPr lang="da-DK" sz="2000" dirty="0"/>
              <a:t> </a:t>
            </a:r>
            <a:r>
              <a:rPr lang="da-DK" sz="2000" dirty="0" err="1"/>
              <a:t>language</a:t>
            </a:r>
            <a:r>
              <a:rPr lang="da-DK" sz="2000" dirty="0"/>
              <a:t> and </a:t>
            </a:r>
            <a:r>
              <a:rPr lang="da-DK" sz="2000" dirty="0" err="1"/>
              <a:t>includes</a:t>
            </a:r>
            <a:r>
              <a:rPr lang="da-DK" sz="2000" dirty="0"/>
              <a:t> output </a:t>
            </a:r>
            <a:r>
              <a:rPr lang="da-DK" sz="2000" dirty="0" err="1"/>
              <a:t>inline</a:t>
            </a:r>
            <a:endParaRPr lang="da-DK" sz="2000" dirty="0"/>
          </a:p>
          <a:p>
            <a:r>
              <a:rPr lang="da-DK" sz="2000" dirty="0"/>
              <a:t>a </a:t>
            </a:r>
            <a:r>
              <a:rPr lang="da-DK" sz="2000" dirty="0" err="1"/>
              <a:t>rendering</a:t>
            </a:r>
            <a:r>
              <a:rPr lang="da-DK" sz="2000" dirty="0"/>
              <a:t> </a:t>
            </a:r>
            <a:r>
              <a:rPr lang="da-DK" sz="2000" dirty="0" err="1"/>
              <a:t>engine</a:t>
            </a:r>
            <a:r>
              <a:rPr lang="da-DK" sz="2000" dirty="0"/>
              <a:t> — renders</a:t>
            </a:r>
            <a:br>
              <a:rPr lang="da-DK" sz="2000" dirty="0"/>
            </a:br>
            <a:r>
              <a:rPr lang="da-DK" sz="2000" dirty="0"/>
              <a:t>HTML in addition to </a:t>
            </a:r>
            <a:r>
              <a:rPr lang="da-DK" sz="2000" dirty="0" err="1"/>
              <a:t>plain</a:t>
            </a:r>
            <a:r>
              <a:rPr lang="da-DK" sz="2000" dirty="0"/>
              <a:t> </a:t>
            </a:r>
            <a:r>
              <a:rPr lang="da-DK" sz="2000" dirty="0" err="1"/>
              <a:t>text</a:t>
            </a:r>
            <a:endParaRPr lang="da-DK" sz="200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618FD-8D87-7B4E-AAFA-0D557E4E6F9C}"/>
              </a:ext>
            </a:extLst>
          </p:cNvPr>
          <p:cNvSpPr txBox="1"/>
          <p:nvPr/>
        </p:nvSpPr>
        <p:spPr>
          <a:xfrm>
            <a:off x="838200" y="1770611"/>
            <a:ext cx="7740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notebook</a:t>
            </a:r>
            <a:r>
              <a:rPr lang="zh-CN" altLang="en-US" sz="2800" dirty="0"/>
              <a:t> </a:t>
            </a:r>
            <a:r>
              <a:rPr lang="en-US" altLang="zh-CN" sz="2800" dirty="0"/>
              <a:t>combines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functionality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252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C1CF-AE01-774F-BA91-38B6644E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Jupyter</a:t>
            </a:r>
            <a:r>
              <a:rPr lang="zh-CN" altLang="en-US" dirty="0"/>
              <a:t> </a:t>
            </a:r>
            <a:r>
              <a:rPr lang="en-US" altLang="zh-CN" dirty="0"/>
              <a:t>Notebook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BE34F-40E4-3249-8D7A-638A49F2D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62" y="1346662"/>
            <a:ext cx="4624467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773EE0-F796-0C47-9BA9-3EC97D7A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6662"/>
            <a:ext cx="4801985" cy="516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9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0.11024 -0.096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0.11024 -0.096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87F1-35D2-E646-AB17-C45E2C1F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aws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0514F-20C1-B441-9C4A-29E40127C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SSH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HK" dirty="0" err="1"/>
              <a:t>ssh</a:t>
            </a:r>
            <a:r>
              <a:rPr lang="en-HK" dirty="0"/>
              <a:t> -</a:t>
            </a:r>
            <a:r>
              <a:rPr lang="en-HK" dirty="0" err="1"/>
              <a:t>i</a:t>
            </a:r>
            <a:r>
              <a:rPr lang="en-HK" dirty="0"/>
              <a:t> ”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en-HK" dirty="0">
                <a:hlinkClick r:id="rId2"/>
              </a:rPr>
              <a:t>“</a:t>
            </a:r>
            <a:r>
              <a:rPr lang="en-HK" dirty="0"/>
              <a:t> </a:t>
            </a:r>
            <a:r>
              <a:rPr lang="en-HK" dirty="0">
                <a:hlinkClick r:id="rId2"/>
              </a:rPr>
              <a:t>ubuntu@ec2-</a:t>
            </a:r>
            <a:r>
              <a:rPr lang="en-US" altLang="zh-CN" dirty="0">
                <a:hlinkClick r:id="rId2"/>
              </a:rPr>
              <a:t>[your</a:t>
            </a:r>
            <a:r>
              <a:rPr lang="zh-CN" altLang="en-US" dirty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own</a:t>
            </a:r>
            <a:r>
              <a:rPr lang="zh-CN" altLang="en-US" dirty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address]</a:t>
            </a:r>
            <a:r>
              <a:rPr lang="en-HK" dirty="0">
                <a:hlinkClick r:id="rId2"/>
              </a:rPr>
              <a:t>.us-east-2.compute.amazonaws.com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Enter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terminal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ipython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HK" dirty="0"/>
              <a:t>from </a:t>
            </a:r>
            <a:r>
              <a:rPr lang="en-HK" dirty="0" err="1"/>
              <a:t>IPython.lib</a:t>
            </a:r>
            <a:r>
              <a:rPr lang="en-HK" dirty="0"/>
              <a:t> import </a:t>
            </a:r>
            <a:r>
              <a:rPr lang="en-HK" dirty="0" err="1"/>
              <a:t>passwd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HK" dirty="0" err="1"/>
              <a:t>passwd</a:t>
            </a:r>
            <a:r>
              <a:rPr lang="en-HK" dirty="0"/>
              <a:t>()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PC.</a:t>
            </a:r>
          </a:p>
          <a:p>
            <a:r>
              <a:rPr lang="en-US" altLang="zh-CN" dirty="0"/>
              <a:t>Exit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terminal</a:t>
            </a:r>
            <a:r>
              <a:rPr lang="zh-CN" altLang="en-US" dirty="0"/>
              <a:t> </a:t>
            </a:r>
            <a:r>
              <a:rPr lang="en-US" altLang="zh-CN" dirty="0"/>
              <a:t>(exit())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3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776</Words>
  <Application>Microsoft Macintosh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Office Theme</vt:lpstr>
      <vt:lpstr>COMP 4331 Tut 2</vt:lpstr>
      <vt:lpstr>Outline</vt:lpstr>
      <vt:lpstr>What is Anaconda</vt:lpstr>
      <vt:lpstr>Why do we need Anaconda</vt:lpstr>
      <vt:lpstr>How to install anaconda in AWS server</vt:lpstr>
      <vt:lpstr>How to use Anaconda</vt:lpstr>
      <vt:lpstr>What is Jupyter Notebook</vt:lpstr>
      <vt:lpstr>Jupyter Notebook Example</vt:lpstr>
      <vt:lpstr>How to install it in aws</vt:lpstr>
      <vt:lpstr>How to install it in aws</vt:lpstr>
      <vt:lpstr>How to install it in aws</vt:lpstr>
      <vt:lpstr>How to open port 8888 in aws</vt:lpstr>
      <vt:lpstr>How to open port 8888 in aws</vt:lpstr>
      <vt:lpstr>Start the server</vt:lpstr>
      <vt:lpstr>The end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4331 Tut 2</dc:title>
  <dc:creator>Microsoft Office User</dc:creator>
  <cp:lastModifiedBy>Microsoft Office User</cp:lastModifiedBy>
  <cp:revision>7</cp:revision>
  <dcterms:created xsi:type="dcterms:W3CDTF">2019-09-22T04:58:58Z</dcterms:created>
  <dcterms:modified xsi:type="dcterms:W3CDTF">2019-09-22T07:26:58Z</dcterms:modified>
</cp:coreProperties>
</file>