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7" r:id="rId3"/>
    <p:sldId id="261" r:id="rId4"/>
    <p:sldId id="313" r:id="rId5"/>
    <p:sldId id="306" r:id="rId6"/>
    <p:sldId id="311" r:id="rId7"/>
    <p:sldId id="308" r:id="rId8"/>
    <p:sldId id="263" r:id="rId9"/>
    <p:sldId id="310" r:id="rId10"/>
    <p:sldId id="264" r:id="rId11"/>
    <p:sldId id="309" r:id="rId12"/>
    <p:sldId id="287" r:id="rId13"/>
    <p:sldId id="312" r:id="rId14"/>
  </p:sldIdLst>
  <p:sldSz cx="9144000" cy="5143500" type="screen16x9"/>
  <p:notesSz cx="6858000" cy="9144000"/>
  <p:embeddedFontLst>
    <p:embeddedFont>
      <p:font typeface="Abril Fatface" panose="02000503000000020003" pitchFamily="2" charset="0"/>
      <p:regular r:id="rId16"/>
    </p:embeddedFont>
    <p:embeddedFont>
      <p:font typeface="Nunito"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D11E7-B502-480E-9BBF-9BBCDE5D7B6A}">
  <a:tblStyle styleId="{8FAD11E7-B502-480E-9BBF-9BBCDE5D7B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63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d6fc454c6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d6fc454c6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d6fc454c6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d6fc454c6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55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080b61eb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080b61eb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080b61eb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080b61eb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8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080b61eb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080b61eb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60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96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080b61eb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080b61eb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33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3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3963" y="-933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7641225" y="-691372"/>
            <a:ext cx="1756619" cy="207607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145456" y="-66021"/>
            <a:ext cx="1756619" cy="232279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555291" y="-912025"/>
            <a:ext cx="1031060" cy="3132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7852681" y="-293879"/>
            <a:ext cx="2074359" cy="220202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1291314"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title" idx="2"/>
          </p:nvPr>
        </p:nvSpPr>
        <p:spPr>
          <a:xfrm>
            <a:off x="5110086"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5110088"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1291312"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title" idx="4"/>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p:nvPr/>
        </p:nvSpPr>
        <p:spPr>
          <a:xfrm flipH="1">
            <a:off x="-243963" y="-2457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80715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flipH="1">
            <a:off x="77173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body" idx="1"/>
          </p:nvPr>
        </p:nvSpPr>
        <p:spPr>
          <a:xfrm>
            <a:off x="720000" y="1650200"/>
            <a:ext cx="3876000" cy="23361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46" name="Google Shape;46;p7"/>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17"/>
        <p:cNvGrpSpPr/>
        <p:nvPr/>
      </p:nvGrpSpPr>
      <p:grpSpPr>
        <a:xfrm>
          <a:off x="0" y="0"/>
          <a:ext cx="0" cy="0"/>
          <a:chOff x="0" y="0"/>
          <a:chExt cx="0" cy="0"/>
        </a:xfrm>
      </p:grpSpPr>
      <p:sp>
        <p:nvSpPr>
          <p:cNvPr id="118" name="Google Shape;118;p19"/>
          <p:cNvSpPr/>
          <p:nvPr/>
        </p:nvSpPr>
        <p:spPr>
          <a:xfrm rot="2539665" flipH="1">
            <a:off x="7952801" y="67183"/>
            <a:ext cx="1899215" cy="944427"/>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rot="-1669522" flipH="1">
            <a:off x="-1115619" y="-369656"/>
            <a:ext cx="2074389" cy="220205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1532380">
            <a:off x="-1606285" y="-643205"/>
            <a:ext cx="2462769" cy="3479258"/>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a:spLocks noGrp="1"/>
          </p:cNvSpPr>
          <p:nvPr>
            <p:ph type="body" idx="1"/>
          </p:nvPr>
        </p:nvSpPr>
        <p:spPr>
          <a:xfrm>
            <a:off x="719900" y="1533450"/>
            <a:ext cx="7704000" cy="309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4"/>
        <p:cNvGrpSpPr/>
        <p:nvPr/>
      </p:nvGrpSpPr>
      <p:grpSpPr>
        <a:xfrm>
          <a:off x="0" y="0"/>
          <a:ext cx="0" cy="0"/>
          <a:chOff x="0" y="0"/>
          <a:chExt cx="0" cy="0"/>
        </a:xfrm>
      </p:grpSpPr>
      <p:sp>
        <p:nvSpPr>
          <p:cNvPr id="135" name="Google Shape;135;p21"/>
          <p:cNvSpPr/>
          <p:nvPr/>
        </p:nvSpPr>
        <p:spPr>
          <a:xfrm flipH="1">
            <a:off x="8252620" y="-928356"/>
            <a:ext cx="1245003" cy="3181217"/>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rot="-844789">
            <a:off x="8256274" y="-340789"/>
            <a:ext cx="1031065" cy="343335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263905" y="-1215306"/>
            <a:ext cx="1245003" cy="3181217"/>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a:spLocks noGrp="1"/>
          </p:cNvSpPr>
          <p:nvPr>
            <p:ph type="title"/>
          </p:nvPr>
        </p:nvSpPr>
        <p:spPr>
          <a:xfrm>
            <a:off x="1323370" y="129759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1"/>
          <p:cNvSpPr txBox="1">
            <a:spLocks noGrp="1"/>
          </p:cNvSpPr>
          <p:nvPr>
            <p:ph type="subTitle" idx="1"/>
          </p:nvPr>
        </p:nvSpPr>
        <p:spPr>
          <a:xfrm>
            <a:off x="1323370" y="174910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 name="Google Shape;140;p21"/>
          <p:cNvSpPr txBox="1">
            <a:spLocks noGrp="1"/>
          </p:cNvSpPr>
          <p:nvPr>
            <p:ph type="title" idx="2"/>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txBox="1">
            <a:spLocks noGrp="1"/>
          </p:cNvSpPr>
          <p:nvPr>
            <p:ph type="title" idx="3"/>
          </p:nvPr>
        </p:nvSpPr>
        <p:spPr>
          <a:xfrm>
            <a:off x="1323370" y="2422722"/>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21"/>
          <p:cNvSpPr txBox="1">
            <a:spLocks noGrp="1"/>
          </p:cNvSpPr>
          <p:nvPr>
            <p:ph type="subTitle" idx="4"/>
          </p:nvPr>
        </p:nvSpPr>
        <p:spPr>
          <a:xfrm>
            <a:off x="1323370" y="2874231"/>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1"/>
          <p:cNvSpPr txBox="1">
            <a:spLocks noGrp="1"/>
          </p:cNvSpPr>
          <p:nvPr>
            <p:ph type="title" idx="5"/>
          </p:nvPr>
        </p:nvSpPr>
        <p:spPr>
          <a:xfrm>
            <a:off x="1323370" y="354784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1"/>
          <p:cNvSpPr txBox="1">
            <a:spLocks noGrp="1"/>
          </p:cNvSpPr>
          <p:nvPr>
            <p:ph type="subTitle" idx="6"/>
          </p:nvPr>
        </p:nvSpPr>
        <p:spPr>
          <a:xfrm>
            <a:off x="1323370" y="399935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65" r:id="rId6"/>
    <p:sldLayoutId id="2147483667"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Security controls in a medium-sized company scenario</a:t>
            </a:r>
            <a:endParaRPr sz="5400" dirty="0"/>
          </a:p>
        </p:txBody>
      </p:sp>
      <p:sp>
        <p:nvSpPr>
          <p:cNvPr id="233" name="Google Shape;233;p33"/>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Teh Jia Xuan 32844700</a:t>
            </a:r>
            <a:endParaRPr dirty="0"/>
          </a:p>
        </p:txBody>
      </p:sp>
      <p:cxnSp>
        <p:nvCxnSpPr>
          <p:cNvPr id="234" name="Google Shape;234;p33"/>
          <p:cNvCxnSpPr>
            <a:cxnSpLocks/>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idx="4"/>
          </p:nvPr>
        </p:nvSpPr>
        <p:spPr>
          <a:xfrm>
            <a:off x="512459" y="559676"/>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t>External Network</a:t>
            </a:r>
            <a:endParaRPr b="0" dirty="0"/>
          </a:p>
        </p:txBody>
      </p:sp>
      <p:cxnSp>
        <p:nvCxnSpPr>
          <p:cNvPr id="327" name="Google Shape;327;p41"/>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 name="TextBox 1">
            <a:extLst>
              <a:ext uri="{FF2B5EF4-FFF2-40B4-BE49-F238E27FC236}">
                <a16:creationId xmlns:a16="http://schemas.microsoft.com/office/drawing/2014/main" id="{5400B787-653F-D091-A75D-EAE5F4C734A1}"/>
              </a:ext>
            </a:extLst>
          </p:cNvPr>
          <p:cNvSpPr txBox="1"/>
          <p:nvPr/>
        </p:nvSpPr>
        <p:spPr>
          <a:xfrm>
            <a:off x="4156364" y="1237680"/>
            <a:ext cx="4909200" cy="4001095"/>
          </a:xfrm>
          <a:prstGeom prst="rect">
            <a:avLst/>
          </a:prstGeom>
          <a:noFill/>
        </p:spPr>
        <p:txBody>
          <a:bodyPr wrap="square" rtlCol="0">
            <a:spAutoFit/>
          </a:bodyPr>
          <a:lstStyle/>
          <a:p>
            <a:r>
              <a:rPr lang="en-MY" sz="1100" b="1" dirty="0"/>
              <a:t>Disk Encryption</a:t>
            </a:r>
          </a:p>
          <a:p>
            <a:pPr algn="just"/>
            <a:r>
              <a:rPr lang="en-MY" sz="1050" dirty="0"/>
              <a:t>protect computer-sensitive data by encrypting data into unreadable code to prevent unauthorised access. Even though the data is stolen, it can ensure the data won’t be seen by others Some common disk encryption solutions like BitLocker etc</a:t>
            </a:r>
          </a:p>
          <a:p>
            <a:endParaRPr lang="en-MY" sz="1200" dirty="0"/>
          </a:p>
          <a:p>
            <a:r>
              <a:rPr lang="en-MY" sz="1100" b="1" dirty="0"/>
              <a:t>Secure seeded storage of password</a:t>
            </a:r>
          </a:p>
          <a:p>
            <a:pPr algn="just"/>
            <a:r>
              <a:rPr lang="en-MY" sz="1000" dirty="0"/>
              <a:t>Method of storing encrypted passwords to protect from unauthorised access or theft. It is done by combining password hash and salt value. The password hash and salt value are encrypted by the seed, which refers to a string of random characters. The seed is used to encrypt and decrypt passwords.</a:t>
            </a:r>
          </a:p>
          <a:p>
            <a:pPr algn="just"/>
            <a:endParaRPr lang="en-MY" sz="1200" dirty="0"/>
          </a:p>
          <a:p>
            <a:pPr algn="just"/>
            <a:r>
              <a:rPr lang="en-MY" sz="1100" b="1" dirty="0"/>
              <a:t>TLS</a:t>
            </a:r>
          </a:p>
          <a:p>
            <a:pPr algn="just"/>
            <a:r>
              <a:rPr lang="en-MY" sz="1000" dirty="0"/>
              <a:t>TLS ensure the data transmitted between two parties is kept confidential by using encryption algorithms. It also detects whether someone is modifying the data while it is transmitting. Thus, it also helps to ensure that both parties receive accurate data.</a:t>
            </a:r>
          </a:p>
          <a:p>
            <a:pPr algn="just"/>
            <a:endParaRPr lang="en-MY" sz="1200" dirty="0"/>
          </a:p>
          <a:p>
            <a:pPr algn="just"/>
            <a:r>
              <a:rPr lang="en-MY" sz="1100" b="1" dirty="0"/>
              <a:t>VPN Client</a:t>
            </a:r>
          </a:p>
          <a:p>
            <a:pPr algn="just"/>
            <a:r>
              <a:rPr lang="en-MY" sz="1000" dirty="0"/>
              <a:t>Enable the user to establish a connection to the VPN gateway. It provides secure and private access to the internet by encrypting the data transmitted between the VPN server and the device</a:t>
            </a:r>
            <a:endParaRPr lang="en-MY" sz="1000" b="1" dirty="0"/>
          </a:p>
          <a:p>
            <a:pPr algn="just"/>
            <a:endParaRPr lang="en-MY" sz="1800" b="1" dirty="0"/>
          </a:p>
          <a:p>
            <a:endParaRPr lang="en-MY" sz="1200" b="1" dirty="0"/>
          </a:p>
        </p:txBody>
      </p:sp>
      <p:pic>
        <p:nvPicPr>
          <p:cNvPr id="3" name="Picture 2">
            <a:extLst>
              <a:ext uri="{FF2B5EF4-FFF2-40B4-BE49-F238E27FC236}">
                <a16:creationId xmlns:a16="http://schemas.microsoft.com/office/drawing/2014/main" id="{17EEF57A-E7DE-9C6F-FCDC-63AD4A836B7F}"/>
              </a:ext>
            </a:extLst>
          </p:cNvPr>
          <p:cNvPicPr>
            <a:picLocks noChangeAspect="1"/>
          </p:cNvPicPr>
          <p:nvPr/>
        </p:nvPicPr>
        <p:blipFill>
          <a:blip r:embed="rId3"/>
          <a:stretch>
            <a:fillRect/>
          </a:stretch>
        </p:blipFill>
        <p:spPr>
          <a:xfrm>
            <a:off x="193804" y="1907532"/>
            <a:ext cx="3908029" cy="16972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idx="4"/>
          </p:nvPr>
        </p:nvSpPr>
        <p:spPr>
          <a:xfrm>
            <a:off x="463968" y="72016"/>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t>External Network</a:t>
            </a:r>
            <a:endParaRPr b="0" dirty="0"/>
          </a:p>
        </p:txBody>
      </p:sp>
      <p:cxnSp>
        <p:nvCxnSpPr>
          <p:cNvPr id="327" name="Google Shape;327;p41"/>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 name="TextBox 2">
            <a:extLst>
              <a:ext uri="{FF2B5EF4-FFF2-40B4-BE49-F238E27FC236}">
                <a16:creationId xmlns:a16="http://schemas.microsoft.com/office/drawing/2014/main" id="{F841E258-B0B2-0A42-2928-EF3A440CF69E}"/>
              </a:ext>
            </a:extLst>
          </p:cNvPr>
          <p:cNvSpPr txBox="1"/>
          <p:nvPr/>
        </p:nvSpPr>
        <p:spPr>
          <a:xfrm>
            <a:off x="4571999" y="890613"/>
            <a:ext cx="3747655" cy="2585323"/>
          </a:xfrm>
          <a:prstGeom prst="rect">
            <a:avLst/>
          </a:prstGeom>
          <a:noFill/>
        </p:spPr>
        <p:txBody>
          <a:bodyPr wrap="square" rtlCol="0">
            <a:spAutoFit/>
          </a:bodyPr>
          <a:lstStyle/>
          <a:p>
            <a:r>
              <a:rPr lang="en-MY" sz="1100" b="1" dirty="0"/>
              <a:t>Employee PCs for travelling and working from home</a:t>
            </a:r>
          </a:p>
          <a:p>
            <a:pPr algn="just"/>
            <a:r>
              <a:rPr lang="en-MY" sz="1000" dirty="0"/>
              <a:t>VPN client is installed to enable employees to access the internal internet while travelling or working from home. It also ensures that no one can sniff company information while employees are working in public.</a:t>
            </a:r>
          </a:p>
          <a:p>
            <a:endParaRPr lang="en-MY" sz="1000" b="1" dirty="0"/>
          </a:p>
          <a:p>
            <a:pPr algn="just"/>
            <a:r>
              <a:rPr lang="en-MY" sz="1000" dirty="0"/>
              <a:t>Disk encryption is installed to encrypt the data in the computer. To prevent leak of information if computer or data has been stolen. </a:t>
            </a:r>
          </a:p>
          <a:p>
            <a:endParaRPr lang="en-MY" sz="1000" b="1" dirty="0"/>
          </a:p>
          <a:p>
            <a:pPr algn="just"/>
            <a:r>
              <a:rPr lang="en-MY" sz="1000" dirty="0"/>
              <a:t>Secure seeded storage of passwords is installed to prevent hackers from access to employees’ computers even if they got the hash password and salt value of the employee’s computers. </a:t>
            </a:r>
          </a:p>
          <a:p>
            <a:endParaRPr lang="en-MY" sz="1000" b="1" dirty="0"/>
          </a:p>
          <a:p>
            <a:pPr algn="just"/>
            <a:r>
              <a:rPr lang="en-MY" sz="1000" dirty="0"/>
              <a:t>TLS is applied to computers to ensure integrity and security when employees communicate with other parties. </a:t>
            </a:r>
            <a:endParaRPr lang="en-MY" sz="1100" b="1" dirty="0"/>
          </a:p>
        </p:txBody>
      </p:sp>
      <p:pic>
        <p:nvPicPr>
          <p:cNvPr id="2050" name="Picture 2" descr="Secret tunnels hiding in real homes | loveproperty.com">
            <a:extLst>
              <a:ext uri="{FF2B5EF4-FFF2-40B4-BE49-F238E27FC236}">
                <a16:creationId xmlns:a16="http://schemas.microsoft.com/office/drawing/2014/main" id="{6F8857A4-2985-0D9A-3A4B-0EED1881F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87" y="2702957"/>
            <a:ext cx="3010303" cy="2001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2DE8B9-827B-2541-D9B8-D189241AE317}"/>
              </a:ext>
            </a:extLst>
          </p:cNvPr>
          <p:cNvPicPr>
            <a:picLocks noChangeAspect="1"/>
          </p:cNvPicPr>
          <p:nvPr/>
        </p:nvPicPr>
        <p:blipFill>
          <a:blip r:embed="rId4"/>
          <a:stretch>
            <a:fillRect/>
          </a:stretch>
        </p:blipFill>
        <p:spPr>
          <a:xfrm>
            <a:off x="463968" y="807891"/>
            <a:ext cx="3908029" cy="1697298"/>
          </a:xfrm>
          <a:prstGeom prst="rect">
            <a:avLst/>
          </a:prstGeom>
        </p:spPr>
      </p:pic>
    </p:spTree>
    <p:extLst>
      <p:ext uri="{BB962C8B-B14F-4D97-AF65-F5344CB8AC3E}">
        <p14:creationId xmlns:p14="http://schemas.microsoft.com/office/powerpoint/2010/main" val="319674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4"/>
          <p:cNvSpPr txBox="1">
            <a:spLocks noGrp="1"/>
          </p:cNvSpPr>
          <p:nvPr>
            <p:ph type="body" idx="1"/>
          </p:nvPr>
        </p:nvSpPr>
        <p:spPr>
          <a:xfrm>
            <a:off x="719900" y="1533450"/>
            <a:ext cx="7704000" cy="3098700"/>
          </a:xfrm>
          <a:prstGeom prst="rect">
            <a:avLst/>
          </a:prstGeom>
        </p:spPr>
        <p:txBody>
          <a:bodyPr spcFirstLastPara="1" wrap="square" lIns="91425" tIns="91425" rIns="91425" bIns="91425" anchor="t" anchorCtr="0">
            <a:noAutofit/>
          </a:bodyPr>
          <a:lstStyle/>
          <a:p>
            <a:pPr marL="139700" indent="0">
              <a:buNone/>
            </a:pPr>
            <a:r>
              <a:rPr lang="en-MY" sz="1100" dirty="0" err="1">
                <a:effectLst/>
              </a:rPr>
              <a:t>Chkadmin</a:t>
            </a:r>
            <a:r>
              <a:rPr lang="en-MY" sz="1100" dirty="0">
                <a:effectLst/>
              </a:rPr>
              <a:t>. (2022, March 8). </a:t>
            </a:r>
            <a:r>
              <a:rPr lang="en-MY" sz="1100" i="1" dirty="0">
                <a:effectLst/>
              </a:rPr>
              <a:t>IDs vs IPS</a:t>
            </a:r>
            <a:r>
              <a:rPr lang="en-MY" sz="1100" dirty="0">
                <a:effectLst/>
              </a:rPr>
              <a:t>. Check Point Software. Retrieved from, https://www.checkpoint.com/cyber-hub/network-security/what-is-an-intrusion-detection-system-ids/ids-vs-ips/ </a:t>
            </a:r>
          </a:p>
          <a:p>
            <a:pPr marL="139700" indent="0">
              <a:buNone/>
            </a:pPr>
            <a:endParaRPr lang="en-MY" sz="1100" dirty="0">
              <a:effectLst/>
            </a:endParaRPr>
          </a:p>
          <a:p>
            <a:pPr marL="139700" indent="0">
              <a:buNone/>
            </a:pPr>
            <a:r>
              <a:rPr lang="en-MY" sz="1100" dirty="0">
                <a:effectLst/>
              </a:rPr>
              <a:t>Gillis, A. S. (2022, October 18). </a:t>
            </a:r>
            <a:r>
              <a:rPr lang="en-MY" sz="1100" i="1" dirty="0">
                <a:effectLst/>
              </a:rPr>
              <a:t>What is full-disk encryption? – definition from techtarget.com</a:t>
            </a:r>
            <a:r>
              <a:rPr lang="en-MY" sz="1100" dirty="0">
                <a:effectLst/>
              </a:rPr>
              <a:t>. WhatIs.com. Retrieved from, https://www.techtarget.com/whatis/definition/full-disk-encryption-FDE </a:t>
            </a:r>
          </a:p>
          <a:p>
            <a:pPr marL="139700" indent="0">
              <a:buNone/>
            </a:pPr>
            <a:endParaRPr lang="en-MY" sz="1100" dirty="0">
              <a:effectLst/>
            </a:endParaRPr>
          </a:p>
          <a:p>
            <a:pPr marL="139700" indent="0">
              <a:buNone/>
            </a:pPr>
            <a:r>
              <a:rPr lang="en-MY" sz="1100" dirty="0" err="1">
                <a:effectLst/>
              </a:rPr>
              <a:t>Manico</a:t>
            </a:r>
            <a:r>
              <a:rPr lang="en-MY" sz="1100" dirty="0">
                <a:effectLst/>
              </a:rPr>
              <a:t>, J. (2022, September 15). </a:t>
            </a:r>
            <a:r>
              <a:rPr lang="en-MY" sz="1100" i="1" dirty="0">
                <a:effectLst/>
              </a:rPr>
              <a:t>Secure storage of passwords in your application</a:t>
            </a:r>
            <a:r>
              <a:rPr lang="en-MY" sz="1100" dirty="0">
                <a:effectLst/>
              </a:rPr>
              <a:t>. Cobalt. Retrieved from, https://www.cobalt.io/blog/secure-storage-of-passwords-in-your-application </a:t>
            </a:r>
          </a:p>
          <a:p>
            <a:pPr marL="139700" indent="0">
              <a:buNone/>
            </a:pPr>
            <a:endParaRPr lang="en-MY" sz="1100" dirty="0">
              <a:effectLst/>
            </a:endParaRPr>
          </a:p>
          <a:p>
            <a:pPr marL="139700" indent="0">
              <a:buNone/>
            </a:pPr>
            <a:r>
              <a:rPr lang="en-MY" sz="1100" dirty="0">
                <a:effectLst/>
              </a:rPr>
              <a:t>CISA. (n.d.).</a:t>
            </a:r>
            <a:r>
              <a:rPr lang="en-MY" sz="1100" i="1" dirty="0">
                <a:effectLst/>
              </a:rPr>
              <a:t> Security tip (ST04-004)</a:t>
            </a:r>
            <a:r>
              <a:rPr lang="en-MY" sz="1100" dirty="0">
                <a:effectLst/>
              </a:rPr>
              <a:t>. Retrieved from, https://www.cisa.gov/uscert/ncas/tips/ST04-004#:~:text=Firewalls%20provide%20protection%20against%20outside,or%20network%20via%20the%20internet. </a:t>
            </a:r>
          </a:p>
          <a:p>
            <a:pPr marL="139700" indent="0">
              <a:buNone/>
            </a:pPr>
            <a:endParaRPr lang="en-MY" sz="1100" dirty="0">
              <a:effectLst/>
            </a:endParaRPr>
          </a:p>
          <a:p>
            <a:pPr marL="139700" indent="0">
              <a:buNone/>
            </a:pPr>
            <a:r>
              <a:rPr lang="en-MY" sz="1100" dirty="0">
                <a:effectLst/>
              </a:rPr>
              <a:t>Barracuda Networks. (2022, October 21).</a:t>
            </a:r>
            <a:r>
              <a:rPr lang="en-MY" sz="1100" i="1" dirty="0">
                <a:effectLst/>
              </a:rPr>
              <a:t> VPN client</a:t>
            </a:r>
            <a:r>
              <a:rPr lang="en-MY" sz="1100" dirty="0">
                <a:effectLst/>
              </a:rPr>
              <a:t>. Retrieved fro</a:t>
            </a:r>
            <a:r>
              <a:rPr lang="en-MY" sz="1100" dirty="0"/>
              <a:t>m,</a:t>
            </a:r>
            <a:r>
              <a:rPr lang="en-MY" sz="1100" dirty="0">
                <a:effectLst/>
              </a:rPr>
              <a:t> https://www.barracuda.com/support/glossary/vpn-client </a:t>
            </a:r>
          </a:p>
          <a:p>
            <a:pPr marL="139700" indent="0">
              <a:buNone/>
            </a:pPr>
            <a:endParaRPr lang="en-MY" sz="1100" dirty="0">
              <a:effectLst/>
            </a:endParaRPr>
          </a:p>
          <a:p>
            <a:pPr marL="139700" indent="0">
              <a:buNone/>
            </a:pPr>
            <a:r>
              <a:rPr lang="en-MY" sz="1100" dirty="0">
                <a:effectLst/>
              </a:rPr>
              <a:t>Fortinet. (n.d.). </a:t>
            </a:r>
            <a:r>
              <a:rPr lang="en-MY" sz="1100" i="1" dirty="0">
                <a:effectLst/>
              </a:rPr>
              <a:t>What is a DMZ and why would you use it?</a:t>
            </a:r>
            <a:r>
              <a:rPr lang="en-MY" sz="1100" dirty="0">
                <a:effectLst/>
              </a:rPr>
              <a:t> Retrieved from, https://www.fortinet.com/resources/cyberglossary/what-is-dmz </a:t>
            </a:r>
          </a:p>
          <a:p>
            <a:pPr marL="0" lvl="0" indent="0" algn="l" rtl="0">
              <a:spcBef>
                <a:spcPts val="0"/>
              </a:spcBef>
              <a:spcAft>
                <a:spcPts val="0"/>
              </a:spcAft>
              <a:buNone/>
            </a:pPr>
            <a:endParaRPr sz="1100" dirty="0">
              <a:solidFill>
                <a:schemeClr val="dk1"/>
              </a:solidFill>
            </a:endParaRPr>
          </a:p>
        </p:txBody>
      </p:sp>
      <p:sp>
        <p:nvSpPr>
          <p:cNvPr id="836" name="Google Shape;836;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cxnSp>
        <p:nvCxnSpPr>
          <p:cNvPr id="837" name="Google Shape;837;p64"/>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4"/>
          <p:cNvSpPr txBox="1">
            <a:spLocks noGrp="1"/>
          </p:cNvSpPr>
          <p:nvPr>
            <p:ph type="body" idx="1"/>
          </p:nvPr>
        </p:nvSpPr>
        <p:spPr>
          <a:xfrm>
            <a:off x="719900" y="1533450"/>
            <a:ext cx="7704000" cy="3098700"/>
          </a:xfrm>
          <a:prstGeom prst="rect">
            <a:avLst/>
          </a:prstGeom>
        </p:spPr>
        <p:txBody>
          <a:bodyPr spcFirstLastPara="1" wrap="square" lIns="91425" tIns="91425" rIns="91425" bIns="91425" anchor="t" anchorCtr="0">
            <a:noAutofit/>
          </a:bodyPr>
          <a:lstStyle/>
          <a:p>
            <a:pPr marL="139700" indent="0">
              <a:buNone/>
            </a:pPr>
            <a:r>
              <a:rPr lang="en-MY" sz="1100" dirty="0">
                <a:effectLst/>
              </a:rPr>
              <a:t>Techopedia.com. (n.d.). </a:t>
            </a:r>
            <a:r>
              <a:rPr lang="en-MY" sz="1100" i="1" dirty="0">
                <a:effectLst/>
              </a:rPr>
              <a:t>What is a VPN gateway? - definition from Techopedia</a:t>
            </a:r>
            <a:r>
              <a:rPr lang="en-MY" sz="1100" dirty="0">
                <a:effectLst/>
              </a:rPr>
              <a:t>. Retrieved from, https://www.techopedia.com/definition/30755/vpn-gateway#:~:text=A%20VPN%20gateway%20is%20a,to%20connect%20multiple%20VPNs%20together. </a:t>
            </a:r>
          </a:p>
          <a:p>
            <a:endParaRPr lang="en-MY" sz="1100" i="1" dirty="0">
              <a:effectLst/>
            </a:endParaRPr>
          </a:p>
          <a:p>
            <a:pPr marL="139700" indent="0">
              <a:buNone/>
            </a:pPr>
            <a:r>
              <a:rPr lang="en-MY" sz="1100" dirty="0" err="1">
                <a:effectLst/>
              </a:rPr>
              <a:t>CloudFlare</a:t>
            </a:r>
            <a:r>
              <a:rPr lang="en-MY" sz="1100" dirty="0">
                <a:effectLst/>
              </a:rPr>
              <a:t>(n.d.). </a:t>
            </a:r>
            <a:r>
              <a:rPr lang="en-MY" sz="1100" i="1" dirty="0">
                <a:effectLst/>
              </a:rPr>
              <a:t>What is transport layer security? | TLS protocol | </a:t>
            </a:r>
            <a:r>
              <a:rPr lang="en-MY" sz="1100" dirty="0">
                <a:effectLst/>
              </a:rPr>
              <a:t>Retrieved from, https://www.cloudflare.com/learning/ssl/transport-layer-security-tls/ </a:t>
            </a:r>
          </a:p>
          <a:p>
            <a:pPr marL="0" lvl="0" indent="0" algn="l" rtl="0">
              <a:spcBef>
                <a:spcPts val="0"/>
              </a:spcBef>
              <a:spcAft>
                <a:spcPts val="0"/>
              </a:spcAft>
              <a:buNone/>
            </a:pPr>
            <a:endParaRPr sz="1100" dirty="0">
              <a:solidFill>
                <a:schemeClr val="dk1"/>
              </a:solidFill>
            </a:endParaRPr>
          </a:p>
        </p:txBody>
      </p:sp>
      <p:sp>
        <p:nvSpPr>
          <p:cNvPr id="836" name="Google Shape;836;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cxnSp>
        <p:nvCxnSpPr>
          <p:cNvPr id="837" name="Google Shape;837;p64"/>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Tree>
    <p:extLst>
      <p:ext uri="{BB962C8B-B14F-4D97-AF65-F5344CB8AC3E}">
        <p14:creationId xmlns:p14="http://schemas.microsoft.com/office/powerpoint/2010/main" val="149711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11" name="Picture 10">
            <a:extLst>
              <a:ext uri="{FF2B5EF4-FFF2-40B4-BE49-F238E27FC236}">
                <a16:creationId xmlns:a16="http://schemas.microsoft.com/office/drawing/2014/main" id="{AEA97044-F20C-5498-DD90-7524B9E5598F}"/>
              </a:ext>
            </a:extLst>
          </p:cNvPr>
          <p:cNvPicPr>
            <a:picLocks noChangeAspect="1"/>
          </p:cNvPicPr>
          <p:nvPr/>
        </p:nvPicPr>
        <p:blipFill>
          <a:blip r:embed="rId3"/>
          <a:stretch>
            <a:fillRect/>
          </a:stretch>
        </p:blipFill>
        <p:spPr>
          <a:xfrm>
            <a:off x="1468582" y="1309098"/>
            <a:ext cx="6071754" cy="3430192"/>
          </a:xfrm>
          <a:prstGeom prst="rect">
            <a:avLst/>
          </a:prstGeom>
        </p:spPr>
      </p:pic>
      <p:sp>
        <p:nvSpPr>
          <p:cNvPr id="240" name="Google Shape;240;p3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t>Network Diagram</a:t>
            </a:r>
            <a:endParaRPr b="0" dirty="0"/>
          </a:p>
        </p:txBody>
      </p:sp>
      <p:cxnSp>
        <p:nvCxnSpPr>
          <p:cNvPr id="242" name="Google Shape;242;p34"/>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 name="TextBox 1">
            <a:extLst>
              <a:ext uri="{FF2B5EF4-FFF2-40B4-BE49-F238E27FC236}">
                <a16:creationId xmlns:a16="http://schemas.microsoft.com/office/drawing/2014/main" id="{06436111-ABD9-1209-C78A-F094A12D5F30}"/>
              </a:ext>
            </a:extLst>
          </p:cNvPr>
          <p:cNvSpPr txBox="1"/>
          <p:nvPr/>
        </p:nvSpPr>
        <p:spPr>
          <a:xfrm>
            <a:off x="6719454" y="3193472"/>
            <a:ext cx="1641764" cy="276999"/>
          </a:xfrm>
          <a:prstGeom prst="rect">
            <a:avLst/>
          </a:prstGeom>
          <a:noFill/>
        </p:spPr>
        <p:txBody>
          <a:bodyPr wrap="square" rtlCol="0">
            <a:spAutoFit/>
          </a:bodyPr>
          <a:lstStyle/>
          <a:p>
            <a:r>
              <a:rPr lang="en-US" sz="1200" dirty="0"/>
              <a:t>Internal Network</a:t>
            </a:r>
            <a:endParaRPr lang="en-MY" sz="1200" dirty="0"/>
          </a:p>
        </p:txBody>
      </p:sp>
      <p:sp>
        <p:nvSpPr>
          <p:cNvPr id="3" name="TextBox 2">
            <a:extLst>
              <a:ext uri="{FF2B5EF4-FFF2-40B4-BE49-F238E27FC236}">
                <a16:creationId xmlns:a16="http://schemas.microsoft.com/office/drawing/2014/main" id="{4BF1CC3D-0DA7-F730-1BE3-59CB2221E53C}"/>
              </a:ext>
            </a:extLst>
          </p:cNvPr>
          <p:cNvSpPr txBox="1"/>
          <p:nvPr/>
        </p:nvSpPr>
        <p:spPr>
          <a:xfrm>
            <a:off x="720000" y="3046464"/>
            <a:ext cx="1641764" cy="276999"/>
          </a:xfrm>
          <a:prstGeom prst="rect">
            <a:avLst/>
          </a:prstGeom>
          <a:noFill/>
        </p:spPr>
        <p:txBody>
          <a:bodyPr wrap="square" rtlCol="0">
            <a:spAutoFit/>
          </a:bodyPr>
          <a:lstStyle/>
          <a:p>
            <a:r>
              <a:rPr lang="en-US" sz="1200" dirty="0"/>
              <a:t>External Network</a:t>
            </a:r>
            <a:endParaRPr lang="en-MY" sz="1200" dirty="0"/>
          </a:p>
        </p:txBody>
      </p:sp>
      <p:sp>
        <p:nvSpPr>
          <p:cNvPr id="4" name="TextBox 3">
            <a:extLst>
              <a:ext uri="{FF2B5EF4-FFF2-40B4-BE49-F238E27FC236}">
                <a16:creationId xmlns:a16="http://schemas.microsoft.com/office/drawing/2014/main" id="{6D2942D8-628F-A943-E87E-758355B6E82E}"/>
              </a:ext>
            </a:extLst>
          </p:cNvPr>
          <p:cNvSpPr txBox="1"/>
          <p:nvPr/>
        </p:nvSpPr>
        <p:spPr>
          <a:xfrm>
            <a:off x="1288813" y="1727067"/>
            <a:ext cx="1641764" cy="276999"/>
          </a:xfrm>
          <a:prstGeom prst="rect">
            <a:avLst/>
          </a:prstGeom>
          <a:noFill/>
        </p:spPr>
        <p:txBody>
          <a:bodyPr wrap="square" rtlCol="0">
            <a:spAutoFit/>
          </a:bodyPr>
          <a:lstStyle/>
          <a:p>
            <a:r>
              <a:rPr lang="en-US" sz="1200" dirty="0"/>
              <a:t>Demilitarized Zone</a:t>
            </a:r>
            <a:endParaRPr lang="en-MY" sz="1200" dirty="0"/>
          </a:p>
        </p:txBody>
      </p:sp>
      <p:sp>
        <p:nvSpPr>
          <p:cNvPr id="8" name="TextBox 7">
            <a:extLst>
              <a:ext uri="{FF2B5EF4-FFF2-40B4-BE49-F238E27FC236}">
                <a16:creationId xmlns:a16="http://schemas.microsoft.com/office/drawing/2014/main" id="{5115A92C-FF96-887C-975F-5E8EA3744CE1}"/>
              </a:ext>
            </a:extLst>
          </p:cNvPr>
          <p:cNvSpPr txBox="1"/>
          <p:nvPr/>
        </p:nvSpPr>
        <p:spPr>
          <a:xfrm>
            <a:off x="5770417" y="4087091"/>
            <a:ext cx="3858491" cy="184666"/>
          </a:xfrm>
          <a:prstGeom prst="rect">
            <a:avLst/>
          </a:prstGeom>
          <a:noFill/>
        </p:spPr>
        <p:txBody>
          <a:bodyPr wrap="square" rtlCol="0">
            <a:spAutoFit/>
          </a:bodyPr>
          <a:lstStyle/>
          <a:p>
            <a:r>
              <a:rPr lang="en-US" sz="600" dirty="0"/>
              <a:t>Printer and Scanners</a:t>
            </a:r>
            <a:endParaRPr lang="en-MY" sz="600" dirty="0"/>
          </a:p>
        </p:txBody>
      </p:sp>
      <p:sp>
        <p:nvSpPr>
          <p:cNvPr id="9" name="TextBox 8">
            <a:extLst>
              <a:ext uri="{FF2B5EF4-FFF2-40B4-BE49-F238E27FC236}">
                <a16:creationId xmlns:a16="http://schemas.microsoft.com/office/drawing/2014/main" id="{4FBD446E-1424-DB0C-465C-241D3F0CA11F}"/>
              </a:ext>
            </a:extLst>
          </p:cNvPr>
          <p:cNvSpPr txBox="1"/>
          <p:nvPr/>
        </p:nvSpPr>
        <p:spPr>
          <a:xfrm>
            <a:off x="5806568" y="2453443"/>
            <a:ext cx="2438836" cy="184666"/>
          </a:xfrm>
          <a:prstGeom prst="rect">
            <a:avLst/>
          </a:prstGeom>
          <a:noFill/>
        </p:spPr>
        <p:txBody>
          <a:bodyPr wrap="square" rtlCol="0">
            <a:spAutoFit/>
          </a:bodyPr>
          <a:lstStyle/>
          <a:p>
            <a:r>
              <a:rPr lang="en-US" sz="600" dirty="0"/>
              <a:t>Printer and Scanners</a:t>
            </a:r>
            <a:endParaRPr lang="en-MY"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38"/>
          <p:cNvSpPr txBox="1">
            <a:spLocks noGrp="1"/>
          </p:cNvSpPr>
          <p:nvPr>
            <p:ph type="title" idx="2"/>
          </p:nvPr>
        </p:nvSpPr>
        <p:spPr>
          <a:xfrm>
            <a:off x="665499" y="0"/>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dirty="0"/>
              <a:t>Before Access to Internal Network</a:t>
            </a:r>
            <a:endParaRPr sz="2800" b="0" dirty="0"/>
          </a:p>
        </p:txBody>
      </p:sp>
      <p:cxnSp>
        <p:nvCxnSpPr>
          <p:cNvPr id="291" name="Google Shape;291;p38"/>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17" name="Picture 16">
            <a:extLst>
              <a:ext uri="{FF2B5EF4-FFF2-40B4-BE49-F238E27FC236}">
                <a16:creationId xmlns:a16="http://schemas.microsoft.com/office/drawing/2014/main" id="{CFFC64BE-5446-5208-B048-3EFDEDBB554B}"/>
              </a:ext>
            </a:extLst>
          </p:cNvPr>
          <p:cNvPicPr>
            <a:picLocks noChangeAspect="1"/>
          </p:cNvPicPr>
          <p:nvPr/>
        </p:nvPicPr>
        <p:blipFill>
          <a:blip r:embed="rId3"/>
          <a:stretch>
            <a:fillRect/>
          </a:stretch>
        </p:blipFill>
        <p:spPr>
          <a:xfrm>
            <a:off x="178115" y="775264"/>
            <a:ext cx="3511923" cy="1662874"/>
          </a:xfrm>
          <a:prstGeom prst="rect">
            <a:avLst/>
          </a:prstGeom>
        </p:spPr>
      </p:pic>
      <p:sp>
        <p:nvSpPr>
          <p:cNvPr id="18" name="Google Shape;401;p44">
            <a:extLst>
              <a:ext uri="{FF2B5EF4-FFF2-40B4-BE49-F238E27FC236}">
                <a16:creationId xmlns:a16="http://schemas.microsoft.com/office/drawing/2014/main" id="{4FD2A8A9-D34C-C12E-A845-CC9594135757}"/>
              </a:ext>
            </a:extLst>
          </p:cNvPr>
          <p:cNvSpPr txBox="1">
            <a:spLocks noGrp="1"/>
          </p:cNvSpPr>
          <p:nvPr>
            <p:ph type="subTitle" idx="1"/>
          </p:nvPr>
        </p:nvSpPr>
        <p:spPr>
          <a:xfrm>
            <a:off x="3785910" y="493814"/>
            <a:ext cx="4487717" cy="3938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Router (in-built firewall)</a:t>
            </a:r>
          </a:p>
          <a:p>
            <a:pPr marL="0" indent="0" algn="l"/>
            <a:r>
              <a:rPr lang="en-US" sz="1100" dirty="0"/>
              <a:t>The router helps to forward data packets between networks. Firewall help to </a:t>
            </a:r>
            <a:r>
              <a:rPr lang="en-US" sz="1100" dirty="0" err="1"/>
              <a:t>analyse</a:t>
            </a:r>
            <a:r>
              <a:rPr lang="en-US" sz="1100" dirty="0"/>
              <a:t> incoming and outgoing packets that come from external networks based on security rules. Port numbers allowed to be accessed: FTP (20, 21), SSH (22), SMTP (25), DNS (53), HTTP (80), HTTPS (443), LDAP (389), RDP (3389)</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b="1" dirty="0"/>
              <a:t>Firewall</a:t>
            </a:r>
          </a:p>
          <a:p>
            <a:pPr marL="0" indent="0" algn="l"/>
            <a:r>
              <a:rPr lang="en-US" sz="1100" dirty="0"/>
              <a:t>Act as a first-line </a:t>
            </a:r>
            <a:r>
              <a:rPr lang="en-US" sz="1100" dirty="0" err="1"/>
              <a:t>defence</a:t>
            </a:r>
            <a:r>
              <a:rPr lang="en-US" sz="1100" dirty="0"/>
              <a:t> against external threats. Monitors and controls traffic that enters and outgoing based on security rules to protect the system from </a:t>
            </a:r>
            <a:r>
              <a:rPr lang="en-US" sz="1100" dirty="0" err="1"/>
              <a:t>unauthorised</a:t>
            </a:r>
            <a:r>
              <a:rPr lang="en-US" sz="1100" dirty="0"/>
              <a:t> access. Port numbers allowed to be accessed: FTP (20, 21), SSH (22), SMTP (25), DNS (53), HTTP (80), HTTPS (443), LDAP (389), RDP (3389)</a:t>
            </a:r>
          </a:p>
          <a:p>
            <a:pPr marL="0" indent="0" algn="l"/>
            <a:endParaRPr lang="en-US" sz="1100" dirty="0"/>
          </a:p>
          <a:p>
            <a:pPr marL="0" lvl="0" indent="0" algn="l" rtl="0">
              <a:spcBef>
                <a:spcPts val="0"/>
              </a:spcBef>
              <a:spcAft>
                <a:spcPts val="0"/>
              </a:spcAft>
              <a:buNone/>
            </a:pPr>
            <a:r>
              <a:rPr lang="en-US" sz="1100" b="1" dirty="0"/>
              <a:t>VPN gateway </a:t>
            </a:r>
          </a:p>
          <a:p>
            <a:pPr marL="0" lvl="0" indent="0" algn="l" rtl="0">
              <a:spcBef>
                <a:spcPts val="0"/>
              </a:spcBef>
              <a:spcAft>
                <a:spcPts val="0"/>
              </a:spcAft>
              <a:buNone/>
            </a:pPr>
            <a:r>
              <a:rPr lang="en-US" sz="1100" dirty="0"/>
              <a:t>VPN gateway provides a secure, encrypted connection and enables the worker to access company resources while working from home or travelling securely.</a:t>
            </a:r>
          </a:p>
          <a:p>
            <a:pPr marL="0" lvl="0" indent="0" algn="l" rtl="0">
              <a:spcBef>
                <a:spcPts val="0"/>
              </a:spcBef>
              <a:spcAft>
                <a:spcPts val="0"/>
              </a:spcAft>
              <a:buNone/>
            </a:pPr>
            <a:endParaRPr lang="en-US" sz="1100" dirty="0"/>
          </a:p>
          <a:p>
            <a:pPr marL="0" lvl="0" indent="0" algn="l" rtl="0">
              <a:spcBef>
                <a:spcPts val="0"/>
              </a:spcBef>
              <a:spcAft>
                <a:spcPts val="0"/>
              </a:spcAft>
              <a:buNone/>
            </a:pPr>
            <a:r>
              <a:rPr lang="en-MY" sz="1100" b="1" dirty="0"/>
              <a:t>Intrusion Detection System(IDS)</a:t>
            </a:r>
          </a:p>
          <a:p>
            <a:pPr marL="0" lvl="0" indent="0" algn="l" rtl="0">
              <a:spcBef>
                <a:spcPts val="0"/>
              </a:spcBef>
              <a:spcAft>
                <a:spcPts val="0"/>
              </a:spcAft>
              <a:buNone/>
            </a:pPr>
            <a:r>
              <a:rPr lang="en-MY" sz="1100" dirty="0"/>
              <a:t>Generate an alert to the security administrator  once it detects security threats</a:t>
            </a:r>
          </a:p>
          <a:p>
            <a:pPr marL="0" lvl="0" indent="0" algn="l" rtl="0">
              <a:spcBef>
                <a:spcPts val="0"/>
              </a:spcBef>
              <a:spcAft>
                <a:spcPts val="0"/>
              </a:spcAft>
              <a:buNone/>
            </a:pPr>
            <a:endParaRPr lang="en-MY" sz="1100" b="1" dirty="0"/>
          </a:p>
          <a:p>
            <a:pPr marL="0" lvl="0" indent="0" algn="l" rtl="0">
              <a:spcBef>
                <a:spcPts val="0"/>
              </a:spcBef>
              <a:spcAft>
                <a:spcPts val="0"/>
              </a:spcAft>
              <a:buNone/>
            </a:pPr>
            <a:r>
              <a:rPr lang="en-MY" sz="1100" b="1" dirty="0"/>
              <a:t>Intrusion Prevention System (IPS)</a:t>
            </a:r>
          </a:p>
          <a:p>
            <a:pPr marL="0" lvl="0" indent="0" algn="l" rtl="0">
              <a:spcBef>
                <a:spcPts val="0"/>
              </a:spcBef>
              <a:spcAft>
                <a:spcPts val="0"/>
              </a:spcAft>
              <a:buNone/>
            </a:pPr>
            <a:r>
              <a:rPr lang="en-MY" sz="1100" dirty="0"/>
              <a:t>Block malicious activities based on a database of known attack</a:t>
            </a:r>
            <a:endParaRPr sz="1100" b="1" dirty="0"/>
          </a:p>
        </p:txBody>
      </p:sp>
      <p:pic>
        <p:nvPicPr>
          <p:cNvPr id="2052" name="Picture 4" descr="Entrance design, Entrance gates design, Main entrance">
            <a:extLst>
              <a:ext uri="{FF2B5EF4-FFF2-40B4-BE49-F238E27FC236}">
                <a16:creationId xmlns:a16="http://schemas.microsoft.com/office/drawing/2014/main" id="{36F7991C-270F-7A75-9F9B-F0B751F8D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76" y="2641603"/>
            <a:ext cx="2944060" cy="1963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38"/>
          <p:cNvSpPr txBox="1">
            <a:spLocks noGrp="1"/>
          </p:cNvSpPr>
          <p:nvPr>
            <p:ph type="title" idx="2"/>
          </p:nvPr>
        </p:nvSpPr>
        <p:spPr>
          <a:xfrm>
            <a:off x="665499" y="0"/>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dirty="0"/>
              <a:t>Before Access to Internal Network</a:t>
            </a:r>
            <a:endParaRPr sz="2800" b="0" dirty="0"/>
          </a:p>
        </p:txBody>
      </p:sp>
      <p:cxnSp>
        <p:nvCxnSpPr>
          <p:cNvPr id="291" name="Google Shape;291;p38"/>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17" name="Picture 16">
            <a:extLst>
              <a:ext uri="{FF2B5EF4-FFF2-40B4-BE49-F238E27FC236}">
                <a16:creationId xmlns:a16="http://schemas.microsoft.com/office/drawing/2014/main" id="{CFFC64BE-5446-5208-B048-3EFDEDBB554B}"/>
              </a:ext>
            </a:extLst>
          </p:cNvPr>
          <p:cNvPicPr>
            <a:picLocks noChangeAspect="1"/>
          </p:cNvPicPr>
          <p:nvPr/>
        </p:nvPicPr>
        <p:blipFill>
          <a:blip r:embed="rId3"/>
          <a:stretch>
            <a:fillRect/>
          </a:stretch>
        </p:blipFill>
        <p:spPr>
          <a:xfrm>
            <a:off x="178115" y="1855319"/>
            <a:ext cx="3511923" cy="1662874"/>
          </a:xfrm>
          <a:prstGeom prst="rect">
            <a:avLst/>
          </a:prstGeom>
        </p:spPr>
      </p:pic>
      <p:sp>
        <p:nvSpPr>
          <p:cNvPr id="18" name="Google Shape;401;p44">
            <a:extLst>
              <a:ext uri="{FF2B5EF4-FFF2-40B4-BE49-F238E27FC236}">
                <a16:creationId xmlns:a16="http://schemas.microsoft.com/office/drawing/2014/main" id="{4FD2A8A9-D34C-C12E-A845-CC9594135757}"/>
              </a:ext>
            </a:extLst>
          </p:cNvPr>
          <p:cNvSpPr txBox="1">
            <a:spLocks noGrp="1"/>
          </p:cNvSpPr>
          <p:nvPr>
            <p:ph type="subTitle" idx="1"/>
          </p:nvPr>
        </p:nvSpPr>
        <p:spPr>
          <a:xfrm>
            <a:off x="3690038" y="663339"/>
            <a:ext cx="4679461" cy="4205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1100" b="1" dirty="0">
                <a:latin typeface="+mn-lt"/>
              </a:rPr>
              <a:t>Router (in-built firewall)</a:t>
            </a:r>
          </a:p>
          <a:p>
            <a:pPr marL="0" lvl="0" indent="0" algn="just" rtl="0">
              <a:spcBef>
                <a:spcPts val="0"/>
              </a:spcBef>
              <a:spcAft>
                <a:spcPts val="0"/>
              </a:spcAft>
              <a:buNone/>
            </a:pPr>
            <a:r>
              <a:rPr lang="en-MY" sz="1100" dirty="0">
                <a:latin typeface="+mn-lt"/>
              </a:rPr>
              <a:t>The router in the middle transmits packets to the internal network and DMZ. A firewall is to monitor and controls incoming and outgoing packets. </a:t>
            </a:r>
          </a:p>
          <a:p>
            <a:pPr marL="0" lvl="0" indent="0" algn="l" rtl="0">
              <a:spcBef>
                <a:spcPts val="0"/>
              </a:spcBef>
              <a:spcAft>
                <a:spcPts val="0"/>
              </a:spcAft>
              <a:buNone/>
            </a:pPr>
            <a:endParaRPr lang="en-MY" sz="1100" dirty="0">
              <a:latin typeface="+mn-lt"/>
            </a:endParaRPr>
          </a:p>
          <a:p>
            <a:pPr marL="0" lvl="0" indent="0" algn="l" rtl="0">
              <a:spcBef>
                <a:spcPts val="0"/>
              </a:spcBef>
              <a:spcAft>
                <a:spcPts val="0"/>
              </a:spcAft>
              <a:buNone/>
            </a:pPr>
            <a:r>
              <a:rPr lang="en-MY" sz="1100" b="1" dirty="0">
                <a:latin typeface="+mn-lt"/>
              </a:rPr>
              <a:t>VPN Gateway with firewalls</a:t>
            </a:r>
          </a:p>
          <a:p>
            <a:pPr marL="0" lvl="0" indent="0" algn="just" rtl="0">
              <a:spcBef>
                <a:spcPts val="0"/>
              </a:spcBef>
              <a:spcAft>
                <a:spcPts val="0"/>
              </a:spcAft>
              <a:buNone/>
            </a:pPr>
            <a:r>
              <a:rPr lang="en-MY" sz="1000" dirty="0">
                <a:latin typeface="+mn-lt"/>
              </a:rPr>
              <a:t>Employees can connect to VPN gateway when employee wants to access the internal network while travelling or working from home. Thus, a VPN gateway with firewalls can provide secure internal network access for their employee. Firewalls can protect the internal network from unauthorised access, while VPN gateway provides an encrypted tunnel for remote users to access the internal network. This can allow employees to work safely in public and prevent leaks of company information.</a:t>
            </a:r>
          </a:p>
          <a:p>
            <a:pPr marL="0" lvl="0" indent="0" algn="l" rtl="0">
              <a:spcBef>
                <a:spcPts val="0"/>
              </a:spcBef>
              <a:spcAft>
                <a:spcPts val="0"/>
              </a:spcAft>
              <a:buNone/>
            </a:pPr>
            <a:endParaRPr lang="en-MY" sz="1100" dirty="0">
              <a:latin typeface="+mn-lt"/>
            </a:endParaRPr>
          </a:p>
          <a:p>
            <a:pPr marL="0" lvl="0" indent="0" algn="l" rtl="0">
              <a:spcBef>
                <a:spcPts val="0"/>
              </a:spcBef>
              <a:spcAft>
                <a:spcPts val="0"/>
              </a:spcAft>
              <a:buNone/>
            </a:pPr>
            <a:r>
              <a:rPr lang="en-MY" sz="1100" b="1" dirty="0">
                <a:latin typeface="+mn-lt"/>
              </a:rPr>
              <a:t>IDS</a:t>
            </a:r>
          </a:p>
          <a:p>
            <a:pPr marL="0" lvl="0" indent="0" algn="just" rtl="0">
              <a:spcBef>
                <a:spcPts val="0"/>
              </a:spcBef>
              <a:spcAft>
                <a:spcPts val="0"/>
              </a:spcAft>
            </a:pPr>
            <a:r>
              <a:rPr lang="en-MY" sz="1000" dirty="0">
                <a:latin typeface="+mn-lt"/>
              </a:rPr>
              <a:t>IDS is put in after the firewall to detect any malicious activity that the firewall has missed. When the attacker is able to bypass the firewall, IDS is able to alert security administrators. It also can reduce false alarms as the IDS only analyse packets that pass through the firewalls.</a:t>
            </a:r>
          </a:p>
          <a:p>
            <a:pPr marL="0" lvl="0" indent="0" algn="l" rtl="0">
              <a:spcBef>
                <a:spcPts val="0"/>
              </a:spcBef>
              <a:spcAft>
                <a:spcPts val="0"/>
              </a:spcAft>
            </a:pPr>
            <a:endParaRPr lang="en-MY" sz="1000" dirty="0">
              <a:latin typeface="+mn-lt"/>
            </a:endParaRPr>
          </a:p>
          <a:p>
            <a:pPr marL="0" lvl="0" indent="0" algn="l" rtl="0">
              <a:spcBef>
                <a:spcPts val="0"/>
              </a:spcBef>
              <a:spcAft>
                <a:spcPts val="0"/>
              </a:spcAft>
            </a:pPr>
            <a:r>
              <a:rPr lang="en-MY" sz="1100" b="1" dirty="0">
                <a:latin typeface="+mn-lt"/>
              </a:rPr>
              <a:t>IPS </a:t>
            </a:r>
          </a:p>
          <a:p>
            <a:pPr marL="0" lvl="0" indent="0" algn="just" rtl="0">
              <a:spcBef>
                <a:spcPts val="0"/>
              </a:spcBef>
              <a:spcAft>
                <a:spcPts val="0"/>
              </a:spcAft>
            </a:pPr>
            <a:r>
              <a:rPr lang="en-MY" sz="1100" dirty="0">
                <a:latin typeface="+mn-lt"/>
              </a:rPr>
              <a:t>IPS is placed after IDS because IPS can block any detected threats  based on the known attacks from the database and threats that are detected by IDS from entering the internal network</a:t>
            </a:r>
          </a:p>
          <a:p>
            <a:pPr marL="0" lvl="0" indent="0" algn="l" rtl="0">
              <a:spcBef>
                <a:spcPts val="0"/>
              </a:spcBef>
              <a:spcAft>
                <a:spcPts val="0"/>
              </a:spcAft>
            </a:pPr>
            <a:endParaRPr lang="en-MY" sz="1000" dirty="0">
              <a:latin typeface="+mn-lt"/>
            </a:endParaRPr>
          </a:p>
          <a:p>
            <a:pPr marL="0" lvl="0" indent="0" algn="l" rtl="0">
              <a:spcBef>
                <a:spcPts val="0"/>
              </a:spcBef>
              <a:spcAft>
                <a:spcPts val="0"/>
              </a:spcAft>
              <a:buNone/>
            </a:pPr>
            <a:endParaRPr sz="1100" b="1" dirty="0">
              <a:latin typeface="+mn-lt"/>
            </a:endParaRPr>
          </a:p>
        </p:txBody>
      </p:sp>
    </p:spTree>
    <p:extLst>
      <p:ext uri="{BB962C8B-B14F-4D97-AF65-F5344CB8AC3E}">
        <p14:creationId xmlns:p14="http://schemas.microsoft.com/office/powerpoint/2010/main" val="112327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38"/>
          <p:cNvSpPr txBox="1">
            <a:spLocks noGrp="1"/>
          </p:cNvSpPr>
          <p:nvPr>
            <p:ph type="title" idx="2"/>
          </p:nvPr>
        </p:nvSpPr>
        <p:spPr>
          <a:xfrm>
            <a:off x="510450" y="192928"/>
            <a:ext cx="7268300" cy="4931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t>Internal Network</a:t>
            </a:r>
            <a:endParaRPr b="0" dirty="0"/>
          </a:p>
        </p:txBody>
      </p:sp>
      <p:cxnSp>
        <p:nvCxnSpPr>
          <p:cNvPr id="291" name="Google Shape;291;p38"/>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3" name="Picture 2">
            <a:extLst>
              <a:ext uri="{FF2B5EF4-FFF2-40B4-BE49-F238E27FC236}">
                <a16:creationId xmlns:a16="http://schemas.microsoft.com/office/drawing/2014/main" id="{468948E3-1DD9-B693-CC00-82E2F7F8067A}"/>
              </a:ext>
            </a:extLst>
          </p:cNvPr>
          <p:cNvPicPr>
            <a:picLocks noChangeAspect="1"/>
          </p:cNvPicPr>
          <p:nvPr/>
        </p:nvPicPr>
        <p:blipFill>
          <a:blip r:embed="rId3"/>
          <a:stretch>
            <a:fillRect/>
          </a:stretch>
        </p:blipFill>
        <p:spPr>
          <a:xfrm>
            <a:off x="226794" y="1004125"/>
            <a:ext cx="3541641" cy="3718724"/>
          </a:xfrm>
          <a:prstGeom prst="rect">
            <a:avLst/>
          </a:prstGeom>
        </p:spPr>
      </p:pic>
      <p:sp>
        <p:nvSpPr>
          <p:cNvPr id="2" name="TextBox 1">
            <a:extLst>
              <a:ext uri="{FF2B5EF4-FFF2-40B4-BE49-F238E27FC236}">
                <a16:creationId xmlns:a16="http://schemas.microsoft.com/office/drawing/2014/main" id="{D43F5589-720D-18D5-027B-93BF8D45BEAC}"/>
              </a:ext>
            </a:extLst>
          </p:cNvPr>
          <p:cNvSpPr txBox="1"/>
          <p:nvPr/>
        </p:nvSpPr>
        <p:spPr>
          <a:xfrm>
            <a:off x="3917950" y="1004125"/>
            <a:ext cx="4000500" cy="2985433"/>
          </a:xfrm>
          <a:prstGeom prst="rect">
            <a:avLst/>
          </a:prstGeom>
          <a:noFill/>
        </p:spPr>
        <p:txBody>
          <a:bodyPr wrap="square" rtlCol="0">
            <a:spAutoFit/>
          </a:bodyPr>
          <a:lstStyle/>
          <a:p>
            <a:r>
              <a:rPr lang="en-MY" sz="1100" b="1" dirty="0"/>
              <a:t>Disk Encryption</a:t>
            </a:r>
          </a:p>
          <a:p>
            <a:pPr algn="just"/>
            <a:r>
              <a:rPr lang="en-MY" sz="1000" dirty="0"/>
              <a:t>Protect computer-sensitive data by encrypting data into unreadable code to prevent unauthorised access. Even though the data is stolen, it can ensure the data won’t be seen by others Some common disk encryption solutions like BitLocker etc.</a:t>
            </a:r>
          </a:p>
          <a:p>
            <a:endParaRPr lang="en-MY" sz="1000" dirty="0"/>
          </a:p>
          <a:p>
            <a:r>
              <a:rPr lang="en-MY" sz="1200" b="1" dirty="0"/>
              <a:t>Secure seeded storage of password</a:t>
            </a:r>
          </a:p>
          <a:p>
            <a:pPr algn="just"/>
            <a:r>
              <a:rPr lang="en-MY" sz="1000" dirty="0"/>
              <a:t>Method of storing encrypted passwords to protect from unauthorised access or theft. It is done by combining password hash and salt value. The password hash and salt value are encrypted by the seed, which refers to a string of random characters. The seed is used to encrypt and decrypt passwords.</a:t>
            </a:r>
          </a:p>
          <a:p>
            <a:pPr algn="just"/>
            <a:endParaRPr lang="en-MY" sz="1000" dirty="0"/>
          </a:p>
          <a:p>
            <a:pPr algn="just"/>
            <a:r>
              <a:rPr lang="en-MY" sz="1200" b="1" dirty="0"/>
              <a:t>TLS</a:t>
            </a:r>
          </a:p>
          <a:p>
            <a:pPr algn="just"/>
            <a:r>
              <a:rPr lang="en-MY" sz="1000" dirty="0"/>
              <a:t>TLS ensure the data transmitted between two parties is kept confidential by using encryption algorithms. It also detects whether someone is modifying the data while it is transmitting. Thus, it also helps to ensure that both parties receive accurate data.</a:t>
            </a:r>
            <a:endParaRPr lang="en-MY" sz="1200" b="1" dirty="0"/>
          </a:p>
        </p:txBody>
      </p:sp>
      <p:sp>
        <p:nvSpPr>
          <p:cNvPr id="6" name="TextBox 5">
            <a:extLst>
              <a:ext uri="{FF2B5EF4-FFF2-40B4-BE49-F238E27FC236}">
                <a16:creationId xmlns:a16="http://schemas.microsoft.com/office/drawing/2014/main" id="{54ED77FC-C4B8-CA14-5DEA-5CFA854ED73A}"/>
              </a:ext>
            </a:extLst>
          </p:cNvPr>
          <p:cNvSpPr txBox="1"/>
          <p:nvPr/>
        </p:nvSpPr>
        <p:spPr>
          <a:xfrm>
            <a:off x="1302326" y="3877741"/>
            <a:ext cx="3858491" cy="184666"/>
          </a:xfrm>
          <a:prstGeom prst="rect">
            <a:avLst/>
          </a:prstGeom>
          <a:noFill/>
        </p:spPr>
        <p:txBody>
          <a:bodyPr wrap="square" rtlCol="0">
            <a:spAutoFit/>
          </a:bodyPr>
          <a:lstStyle/>
          <a:p>
            <a:r>
              <a:rPr lang="en-US" sz="600" dirty="0"/>
              <a:t>Printer and Scanners</a:t>
            </a:r>
            <a:endParaRPr lang="en-MY" sz="600" dirty="0"/>
          </a:p>
        </p:txBody>
      </p:sp>
      <p:sp>
        <p:nvSpPr>
          <p:cNvPr id="7" name="TextBox 6">
            <a:extLst>
              <a:ext uri="{FF2B5EF4-FFF2-40B4-BE49-F238E27FC236}">
                <a16:creationId xmlns:a16="http://schemas.microsoft.com/office/drawing/2014/main" id="{ECD7B7C1-87DE-DFEB-C643-B53FC354DD26}"/>
              </a:ext>
            </a:extLst>
          </p:cNvPr>
          <p:cNvSpPr txBox="1"/>
          <p:nvPr/>
        </p:nvSpPr>
        <p:spPr>
          <a:xfrm>
            <a:off x="1454726" y="1634837"/>
            <a:ext cx="3858491" cy="184666"/>
          </a:xfrm>
          <a:prstGeom prst="rect">
            <a:avLst/>
          </a:prstGeom>
          <a:noFill/>
        </p:spPr>
        <p:txBody>
          <a:bodyPr wrap="square" rtlCol="0">
            <a:spAutoFit/>
          </a:bodyPr>
          <a:lstStyle/>
          <a:p>
            <a:r>
              <a:rPr lang="en-US" sz="600" dirty="0"/>
              <a:t>Printer and Scanners</a:t>
            </a:r>
            <a:endParaRPr lang="en-MY" sz="600" dirty="0"/>
          </a:p>
        </p:txBody>
      </p:sp>
    </p:spTree>
    <p:extLst>
      <p:ext uri="{BB962C8B-B14F-4D97-AF65-F5344CB8AC3E}">
        <p14:creationId xmlns:p14="http://schemas.microsoft.com/office/powerpoint/2010/main" val="408266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436200" y="171067"/>
            <a:ext cx="84748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dirty="0"/>
              <a:t>Internal Network</a:t>
            </a:r>
            <a:endParaRPr sz="2800" b="0" dirty="0"/>
          </a:p>
        </p:txBody>
      </p:sp>
      <p:cxnSp>
        <p:nvCxnSpPr>
          <p:cNvPr id="242" name="Google Shape;242;p34"/>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1028" name="Picture 4" descr="How to Draw a Floor Plan – Live Home 3D">
            <a:extLst>
              <a:ext uri="{FF2B5EF4-FFF2-40B4-BE49-F238E27FC236}">
                <a16:creationId xmlns:a16="http://schemas.microsoft.com/office/drawing/2014/main" id="{A7CAB17A-6F3C-070B-9F13-256C90BAEC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28"/>
          <a:stretch/>
        </p:blipFill>
        <p:spPr bwMode="auto">
          <a:xfrm>
            <a:off x="4469823" y="1130994"/>
            <a:ext cx="3265850" cy="3063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B0273-4A18-2DDB-6F89-3787D7A7E268}"/>
              </a:ext>
            </a:extLst>
          </p:cNvPr>
          <p:cNvSpPr txBox="1"/>
          <p:nvPr/>
        </p:nvSpPr>
        <p:spPr>
          <a:xfrm>
            <a:off x="4673600" y="2417861"/>
            <a:ext cx="1644650" cy="307777"/>
          </a:xfrm>
          <a:prstGeom prst="rect">
            <a:avLst/>
          </a:prstGeom>
          <a:noFill/>
        </p:spPr>
        <p:txBody>
          <a:bodyPr wrap="square" rtlCol="0">
            <a:spAutoFit/>
          </a:bodyPr>
          <a:lstStyle/>
          <a:p>
            <a:r>
              <a:rPr lang="en-MY" dirty="0"/>
              <a:t>Internal Network</a:t>
            </a:r>
          </a:p>
        </p:txBody>
      </p:sp>
      <p:sp>
        <p:nvSpPr>
          <p:cNvPr id="6" name="TextBox 5">
            <a:extLst>
              <a:ext uri="{FF2B5EF4-FFF2-40B4-BE49-F238E27FC236}">
                <a16:creationId xmlns:a16="http://schemas.microsoft.com/office/drawing/2014/main" id="{8789DD49-7783-A872-D95C-3383E859C3F4}"/>
              </a:ext>
            </a:extLst>
          </p:cNvPr>
          <p:cNvSpPr txBox="1"/>
          <p:nvPr/>
        </p:nvSpPr>
        <p:spPr>
          <a:xfrm>
            <a:off x="6977387" y="4194520"/>
            <a:ext cx="954450" cy="184666"/>
          </a:xfrm>
          <a:prstGeom prst="rect">
            <a:avLst/>
          </a:prstGeom>
          <a:noFill/>
        </p:spPr>
        <p:txBody>
          <a:bodyPr wrap="square" rtlCol="0">
            <a:spAutoFit/>
          </a:bodyPr>
          <a:lstStyle/>
          <a:p>
            <a:r>
              <a:rPr lang="en-MY" sz="600" dirty="0"/>
              <a:t>(</a:t>
            </a:r>
            <a:r>
              <a:rPr lang="en-MY" sz="600" dirty="0" err="1"/>
              <a:t>LiveHome</a:t>
            </a:r>
            <a:r>
              <a:rPr lang="en-MY" sz="600" dirty="0"/>
              <a:t> 3D, 2020)</a:t>
            </a:r>
          </a:p>
        </p:txBody>
      </p:sp>
      <p:pic>
        <p:nvPicPr>
          <p:cNvPr id="5" name="Picture 4">
            <a:extLst>
              <a:ext uri="{FF2B5EF4-FFF2-40B4-BE49-F238E27FC236}">
                <a16:creationId xmlns:a16="http://schemas.microsoft.com/office/drawing/2014/main" id="{CD90824C-4FEC-4B4C-F476-718E858A4FBA}"/>
              </a:ext>
            </a:extLst>
          </p:cNvPr>
          <p:cNvPicPr>
            <a:picLocks noChangeAspect="1"/>
          </p:cNvPicPr>
          <p:nvPr/>
        </p:nvPicPr>
        <p:blipFill>
          <a:blip r:embed="rId4"/>
          <a:stretch>
            <a:fillRect/>
          </a:stretch>
        </p:blipFill>
        <p:spPr>
          <a:xfrm>
            <a:off x="226794" y="1004125"/>
            <a:ext cx="3541641" cy="3718724"/>
          </a:xfrm>
          <a:prstGeom prst="rect">
            <a:avLst/>
          </a:prstGeom>
        </p:spPr>
      </p:pic>
      <p:sp>
        <p:nvSpPr>
          <p:cNvPr id="2" name="TextBox 1">
            <a:extLst>
              <a:ext uri="{FF2B5EF4-FFF2-40B4-BE49-F238E27FC236}">
                <a16:creationId xmlns:a16="http://schemas.microsoft.com/office/drawing/2014/main" id="{4D1E6461-A44C-6736-DBEF-54F9629FF79D}"/>
              </a:ext>
            </a:extLst>
          </p:cNvPr>
          <p:cNvSpPr txBox="1"/>
          <p:nvPr/>
        </p:nvSpPr>
        <p:spPr>
          <a:xfrm>
            <a:off x="1408327" y="1651501"/>
            <a:ext cx="3858491" cy="184666"/>
          </a:xfrm>
          <a:prstGeom prst="rect">
            <a:avLst/>
          </a:prstGeom>
          <a:noFill/>
        </p:spPr>
        <p:txBody>
          <a:bodyPr wrap="square" rtlCol="0">
            <a:spAutoFit/>
          </a:bodyPr>
          <a:lstStyle/>
          <a:p>
            <a:r>
              <a:rPr lang="en-US" sz="600" dirty="0"/>
              <a:t>Printer and Scanners</a:t>
            </a:r>
            <a:endParaRPr lang="en-MY" sz="600" dirty="0"/>
          </a:p>
        </p:txBody>
      </p:sp>
      <p:sp>
        <p:nvSpPr>
          <p:cNvPr id="7" name="TextBox 6">
            <a:extLst>
              <a:ext uri="{FF2B5EF4-FFF2-40B4-BE49-F238E27FC236}">
                <a16:creationId xmlns:a16="http://schemas.microsoft.com/office/drawing/2014/main" id="{278F3872-3D8E-BC56-56D1-4B69056D62AD}"/>
              </a:ext>
            </a:extLst>
          </p:cNvPr>
          <p:cNvSpPr txBox="1"/>
          <p:nvPr/>
        </p:nvSpPr>
        <p:spPr>
          <a:xfrm>
            <a:off x="1323108" y="3854419"/>
            <a:ext cx="3858491" cy="184666"/>
          </a:xfrm>
          <a:prstGeom prst="rect">
            <a:avLst/>
          </a:prstGeom>
          <a:noFill/>
        </p:spPr>
        <p:txBody>
          <a:bodyPr wrap="square" rtlCol="0">
            <a:spAutoFit/>
          </a:bodyPr>
          <a:lstStyle/>
          <a:p>
            <a:r>
              <a:rPr lang="en-US" sz="600" dirty="0"/>
              <a:t>Printer and Scanners</a:t>
            </a:r>
            <a:endParaRPr lang="en-MY" sz="600" dirty="0"/>
          </a:p>
        </p:txBody>
      </p:sp>
    </p:spTree>
    <p:extLst>
      <p:ext uri="{BB962C8B-B14F-4D97-AF65-F5344CB8AC3E}">
        <p14:creationId xmlns:p14="http://schemas.microsoft.com/office/powerpoint/2010/main" val="114399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38"/>
          <p:cNvSpPr txBox="1">
            <a:spLocks noGrp="1"/>
          </p:cNvSpPr>
          <p:nvPr>
            <p:ph type="title" idx="2"/>
          </p:nvPr>
        </p:nvSpPr>
        <p:spPr>
          <a:xfrm>
            <a:off x="510450" y="192928"/>
            <a:ext cx="7268300" cy="4931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dirty="0"/>
              <a:t>Internal Network</a:t>
            </a:r>
            <a:endParaRPr b="0" dirty="0"/>
          </a:p>
        </p:txBody>
      </p:sp>
      <p:cxnSp>
        <p:nvCxnSpPr>
          <p:cNvPr id="291" name="Google Shape;291;p38"/>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3" name="Picture 2">
            <a:extLst>
              <a:ext uri="{FF2B5EF4-FFF2-40B4-BE49-F238E27FC236}">
                <a16:creationId xmlns:a16="http://schemas.microsoft.com/office/drawing/2014/main" id="{468948E3-1DD9-B693-CC00-82E2F7F8067A}"/>
              </a:ext>
            </a:extLst>
          </p:cNvPr>
          <p:cNvPicPr>
            <a:picLocks noChangeAspect="1"/>
          </p:cNvPicPr>
          <p:nvPr/>
        </p:nvPicPr>
        <p:blipFill>
          <a:blip r:embed="rId3"/>
          <a:stretch>
            <a:fillRect/>
          </a:stretch>
        </p:blipFill>
        <p:spPr>
          <a:xfrm>
            <a:off x="88250" y="1004125"/>
            <a:ext cx="3520857" cy="3696900"/>
          </a:xfrm>
          <a:prstGeom prst="rect">
            <a:avLst/>
          </a:prstGeom>
        </p:spPr>
      </p:pic>
      <p:sp>
        <p:nvSpPr>
          <p:cNvPr id="5" name="TextBox 4">
            <a:extLst>
              <a:ext uri="{FF2B5EF4-FFF2-40B4-BE49-F238E27FC236}">
                <a16:creationId xmlns:a16="http://schemas.microsoft.com/office/drawing/2014/main" id="{2779A7B7-0A69-A9FF-48E0-675C4FD89E4F}"/>
              </a:ext>
            </a:extLst>
          </p:cNvPr>
          <p:cNvSpPr txBox="1"/>
          <p:nvPr/>
        </p:nvSpPr>
        <p:spPr>
          <a:xfrm>
            <a:off x="3742964" y="775083"/>
            <a:ext cx="4626549" cy="4308872"/>
          </a:xfrm>
          <a:prstGeom prst="rect">
            <a:avLst/>
          </a:prstGeom>
          <a:noFill/>
        </p:spPr>
        <p:txBody>
          <a:bodyPr wrap="square" rtlCol="0">
            <a:spAutoFit/>
          </a:bodyPr>
          <a:lstStyle/>
          <a:p>
            <a:r>
              <a:rPr lang="en-MY" sz="1100" b="1" dirty="0"/>
              <a:t>Router and Switch</a:t>
            </a:r>
          </a:p>
          <a:p>
            <a:r>
              <a:rPr lang="en-US" sz="1000" dirty="0"/>
              <a:t>The router and switch help to forward data packets between networks and devices. </a:t>
            </a:r>
          </a:p>
          <a:p>
            <a:endParaRPr lang="en-MY" sz="1000" b="1" dirty="0"/>
          </a:p>
          <a:p>
            <a:r>
              <a:rPr lang="en-MY" sz="1100" b="1" dirty="0"/>
              <a:t>Authentication Server</a:t>
            </a:r>
          </a:p>
          <a:p>
            <a:pPr algn="just"/>
            <a:r>
              <a:rPr lang="en-MY" sz="1000" dirty="0"/>
              <a:t>Place in the internal network, as it is protected from unauthorised access from outside the network. </a:t>
            </a:r>
          </a:p>
          <a:p>
            <a:pPr marL="171450" indent="-171450">
              <a:buFontTx/>
              <a:buChar char="-"/>
            </a:pPr>
            <a:endParaRPr lang="en-MY" sz="1000" dirty="0"/>
          </a:p>
          <a:p>
            <a:r>
              <a:rPr lang="en-MY" sz="1100" b="1" dirty="0"/>
              <a:t>Customer Database Server</a:t>
            </a:r>
          </a:p>
          <a:p>
            <a:pPr algn="just"/>
            <a:r>
              <a:rPr lang="en-MY" sz="1000" dirty="0"/>
              <a:t>The customer database server is very important. Thus, I place it in the internal network to protect it from unauthorised access, and it can take advantage of other security measures before accessing the internal internet. </a:t>
            </a:r>
          </a:p>
          <a:p>
            <a:pPr marL="171450" indent="-171450">
              <a:buFontTx/>
              <a:buChar char="-"/>
            </a:pPr>
            <a:endParaRPr lang="en-MY" sz="1000" dirty="0"/>
          </a:p>
          <a:p>
            <a:pPr algn="just"/>
            <a:r>
              <a:rPr lang="en-MY" sz="1000" dirty="0"/>
              <a:t>Besides that, every employee must verify their identity by using an authentication server, and the authentication server will return a ticket to access to customer database server. Every ticket has a different level of permission to the customer database server depending on the role of that employee.</a:t>
            </a:r>
          </a:p>
          <a:p>
            <a:pPr marL="171450" indent="-171450">
              <a:buFontTx/>
              <a:buChar char="-"/>
            </a:pPr>
            <a:endParaRPr lang="en-MY" sz="1000" dirty="0"/>
          </a:p>
          <a:p>
            <a:r>
              <a:rPr lang="en-MY" sz="1100" b="1" dirty="0"/>
              <a:t>Employee PCs and printer and scanner</a:t>
            </a:r>
          </a:p>
          <a:p>
            <a:pPr algn="just"/>
            <a:r>
              <a:rPr lang="en-MY" sz="1000" dirty="0" err="1"/>
              <a:t>RnD</a:t>
            </a:r>
            <a:r>
              <a:rPr lang="en-MY" sz="1000" dirty="0"/>
              <a:t> and customer-facing management pc and printer are separate as </a:t>
            </a:r>
            <a:r>
              <a:rPr lang="en-MY" sz="1000" dirty="0" err="1"/>
              <a:t>RnD</a:t>
            </a:r>
            <a:r>
              <a:rPr lang="en-MY" sz="1000" dirty="0"/>
              <a:t> is a highly classified department, as we don’t want other competitors to know about our upcoming products. Thus, only the </a:t>
            </a:r>
            <a:r>
              <a:rPr lang="en-MY" sz="1000" dirty="0" err="1"/>
              <a:t>RnD</a:t>
            </a:r>
            <a:r>
              <a:rPr lang="en-MY" sz="1000" dirty="0"/>
              <a:t> department can access </a:t>
            </a:r>
            <a:r>
              <a:rPr lang="en-MY" sz="1000" dirty="0" err="1"/>
              <a:t>RnD</a:t>
            </a:r>
            <a:r>
              <a:rPr lang="en-MY" sz="1000" dirty="0"/>
              <a:t> information. This can prevent information leaks to other departments and prevent human errors.</a:t>
            </a:r>
          </a:p>
          <a:p>
            <a:pPr marL="171450" indent="-171450">
              <a:buFontTx/>
              <a:buChar char="-"/>
            </a:pPr>
            <a:endParaRPr lang="en-MY" sz="1000" dirty="0"/>
          </a:p>
          <a:p>
            <a:pPr marL="171450" indent="-171450">
              <a:buFontTx/>
              <a:buChar char="-"/>
            </a:pPr>
            <a:endParaRPr lang="en-MY" sz="1000" dirty="0"/>
          </a:p>
        </p:txBody>
      </p:sp>
      <p:sp>
        <p:nvSpPr>
          <p:cNvPr id="2" name="TextBox 1">
            <a:extLst>
              <a:ext uri="{FF2B5EF4-FFF2-40B4-BE49-F238E27FC236}">
                <a16:creationId xmlns:a16="http://schemas.microsoft.com/office/drawing/2014/main" id="{FD1DAE8B-0F15-1B40-ADB2-0B72DD23DD3F}"/>
              </a:ext>
            </a:extLst>
          </p:cNvPr>
          <p:cNvSpPr txBox="1"/>
          <p:nvPr/>
        </p:nvSpPr>
        <p:spPr>
          <a:xfrm>
            <a:off x="1198417" y="1641763"/>
            <a:ext cx="3858491" cy="184666"/>
          </a:xfrm>
          <a:prstGeom prst="rect">
            <a:avLst/>
          </a:prstGeom>
          <a:noFill/>
        </p:spPr>
        <p:txBody>
          <a:bodyPr wrap="square" rtlCol="0">
            <a:spAutoFit/>
          </a:bodyPr>
          <a:lstStyle/>
          <a:p>
            <a:r>
              <a:rPr lang="en-US" sz="600" dirty="0"/>
              <a:t>Printer and Scanners</a:t>
            </a:r>
            <a:endParaRPr lang="en-MY" sz="600" dirty="0"/>
          </a:p>
        </p:txBody>
      </p:sp>
      <p:sp>
        <p:nvSpPr>
          <p:cNvPr id="4" name="TextBox 3">
            <a:extLst>
              <a:ext uri="{FF2B5EF4-FFF2-40B4-BE49-F238E27FC236}">
                <a16:creationId xmlns:a16="http://schemas.microsoft.com/office/drawing/2014/main" id="{E5D5156C-C27A-9320-6327-5F6522E95F20}"/>
              </a:ext>
            </a:extLst>
          </p:cNvPr>
          <p:cNvSpPr txBox="1"/>
          <p:nvPr/>
        </p:nvSpPr>
        <p:spPr>
          <a:xfrm>
            <a:off x="1142999" y="3816927"/>
            <a:ext cx="3858491" cy="184666"/>
          </a:xfrm>
          <a:prstGeom prst="rect">
            <a:avLst/>
          </a:prstGeom>
          <a:noFill/>
        </p:spPr>
        <p:txBody>
          <a:bodyPr wrap="square" rtlCol="0">
            <a:spAutoFit/>
          </a:bodyPr>
          <a:lstStyle/>
          <a:p>
            <a:r>
              <a:rPr lang="en-US" sz="600" dirty="0"/>
              <a:t>Printer and Scanners</a:t>
            </a:r>
            <a:endParaRPr lang="en-MY" sz="600" dirty="0"/>
          </a:p>
        </p:txBody>
      </p:sp>
    </p:spTree>
    <p:extLst>
      <p:ext uri="{BB962C8B-B14F-4D97-AF65-F5344CB8AC3E}">
        <p14:creationId xmlns:p14="http://schemas.microsoft.com/office/powerpoint/2010/main" val="412705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609915" y="157207"/>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Demilitarized Zone (DMZ)</a:t>
            </a:r>
            <a:endParaRPr dirty="0"/>
          </a:p>
        </p:txBody>
      </p:sp>
      <p:cxnSp>
        <p:nvCxnSpPr>
          <p:cNvPr id="309" name="Google Shape;309;p40"/>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 name="TextBox 2">
            <a:extLst>
              <a:ext uri="{FF2B5EF4-FFF2-40B4-BE49-F238E27FC236}">
                <a16:creationId xmlns:a16="http://schemas.microsoft.com/office/drawing/2014/main" id="{4F0D48C3-1B52-619A-CA5B-BC72661A0F2B}"/>
              </a:ext>
            </a:extLst>
          </p:cNvPr>
          <p:cNvSpPr txBox="1"/>
          <p:nvPr/>
        </p:nvSpPr>
        <p:spPr>
          <a:xfrm>
            <a:off x="3782244" y="947089"/>
            <a:ext cx="4441300" cy="3547125"/>
          </a:xfrm>
          <a:prstGeom prst="rect">
            <a:avLst/>
          </a:prstGeom>
          <a:noFill/>
        </p:spPr>
        <p:txBody>
          <a:bodyPr wrap="square" rtlCol="0">
            <a:spAutoFit/>
          </a:bodyPr>
          <a:lstStyle/>
          <a:p>
            <a:r>
              <a:rPr lang="en-MY" sz="1200" b="1" dirty="0"/>
              <a:t>Router with firewalls</a:t>
            </a:r>
          </a:p>
          <a:p>
            <a:pPr algn="just"/>
            <a:r>
              <a:rPr lang="en-MY" sz="1050" dirty="0"/>
              <a:t>Monitors and controls packets from the network traffic. It is a barrier between DMZ and external networks to protect unauthorised access. </a:t>
            </a:r>
            <a:r>
              <a:rPr lang="en-US" sz="1050" dirty="0"/>
              <a:t>Port numbers allowed to be accessed: FTP (20, 21), SSH (22), SMTP (25), DNS (53), HTTP (80), HTTPS (443), LDAP (389), RDP (3389)</a:t>
            </a:r>
          </a:p>
          <a:p>
            <a:endParaRPr lang="en-MY" sz="1050" b="1" dirty="0"/>
          </a:p>
          <a:p>
            <a:r>
              <a:rPr lang="en-MY" sz="1050" b="1" dirty="0"/>
              <a:t>Web Server Shop</a:t>
            </a:r>
            <a:endParaRPr lang="en-MY" sz="1000" b="1" dirty="0"/>
          </a:p>
          <a:p>
            <a:pPr algn="just"/>
            <a:r>
              <a:rPr lang="en-MY" sz="1000" dirty="0"/>
              <a:t>Disk encryption is installed to encrypt the data in the server. To prevent the leak of information if hackers have access to the server.</a:t>
            </a:r>
          </a:p>
          <a:p>
            <a:endParaRPr lang="en-MY" sz="1000" b="1" dirty="0"/>
          </a:p>
          <a:p>
            <a:pPr algn="just"/>
            <a:r>
              <a:rPr lang="en-MY" sz="1000" dirty="0"/>
              <a:t>Secure seeded storage of passwords is installed to prevent hackers from accessing the server even if they got the hash password and salt value of the server.</a:t>
            </a:r>
          </a:p>
          <a:p>
            <a:endParaRPr lang="en-MY" sz="1000" b="1" dirty="0"/>
          </a:p>
          <a:p>
            <a:pPr algn="just"/>
            <a:r>
              <a:rPr lang="en-MY" sz="1000" dirty="0"/>
              <a:t>TLS is applied to servers to ensure integrity and security when servers communicate with the customer’s browser</a:t>
            </a:r>
          </a:p>
          <a:p>
            <a:pPr algn="just"/>
            <a:endParaRPr lang="en-MY" sz="900" b="1" dirty="0"/>
          </a:p>
          <a:p>
            <a:pPr algn="just"/>
            <a:r>
              <a:rPr lang="en-MY" sz="1050" b="1" dirty="0"/>
              <a:t>Wi-Fi Access point for guest</a:t>
            </a:r>
          </a:p>
          <a:p>
            <a:pPr algn="just"/>
            <a:r>
              <a:rPr lang="en-MY" sz="1000" dirty="0"/>
              <a:t>WPA 2 is installed to provide encryption and authentication. Besides that, it ensures the integrity of the data transmitted.</a:t>
            </a:r>
          </a:p>
          <a:p>
            <a:pPr algn="just"/>
            <a:endParaRPr lang="en-MY" sz="1100" b="1" dirty="0"/>
          </a:p>
          <a:p>
            <a:endParaRPr lang="en-MY" sz="900" dirty="0"/>
          </a:p>
        </p:txBody>
      </p:sp>
      <p:pic>
        <p:nvPicPr>
          <p:cNvPr id="4" name="Picture 3">
            <a:extLst>
              <a:ext uri="{FF2B5EF4-FFF2-40B4-BE49-F238E27FC236}">
                <a16:creationId xmlns:a16="http://schemas.microsoft.com/office/drawing/2014/main" id="{3CC85A80-30D3-9B90-DB6A-19083AE0CEFF}"/>
              </a:ext>
            </a:extLst>
          </p:cNvPr>
          <p:cNvPicPr>
            <a:picLocks noChangeAspect="1"/>
          </p:cNvPicPr>
          <p:nvPr/>
        </p:nvPicPr>
        <p:blipFill>
          <a:blip r:embed="rId3"/>
          <a:stretch>
            <a:fillRect/>
          </a:stretch>
        </p:blipFill>
        <p:spPr>
          <a:xfrm>
            <a:off x="599233" y="849885"/>
            <a:ext cx="2707652" cy="2017466"/>
          </a:xfrm>
          <a:prstGeom prst="rect">
            <a:avLst/>
          </a:prstGeom>
          <a:solidFill>
            <a:schemeClr val="bg2"/>
          </a:solidFill>
        </p:spPr>
      </p:pic>
      <p:sp>
        <p:nvSpPr>
          <p:cNvPr id="6" name="Rectangle 5">
            <a:extLst>
              <a:ext uri="{FF2B5EF4-FFF2-40B4-BE49-F238E27FC236}">
                <a16:creationId xmlns:a16="http://schemas.microsoft.com/office/drawing/2014/main" id="{CA59B6AD-AAD9-2506-412F-479B9603681D}"/>
              </a:ext>
            </a:extLst>
          </p:cNvPr>
          <p:cNvSpPr/>
          <p:nvPr/>
        </p:nvSpPr>
        <p:spPr>
          <a:xfrm>
            <a:off x="2027843" y="957373"/>
            <a:ext cx="843516" cy="1488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1D186150-8A54-F691-FA28-8F6F62791A70}"/>
              </a:ext>
            </a:extLst>
          </p:cNvPr>
          <p:cNvSpPr txBox="1"/>
          <p:nvPr/>
        </p:nvSpPr>
        <p:spPr>
          <a:xfrm>
            <a:off x="1993301" y="957316"/>
            <a:ext cx="1006549" cy="169277"/>
          </a:xfrm>
          <a:prstGeom prst="rect">
            <a:avLst/>
          </a:prstGeom>
          <a:noFill/>
        </p:spPr>
        <p:txBody>
          <a:bodyPr wrap="square" rtlCol="0">
            <a:spAutoFit/>
          </a:bodyPr>
          <a:lstStyle/>
          <a:p>
            <a:r>
              <a:rPr lang="en-US" sz="500" dirty="0"/>
              <a:t>Web Shop Server</a:t>
            </a:r>
            <a:endParaRPr lang="en-MY" sz="500" dirty="0"/>
          </a:p>
        </p:txBody>
      </p:sp>
      <p:pic>
        <p:nvPicPr>
          <p:cNvPr id="2" name="Picture 4" descr="How to Draw a Floor Plan – Live Home 3D">
            <a:extLst>
              <a:ext uri="{FF2B5EF4-FFF2-40B4-BE49-F238E27FC236}">
                <a16:creationId xmlns:a16="http://schemas.microsoft.com/office/drawing/2014/main" id="{87A7F7AB-52E6-6857-E7E4-FD35C8182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63" y="2965627"/>
            <a:ext cx="2496141" cy="1804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4ADED1-A363-6F0B-E3D1-A5F3E7C78E17}"/>
              </a:ext>
            </a:extLst>
          </p:cNvPr>
          <p:cNvSpPr txBox="1"/>
          <p:nvPr/>
        </p:nvSpPr>
        <p:spPr>
          <a:xfrm>
            <a:off x="748775" y="3417040"/>
            <a:ext cx="685816" cy="246221"/>
          </a:xfrm>
          <a:prstGeom prst="rect">
            <a:avLst/>
          </a:prstGeom>
          <a:noFill/>
        </p:spPr>
        <p:txBody>
          <a:bodyPr wrap="square" rtlCol="0">
            <a:spAutoFit/>
          </a:bodyPr>
          <a:lstStyle/>
          <a:p>
            <a:r>
              <a:rPr lang="en-MY" sz="1000" dirty="0"/>
              <a:t>DMZ</a:t>
            </a:r>
          </a:p>
        </p:txBody>
      </p:sp>
      <p:sp>
        <p:nvSpPr>
          <p:cNvPr id="8" name="TextBox 7">
            <a:extLst>
              <a:ext uri="{FF2B5EF4-FFF2-40B4-BE49-F238E27FC236}">
                <a16:creationId xmlns:a16="http://schemas.microsoft.com/office/drawing/2014/main" id="{E8AF1EA6-EF1B-2F68-E9F5-1138B1CF203A}"/>
              </a:ext>
            </a:extLst>
          </p:cNvPr>
          <p:cNvSpPr txBox="1"/>
          <p:nvPr/>
        </p:nvSpPr>
        <p:spPr>
          <a:xfrm>
            <a:off x="1545790" y="3663261"/>
            <a:ext cx="1325569" cy="215444"/>
          </a:xfrm>
          <a:prstGeom prst="rect">
            <a:avLst/>
          </a:prstGeom>
          <a:noFill/>
        </p:spPr>
        <p:txBody>
          <a:bodyPr wrap="square" rtlCol="0">
            <a:spAutoFit/>
          </a:bodyPr>
          <a:lstStyle/>
          <a:p>
            <a:r>
              <a:rPr lang="en-MY" sz="800" dirty="0"/>
              <a:t>Internal Network</a:t>
            </a:r>
          </a:p>
        </p:txBody>
      </p:sp>
      <p:sp>
        <p:nvSpPr>
          <p:cNvPr id="9" name="TextBox 8">
            <a:extLst>
              <a:ext uri="{FF2B5EF4-FFF2-40B4-BE49-F238E27FC236}">
                <a16:creationId xmlns:a16="http://schemas.microsoft.com/office/drawing/2014/main" id="{8F3A210A-C733-CC41-9A90-60381212565C}"/>
              </a:ext>
            </a:extLst>
          </p:cNvPr>
          <p:cNvSpPr txBox="1"/>
          <p:nvPr/>
        </p:nvSpPr>
        <p:spPr>
          <a:xfrm>
            <a:off x="2324422" y="4717352"/>
            <a:ext cx="994087" cy="184666"/>
          </a:xfrm>
          <a:prstGeom prst="rect">
            <a:avLst/>
          </a:prstGeom>
          <a:noFill/>
        </p:spPr>
        <p:txBody>
          <a:bodyPr wrap="square" rtlCol="0">
            <a:spAutoFit/>
          </a:bodyPr>
          <a:lstStyle/>
          <a:p>
            <a:r>
              <a:rPr lang="en-MY" sz="600" dirty="0"/>
              <a:t>(</a:t>
            </a:r>
            <a:r>
              <a:rPr lang="en-MY" sz="600" dirty="0" err="1"/>
              <a:t>LiveHome</a:t>
            </a:r>
            <a:r>
              <a:rPr lang="en-MY" sz="600" dirty="0"/>
              <a:t> 3D,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Demilitarized Zone</a:t>
            </a:r>
            <a:endParaRPr dirty="0"/>
          </a:p>
        </p:txBody>
      </p:sp>
      <p:cxnSp>
        <p:nvCxnSpPr>
          <p:cNvPr id="309" name="Google Shape;309;p40"/>
          <p:cNvCxnSpPr>
            <a:cxnSpLocks/>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 name="TextBox 2">
            <a:extLst>
              <a:ext uri="{FF2B5EF4-FFF2-40B4-BE49-F238E27FC236}">
                <a16:creationId xmlns:a16="http://schemas.microsoft.com/office/drawing/2014/main" id="{4F0D48C3-1B52-619A-CA5B-BC72661A0F2B}"/>
              </a:ext>
            </a:extLst>
          </p:cNvPr>
          <p:cNvSpPr txBox="1"/>
          <p:nvPr/>
        </p:nvSpPr>
        <p:spPr>
          <a:xfrm>
            <a:off x="4398818" y="1268686"/>
            <a:ext cx="3747655" cy="3508653"/>
          </a:xfrm>
          <a:prstGeom prst="rect">
            <a:avLst/>
          </a:prstGeom>
          <a:noFill/>
        </p:spPr>
        <p:txBody>
          <a:bodyPr wrap="square" rtlCol="0">
            <a:spAutoFit/>
          </a:bodyPr>
          <a:lstStyle/>
          <a:p>
            <a:endParaRPr lang="en-MY" sz="1100" b="1" dirty="0"/>
          </a:p>
          <a:p>
            <a:r>
              <a:rPr lang="en-MY" sz="1100" b="1" dirty="0"/>
              <a:t>Web Servers Shop</a:t>
            </a:r>
          </a:p>
          <a:p>
            <a:pPr algn="just"/>
            <a:r>
              <a:rPr lang="en-MY" sz="1000" dirty="0"/>
              <a:t>Web servers are located at DMZ because we want the public to access web servers without accessing our internal network. Hence it is located at DMZ to prevent the public from accessing the internal network.</a:t>
            </a:r>
          </a:p>
          <a:p>
            <a:pPr algn="just"/>
            <a:endParaRPr lang="en-MY" sz="1000" dirty="0"/>
          </a:p>
          <a:p>
            <a:pPr algn="just"/>
            <a:r>
              <a:rPr lang="en-MY" sz="1000" dirty="0"/>
              <a:t>Two servers for the web shop, and 1 acts as a backup server. Whenever one of the servers is down, another web server will back up to ensure the user can continue to browse. </a:t>
            </a:r>
          </a:p>
          <a:p>
            <a:endParaRPr lang="en-MY" sz="1000" dirty="0"/>
          </a:p>
          <a:p>
            <a:pPr algn="just"/>
            <a:r>
              <a:rPr lang="en-MY" sz="1000" dirty="0"/>
              <a:t>Furthermore, if One of the server’s data gets corrupted, another server won’t get affected.</a:t>
            </a:r>
          </a:p>
          <a:p>
            <a:endParaRPr lang="en-MY" sz="1000" dirty="0"/>
          </a:p>
          <a:p>
            <a:pPr algn="just"/>
            <a:r>
              <a:rPr lang="en-MY" sz="1000" dirty="0"/>
              <a:t>Moreover, If one of the servers becomes overwhelmed, another server helps to balance the load.</a:t>
            </a:r>
          </a:p>
          <a:p>
            <a:pPr marL="171450" indent="-171450">
              <a:buFontTx/>
              <a:buChar char="-"/>
            </a:pPr>
            <a:endParaRPr lang="en-MY" sz="1000" dirty="0"/>
          </a:p>
          <a:p>
            <a:r>
              <a:rPr lang="en-MY" sz="1000" b="1" dirty="0" err="1"/>
              <a:t>Wi-FI</a:t>
            </a:r>
            <a:r>
              <a:rPr lang="en-MY" sz="1000" b="1" dirty="0"/>
              <a:t> Access point for guest</a:t>
            </a:r>
          </a:p>
          <a:p>
            <a:pPr algn="just"/>
            <a:r>
              <a:rPr lang="en-MY" sz="1000" dirty="0"/>
              <a:t>WPA 2 protect the privacy and integrity of data transmitted over the network. The access point placed in DMZ is because we wanted guests to access our </a:t>
            </a:r>
            <a:r>
              <a:rPr lang="en-MY" sz="1000" dirty="0" err="1"/>
              <a:t>Wi-FI</a:t>
            </a:r>
            <a:r>
              <a:rPr lang="en-MY" sz="1000" dirty="0"/>
              <a:t> without accessing our internal network.</a:t>
            </a:r>
            <a:endParaRPr lang="en-MY" sz="900" dirty="0"/>
          </a:p>
        </p:txBody>
      </p:sp>
      <p:pic>
        <p:nvPicPr>
          <p:cNvPr id="2" name="Picture 1">
            <a:extLst>
              <a:ext uri="{FF2B5EF4-FFF2-40B4-BE49-F238E27FC236}">
                <a16:creationId xmlns:a16="http://schemas.microsoft.com/office/drawing/2014/main" id="{01FAAD4D-37F2-93D7-0440-546EFE4804AD}"/>
              </a:ext>
            </a:extLst>
          </p:cNvPr>
          <p:cNvPicPr>
            <a:picLocks noChangeAspect="1"/>
          </p:cNvPicPr>
          <p:nvPr/>
        </p:nvPicPr>
        <p:blipFill>
          <a:blip r:embed="rId3"/>
          <a:stretch>
            <a:fillRect/>
          </a:stretch>
        </p:blipFill>
        <p:spPr>
          <a:xfrm>
            <a:off x="578395" y="1489267"/>
            <a:ext cx="3497580" cy="2606040"/>
          </a:xfrm>
          <a:prstGeom prst="rect">
            <a:avLst/>
          </a:prstGeom>
          <a:solidFill>
            <a:schemeClr val="bg2"/>
          </a:solidFill>
        </p:spPr>
      </p:pic>
    </p:spTree>
    <p:extLst>
      <p:ext uri="{BB962C8B-B14F-4D97-AF65-F5344CB8AC3E}">
        <p14:creationId xmlns:p14="http://schemas.microsoft.com/office/powerpoint/2010/main" val="1560169322"/>
      </p:ext>
    </p:extLst>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1776</Words>
  <Application>Microsoft Office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Nunito</vt:lpstr>
      <vt:lpstr>Arial</vt:lpstr>
      <vt:lpstr>Abril Fatface</vt:lpstr>
      <vt:lpstr>Roboto Condensed Light</vt:lpstr>
      <vt:lpstr>Elegant Lines Pitch Deck by Slidesgo</vt:lpstr>
      <vt:lpstr>Security controls in a medium-sized company scenario</vt:lpstr>
      <vt:lpstr>Network Diagram</vt:lpstr>
      <vt:lpstr>Before Access to Internal Network</vt:lpstr>
      <vt:lpstr>Before Access to Internal Network</vt:lpstr>
      <vt:lpstr>Internal Network</vt:lpstr>
      <vt:lpstr>Internal Network</vt:lpstr>
      <vt:lpstr>Internal Network</vt:lpstr>
      <vt:lpstr>Demilitarized Zone (DMZ)</vt:lpstr>
      <vt:lpstr>Demilitarized Zone</vt:lpstr>
      <vt:lpstr>External Network</vt:lpstr>
      <vt:lpstr>External Network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a medium-sized company scenario</dc:title>
  <dc:creator>Teh Jia Xuan</dc:creator>
  <cp:lastModifiedBy>Teh Jia Xuan</cp:lastModifiedBy>
  <cp:revision>14</cp:revision>
  <dcterms:modified xsi:type="dcterms:W3CDTF">2023-02-03T08:51:42Z</dcterms:modified>
</cp:coreProperties>
</file>