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8" d="100"/>
          <a:sy n="48" d="100"/>
        </p:scale>
        <p:origin x="53" y="7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C5D27-44DB-4AE1-9DF5-5766EB03A83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20804F-CD57-4627-BA48-FA9EB544D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AE7B127-3392-4F51-A57B-A054DB1750CE}"/>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5" name="页脚占位符 4">
            <a:extLst>
              <a:ext uri="{FF2B5EF4-FFF2-40B4-BE49-F238E27FC236}">
                <a16:creationId xmlns:a16="http://schemas.microsoft.com/office/drawing/2014/main" id="{E4ACB1D9-97E1-4EB4-9D1C-DD10972219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1416BF-EFAE-4652-A5FA-B1A53505E665}"/>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97342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F2198-242C-4BC2-A220-B85F8B8D03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899F87-35C0-47AF-A90B-70B3834197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67A130-FCD0-4D0F-84B6-CF1EB4E0CA13}"/>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5" name="页脚占位符 4">
            <a:extLst>
              <a:ext uri="{FF2B5EF4-FFF2-40B4-BE49-F238E27FC236}">
                <a16:creationId xmlns:a16="http://schemas.microsoft.com/office/drawing/2014/main" id="{BB9DD323-F813-40B5-BF70-00916A2981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1EC247-6141-4049-B737-4784E21C5D9C}"/>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50881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BAB795-EE31-4B87-98C6-1DA87394A7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ED729D-C044-47B4-885E-92FF14A77D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DE9336-1FE4-40AE-8DCC-239E289A0457}"/>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5" name="页脚占位符 4">
            <a:extLst>
              <a:ext uri="{FF2B5EF4-FFF2-40B4-BE49-F238E27FC236}">
                <a16:creationId xmlns:a16="http://schemas.microsoft.com/office/drawing/2014/main" id="{0686A302-8A98-4822-B5D6-7533175927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9F21DB-442D-4FD9-B757-2044BEF9C3D2}"/>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56178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EA351-0F10-46DC-88FC-B2AB8C35A9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E3E25C-B8A9-49B4-9030-26BCCDAEF8B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65053C-6AB1-4EB9-82BE-1B1E530132D8}"/>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5" name="页脚占位符 4">
            <a:extLst>
              <a:ext uri="{FF2B5EF4-FFF2-40B4-BE49-F238E27FC236}">
                <a16:creationId xmlns:a16="http://schemas.microsoft.com/office/drawing/2014/main" id="{6E071BDB-7E59-4D27-A18E-5053AD13B6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5671A7-308F-4CDD-A26D-FB659A266E8D}"/>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128534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9A063-AA61-42ED-9343-0AC391DAAB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F6338FC-D183-4373-83A2-2214E8540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57156E5-9723-44B2-A7A0-09D751098B7C}"/>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5" name="页脚占位符 4">
            <a:extLst>
              <a:ext uri="{FF2B5EF4-FFF2-40B4-BE49-F238E27FC236}">
                <a16:creationId xmlns:a16="http://schemas.microsoft.com/office/drawing/2014/main" id="{C0FEF392-EB90-40AD-9351-9E28723011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E569C6-02E2-4058-848D-369378AAB5B0}"/>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151241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5A867-0EC8-4899-87A3-C0314B90A7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A05F53-5D41-4F50-BBF1-4CEE195898D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C37C894-32C4-4446-B2A3-72EC0A57FD9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C3FDD4-211B-4566-BF93-4279BE4EE569}"/>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6" name="页脚占位符 5">
            <a:extLst>
              <a:ext uri="{FF2B5EF4-FFF2-40B4-BE49-F238E27FC236}">
                <a16:creationId xmlns:a16="http://schemas.microsoft.com/office/drawing/2014/main" id="{B8EE2593-5422-4EA8-B713-765CE88249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25E40F-C67D-4123-B83A-15FC8F1EA58E}"/>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260992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C454C-048E-45EE-BEFA-7589AB0557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1DF8C7-0582-4B57-8AE6-0934462F3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8F345E-64B1-4B18-BE51-CC718BBF6F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319EBE9-2DC9-41F9-9C0D-2E7D83EF5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15F7443-D096-4FE1-BF74-CFBCE719944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0094237-9AD1-4262-B181-B13BC067FDBE}"/>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8" name="页脚占位符 7">
            <a:extLst>
              <a:ext uri="{FF2B5EF4-FFF2-40B4-BE49-F238E27FC236}">
                <a16:creationId xmlns:a16="http://schemas.microsoft.com/office/drawing/2014/main" id="{536CCD13-96E4-4219-92B6-47E3DC00AB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E82906-671E-4B09-8A47-DE2317B39A9A}"/>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30980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C2FAB-3FC0-47BD-9B72-A0579469F2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627724-D736-4555-AF9C-32E17ACA2E6D}"/>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4" name="页脚占位符 3">
            <a:extLst>
              <a:ext uri="{FF2B5EF4-FFF2-40B4-BE49-F238E27FC236}">
                <a16:creationId xmlns:a16="http://schemas.microsoft.com/office/drawing/2014/main" id="{9CCC3AE2-C6A3-435D-AEE1-03D0CCFA11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107F6A1-CDDF-4089-A026-0C7315204DA4}"/>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138051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960AA7A-E1E2-40FB-BD62-D8E71CB5E112}"/>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3" name="页脚占位符 2">
            <a:extLst>
              <a:ext uri="{FF2B5EF4-FFF2-40B4-BE49-F238E27FC236}">
                <a16:creationId xmlns:a16="http://schemas.microsoft.com/office/drawing/2014/main" id="{5EF4CF5C-82E9-45C4-8F42-2EBB3E4629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692DAB-8062-462F-AB0A-5070D5B96E2D}"/>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331537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F40C-EBB1-4DEB-9262-123E321115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8C37CF-E4AD-4D2E-8DF9-2DA3815F9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745F688-0AD6-426B-B39C-D5FB63E36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729DF2-C137-4755-ACC7-5419F92A53D5}"/>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6" name="页脚占位符 5">
            <a:extLst>
              <a:ext uri="{FF2B5EF4-FFF2-40B4-BE49-F238E27FC236}">
                <a16:creationId xmlns:a16="http://schemas.microsoft.com/office/drawing/2014/main" id="{6334F0E6-7ACD-49F6-AB18-7ED2B50DCA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12130C-27C4-4A1E-9184-78BBDF976328}"/>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294361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5DD51-560E-44FE-8D39-339E66D608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7AFF24-E7D1-4F06-9D86-05AF64B1FA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35B64E-2142-4A90-831A-CECE56FC6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8F8F8B-2DFE-4033-BA3D-8BCFB734445A}"/>
              </a:ext>
            </a:extLst>
          </p:cNvPr>
          <p:cNvSpPr>
            <a:spLocks noGrp="1"/>
          </p:cNvSpPr>
          <p:nvPr>
            <p:ph type="dt" sz="half" idx="10"/>
          </p:nvPr>
        </p:nvSpPr>
        <p:spPr/>
        <p:txBody>
          <a:bodyPr/>
          <a:lstStyle/>
          <a:p>
            <a:fld id="{93681CE7-1BF7-4012-A21A-E89E0FFDCBCD}" type="datetimeFigureOut">
              <a:rPr lang="zh-CN" altLang="en-US" smtClean="0"/>
              <a:t>2025/9/26</a:t>
            </a:fld>
            <a:endParaRPr lang="zh-CN" altLang="en-US"/>
          </a:p>
        </p:txBody>
      </p:sp>
      <p:sp>
        <p:nvSpPr>
          <p:cNvPr id="6" name="页脚占位符 5">
            <a:extLst>
              <a:ext uri="{FF2B5EF4-FFF2-40B4-BE49-F238E27FC236}">
                <a16:creationId xmlns:a16="http://schemas.microsoft.com/office/drawing/2014/main" id="{C6111A51-EA4A-4C84-AC3A-BB5F1F3926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A4B6E3-3EB9-4EA3-B604-249F80547E4C}"/>
              </a:ext>
            </a:extLst>
          </p:cNvPr>
          <p:cNvSpPr>
            <a:spLocks noGrp="1"/>
          </p:cNvSpPr>
          <p:nvPr>
            <p:ph type="sldNum" sz="quarter" idx="12"/>
          </p:nvPr>
        </p:nvSpPr>
        <p:spPr/>
        <p:txBody>
          <a:body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95635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FBF0FA-0AC0-4889-A44F-EF5AE4677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7D0136A-170E-417E-99CD-CBA93B548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20473A-5DB4-47AB-931A-6DABCDD1B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81CE7-1BF7-4012-A21A-E89E0FFDCBCD}" type="datetimeFigureOut">
              <a:rPr lang="zh-CN" altLang="en-US" smtClean="0"/>
              <a:t>2025/9/26</a:t>
            </a:fld>
            <a:endParaRPr lang="zh-CN" altLang="en-US"/>
          </a:p>
        </p:txBody>
      </p:sp>
      <p:sp>
        <p:nvSpPr>
          <p:cNvPr id="5" name="页脚占位符 4">
            <a:extLst>
              <a:ext uri="{FF2B5EF4-FFF2-40B4-BE49-F238E27FC236}">
                <a16:creationId xmlns:a16="http://schemas.microsoft.com/office/drawing/2014/main" id="{361133F2-075A-41B6-8289-ED415AB6D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DE30F1-D7D6-4524-95A3-010F00F3C5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472B8-7F14-4C11-BF59-577C595EC1BF}" type="slidenum">
              <a:rPr lang="zh-CN" altLang="en-US" smtClean="0"/>
              <a:t>‹#›</a:t>
            </a:fld>
            <a:endParaRPr lang="zh-CN" altLang="en-US"/>
          </a:p>
        </p:txBody>
      </p:sp>
    </p:spTree>
    <p:extLst>
      <p:ext uri="{BB962C8B-B14F-4D97-AF65-F5344CB8AC3E}">
        <p14:creationId xmlns:p14="http://schemas.microsoft.com/office/powerpoint/2010/main" val="193033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6688C615-62B2-4E65-A864-6A0093556164}"/>
              </a:ext>
            </a:extLst>
          </p:cNvPr>
          <p:cNvSpPr/>
          <p:nvPr/>
        </p:nvSpPr>
        <p:spPr>
          <a:xfrm>
            <a:off x="8973058" y="6143625"/>
            <a:ext cx="3062097" cy="511175"/>
          </a:xfrm>
          <a:prstGeom prst="roundRect">
            <a:avLst>
              <a:gd name="adj" fmla="val 50000"/>
            </a:avLst>
          </a:prstGeom>
          <a:solidFill>
            <a:srgbClr val="00B0F0"/>
          </a:solidFill>
          <a:ln/>
        </p:spPr>
      </p:sp>
      <p:sp>
        <p:nvSpPr>
          <p:cNvPr id="3" name="Text 1">
            <a:extLst>
              <a:ext uri="{FF2B5EF4-FFF2-40B4-BE49-F238E27FC236}">
                <a16:creationId xmlns:a16="http://schemas.microsoft.com/office/drawing/2014/main" id="{7DA04B5F-7542-496A-A2E3-F58352FA952E}"/>
              </a:ext>
            </a:extLst>
          </p:cNvPr>
          <p:cNvSpPr/>
          <p:nvPr/>
        </p:nvSpPr>
        <p:spPr>
          <a:xfrm>
            <a:off x="9493250" y="6143625"/>
            <a:ext cx="2541905" cy="51117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4" name="Shape 2">
            <a:extLst>
              <a:ext uri="{FF2B5EF4-FFF2-40B4-BE49-F238E27FC236}">
                <a16:creationId xmlns:a16="http://schemas.microsoft.com/office/drawing/2014/main" id="{E588AF5B-38F0-4F58-B8E3-931D3735AB07}"/>
              </a:ext>
            </a:extLst>
          </p:cNvPr>
          <p:cNvSpPr/>
          <p:nvPr/>
        </p:nvSpPr>
        <p:spPr>
          <a:xfrm>
            <a:off x="8954262" y="5563870"/>
            <a:ext cx="3080894" cy="511175"/>
          </a:xfrm>
          <a:prstGeom prst="roundRect">
            <a:avLst>
              <a:gd name="adj" fmla="val 50000"/>
            </a:avLst>
          </a:prstGeom>
          <a:solidFill>
            <a:srgbClr val="00B0F0"/>
          </a:solidFill>
          <a:ln/>
        </p:spPr>
      </p:sp>
      <p:sp>
        <p:nvSpPr>
          <p:cNvPr id="5" name="Text 3">
            <a:extLst>
              <a:ext uri="{FF2B5EF4-FFF2-40B4-BE49-F238E27FC236}">
                <a16:creationId xmlns:a16="http://schemas.microsoft.com/office/drawing/2014/main" id="{0E048EDC-D2A1-449A-A6FC-3E8393EBD249}"/>
              </a:ext>
            </a:extLst>
          </p:cNvPr>
          <p:cNvSpPr/>
          <p:nvPr/>
        </p:nvSpPr>
        <p:spPr>
          <a:xfrm>
            <a:off x="9493250" y="5563870"/>
            <a:ext cx="2541905" cy="51117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6" name="Text 4">
            <a:extLst>
              <a:ext uri="{FF2B5EF4-FFF2-40B4-BE49-F238E27FC236}">
                <a16:creationId xmlns:a16="http://schemas.microsoft.com/office/drawing/2014/main" id="{2CC92CBD-2556-4240-9D83-26B84D323E4E}"/>
              </a:ext>
            </a:extLst>
          </p:cNvPr>
          <p:cNvSpPr/>
          <p:nvPr/>
        </p:nvSpPr>
        <p:spPr>
          <a:xfrm>
            <a:off x="1870711" y="1315085"/>
            <a:ext cx="8364972" cy="1771015"/>
          </a:xfrm>
          <a:prstGeom prst="rect">
            <a:avLst/>
          </a:prstGeom>
          <a:noFill/>
          <a:ln/>
        </p:spPr>
        <p:txBody>
          <a:bodyPr wrap="square" lIns="91440" tIns="45720" rIns="91440" bIns="45720" rtlCol="0" anchor="ctr"/>
          <a:lstStyle/>
          <a:p>
            <a:pPr marL="0" indent="0" algn="ctr">
              <a:lnSpc>
                <a:spcPct val="100000"/>
              </a:lnSpc>
              <a:buNone/>
            </a:pPr>
            <a:r>
              <a:rPr lang="en-US" sz="4800" b="1" dirty="0">
                <a:solidFill>
                  <a:srgbClr val="000000"/>
                </a:solidFill>
                <a:latin typeface="MiSans" pitchFamily="34" charset="0"/>
                <a:ea typeface="MiSans" pitchFamily="34" charset="-122"/>
                <a:cs typeface="MiSans" pitchFamily="34" charset="-120"/>
              </a:rPr>
              <a:t>Kaggle LLM Classification Finetuning</a:t>
            </a:r>
            <a:endParaRPr lang="en-US" sz="1600" dirty="0"/>
          </a:p>
        </p:txBody>
      </p:sp>
      <p:sp>
        <p:nvSpPr>
          <p:cNvPr id="7" name="Shape 5">
            <a:extLst>
              <a:ext uri="{FF2B5EF4-FFF2-40B4-BE49-F238E27FC236}">
                <a16:creationId xmlns:a16="http://schemas.microsoft.com/office/drawing/2014/main" id="{98FB8A20-1A62-489B-858D-9189A9DDD0D6}"/>
              </a:ext>
            </a:extLst>
          </p:cNvPr>
          <p:cNvSpPr/>
          <p:nvPr/>
        </p:nvSpPr>
        <p:spPr>
          <a:xfrm>
            <a:off x="2675255" y="1055370"/>
            <a:ext cx="337185" cy="337185"/>
          </a:xfrm>
          <a:prstGeom prst="ellipse">
            <a:avLst/>
          </a:prstGeom>
          <a:solidFill>
            <a:srgbClr val="FFFFFF"/>
          </a:solidFill>
          <a:ln w="19050">
            <a:solidFill>
              <a:srgbClr val="00B0F0"/>
            </a:solidFill>
            <a:prstDash val="solid"/>
          </a:ln>
        </p:spPr>
      </p:sp>
      <p:sp>
        <p:nvSpPr>
          <p:cNvPr id="8" name="Text 6">
            <a:extLst>
              <a:ext uri="{FF2B5EF4-FFF2-40B4-BE49-F238E27FC236}">
                <a16:creationId xmlns:a16="http://schemas.microsoft.com/office/drawing/2014/main" id="{9B543D63-72DA-4F64-8C34-0AC419448598}"/>
              </a:ext>
            </a:extLst>
          </p:cNvPr>
          <p:cNvSpPr/>
          <p:nvPr/>
        </p:nvSpPr>
        <p:spPr>
          <a:xfrm>
            <a:off x="2675255" y="1055370"/>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9" name="Shape 7">
            <a:extLst>
              <a:ext uri="{FF2B5EF4-FFF2-40B4-BE49-F238E27FC236}">
                <a16:creationId xmlns:a16="http://schemas.microsoft.com/office/drawing/2014/main" id="{A35123C0-6F78-4293-8B27-9BCA7CC31456}"/>
              </a:ext>
            </a:extLst>
          </p:cNvPr>
          <p:cNvSpPr/>
          <p:nvPr/>
        </p:nvSpPr>
        <p:spPr>
          <a:xfrm>
            <a:off x="3635375" y="1055370"/>
            <a:ext cx="337185" cy="337185"/>
          </a:xfrm>
          <a:prstGeom prst="ellipse">
            <a:avLst/>
          </a:prstGeom>
          <a:solidFill>
            <a:srgbClr val="FFFFFF"/>
          </a:solidFill>
          <a:ln w="19050">
            <a:solidFill>
              <a:srgbClr val="00B0F0"/>
            </a:solidFill>
            <a:prstDash val="solid"/>
          </a:ln>
        </p:spPr>
      </p:sp>
      <p:sp>
        <p:nvSpPr>
          <p:cNvPr id="10" name="Text 8">
            <a:extLst>
              <a:ext uri="{FF2B5EF4-FFF2-40B4-BE49-F238E27FC236}">
                <a16:creationId xmlns:a16="http://schemas.microsoft.com/office/drawing/2014/main" id="{DDFAFBB0-2E23-427D-9577-01B1EE83745F}"/>
              </a:ext>
            </a:extLst>
          </p:cNvPr>
          <p:cNvSpPr/>
          <p:nvPr/>
        </p:nvSpPr>
        <p:spPr>
          <a:xfrm>
            <a:off x="3635375" y="1055370"/>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1" name="Shape 9">
            <a:extLst>
              <a:ext uri="{FF2B5EF4-FFF2-40B4-BE49-F238E27FC236}">
                <a16:creationId xmlns:a16="http://schemas.microsoft.com/office/drawing/2014/main" id="{CDD00F37-FDA0-4D74-8D12-C42862CCF632}"/>
              </a:ext>
            </a:extLst>
          </p:cNvPr>
          <p:cNvSpPr/>
          <p:nvPr/>
        </p:nvSpPr>
        <p:spPr>
          <a:xfrm>
            <a:off x="3155315" y="1055370"/>
            <a:ext cx="337185" cy="337185"/>
          </a:xfrm>
          <a:prstGeom prst="ellipse">
            <a:avLst/>
          </a:prstGeom>
          <a:solidFill>
            <a:srgbClr val="00B0F0"/>
          </a:solidFill>
          <a:ln w="19050">
            <a:solidFill>
              <a:srgbClr val="FFFFFF"/>
            </a:solidFill>
            <a:prstDash val="solid"/>
          </a:ln>
        </p:spPr>
      </p:sp>
      <p:sp>
        <p:nvSpPr>
          <p:cNvPr id="12" name="Text 10">
            <a:extLst>
              <a:ext uri="{FF2B5EF4-FFF2-40B4-BE49-F238E27FC236}">
                <a16:creationId xmlns:a16="http://schemas.microsoft.com/office/drawing/2014/main" id="{D754FE2D-A100-4F6A-A487-3D8A8DD442E7}"/>
              </a:ext>
            </a:extLst>
          </p:cNvPr>
          <p:cNvSpPr/>
          <p:nvPr/>
        </p:nvSpPr>
        <p:spPr>
          <a:xfrm>
            <a:off x="3155315" y="1055370"/>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3" name="Shape 11">
            <a:extLst>
              <a:ext uri="{FF2B5EF4-FFF2-40B4-BE49-F238E27FC236}">
                <a16:creationId xmlns:a16="http://schemas.microsoft.com/office/drawing/2014/main" id="{96A761EB-0423-4D0A-A248-3096A1C89A67}"/>
              </a:ext>
            </a:extLst>
          </p:cNvPr>
          <p:cNvSpPr/>
          <p:nvPr/>
        </p:nvSpPr>
        <p:spPr>
          <a:xfrm>
            <a:off x="4115435" y="1055370"/>
            <a:ext cx="337185" cy="337185"/>
          </a:xfrm>
          <a:prstGeom prst="ellipse">
            <a:avLst/>
          </a:prstGeom>
          <a:solidFill>
            <a:srgbClr val="00B0F0"/>
          </a:solidFill>
          <a:ln w="19050">
            <a:solidFill>
              <a:srgbClr val="FFFFFF"/>
            </a:solidFill>
            <a:prstDash val="solid"/>
          </a:ln>
        </p:spPr>
      </p:sp>
      <p:sp>
        <p:nvSpPr>
          <p:cNvPr id="14" name="Text 12">
            <a:extLst>
              <a:ext uri="{FF2B5EF4-FFF2-40B4-BE49-F238E27FC236}">
                <a16:creationId xmlns:a16="http://schemas.microsoft.com/office/drawing/2014/main" id="{1D538E1C-11FC-4976-9292-D7AA4DAA2699}"/>
              </a:ext>
            </a:extLst>
          </p:cNvPr>
          <p:cNvSpPr/>
          <p:nvPr/>
        </p:nvSpPr>
        <p:spPr>
          <a:xfrm>
            <a:off x="4115435" y="1055370"/>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5" name="Text 13">
            <a:extLst>
              <a:ext uri="{FF2B5EF4-FFF2-40B4-BE49-F238E27FC236}">
                <a16:creationId xmlns:a16="http://schemas.microsoft.com/office/drawing/2014/main" id="{6A0CF194-45FA-46F4-A50F-44408AD2057D}"/>
              </a:ext>
            </a:extLst>
          </p:cNvPr>
          <p:cNvSpPr/>
          <p:nvPr/>
        </p:nvSpPr>
        <p:spPr>
          <a:xfrm>
            <a:off x="8954261" y="5554345"/>
            <a:ext cx="3062097" cy="554990"/>
          </a:xfrm>
          <a:prstGeom prst="rect">
            <a:avLst/>
          </a:prstGeom>
          <a:noFill/>
          <a:ln/>
        </p:spPr>
        <p:txBody>
          <a:bodyPr wrap="square" lIns="91440" tIns="45720" rIns="91440" bIns="45720" rtlCol="0" anchor="ctr"/>
          <a:lstStyle/>
          <a:p>
            <a:pPr marL="0" indent="0" algn="ctr">
              <a:lnSpc>
                <a:spcPct val="100000"/>
              </a:lnSpc>
              <a:buNone/>
            </a:pPr>
            <a:r>
              <a:rPr lang="en-US" sz="2000" b="1" dirty="0" err="1">
                <a:solidFill>
                  <a:srgbClr val="000000"/>
                </a:solidFill>
                <a:latin typeface="MiSans" pitchFamily="34" charset="0"/>
                <a:ea typeface="MiSans" pitchFamily="34" charset="-122"/>
                <a:cs typeface="MiSans" pitchFamily="34" charset="-120"/>
              </a:rPr>
              <a:t>Reporter：</a:t>
            </a:r>
            <a:r>
              <a:rPr lang="en-US" altLang="zh-CN" sz="2000" b="1" dirty="0" err="1">
                <a:solidFill>
                  <a:srgbClr val="000000"/>
                </a:solidFill>
                <a:latin typeface="MiSans" pitchFamily="34" charset="0"/>
                <a:ea typeface="MiSans" pitchFamily="34" charset="-122"/>
                <a:cs typeface="MiSans" pitchFamily="34" charset="-120"/>
              </a:rPr>
              <a:t>Jiaxuan</a:t>
            </a:r>
            <a:r>
              <a:rPr lang="en-US" altLang="zh-CN" sz="2000" b="1" dirty="0">
                <a:solidFill>
                  <a:srgbClr val="000000"/>
                </a:solidFill>
                <a:latin typeface="MiSans" pitchFamily="34" charset="0"/>
                <a:ea typeface="MiSans" pitchFamily="34" charset="-122"/>
                <a:cs typeface="MiSans" pitchFamily="34" charset="-120"/>
              </a:rPr>
              <a:t> Yue</a:t>
            </a:r>
            <a:endParaRPr lang="en-US" sz="1600" dirty="0"/>
          </a:p>
        </p:txBody>
      </p:sp>
      <p:sp>
        <p:nvSpPr>
          <p:cNvPr id="16" name="Text 14">
            <a:extLst>
              <a:ext uri="{FF2B5EF4-FFF2-40B4-BE49-F238E27FC236}">
                <a16:creationId xmlns:a16="http://schemas.microsoft.com/office/drawing/2014/main" id="{5F533476-0509-49BA-A36B-0E351219FBF6}"/>
              </a:ext>
            </a:extLst>
          </p:cNvPr>
          <p:cNvSpPr/>
          <p:nvPr/>
        </p:nvSpPr>
        <p:spPr>
          <a:xfrm>
            <a:off x="9093835" y="6186043"/>
            <a:ext cx="2496820" cy="554990"/>
          </a:xfrm>
          <a:prstGeom prst="rect">
            <a:avLst/>
          </a:prstGeom>
          <a:noFill/>
          <a:ln/>
        </p:spPr>
        <p:txBody>
          <a:bodyPr wrap="square" lIns="91440" tIns="45720" rIns="91440" bIns="45720" rtlCol="0" anchor="ctr"/>
          <a:lstStyle/>
          <a:p>
            <a:pPr marL="0" indent="0" algn="ctr">
              <a:lnSpc>
                <a:spcPct val="100000"/>
              </a:lnSpc>
              <a:buNone/>
            </a:pPr>
            <a:r>
              <a:rPr lang="en-US" sz="2000" b="1" dirty="0">
                <a:solidFill>
                  <a:srgbClr val="000000"/>
                </a:solidFill>
                <a:latin typeface="MiSans" pitchFamily="34" charset="0"/>
                <a:ea typeface="MiSans" pitchFamily="34" charset="-122"/>
                <a:cs typeface="MiSans" pitchFamily="34" charset="-120"/>
              </a:rPr>
              <a:t>Date：2025/09/19</a:t>
            </a:r>
            <a:endParaRPr lang="en-US" sz="1600" dirty="0"/>
          </a:p>
        </p:txBody>
      </p:sp>
      <p:sp>
        <p:nvSpPr>
          <p:cNvPr id="17" name="Shape 15">
            <a:extLst>
              <a:ext uri="{FF2B5EF4-FFF2-40B4-BE49-F238E27FC236}">
                <a16:creationId xmlns:a16="http://schemas.microsoft.com/office/drawing/2014/main" id="{CCFD3D36-9A9D-494C-B187-EBBFC200E6F7}"/>
              </a:ext>
            </a:extLst>
          </p:cNvPr>
          <p:cNvSpPr/>
          <p:nvPr/>
        </p:nvSpPr>
        <p:spPr>
          <a:xfrm>
            <a:off x="291465" y="6075045"/>
            <a:ext cx="607496" cy="0"/>
          </a:xfrm>
          <a:prstGeom prst="line">
            <a:avLst/>
          </a:prstGeom>
          <a:noFill/>
          <a:ln w="57150">
            <a:solidFill>
              <a:srgbClr val="00B0F0"/>
            </a:solidFill>
            <a:prstDash val="solid"/>
            <a:headEnd type="none"/>
            <a:tailEnd type="none"/>
          </a:ln>
        </p:spPr>
      </p:sp>
      <p:sp>
        <p:nvSpPr>
          <p:cNvPr id="18" name="Shape 16">
            <a:extLst>
              <a:ext uri="{FF2B5EF4-FFF2-40B4-BE49-F238E27FC236}">
                <a16:creationId xmlns:a16="http://schemas.microsoft.com/office/drawing/2014/main" id="{E2C48510-0C86-49DB-9357-B7DBB5D853E7}"/>
              </a:ext>
            </a:extLst>
          </p:cNvPr>
          <p:cNvSpPr/>
          <p:nvPr/>
        </p:nvSpPr>
        <p:spPr>
          <a:xfrm>
            <a:off x="291465" y="6308725"/>
            <a:ext cx="607496" cy="0"/>
          </a:xfrm>
          <a:prstGeom prst="line">
            <a:avLst/>
          </a:prstGeom>
          <a:noFill/>
          <a:ln w="57150">
            <a:solidFill>
              <a:srgbClr val="00B0F0"/>
            </a:solidFill>
            <a:prstDash val="solid"/>
            <a:headEnd type="none"/>
            <a:tailEnd type="none"/>
          </a:ln>
        </p:spPr>
      </p:sp>
      <p:sp>
        <p:nvSpPr>
          <p:cNvPr id="19" name="Shape 17">
            <a:extLst>
              <a:ext uri="{FF2B5EF4-FFF2-40B4-BE49-F238E27FC236}">
                <a16:creationId xmlns:a16="http://schemas.microsoft.com/office/drawing/2014/main" id="{59C98E7C-2C6C-4373-A64F-FC842640A662}"/>
              </a:ext>
            </a:extLst>
          </p:cNvPr>
          <p:cNvSpPr/>
          <p:nvPr/>
        </p:nvSpPr>
        <p:spPr>
          <a:xfrm>
            <a:off x="291465" y="6542405"/>
            <a:ext cx="607496" cy="0"/>
          </a:xfrm>
          <a:prstGeom prst="line">
            <a:avLst/>
          </a:prstGeom>
          <a:noFill/>
          <a:ln w="57150">
            <a:solidFill>
              <a:srgbClr val="00B0F0"/>
            </a:solidFill>
            <a:prstDash val="solid"/>
            <a:headEnd type="none"/>
            <a:tailEnd type="none"/>
          </a:ln>
        </p:spPr>
      </p:sp>
      <p:sp>
        <p:nvSpPr>
          <p:cNvPr id="20" name="Shape 18">
            <a:extLst>
              <a:ext uri="{FF2B5EF4-FFF2-40B4-BE49-F238E27FC236}">
                <a16:creationId xmlns:a16="http://schemas.microsoft.com/office/drawing/2014/main" id="{DF2FAD22-054C-4F86-B562-153D9FFD3374}"/>
              </a:ext>
            </a:extLst>
          </p:cNvPr>
          <p:cNvSpPr/>
          <p:nvPr/>
        </p:nvSpPr>
        <p:spPr>
          <a:xfrm>
            <a:off x="4888230" y="1223645"/>
            <a:ext cx="5448300" cy="0"/>
          </a:xfrm>
          <a:prstGeom prst="line">
            <a:avLst/>
          </a:prstGeom>
          <a:noFill/>
          <a:ln w="57150">
            <a:solidFill>
              <a:srgbClr val="00B0F0"/>
            </a:solidFill>
            <a:prstDash val="solid"/>
            <a:headEnd type="none"/>
            <a:tailEnd type="none"/>
          </a:ln>
        </p:spPr>
      </p:sp>
      <p:sp>
        <p:nvSpPr>
          <p:cNvPr id="21" name="Shape 19">
            <a:extLst>
              <a:ext uri="{FF2B5EF4-FFF2-40B4-BE49-F238E27FC236}">
                <a16:creationId xmlns:a16="http://schemas.microsoft.com/office/drawing/2014/main" id="{515F584E-7356-47B1-B26A-48A613D33C82}"/>
              </a:ext>
            </a:extLst>
          </p:cNvPr>
          <p:cNvSpPr/>
          <p:nvPr/>
        </p:nvSpPr>
        <p:spPr>
          <a:xfrm>
            <a:off x="1588770" y="2950845"/>
            <a:ext cx="8747760" cy="0"/>
          </a:xfrm>
          <a:prstGeom prst="line">
            <a:avLst/>
          </a:prstGeom>
          <a:noFill/>
          <a:ln w="57150">
            <a:solidFill>
              <a:srgbClr val="00B0F0"/>
            </a:solidFill>
            <a:prstDash val="solid"/>
            <a:headEnd type="none"/>
            <a:tailEnd type="none"/>
          </a:ln>
        </p:spPr>
      </p:sp>
      <p:sp>
        <p:nvSpPr>
          <p:cNvPr id="22" name="Shape 20">
            <a:extLst>
              <a:ext uri="{FF2B5EF4-FFF2-40B4-BE49-F238E27FC236}">
                <a16:creationId xmlns:a16="http://schemas.microsoft.com/office/drawing/2014/main" id="{76B238D0-A2A7-4E16-9248-CA1FAB544427}"/>
              </a:ext>
            </a:extLst>
          </p:cNvPr>
          <p:cNvSpPr/>
          <p:nvPr/>
        </p:nvSpPr>
        <p:spPr>
          <a:xfrm>
            <a:off x="10342245" y="1207135"/>
            <a:ext cx="0" cy="1758950"/>
          </a:xfrm>
          <a:prstGeom prst="line">
            <a:avLst/>
          </a:prstGeom>
          <a:noFill/>
          <a:ln w="57150">
            <a:solidFill>
              <a:srgbClr val="00B0F0"/>
            </a:solidFill>
            <a:prstDash val="solid"/>
            <a:headEnd type="none"/>
            <a:tailEnd type="none"/>
          </a:ln>
        </p:spPr>
      </p:sp>
      <p:sp>
        <p:nvSpPr>
          <p:cNvPr id="23" name="Shape 21">
            <a:extLst>
              <a:ext uri="{FF2B5EF4-FFF2-40B4-BE49-F238E27FC236}">
                <a16:creationId xmlns:a16="http://schemas.microsoft.com/office/drawing/2014/main" id="{7AC2885D-C1F8-4EF0-8403-8D751139EE05}"/>
              </a:ext>
            </a:extLst>
          </p:cNvPr>
          <p:cNvSpPr/>
          <p:nvPr/>
        </p:nvSpPr>
        <p:spPr>
          <a:xfrm>
            <a:off x="1583055" y="1223645"/>
            <a:ext cx="0" cy="1758950"/>
          </a:xfrm>
          <a:prstGeom prst="line">
            <a:avLst/>
          </a:prstGeom>
          <a:noFill/>
          <a:ln w="57150">
            <a:solidFill>
              <a:srgbClr val="00B0F0"/>
            </a:solidFill>
            <a:prstDash val="solid"/>
            <a:headEnd type="none"/>
            <a:tailEnd type="none"/>
          </a:ln>
        </p:spPr>
      </p:sp>
      <p:sp>
        <p:nvSpPr>
          <p:cNvPr id="24" name="Shape 22">
            <a:extLst>
              <a:ext uri="{FF2B5EF4-FFF2-40B4-BE49-F238E27FC236}">
                <a16:creationId xmlns:a16="http://schemas.microsoft.com/office/drawing/2014/main" id="{665D4F69-3BFB-4679-B6CA-51D08D3740A4}"/>
              </a:ext>
            </a:extLst>
          </p:cNvPr>
          <p:cNvSpPr/>
          <p:nvPr/>
        </p:nvSpPr>
        <p:spPr>
          <a:xfrm>
            <a:off x="1557020" y="1210945"/>
            <a:ext cx="742315" cy="0"/>
          </a:xfrm>
          <a:prstGeom prst="line">
            <a:avLst/>
          </a:prstGeom>
          <a:noFill/>
          <a:ln w="57150">
            <a:solidFill>
              <a:srgbClr val="00B0F0"/>
            </a:solidFill>
            <a:prstDash val="solid"/>
            <a:headEnd type="none"/>
            <a:tailEnd type="none"/>
          </a:ln>
        </p:spPr>
      </p:sp>
      <p:sp>
        <p:nvSpPr>
          <p:cNvPr id="25" name="Text 1">
            <a:extLst>
              <a:ext uri="{FF2B5EF4-FFF2-40B4-BE49-F238E27FC236}">
                <a16:creationId xmlns:a16="http://schemas.microsoft.com/office/drawing/2014/main" id="{1088A3E2-FD45-4BCF-8113-750885A039D6}"/>
              </a:ext>
            </a:extLst>
          </p:cNvPr>
          <p:cNvSpPr/>
          <p:nvPr/>
        </p:nvSpPr>
        <p:spPr>
          <a:xfrm>
            <a:off x="2489670" y="3907155"/>
            <a:ext cx="7614450" cy="426564"/>
          </a:xfrm>
          <a:prstGeom prst="rect">
            <a:avLst/>
          </a:prstGeom>
          <a:noFill/>
          <a:ln/>
        </p:spPr>
        <p:txBody>
          <a:bodyPr wrap="square" lIns="0" tIns="0" rIns="0" bIns="0" rtlCol="0" anchor="ctr"/>
          <a:lstStyle/>
          <a:p>
            <a:pPr marL="0" indent="0" algn="l">
              <a:lnSpc>
                <a:spcPct val="130000"/>
              </a:lnSpc>
              <a:buNone/>
            </a:pPr>
            <a:r>
              <a:rPr lang="en-US" altLang="zh-CN" dirty="0">
                <a:solidFill>
                  <a:srgbClr val="333333"/>
                </a:solidFill>
                <a:latin typeface="Noto Sans SC" pitchFamily="34" charset="0"/>
                <a:ea typeface="Noto Sans SC" pitchFamily="34" charset="-122"/>
                <a:cs typeface="Noto Sans SC" pitchFamily="34" charset="-120"/>
              </a:rPr>
              <a:t>Team Members</a:t>
            </a:r>
            <a:r>
              <a:rPr lang="zh-CN" altLang="en-US" dirty="0">
                <a:solidFill>
                  <a:srgbClr val="333333"/>
                </a:solidFill>
                <a:latin typeface="Noto Sans SC" pitchFamily="34" charset="0"/>
                <a:ea typeface="Noto Sans SC" pitchFamily="34" charset="-122"/>
                <a:cs typeface="Noto Sans SC" pitchFamily="34" charset="-120"/>
              </a:rPr>
              <a:t>：</a:t>
            </a:r>
            <a:r>
              <a:rPr lang="en-US" altLang="zh-CN" dirty="0" err="1">
                <a:solidFill>
                  <a:srgbClr val="333333"/>
                </a:solidFill>
                <a:latin typeface="Noto Sans SC" pitchFamily="34" charset="0"/>
                <a:ea typeface="Noto Sans SC" pitchFamily="34" charset="-122"/>
                <a:cs typeface="Noto Sans SC" pitchFamily="34" charset="-120"/>
              </a:rPr>
              <a:t>Jiaxuan</a:t>
            </a:r>
            <a:r>
              <a:rPr lang="en-US" altLang="zh-CN" dirty="0">
                <a:solidFill>
                  <a:srgbClr val="333333"/>
                </a:solidFill>
                <a:latin typeface="Noto Sans SC" pitchFamily="34" charset="0"/>
                <a:ea typeface="Noto Sans SC" pitchFamily="34" charset="-122"/>
                <a:cs typeface="Noto Sans SC" pitchFamily="34" charset="-120"/>
              </a:rPr>
              <a:t> Yue</a:t>
            </a:r>
            <a:r>
              <a:rPr lang="zh-CN" altLang="en-US" dirty="0">
                <a:solidFill>
                  <a:srgbClr val="333333"/>
                </a:solidFill>
                <a:latin typeface="Noto Sans SC" pitchFamily="34" charset="0"/>
                <a:ea typeface="Noto Sans SC" pitchFamily="34" charset="-122"/>
                <a:cs typeface="Noto Sans SC" pitchFamily="34" charset="-120"/>
              </a:rPr>
              <a:t>，</a:t>
            </a:r>
            <a:r>
              <a:rPr lang="en-US" altLang="zh-CN" dirty="0" err="1">
                <a:solidFill>
                  <a:srgbClr val="333333"/>
                </a:solidFill>
                <a:latin typeface="Noto Sans SC" pitchFamily="34" charset="0"/>
                <a:ea typeface="Noto Sans SC" pitchFamily="34" charset="-122"/>
                <a:cs typeface="Noto Sans SC" pitchFamily="34" charset="-120"/>
              </a:rPr>
              <a:t>Leying</a:t>
            </a:r>
            <a:r>
              <a:rPr lang="en-US" altLang="zh-CN" dirty="0">
                <a:solidFill>
                  <a:srgbClr val="333333"/>
                </a:solidFill>
                <a:latin typeface="Noto Sans SC" pitchFamily="34" charset="0"/>
                <a:ea typeface="Noto Sans SC" pitchFamily="34" charset="-122"/>
              </a:rPr>
              <a:t> Deng</a:t>
            </a:r>
            <a:r>
              <a:rPr lang="zh-CN" altLang="en-US" dirty="0">
                <a:solidFill>
                  <a:srgbClr val="333333"/>
                </a:solidFill>
                <a:latin typeface="Noto Sans SC" pitchFamily="34" charset="0"/>
                <a:ea typeface="Noto Sans SC" pitchFamily="34" charset="-122"/>
              </a:rPr>
              <a:t>，</a:t>
            </a:r>
            <a:r>
              <a:rPr lang="en-US" altLang="zh-CN" dirty="0" err="1">
                <a:solidFill>
                  <a:srgbClr val="333333"/>
                </a:solidFill>
                <a:latin typeface="Noto Sans SC" pitchFamily="34" charset="0"/>
                <a:ea typeface="Noto Sans SC" pitchFamily="34" charset="-122"/>
              </a:rPr>
              <a:t>Linsen</a:t>
            </a:r>
            <a:r>
              <a:rPr lang="en-US" altLang="zh-CN" dirty="0">
                <a:solidFill>
                  <a:srgbClr val="333333"/>
                </a:solidFill>
                <a:latin typeface="Noto Sans SC" pitchFamily="34" charset="0"/>
                <a:ea typeface="Noto Sans SC" pitchFamily="34" charset="-122"/>
              </a:rPr>
              <a:t> Song</a:t>
            </a:r>
            <a:r>
              <a:rPr lang="zh-CN" altLang="en-US" dirty="0">
                <a:solidFill>
                  <a:srgbClr val="333333"/>
                </a:solidFill>
                <a:latin typeface="Noto Sans SC" pitchFamily="34" charset="0"/>
                <a:ea typeface="Noto Sans SC" pitchFamily="34" charset="-122"/>
              </a:rPr>
              <a:t>，</a:t>
            </a:r>
            <a:r>
              <a:rPr lang="en-US" altLang="zh-CN" dirty="0">
                <a:solidFill>
                  <a:srgbClr val="333333"/>
                </a:solidFill>
                <a:latin typeface="Noto Sans SC" pitchFamily="34" charset="0"/>
                <a:ea typeface="Noto Sans SC" pitchFamily="34" charset="-122"/>
              </a:rPr>
              <a:t>Fan Zhang</a:t>
            </a:r>
            <a:endParaRPr lang="en-US" dirty="0"/>
          </a:p>
        </p:txBody>
      </p:sp>
    </p:spTree>
    <p:extLst>
      <p:ext uri="{BB962C8B-B14F-4D97-AF65-F5344CB8AC3E}">
        <p14:creationId xmlns:p14="http://schemas.microsoft.com/office/powerpoint/2010/main" val="274975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788DC8B-7B90-4F53-92E4-9746AA995B34}"/>
              </a:ext>
            </a:extLst>
          </p:cNvPr>
          <p:cNvSpPr/>
          <p:nvPr/>
        </p:nvSpPr>
        <p:spPr>
          <a:xfrm>
            <a:off x="254000" y="254000"/>
            <a:ext cx="12192000" cy="508000"/>
          </a:xfrm>
          <a:prstGeom prst="rect">
            <a:avLst/>
          </a:prstGeom>
          <a:noFill/>
          <a:ln/>
        </p:spPr>
        <p:txBody>
          <a:bodyPr wrap="square" lIns="0" tIns="0" rIns="0" bIns="0" rtlCol="0" anchor="ctr"/>
          <a:lstStyle/>
          <a:p>
            <a:pPr marL="0" indent="0">
              <a:lnSpc>
                <a:spcPct val="90000"/>
              </a:lnSpc>
              <a:buNone/>
            </a:pPr>
            <a:r>
              <a:rPr lang="en-US" altLang="zh-CN" sz="3600" dirty="0">
                <a:solidFill>
                  <a:srgbClr val="00AEEF"/>
                </a:solidFill>
                <a:latin typeface="Noto Sans SC" pitchFamily="34" charset="0"/>
                <a:ea typeface="Noto Sans SC" pitchFamily="34" charset="-122"/>
                <a:cs typeface="Noto Sans SC" pitchFamily="34" charset="-120"/>
              </a:rPr>
              <a:t>GitHub Repository and Open Source</a:t>
            </a:r>
            <a:endParaRPr lang="en-US" sz="1600" dirty="0"/>
          </a:p>
        </p:txBody>
      </p:sp>
      <p:sp>
        <p:nvSpPr>
          <p:cNvPr id="3" name="Text 1">
            <a:extLst>
              <a:ext uri="{FF2B5EF4-FFF2-40B4-BE49-F238E27FC236}">
                <a16:creationId xmlns:a16="http://schemas.microsoft.com/office/drawing/2014/main" id="{0CD52B6B-6B67-4918-A6E4-0FB67AA1D54F}"/>
              </a:ext>
            </a:extLst>
          </p:cNvPr>
          <p:cNvSpPr/>
          <p:nvPr/>
        </p:nvSpPr>
        <p:spPr>
          <a:xfrm>
            <a:off x="254000" y="863600"/>
            <a:ext cx="12192000" cy="355600"/>
          </a:xfrm>
          <a:prstGeom prst="rect">
            <a:avLst/>
          </a:prstGeom>
          <a:noFill/>
          <a:ln/>
        </p:spPr>
        <p:txBody>
          <a:bodyPr wrap="square" lIns="0" tIns="0" rIns="0" bIns="0" rtlCol="0" anchor="ctr"/>
          <a:lstStyle/>
          <a:p>
            <a:pPr marL="0" indent="0">
              <a:lnSpc>
                <a:spcPct val="130000"/>
              </a:lnSpc>
              <a:buNone/>
            </a:pPr>
            <a:r>
              <a:rPr lang="en-US" sz="1800" dirty="0">
                <a:solidFill>
                  <a:srgbClr val="333333"/>
                </a:solidFill>
                <a:latin typeface="Noto Sans SC" pitchFamily="34" charset="0"/>
                <a:ea typeface="Noto Sans SC" pitchFamily="34" charset="-122"/>
                <a:cs typeface="Noto Sans SC" pitchFamily="34" charset="-120"/>
              </a:rPr>
              <a:t>Open source is the "second competition arena" of the contest, whose influence goes beyond the rankings themselves. Moreover, collaboration is an even more important lesson we can learn beyond the competition.</a:t>
            </a:r>
            <a:endParaRPr lang="en-US" sz="1600" dirty="0"/>
          </a:p>
        </p:txBody>
      </p:sp>
      <p:sp>
        <p:nvSpPr>
          <p:cNvPr id="4" name="Shape 2">
            <a:extLst>
              <a:ext uri="{FF2B5EF4-FFF2-40B4-BE49-F238E27FC236}">
                <a16:creationId xmlns:a16="http://schemas.microsoft.com/office/drawing/2014/main" id="{4E012A10-6A37-4BD4-8EEE-CE46BFAF9638}"/>
              </a:ext>
            </a:extLst>
          </p:cNvPr>
          <p:cNvSpPr/>
          <p:nvPr/>
        </p:nvSpPr>
        <p:spPr>
          <a:xfrm>
            <a:off x="254000" y="1524000"/>
            <a:ext cx="5689600" cy="2438400"/>
          </a:xfrm>
          <a:custGeom>
            <a:avLst/>
            <a:gdLst/>
            <a:ahLst/>
            <a:cxnLst/>
            <a:rect l="l" t="t" r="r" b="b"/>
            <a:pathLst>
              <a:path w="5689600" h="2438400">
                <a:moveTo>
                  <a:pt x="101608" y="0"/>
                </a:moveTo>
                <a:lnTo>
                  <a:pt x="5587992" y="0"/>
                </a:lnTo>
                <a:cubicBezTo>
                  <a:pt x="5644108" y="0"/>
                  <a:pt x="5689600" y="45492"/>
                  <a:pt x="5689600" y="101608"/>
                </a:cubicBezTo>
                <a:lnTo>
                  <a:pt x="5689600" y="2336792"/>
                </a:lnTo>
                <a:cubicBezTo>
                  <a:pt x="5689600" y="2392908"/>
                  <a:pt x="5644108" y="2438400"/>
                  <a:pt x="5587992" y="2438400"/>
                </a:cubicBezTo>
                <a:lnTo>
                  <a:pt x="101608" y="2438400"/>
                </a:lnTo>
                <a:cubicBezTo>
                  <a:pt x="45492" y="2438400"/>
                  <a:pt x="0" y="2392908"/>
                  <a:pt x="0" y="2336792"/>
                </a:cubicBezTo>
                <a:lnTo>
                  <a:pt x="0" y="101608"/>
                </a:lnTo>
                <a:cubicBezTo>
                  <a:pt x="0" y="45529"/>
                  <a:pt x="45529" y="0"/>
                  <a:pt x="101608" y="0"/>
                </a:cubicBezTo>
                <a:close/>
              </a:path>
            </a:pathLst>
          </a:custGeom>
          <a:solidFill>
            <a:srgbClr val="00AEEF">
              <a:alpha val="10196"/>
            </a:srgbClr>
          </a:solidFill>
          <a:ln/>
        </p:spPr>
      </p:sp>
      <p:sp>
        <p:nvSpPr>
          <p:cNvPr id="5" name="Text 3">
            <a:extLst>
              <a:ext uri="{FF2B5EF4-FFF2-40B4-BE49-F238E27FC236}">
                <a16:creationId xmlns:a16="http://schemas.microsoft.com/office/drawing/2014/main" id="{DF339255-93FC-4A2B-94D2-AB98DE62D0B0}"/>
              </a:ext>
            </a:extLst>
          </p:cNvPr>
          <p:cNvSpPr/>
          <p:nvPr/>
        </p:nvSpPr>
        <p:spPr>
          <a:xfrm>
            <a:off x="457200" y="1727200"/>
            <a:ext cx="5791200" cy="355600"/>
          </a:xfrm>
          <a:prstGeom prst="rect">
            <a:avLst/>
          </a:prstGeom>
          <a:noFill/>
          <a:ln/>
        </p:spPr>
        <p:txBody>
          <a:bodyPr wrap="square" lIns="0" tIns="0" rIns="0" bIns="0" rtlCol="0" anchor="ctr"/>
          <a:lstStyle/>
          <a:p>
            <a:pPr marL="0" indent="0">
              <a:lnSpc>
                <a:spcPct val="120000"/>
              </a:lnSpc>
              <a:buNone/>
            </a:pPr>
            <a:r>
              <a:rPr lang="en-US" sz="2000" dirty="0">
                <a:solidFill>
                  <a:srgbClr val="00AEEF"/>
                </a:solidFill>
                <a:latin typeface="Noto Sans SC" pitchFamily="34" charset="0"/>
                <a:ea typeface="Noto Sans SC" pitchFamily="34" charset="-122"/>
                <a:cs typeface="Noto Sans SC" pitchFamily="34" charset="-120"/>
              </a:rPr>
              <a:t>Repository Structure</a:t>
            </a:r>
            <a:endParaRPr lang="en-US" sz="1600" dirty="0"/>
          </a:p>
        </p:txBody>
      </p:sp>
      <p:sp>
        <p:nvSpPr>
          <p:cNvPr id="6" name="Shape 4">
            <a:extLst>
              <a:ext uri="{FF2B5EF4-FFF2-40B4-BE49-F238E27FC236}">
                <a16:creationId xmlns:a16="http://schemas.microsoft.com/office/drawing/2014/main" id="{C8620CAF-03CF-40EA-84A3-809B4F85EF00}"/>
              </a:ext>
            </a:extLst>
          </p:cNvPr>
          <p:cNvSpPr/>
          <p:nvPr/>
        </p:nvSpPr>
        <p:spPr>
          <a:xfrm>
            <a:off x="482600" y="2209800"/>
            <a:ext cx="177800" cy="177800"/>
          </a:xfrm>
          <a:custGeom>
            <a:avLst/>
            <a:gdLst/>
            <a:ahLst/>
            <a:cxnLst/>
            <a:rect l="l" t="t" r="r" b="b"/>
            <a:pathLst>
              <a:path w="177800" h="177800">
                <a:moveTo>
                  <a:pt x="22225" y="155575"/>
                </a:moveTo>
                <a:lnTo>
                  <a:pt x="155575" y="155575"/>
                </a:lnTo>
                <a:cubicBezTo>
                  <a:pt x="167833" y="155575"/>
                  <a:pt x="177800" y="145608"/>
                  <a:pt x="177800" y="133350"/>
                </a:cubicBezTo>
                <a:lnTo>
                  <a:pt x="177800" y="50006"/>
                </a:lnTo>
                <a:cubicBezTo>
                  <a:pt x="177800" y="37748"/>
                  <a:pt x="167833" y="27781"/>
                  <a:pt x="155575" y="27781"/>
                </a:cubicBezTo>
                <a:lnTo>
                  <a:pt x="103728" y="27781"/>
                </a:lnTo>
                <a:cubicBezTo>
                  <a:pt x="101332" y="27781"/>
                  <a:pt x="98971" y="27017"/>
                  <a:pt x="97061" y="25559"/>
                </a:cubicBezTo>
                <a:lnTo>
                  <a:pt x="83726" y="15558"/>
                </a:lnTo>
                <a:cubicBezTo>
                  <a:pt x="79871" y="12675"/>
                  <a:pt x="75183" y="11112"/>
                  <a:pt x="70391" y="11112"/>
                </a:cubicBezTo>
                <a:lnTo>
                  <a:pt x="22225" y="11112"/>
                </a:lnTo>
                <a:cubicBezTo>
                  <a:pt x="9967" y="11112"/>
                  <a:pt x="0" y="21079"/>
                  <a:pt x="0" y="33337"/>
                </a:cubicBezTo>
                <a:lnTo>
                  <a:pt x="0" y="133350"/>
                </a:lnTo>
                <a:cubicBezTo>
                  <a:pt x="0" y="145608"/>
                  <a:pt x="9967" y="155575"/>
                  <a:pt x="22225" y="155575"/>
                </a:cubicBezTo>
                <a:close/>
              </a:path>
            </a:pathLst>
          </a:custGeom>
          <a:solidFill>
            <a:srgbClr val="FFC200"/>
          </a:solidFill>
          <a:ln/>
        </p:spPr>
      </p:sp>
      <p:sp>
        <p:nvSpPr>
          <p:cNvPr id="7" name="Text 5">
            <a:extLst>
              <a:ext uri="{FF2B5EF4-FFF2-40B4-BE49-F238E27FC236}">
                <a16:creationId xmlns:a16="http://schemas.microsoft.com/office/drawing/2014/main" id="{9E9E7254-EF9A-41F7-9C36-2CBC5329D93F}"/>
              </a:ext>
            </a:extLst>
          </p:cNvPr>
          <p:cNvSpPr/>
          <p:nvPr/>
        </p:nvSpPr>
        <p:spPr>
          <a:xfrm>
            <a:off x="787400" y="2184400"/>
            <a:ext cx="4953000" cy="254000"/>
          </a:xfrm>
          <a:prstGeom prst="rect">
            <a:avLst/>
          </a:prstGeom>
          <a:noFill/>
          <a:ln/>
        </p:spPr>
        <p:txBody>
          <a:bodyPr wrap="square" lIns="0" tIns="0" rIns="0" bIns="0" rtlCol="0" anchor="ctr"/>
          <a:lstStyle/>
          <a:p>
            <a:pPr marL="0" indent="0" algn="l">
              <a:lnSpc>
                <a:spcPct val="120000"/>
              </a:lnSpc>
              <a:buNone/>
            </a:pPr>
            <a:r>
              <a:rPr lang="en-US" sz="1400" dirty="0">
                <a:solidFill>
                  <a:srgbClr val="333333"/>
                </a:solidFill>
                <a:latin typeface="MiSans" pitchFamily="34" charset="0"/>
                <a:ea typeface="MiSans" pitchFamily="34" charset="-122"/>
                <a:cs typeface="MiSans" pitchFamily="34" charset="-120"/>
              </a:rPr>
              <a:t>data/</a:t>
            </a:r>
            <a:endParaRPr lang="en-US" sz="1600" dirty="0"/>
          </a:p>
        </p:txBody>
      </p:sp>
      <p:sp>
        <p:nvSpPr>
          <p:cNvPr id="8" name="Shape 6">
            <a:extLst>
              <a:ext uri="{FF2B5EF4-FFF2-40B4-BE49-F238E27FC236}">
                <a16:creationId xmlns:a16="http://schemas.microsoft.com/office/drawing/2014/main" id="{B6851B79-5386-452D-A64C-4AE8CABCC4E4}"/>
              </a:ext>
            </a:extLst>
          </p:cNvPr>
          <p:cNvSpPr/>
          <p:nvPr/>
        </p:nvSpPr>
        <p:spPr>
          <a:xfrm>
            <a:off x="482600" y="2514600"/>
            <a:ext cx="177800" cy="177800"/>
          </a:xfrm>
          <a:custGeom>
            <a:avLst/>
            <a:gdLst/>
            <a:ahLst/>
            <a:cxnLst/>
            <a:rect l="l" t="t" r="r" b="b"/>
            <a:pathLst>
              <a:path w="177800" h="177800">
                <a:moveTo>
                  <a:pt x="22225" y="155575"/>
                </a:moveTo>
                <a:lnTo>
                  <a:pt x="155575" y="155575"/>
                </a:lnTo>
                <a:cubicBezTo>
                  <a:pt x="167833" y="155575"/>
                  <a:pt x="177800" y="145608"/>
                  <a:pt x="177800" y="133350"/>
                </a:cubicBezTo>
                <a:lnTo>
                  <a:pt x="177800" y="50006"/>
                </a:lnTo>
                <a:cubicBezTo>
                  <a:pt x="177800" y="37748"/>
                  <a:pt x="167833" y="27781"/>
                  <a:pt x="155575" y="27781"/>
                </a:cubicBezTo>
                <a:lnTo>
                  <a:pt x="103728" y="27781"/>
                </a:lnTo>
                <a:cubicBezTo>
                  <a:pt x="101332" y="27781"/>
                  <a:pt x="98971" y="27017"/>
                  <a:pt x="97061" y="25559"/>
                </a:cubicBezTo>
                <a:lnTo>
                  <a:pt x="83726" y="15558"/>
                </a:lnTo>
                <a:cubicBezTo>
                  <a:pt x="79871" y="12675"/>
                  <a:pt x="75183" y="11112"/>
                  <a:pt x="70391" y="11112"/>
                </a:cubicBezTo>
                <a:lnTo>
                  <a:pt x="22225" y="11112"/>
                </a:lnTo>
                <a:cubicBezTo>
                  <a:pt x="9967" y="11112"/>
                  <a:pt x="0" y="21079"/>
                  <a:pt x="0" y="33337"/>
                </a:cubicBezTo>
                <a:lnTo>
                  <a:pt x="0" y="133350"/>
                </a:lnTo>
                <a:cubicBezTo>
                  <a:pt x="0" y="145608"/>
                  <a:pt x="9967" y="155575"/>
                  <a:pt x="22225" y="155575"/>
                </a:cubicBezTo>
                <a:close/>
              </a:path>
            </a:pathLst>
          </a:custGeom>
          <a:solidFill>
            <a:srgbClr val="FFC200"/>
          </a:solidFill>
          <a:ln/>
        </p:spPr>
      </p:sp>
      <p:sp>
        <p:nvSpPr>
          <p:cNvPr id="9" name="Text 7">
            <a:extLst>
              <a:ext uri="{FF2B5EF4-FFF2-40B4-BE49-F238E27FC236}">
                <a16:creationId xmlns:a16="http://schemas.microsoft.com/office/drawing/2014/main" id="{5691ADC6-FA37-4930-B7C5-1101CF34BF31}"/>
              </a:ext>
            </a:extLst>
          </p:cNvPr>
          <p:cNvSpPr/>
          <p:nvPr/>
        </p:nvSpPr>
        <p:spPr>
          <a:xfrm>
            <a:off x="787400" y="2489200"/>
            <a:ext cx="4953000" cy="254000"/>
          </a:xfrm>
          <a:prstGeom prst="rect">
            <a:avLst/>
          </a:prstGeom>
          <a:noFill/>
          <a:ln/>
        </p:spPr>
        <p:txBody>
          <a:bodyPr wrap="square" lIns="0" tIns="0" rIns="0" bIns="0" rtlCol="0" anchor="ctr"/>
          <a:lstStyle/>
          <a:p>
            <a:pPr marL="0" indent="0" algn="l">
              <a:lnSpc>
                <a:spcPct val="120000"/>
              </a:lnSpc>
              <a:buNone/>
            </a:pPr>
            <a:r>
              <a:rPr lang="en-US" sz="1400" dirty="0">
                <a:solidFill>
                  <a:srgbClr val="333333"/>
                </a:solidFill>
                <a:latin typeface="MiSans" pitchFamily="34" charset="0"/>
                <a:ea typeface="MiSans" pitchFamily="34" charset="-122"/>
                <a:cs typeface="MiSans" pitchFamily="34" charset="-120"/>
              </a:rPr>
              <a:t>models/</a:t>
            </a:r>
            <a:endParaRPr lang="en-US" sz="1600" dirty="0"/>
          </a:p>
        </p:txBody>
      </p:sp>
      <p:sp>
        <p:nvSpPr>
          <p:cNvPr id="10" name="Shape 8">
            <a:extLst>
              <a:ext uri="{FF2B5EF4-FFF2-40B4-BE49-F238E27FC236}">
                <a16:creationId xmlns:a16="http://schemas.microsoft.com/office/drawing/2014/main" id="{B034A0E2-ABFC-4F34-863F-11346EE36757}"/>
              </a:ext>
            </a:extLst>
          </p:cNvPr>
          <p:cNvSpPr/>
          <p:nvPr/>
        </p:nvSpPr>
        <p:spPr>
          <a:xfrm>
            <a:off x="482600" y="2819400"/>
            <a:ext cx="177800" cy="177800"/>
          </a:xfrm>
          <a:custGeom>
            <a:avLst/>
            <a:gdLst/>
            <a:ahLst/>
            <a:cxnLst/>
            <a:rect l="l" t="t" r="r" b="b"/>
            <a:pathLst>
              <a:path w="177800" h="177800">
                <a:moveTo>
                  <a:pt x="22225" y="155575"/>
                </a:moveTo>
                <a:lnTo>
                  <a:pt x="155575" y="155575"/>
                </a:lnTo>
                <a:cubicBezTo>
                  <a:pt x="167833" y="155575"/>
                  <a:pt x="177800" y="145608"/>
                  <a:pt x="177800" y="133350"/>
                </a:cubicBezTo>
                <a:lnTo>
                  <a:pt x="177800" y="50006"/>
                </a:lnTo>
                <a:cubicBezTo>
                  <a:pt x="177800" y="37748"/>
                  <a:pt x="167833" y="27781"/>
                  <a:pt x="155575" y="27781"/>
                </a:cubicBezTo>
                <a:lnTo>
                  <a:pt x="103728" y="27781"/>
                </a:lnTo>
                <a:cubicBezTo>
                  <a:pt x="101332" y="27781"/>
                  <a:pt x="98971" y="27017"/>
                  <a:pt x="97061" y="25559"/>
                </a:cubicBezTo>
                <a:lnTo>
                  <a:pt x="83726" y="15558"/>
                </a:lnTo>
                <a:cubicBezTo>
                  <a:pt x="79871" y="12675"/>
                  <a:pt x="75183" y="11112"/>
                  <a:pt x="70391" y="11112"/>
                </a:cubicBezTo>
                <a:lnTo>
                  <a:pt x="22225" y="11112"/>
                </a:lnTo>
                <a:cubicBezTo>
                  <a:pt x="9967" y="11112"/>
                  <a:pt x="0" y="21079"/>
                  <a:pt x="0" y="33337"/>
                </a:cubicBezTo>
                <a:lnTo>
                  <a:pt x="0" y="133350"/>
                </a:lnTo>
                <a:cubicBezTo>
                  <a:pt x="0" y="145608"/>
                  <a:pt x="9967" y="155575"/>
                  <a:pt x="22225" y="155575"/>
                </a:cubicBezTo>
                <a:close/>
              </a:path>
            </a:pathLst>
          </a:custGeom>
          <a:solidFill>
            <a:srgbClr val="FFC200"/>
          </a:solidFill>
          <a:ln/>
        </p:spPr>
      </p:sp>
      <p:sp>
        <p:nvSpPr>
          <p:cNvPr id="11" name="Text 9">
            <a:extLst>
              <a:ext uri="{FF2B5EF4-FFF2-40B4-BE49-F238E27FC236}">
                <a16:creationId xmlns:a16="http://schemas.microsoft.com/office/drawing/2014/main" id="{1BFAB0BC-F50F-457E-9D46-AA6BD163AF6E}"/>
              </a:ext>
            </a:extLst>
          </p:cNvPr>
          <p:cNvSpPr/>
          <p:nvPr/>
        </p:nvSpPr>
        <p:spPr>
          <a:xfrm>
            <a:off x="787400" y="2794000"/>
            <a:ext cx="4953000" cy="254000"/>
          </a:xfrm>
          <a:prstGeom prst="rect">
            <a:avLst/>
          </a:prstGeom>
          <a:noFill/>
          <a:ln/>
        </p:spPr>
        <p:txBody>
          <a:bodyPr wrap="square" lIns="0" tIns="0" rIns="0" bIns="0" rtlCol="0" anchor="ctr"/>
          <a:lstStyle/>
          <a:p>
            <a:pPr marL="0" indent="0" algn="l">
              <a:lnSpc>
                <a:spcPct val="120000"/>
              </a:lnSpc>
              <a:buNone/>
            </a:pPr>
            <a:r>
              <a:rPr lang="en-US" sz="1400" dirty="0">
                <a:solidFill>
                  <a:srgbClr val="333333"/>
                </a:solidFill>
                <a:latin typeface="MiSans" pitchFamily="34" charset="0"/>
                <a:ea typeface="MiSans" pitchFamily="34" charset="-122"/>
                <a:cs typeface="MiSans" pitchFamily="34" charset="-120"/>
              </a:rPr>
              <a:t>scripts/</a:t>
            </a:r>
            <a:endParaRPr lang="en-US" sz="1600" dirty="0"/>
          </a:p>
        </p:txBody>
      </p:sp>
      <p:sp>
        <p:nvSpPr>
          <p:cNvPr id="12" name="Shape 10">
            <a:extLst>
              <a:ext uri="{FF2B5EF4-FFF2-40B4-BE49-F238E27FC236}">
                <a16:creationId xmlns:a16="http://schemas.microsoft.com/office/drawing/2014/main" id="{777B9E94-6505-4DE8-BC4C-CB49EED5C113}"/>
              </a:ext>
            </a:extLst>
          </p:cNvPr>
          <p:cNvSpPr/>
          <p:nvPr/>
        </p:nvSpPr>
        <p:spPr>
          <a:xfrm>
            <a:off x="482600" y="3124200"/>
            <a:ext cx="177800" cy="177800"/>
          </a:xfrm>
          <a:custGeom>
            <a:avLst/>
            <a:gdLst/>
            <a:ahLst/>
            <a:cxnLst/>
            <a:rect l="l" t="t" r="r" b="b"/>
            <a:pathLst>
              <a:path w="177800" h="177800">
                <a:moveTo>
                  <a:pt x="22225" y="155575"/>
                </a:moveTo>
                <a:lnTo>
                  <a:pt x="155575" y="155575"/>
                </a:lnTo>
                <a:cubicBezTo>
                  <a:pt x="167833" y="155575"/>
                  <a:pt x="177800" y="145608"/>
                  <a:pt x="177800" y="133350"/>
                </a:cubicBezTo>
                <a:lnTo>
                  <a:pt x="177800" y="50006"/>
                </a:lnTo>
                <a:cubicBezTo>
                  <a:pt x="177800" y="37748"/>
                  <a:pt x="167833" y="27781"/>
                  <a:pt x="155575" y="27781"/>
                </a:cubicBezTo>
                <a:lnTo>
                  <a:pt x="103728" y="27781"/>
                </a:lnTo>
                <a:cubicBezTo>
                  <a:pt x="101332" y="27781"/>
                  <a:pt x="98971" y="27017"/>
                  <a:pt x="97061" y="25559"/>
                </a:cubicBezTo>
                <a:lnTo>
                  <a:pt x="83726" y="15558"/>
                </a:lnTo>
                <a:cubicBezTo>
                  <a:pt x="79871" y="12675"/>
                  <a:pt x="75183" y="11112"/>
                  <a:pt x="70391" y="11112"/>
                </a:cubicBezTo>
                <a:lnTo>
                  <a:pt x="22225" y="11112"/>
                </a:lnTo>
                <a:cubicBezTo>
                  <a:pt x="9967" y="11112"/>
                  <a:pt x="0" y="21079"/>
                  <a:pt x="0" y="33337"/>
                </a:cubicBezTo>
                <a:lnTo>
                  <a:pt x="0" y="133350"/>
                </a:lnTo>
                <a:cubicBezTo>
                  <a:pt x="0" y="145608"/>
                  <a:pt x="9967" y="155575"/>
                  <a:pt x="22225" y="155575"/>
                </a:cubicBezTo>
                <a:close/>
              </a:path>
            </a:pathLst>
          </a:custGeom>
          <a:solidFill>
            <a:srgbClr val="FFC200"/>
          </a:solidFill>
          <a:ln/>
        </p:spPr>
      </p:sp>
      <p:sp>
        <p:nvSpPr>
          <p:cNvPr id="13" name="Text 11">
            <a:extLst>
              <a:ext uri="{FF2B5EF4-FFF2-40B4-BE49-F238E27FC236}">
                <a16:creationId xmlns:a16="http://schemas.microsoft.com/office/drawing/2014/main" id="{11CD940D-BA3F-403E-9604-540497FA8385}"/>
              </a:ext>
            </a:extLst>
          </p:cNvPr>
          <p:cNvSpPr/>
          <p:nvPr/>
        </p:nvSpPr>
        <p:spPr>
          <a:xfrm>
            <a:off x="787400" y="3098800"/>
            <a:ext cx="4953000" cy="254000"/>
          </a:xfrm>
          <a:prstGeom prst="rect">
            <a:avLst/>
          </a:prstGeom>
          <a:noFill/>
          <a:ln/>
        </p:spPr>
        <p:txBody>
          <a:bodyPr wrap="square" lIns="0" tIns="0" rIns="0" bIns="0" rtlCol="0" anchor="ctr"/>
          <a:lstStyle/>
          <a:p>
            <a:pPr marL="0" indent="0" algn="l">
              <a:lnSpc>
                <a:spcPct val="120000"/>
              </a:lnSpc>
              <a:buNone/>
            </a:pPr>
            <a:r>
              <a:rPr lang="en-US" sz="1400" dirty="0">
                <a:solidFill>
                  <a:srgbClr val="333333"/>
                </a:solidFill>
                <a:latin typeface="MiSans" pitchFamily="34" charset="0"/>
                <a:ea typeface="MiSans" pitchFamily="34" charset="-122"/>
                <a:cs typeface="MiSans" pitchFamily="34" charset="-120"/>
              </a:rPr>
              <a:t>notebooks/</a:t>
            </a:r>
            <a:endParaRPr lang="en-US" sz="1600" dirty="0"/>
          </a:p>
        </p:txBody>
      </p:sp>
      <p:sp>
        <p:nvSpPr>
          <p:cNvPr id="14" name="Shape 12">
            <a:extLst>
              <a:ext uri="{FF2B5EF4-FFF2-40B4-BE49-F238E27FC236}">
                <a16:creationId xmlns:a16="http://schemas.microsoft.com/office/drawing/2014/main" id="{A6901BD6-A88F-4192-900E-8804253EC112}"/>
              </a:ext>
            </a:extLst>
          </p:cNvPr>
          <p:cNvSpPr/>
          <p:nvPr/>
        </p:nvSpPr>
        <p:spPr>
          <a:xfrm>
            <a:off x="504825" y="3429000"/>
            <a:ext cx="133350" cy="177800"/>
          </a:xfrm>
          <a:custGeom>
            <a:avLst/>
            <a:gdLst/>
            <a:ahLst/>
            <a:cxnLst/>
            <a:rect l="l" t="t" r="r" b="b"/>
            <a:pathLst>
              <a:path w="133350" h="177800">
                <a:moveTo>
                  <a:pt x="0" y="22225"/>
                </a:moveTo>
                <a:cubicBezTo>
                  <a:pt x="0" y="9967"/>
                  <a:pt x="9967" y="0"/>
                  <a:pt x="22225" y="0"/>
                </a:cubicBezTo>
                <a:lnTo>
                  <a:pt x="74141" y="0"/>
                </a:lnTo>
                <a:cubicBezTo>
                  <a:pt x="80045" y="0"/>
                  <a:pt x="85705" y="2327"/>
                  <a:pt x="89872" y="6494"/>
                </a:cubicBezTo>
                <a:lnTo>
                  <a:pt x="126856" y="43512"/>
                </a:lnTo>
                <a:cubicBezTo>
                  <a:pt x="131023" y="47680"/>
                  <a:pt x="133350" y="53340"/>
                  <a:pt x="133350" y="59244"/>
                </a:cubicBezTo>
                <a:lnTo>
                  <a:pt x="133350" y="155575"/>
                </a:lnTo>
                <a:cubicBezTo>
                  <a:pt x="133350" y="167833"/>
                  <a:pt x="123383" y="177800"/>
                  <a:pt x="111125" y="177800"/>
                </a:cubicBezTo>
                <a:lnTo>
                  <a:pt x="22225" y="177800"/>
                </a:lnTo>
                <a:cubicBezTo>
                  <a:pt x="9967" y="177800"/>
                  <a:pt x="0" y="167833"/>
                  <a:pt x="0" y="155575"/>
                </a:cubicBezTo>
                <a:lnTo>
                  <a:pt x="0" y="22225"/>
                </a:lnTo>
                <a:close/>
                <a:moveTo>
                  <a:pt x="72231" y="20315"/>
                </a:moveTo>
                <a:lnTo>
                  <a:pt x="72231" y="52784"/>
                </a:lnTo>
                <a:cubicBezTo>
                  <a:pt x="72231" y="57403"/>
                  <a:pt x="75947" y="61119"/>
                  <a:pt x="80566" y="61119"/>
                </a:cubicBezTo>
                <a:lnTo>
                  <a:pt x="113035" y="61119"/>
                </a:lnTo>
                <a:lnTo>
                  <a:pt x="72231" y="20315"/>
                </a:lnTo>
                <a:close/>
                <a:moveTo>
                  <a:pt x="41672" y="88900"/>
                </a:moveTo>
                <a:cubicBezTo>
                  <a:pt x="37053" y="88900"/>
                  <a:pt x="33337" y="92616"/>
                  <a:pt x="33337" y="97234"/>
                </a:cubicBezTo>
                <a:cubicBezTo>
                  <a:pt x="33337" y="101853"/>
                  <a:pt x="37053" y="105569"/>
                  <a:pt x="41672" y="105569"/>
                </a:cubicBezTo>
                <a:lnTo>
                  <a:pt x="91678" y="105569"/>
                </a:lnTo>
                <a:cubicBezTo>
                  <a:pt x="96297" y="105569"/>
                  <a:pt x="100013" y="101853"/>
                  <a:pt x="100013" y="97234"/>
                </a:cubicBezTo>
                <a:cubicBezTo>
                  <a:pt x="100013" y="92616"/>
                  <a:pt x="96297" y="88900"/>
                  <a:pt x="91678" y="88900"/>
                </a:cubicBezTo>
                <a:lnTo>
                  <a:pt x="41672" y="88900"/>
                </a:lnTo>
                <a:close/>
                <a:moveTo>
                  <a:pt x="41672" y="122238"/>
                </a:moveTo>
                <a:cubicBezTo>
                  <a:pt x="37053" y="122238"/>
                  <a:pt x="33337" y="125953"/>
                  <a:pt x="33337" y="130572"/>
                </a:cubicBezTo>
                <a:cubicBezTo>
                  <a:pt x="33337" y="135191"/>
                  <a:pt x="37053" y="138906"/>
                  <a:pt x="41672" y="138906"/>
                </a:cubicBezTo>
                <a:lnTo>
                  <a:pt x="91678" y="138906"/>
                </a:lnTo>
                <a:cubicBezTo>
                  <a:pt x="96297" y="138906"/>
                  <a:pt x="100013" y="135191"/>
                  <a:pt x="100013" y="130572"/>
                </a:cubicBezTo>
                <a:cubicBezTo>
                  <a:pt x="100013" y="125953"/>
                  <a:pt x="96297" y="122238"/>
                  <a:pt x="91678" y="122238"/>
                </a:cubicBezTo>
                <a:lnTo>
                  <a:pt x="41672" y="122238"/>
                </a:lnTo>
                <a:close/>
              </a:path>
            </a:pathLst>
          </a:custGeom>
          <a:solidFill>
            <a:srgbClr val="333333"/>
          </a:solidFill>
          <a:ln/>
        </p:spPr>
      </p:sp>
      <p:sp>
        <p:nvSpPr>
          <p:cNvPr id="15" name="Text 13">
            <a:extLst>
              <a:ext uri="{FF2B5EF4-FFF2-40B4-BE49-F238E27FC236}">
                <a16:creationId xmlns:a16="http://schemas.microsoft.com/office/drawing/2014/main" id="{D347CAEF-749F-431E-AED6-ECBEAB75BADF}"/>
              </a:ext>
            </a:extLst>
          </p:cNvPr>
          <p:cNvSpPr/>
          <p:nvPr/>
        </p:nvSpPr>
        <p:spPr>
          <a:xfrm>
            <a:off x="787400" y="3403600"/>
            <a:ext cx="4953000" cy="254000"/>
          </a:xfrm>
          <a:prstGeom prst="rect">
            <a:avLst/>
          </a:prstGeom>
          <a:noFill/>
          <a:ln/>
        </p:spPr>
        <p:txBody>
          <a:bodyPr wrap="square" lIns="0" tIns="0" rIns="0" bIns="0" rtlCol="0" anchor="ctr"/>
          <a:lstStyle/>
          <a:p>
            <a:pPr marL="0" indent="0" algn="l">
              <a:lnSpc>
                <a:spcPct val="120000"/>
              </a:lnSpc>
              <a:buNone/>
            </a:pPr>
            <a:r>
              <a:rPr lang="en-US" sz="1400" dirty="0">
                <a:solidFill>
                  <a:srgbClr val="333333"/>
                </a:solidFill>
                <a:latin typeface="MiSans" pitchFamily="34" charset="0"/>
                <a:ea typeface="MiSans" pitchFamily="34" charset="-122"/>
                <a:cs typeface="MiSans" pitchFamily="34" charset="-120"/>
              </a:rPr>
              <a:t>README.md</a:t>
            </a:r>
            <a:endParaRPr lang="en-US" sz="1600" dirty="0"/>
          </a:p>
        </p:txBody>
      </p:sp>
      <p:sp>
        <p:nvSpPr>
          <p:cNvPr id="16" name="Shape 14">
            <a:extLst>
              <a:ext uri="{FF2B5EF4-FFF2-40B4-BE49-F238E27FC236}">
                <a16:creationId xmlns:a16="http://schemas.microsoft.com/office/drawing/2014/main" id="{8907D73E-0FCA-44D6-96DE-F75E7823897B}"/>
              </a:ext>
            </a:extLst>
          </p:cNvPr>
          <p:cNvSpPr/>
          <p:nvPr/>
        </p:nvSpPr>
        <p:spPr>
          <a:xfrm>
            <a:off x="254000" y="4165600"/>
            <a:ext cx="5689600" cy="2438400"/>
          </a:xfrm>
          <a:custGeom>
            <a:avLst/>
            <a:gdLst/>
            <a:ahLst/>
            <a:cxnLst/>
            <a:rect l="l" t="t" r="r" b="b"/>
            <a:pathLst>
              <a:path w="5689600" h="2438400">
                <a:moveTo>
                  <a:pt x="101608" y="0"/>
                </a:moveTo>
                <a:lnTo>
                  <a:pt x="5587992" y="0"/>
                </a:lnTo>
                <a:cubicBezTo>
                  <a:pt x="5644108" y="0"/>
                  <a:pt x="5689600" y="45492"/>
                  <a:pt x="5689600" y="101608"/>
                </a:cubicBezTo>
                <a:lnTo>
                  <a:pt x="5689600" y="2336792"/>
                </a:lnTo>
                <a:cubicBezTo>
                  <a:pt x="5689600" y="2392908"/>
                  <a:pt x="5644108" y="2438400"/>
                  <a:pt x="5587992" y="2438400"/>
                </a:cubicBezTo>
                <a:lnTo>
                  <a:pt x="101608" y="2438400"/>
                </a:lnTo>
                <a:cubicBezTo>
                  <a:pt x="45492" y="2438400"/>
                  <a:pt x="0" y="2392908"/>
                  <a:pt x="0" y="2336792"/>
                </a:cubicBezTo>
                <a:lnTo>
                  <a:pt x="0" y="101608"/>
                </a:lnTo>
                <a:cubicBezTo>
                  <a:pt x="0" y="45529"/>
                  <a:pt x="45529" y="0"/>
                  <a:pt x="101608" y="0"/>
                </a:cubicBezTo>
                <a:close/>
              </a:path>
            </a:pathLst>
          </a:custGeom>
          <a:solidFill>
            <a:srgbClr val="4080FF">
              <a:alpha val="10196"/>
            </a:srgbClr>
          </a:solidFill>
          <a:ln/>
        </p:spPr>
      </p:sp>
      <p:sp>
        <p:nvSpPr>
          <p:cNvPr id="17" name="Text 15">
            <a:extLst>
              <a:ext uri="{FF2B5EF4-FFF2-40B4-BE49-F238E27FC236}">
                <a16:creationId xmlns:a16="http://schemas.microsoft.com/office/drawing/2014/main" id="{10662285-FA96-4368-8455-348CA957FE4D}"/>
              </a:ext>
            </a:extLst>
          </p:cNvPr>
          <p:cNvSpPr/>
          <p:nvPr/>
        </p:nvSpPr>
        <p:spPr>
          <a:xfrm>
            <a:off x="457200" y="4368800"/>
            <a:ext cx="5791200" cy="355600"/>
          </a:xfrm>
          <a:prstGeom prst="rect">
            <a:avLst/>
          </a:prstGeom>
          <a:noFill/>
          <a:ln/>
        </p:spPr>
        <p:txBody>
          <a:bodyPr wrap="square" lIns="0" tIns="0" rIns="0" bIns="0" rtlCol="0" anchor="ctr"/>
          <a:lstStyle/>
          <a:p>
            <a:pPr marL="0" indent="0">
              <a:lnSpc>
                <a:spcPct val="120000"/>
              </a:lnSpc>
              <a:buNone/>
            </a:pPr>
            <a:r>
              <a:rPr lang="en-US" sz="2000" dirty="0">
                <a:solidFill>
                  <a:srgbClr val="4080FF"/>
                </a:solidFill>
                <a:latin typeface="Noto Sans SC" pitchFamily="34" charset="0"/>
                <a:ea typeface="Noto Sans SC" pitchFamily="34" charset="-122"/>
                <a:cs typeface="Noto Sans SC" pitchFamily="34" charset="-120"/>
              </a:rPr>
              <a:t>Reproduction</a:t>
            </a:r>
            <a:endParaRPr lang="en-US" sz="1600" dirty="0"/>
          </a:p>
        </p:txBody>
      </p:sp>
      <p:sp>
        <p:nvSpPr>
          <p:cNvPr id="18" name="Text 16">
            <a:extLst>
              <a:ext uri="{FF2B5EF4-FFF2-40B4-BE49-F238E27FC236}">
                <a16:creationId xmlns:a16="http://schemas.microsoft.com/office/drawing/2014/main" id="{F9D49E4B-08FC-492E-8D07-5304242A3AD0}"/>
              </a:ext>
            </a:extLst>
          </p:cNvPr>
          <p:cNvSpPr/>
          <p:nvPr/>
        </p:nvSpPr>
        <p:spPr>
          <a:xfrm>
            <a:off x="504825" y="5165344"/>
            <a:ext cx="5283200" cy="508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latin typeface="Noto Sans SC" pitchFamily="34" charset="0"/>
                <a:ea typeface="Noto Sans SC" pitchFamily="34" charset="-122"/>
                <a:cs typeface="Noto Sans SC" pitchFamily="34" charset="-120"/>
              </a:rPr>
              <a:t>The README includes detailed environment configuration, a dependency list, and one-click run commands, ensuring that reviewers or teammates can reproduce the same scores within 30 minutes in a new environment</a:t>
            </a:r>
            <a:endParaRPr lang="en-US" sz="1600" dirty="0"/>
          </a:p>
        </p:txBody>
      </p:sp>
      <p:pic>
        <p:nvPicPr>
          <p:cNvPr id="19" name="图片 18">
            <a:extLst>
              <a:ext uri="{FF2B5EF4-FFF2-40B4-BE49-F238E27FC236}">
                <a16:creationId xmlns:a16="http://schemas.microsoft.com/office/drawing/2014/main" id="{C0037D70-F118-4D30-BF2E-9EB2DD18C941}"/>
              </a:ext>
            </a:extLst>
          </p:cNvPr>
          <p:cNvPicPr>
            <a:picLocks noChangeAspect="1"/>
          </p:cNvPicPr>
          <p:nvPr/>
        </p:nvPicPr>
        <p:blipFill rotWithShape="1">
          <a:blip r:embed="rId2"/>
          <a:srcRect l="31207" t="2937" b="-2937"/>
          <a:stretch/>
        </p:blipFill>
        <p:spPr>
          <a:xfrm>
            <a:off x="6038850" y="2082800"/>
            <a:ext cx="6070743" cy="3459780"/>
          </a:xfrm>
          <a:prstGeom prst="rect">
            <a:avLst/>
          </a:prstGeom>
        </p:spPr>
      </p:pic>
    </p:spTree>
    <p:extLst>
      <p:ext uri="{BB962C8B-B14F-4D97-AF65-F5344CB8AC3E}">
        <p14:creationId xmlns:p14="http://schemas.microsoft.com/office/powerpoint/2010/main" val="316359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4">
            <a:extLst>
              <a:ext uri="{FF2B5EF4-FFF2-40B4-BE49-F238E27FC236}">
                <a16:creationId xmlns:a16="http://schemas.microsoft.com/office/drawing/2014/main" id="{13EFFB7D-B085-41FC-90F4-AE280FE19257}"/>
              </a:ext>
            </a:extLst>
          </p:cNvPr>
          <p:cNvSpPr/>
          <p:nvPr/>
        </p:nvSpPr>
        <p:spPr>
          <a:xfrm>
            <a:off x="1870710" y="1315085"/>
            <a:ext cx="8588375" cy="1771015"/>
          </a:xfrm>
          <a:prstGeom prst="rect">
            <a:avLst/>
          </a:prstGeom>
          <a:noFill/>
          <a:ln/>
        </p:spPr>
        <p:txBody>
          <a:bodyPr wrap="square" lIns="91440" tIns="45720" rIns="91440" bIns="45720" rtlCol="0" anchor="ctr"/>
          <a:lstStyle/>
          <a:p>
            <a:pPr marL="0" indent="0" algn="ctr">
              <a:lnSpc>
                <a:spcPct val="100000"/>
              </a:lnSpc>
              <a:buNone/>
            </a:pPr>
            <a:r>
              <a:rPr lang="en-US" sz="11500" b="1" dirty="0">
                <a:solidFill>
                  <a:srgbClr val="000000"/>
                </a:solidFill>
                <a:latin typeface="MiSans" pitchFamily="34" charset="0"/>
                <a:ea typeface="MiSans" pitchFamily="34" charset="-122"/>
                <a:cs typeface="MiSans" pitchFamily="34" charset="-120"/>
              </a:rPr>
              <a:t>THANKS!</a:t>
            </a:r>
            <a:endParaRPr lang="en-US" sz="1600" dirty="0"/>
          </a:p>
        </p:txBody>
      </p:sp>
      <p:sp>
        <p:nvSpPr>
          <p:cNvPr id="3" name="Shape 5">
            <a:extLst>
              <a:ext uri="{FF2B5EF4-FFF2-40B4-BE49-F238E27FC236}">
                <a16:creationId xmlns:a16="http://schemas.microsoft.com/office/drawing/2014/main" id="{A23768AC-FEC7-4227-9D21-0436C454D070}"/>
              </a:ext>
            </a:extLst>
          </p:cNvPr>
          <p:cNvSpPr/>
          <p:nvPr/>
        </p:nvSpPr>
        <p:spPr>
          <a:xfrm>
            <a:off x="291465" y="202565"/>
            <a:ext cx="337185" cy="337185"/>
          </a:xfrm>
          <a:prstGeom prst="ellipse">
            <a:avLst/>
          </a:prstGeom>
          <a:solidFill>
            <a:srgbClr val="FFFFFF"/>
          </a:solidFill>
          <a:ln w="19050">
            <a:solidFill>
              <a:srgbClr val="00B0F0"/>
            </a:solidFill>
            <a:prstDash val="solid"/>
          </a:ln>
        </p:spPr>
      </p:sp>
      <p:sp>
        <p:nvSpPr>
          <p:cNvPr id="4" name="Text 6">
            <a:extLst>
              <a:ext uri="{FF2B5EF4-FFF2-40B4-BE49-F238E27FC236}">
                <a16:creationId xmlns:a16="http://schemas.microsoft.com/office/drawing/2014/main" id="{0E2B0235-2A58-4627-A39D-E1A8F29E3378}"/>
              </a:ext>
            </a:extLst>
          </p:cNvPr>
          <p:cNvSpPr/>
          <p:nvPr/>
        </p:nvSpPr>
        <p:spPr>
          <a:xfrm>
            <a:off x="291465" y="202565"/>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5" name="Shape 7">
            <a:extLst>
              <a:ext uri="{FF2B5EF4-FFF2-40B4-BE49-F238E27FC236}">
                <a16:creationId xmlns:a16="http://schemas.microsoft.com/office/drawing/2014/main" id="{21FE95B8-0962-4494-A808-6D3711C79603}"/>
              </a:ext>
            </a:extLst>
          </p:cNvPr>
          <p:cNvSpPr/>
          <p:nvPr/>
        </p:nvSpPr>
        <p:spPr>
          <a:xfrm>
            <a:off x="1251585" y="202565"/>
            <a:ext cx="337185" cy="337185"/>
          </a:xfrm>
          <a:prstGeom prst="ellipse">
            <a:avLst/>
          </a:prstGeom>
          <a:solidFill>
            <a:srgbClr val="FFFFFF"/>
          </a:solidFill>
          <a:ln w="19050">
            <a:solidFill>
              <a:srgbClr val="00B0F0"/>
            </a:solidFill>
            <a:prstDash val="solid"/>
          </a:ln>
        </p:spPr>
      </p:sp>
      <p:sp>
        <p:nvSpPr>
          <p:cNvPr id="6" name="Text 8">
            <a:extLst>
              <a:ext uri="{FF2B5EF4-FFF2-40B4-BE49-F238E27FC236}">
                <a16:creationId xmlns:a16="http://schemas.microsoft.com/office/drawing/2014/main" id="{66DD6120-4676-4CF0-8B8A-5C4D0B6D730C}"/>
              </a:ext>
            </a:extLst>
          </p:cNvPr>
          <p:cNvSpPr/>
          <p:nvPr/>
        </p:nvSpPr>
        <p:spPr>
          <a:xfrm>
            <a:off x="1251585" y="202565"/>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7" name="Shape 9">
            <a:extLst>
              <a:ext uri="{FF2B5EF4-FFF2-40B4-BE49-F238E27FC236}">
                <a16:creationId xmlns:a16="http://schemas.microsoft.com/office/drawing/2014/main" id="{790BFB10-B1CF-4BD7-BAD0-D650F12FBD28}"/>
              </a:ext>
            </a:extLst>
          </p:cNvPr>
          <p:cNvSpPr/>
          <p:nvPr/>
        </p:nvSpPr>
        <p:spPr>
          <a:xfrm>
            <a:off x="771525" y="202565"/>
            <a:ext cx="337185" cy="337185"/>
          </a:xfrm>
          <a:prstGeom prst="ellipse">
            <a:avLst/>
          </a:prstGeom>
          <a:solidFill>
            <a:srgbClr val="00B0F0"/>
          </a:solidFill>
          <a:ln w="19050">
            <a:solidFill>
              <a:srgbClr val="FFFFFF"/>
            </a:solidFill>
            <a:prstDash val="solid"/>
          </a:ln>
        </p:spPr>
      </p:sp>
      <p:sp>
        <p:nvSpPr>
          <p:cNvPr id="8" name="Text 10">
            <a:extLst>
              <a:ext uri="{FF2B5EF4-FFF2-40B4-BE49-F238E27FC236}">
                <a16:creationId xmlns:a16="http://schemas.microsoft.com/office/drawing/2014/main" id="{311299DF-6D2A-4AF2-BDF3-232261FE7AB1}"/>
              </a:ext>
            </a:extLst>
          </p:cNvPr>
          <p:cNvSpPr/>
          <p:nvPr/>
        </p:nvSpPr>
        <p:spPr>
          <a:xfrm>
            <a:off x="771525" y="202565"/>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9" name="Shape 11">
            <a:extLst>
              <a:ext uri="{FF2B5EF4-FFF2-40B4-BE49-F238E27FC236}">
                <a16:creationId xmlns:a16="http://schemas.microsoft.com/office/drawing/2014/main" id="{DF8D4572-31F2-4413-A614-6D2BC73AF94F}"/>
              </a:ext>
            </a:extLst>
          </p:cNvPr>
          <p:cNvSpPr/>
          <p:nvPr/>
        </p:nvSpPr>
        <p:spPr>
          <a:xfrm>
            <a:off x="1731645" y="202565"/>
            <a:ext cx="337185" cy="337185"/>
          </a:xfrm>
          <a:prstGeom prst="ellipse">
            <a:avLst/>
          </a:prstGeom>
          <a:solidFill>
            <a:srgbClr val="00B0F0"/>
          </a:solidFill>
          <a:ln w="19050">
            <a:solidFill>
              <a:srgbClr val="FFFFFF"/>
            </a:solidFill>
            <a:prstDash val="solid"/>
          </a:ln>
        </p:spPr>
      </p:sp>
      <p:sp>
        <p:nvSpPr>
          <p:cNvPr id="10" name="Text 12">
            <a:extLst>
              <a:ext uri="{FF2B5EF4-FFF2-40B4-BE49-F238E27FC236}">
                <a16:creationId xmlns:a16="http://schemas.microsoft.com/office/drawing/2014/main" id="{32FAA8FD-7DBD-49DE-AD11-BD5C4020853F}"/>
              </a:ext>
            </a:extLst>
          </p:cNvPr>
          <p:cNvSpPr/>
          <p:nvPr/>
        </p:nvSpPr>
        <p:spPr>
          <a:xfrm>
            <a:off x="1731645" y="202565"/>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1" name="Shape 13">
            <a:extLst>
              <a:ext uri="{FF2B5EF4-FFF2-40B4-BE49-F238E27FC236}">
                <a16:creationId xmlns:a16="http://schemas.microsoft.com/office/drawing/2014/main" id="{75619FE6-CA60-4DBB-802F-B9963B3F31DA}"/>
              </a:ext>
            </a:extLst>
          </p:cNvPr>
          <p:cNvSpPr/>
          <p:nvPr/>
        </p:nvSpPr>
        <p:spPr>
          <a:xfrm>
            <a:off x="1701165" y="1215390"/>
            <a:ext cx="8762365" cy="1905635"/>
          </a:xfrm>
          <a:prstGeom prst="rect">
            <a:avLst/>
          </a:prstGeom>
          <a:solidFill>
            <a:srgbClr val="000000">
              <a:alpha val="0"/>
            </a:srgbClr>
          </a:solidFill>
          <a:ln w="57150">
            <a:solidFill>
              <a:srgbClr val="00B0F0"/>
            </a:solidFill>
            <a:prstDash val="solid"/>
          </a:ln>
        </p:spPr>
      </p:sp>
      <p:sp>
        <p:nvSpPr>
          <p:cNvPr id="12" name="Text 14">
            <a:extLst>
              <a:ext uri="{FF2B5EF4-FFF2-40B4-BE49-F238E27FC236}">
                <a16:creationId xmlns:a16="http://schemas.microsoft.com/office/drawing/2014/main" id="{30D695B9-8072-4BB9-B230-0ADFE33A8A68}"/>
              </a:ext>
            </a:extLst>
          </p:cNvPr>
          <p:cNvSpPr/>
          <p:nvPr/>
        </p:nvSpPr>
        <p:spPr>
          <a:xfrm>
            <a:off x="1701165" y="1215390"/>
            <a:ext cx="8762365" cy="190563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3" name="Shape 17">
            <a:extLst>
              <a:ext uri="{FF2B5EF4-FFF2-40B4-BE49-F238E27FC236}">
                <a16:creationId xmlns:a16="http://schemas.microsoft.com/office/drawing/2014/main" id="{9FC39760-38E9-427F-9F6A-B56D97950F87}"/>
              </a:ext>
            </a:extLst>
          </p:cNvPr>
          <p:cNvSpPr/>
          <p:nvPr/>
        </p:nvSpPr>
        <p:spPr>
          <a:xfrm>
            <a:off x="291465" y="6075045"/>
            <a:ext cx="607496" cy="0"/>
          </a:xfrm>
          <a:prstGeom prst="line">
            <a:avLst/>
          </a:prstGeom>
          <a:noFill/>
          <a:ln w="57150">
            <a:solidFill>
              <a:srgbClr val="00B0F0"/>
            </a:solidFill>
            <a:prstDash val="solid"/>
            <a:headEnd type="none"/>
            <a:tailEnd type="none"/>
          </a:ln>
        </p:spPr>
      </p:sp>
      <p:sp>
        <p:nvSpPr>
          <p:cNvPr id="14" name="Shape 18">
            <a:extLst>
              <a:ext uri="{FF2B5EF4-FFF2-40B4-BE49-F238E27FC236}">
                <a16:creationId xmlns:a16="http://schemas.microsoft.com/office/drawing/2014/main" id="{FB348A4F-BC78-419F-8715-F9C93729581C}"/>
              </a:ext>
            </a:extLst>
          </p:cNvPr>
          <p:cNvSpPr/>
          <p:nvPr/>
        </p:nvSpPr>
        <p:spPr>
          <a:xfrm>
            <a:off x="291465" y="6308725"/>
            <a:ext cx="607496" cy="0"/>
          </a:xfrm>
          <a:prstGeom prst="line">
            <a:avLst/>
          </a:prstGeom>
          <a:noFill/>
          <a:ln w="57150">
            <a:solidFill>
              <a:srgbClr val="00B0F0"/>
            </a:solidFill>
            <a:prstDash val="solid"/>
            <a:headEnd type="none"/>
            <a:tailEnd type="none"/>
          </a:ln>
        </p:spPr>
      </p:sp>
      <p:sp>
        <p:nvSpPr>
          <p:cNvPr id="15" name="Shape 19">
            <a:extLst>
              <a:ext uri="{FF2B5EF4-FFF2-40B4-BE49-F238E27FC236}">
                <a16:creationId xmlns:a16="http://schemas.microsoft.com/office/drawing/2014/main" id="{13ECC6E1-1210-4DC4-ACAD-2901841A34ED}"/>
              </a:ext>
            </a:extLst>
          </p:cNvPr>
          <p:cNvSpPr/>
          <p:nvPr/>
        </p:nvSpPr>
        <p:spPr>
          <a:xfrm>
            <a:off x="291465" y="6542405"/>
            <a:ext cx="607496" cy="0"/>
          </a:xfrm>
          <a:prstGeom prst="line">
            <a:avLst/>
          </a:prstGeom>
          <a:noFill/>
          <a:ln w="57150">
            <a:solidFill>
              <a:srgbClr val="00B0F0"/>
            </a:solidFill>
            <a:prstDash val="solid"/>
            <a:headEnd type="none"/>
            <a:tailEnd type="none"/>
          </a:ln>
        </p:spPr>
      </p:sp>
      <p:sp>
        <p:nvSpPr>
          <p:cNvPr id="16" name="Shape 0">
            <a:extLst>
              <a:ext uri="{FF2B5EF4-FFF2-40B4-BE49-F238E27FC236}">
                <a16:creationId xmlns:a16="http://schemas.microsoft.com/office/drawing/2014/main" id="{AD1FDD81-3A32-4EB6-9A42-DB16512A22DA}"/>
              </a:ext>
            </a:extLst>
          </p:cNvPr>
          <p:cNvSpPr/>
          <p:nvPr/>
        </p:nvSpPr>
        <p:spPr>
          <a:xfrm>
            <a:off x="8973058" y="6143625"/>
            <a:ext cx="3062097" cy="511175"/>
          </a:xfrm>
          <a:prstGeom prst="roundRect">
            <a:avLst>
              <a:gd name="adj" fmla="val 50000"/>
            </a:avLst>
          </a:prstGeom>
          <a:solidFill>
            <a:srgbClr val="00B0F0"/>
          </a:solidFill>
          <a:ln/>
        </p:spPr>
      </p:sp>
      <p:sp>
        <p:nvSpPr>
          <p:cNvPr id="17" name="Text 1">
            <a:extLst>
              <a:ext uri="{FF2B5EF4-FFF2-40B4-BE49-F238E27FC236}">
                <a16:creationId xmlns:a16="http://schemas.microsoft.com/office/drawing/2014/main" id="{67E50C04-A716-45B5-8546-F64CA748CF3F}"/>
              </a:ext>
            </a:extLst>
          </p:cNvPr>
          <p:cNvSpPr/>
          <p:nvPr/>
        </p:nvSpPr>
        <p:spPr>
          <a:xfrm>
            <a:off x="9493250" y="6143625"/>
            <a:ext cx="2541905" cy="51117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8" name="Shape 2">
            <a:extLst>
              <a:ext uri="{FF2B5EF4-FFF2-40B4-BE49-F238E27FC236}">
                <a16:creationId xmlns:a16="http://schemas.microsoft.com/office/drawing/2014/main" id="{063F6513-375A-4F1A-81E8-DDB829618144}"/>
              </a:ext>
            </a:extLst>
          </p:cNvPr>
          <p:cNvSpPr/>
          <p:nvPr/>
        </p:nvSpPr>
        <p:spPr>
          <a:xfrm>
            <a:off x="8954262" y="5563870"/>
            <a:ext cx="3080894" cy="511175"/>
          </a:xfrm>
          <a:prstGeom prst="roundRect">
            <a:avLst>
              <a:gd name="adj" fmla="val 50000"/>
            </a:avLst>
          </a:prstGeom>
          <a:solidFill>
            <a:srgbClr val="00B0F0"/>
          </a:solidFill>
          <a:ln/>
        </p:spPr>
      </p:sp>
      <p:sp>
        <p:nvSpPr>
          <p:cNvPr id="19" name="Text 3">
            <a:extLst>
              <a:ext uri="{FF2B5EF4-FFF2-40B4-BE49-F238E27FC236}">
                <a16:creationId xmlns:a16="http://schemas.microsoft.com/office/drawing/2014/main" id="{2A747703-B316-4ADA-8B90-C79B8C751E81}"/>
              </a:ext>
            </a:extLst>
          </p:cNvPr>
          <p:cNvSpPr/>
          <p:nvPr/>
        </p:nvSpPr>
        <p:spPr>
          <a:xfrm>
            <a:off x="9493250" y="5563870"/>
            <a:ext cx="2541905" cy="51117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20" name="Text 13">
            <a:extLst>
              <a:ext uri="{FF2B5EF4-FFF2-40B4-BE49-F238E27FC236}">
                <a16:creationId xmlns:a16="http://schemas.microsoft.com/office/drawing/2014/main" id="{5E8DCF26-4A6D-43DD-A626-E05FC26346A7}"/>
              </a:ext>
            </a:extLst>
          </p:cNvPr>
          <p:cNvSpPr/>
          <p:nvPr/>
        </p:nvSpPr>
        <p:spPr>
          <a:xfrm>
            <a:off x="8954261" y="5554345"/>
            <a:ext cx="3062097" cy="554990"/>
          </a:xfrm>
          <a:prstGeom prst="rect">
            <a:avLst/>
          </a:prstGeom>
          <a:noFill/>
          <a:ln/>
        </p:spPr>
        <p:txBody>
          <a:bodyPr wrap="square" lIns="91440" tIns="45720" rIns="91440" bIns="45720" rtlCol="0" anchor="ctr"/>
          <a:lstStyle/>
          <a:p>
            <a:pPr marL="0" indent="0" algn="ctr">
              <a:lnSpc>
                <a:spcPct val="100000"/>
              </a:lnSpc>
              <a:buNone/>
            </a:pPr>
            <a:r>
              <a:rPr lang="en-US" sz="2000" b="1" dirty="0" err="1">
                <a:solidFill>
                  <a:srgbClr val="000000"/>
                </a:solidFill>
                <a:latin typeface="MiSans" pitchFamily="34" charset="0"/>
                <a:ea typeface="MiSans" pitchFamily="34" charset="-122"/>
                <a:cs typeface="MiSans" pitchFamily="34" charset="-120"/>
              </a:rPr>
              <a:t>Reporter：</a:t>
            </a:r>
            <a:r>
              <a:rPr lang="en-US" altLang="zh-CN" sz="2000" b="1" dirty="0" err="1">
                <a:solidFill>
                  <a:srgbClr val="000000"/>
                </a:solidFill>
                <a:latin typeface="MiSans" pitchFamily="34" charset="0"/>
                <a:ea typeface="MiSans" pitchFamily="34" charset="-122"/>
                <a:cs typeface="MiSans" pitchFamily="34" charset="-120"/>
              </a:rPr>
              <a:t>Jiaxuan</a:t>
            </a:r>
            <a:r>
              <a:rPr lang="en-US" altLang="zh-CN" sz="2000" b="1" dirty="0">
                <a:solidFill>
                  <a:srgbClr val="000000"/>
                </a:solidFill>
                <a:latin typeface="MiSans" pitchFamily="34" charset="0"/>
                <a:ea typeface="MiSans" pitchFamily="34" charset="-122"/>
                <a:cs typeface="MiSans" pitchFamily="34" charset="-120"/>
              </a:rPr>
              <a:t> Yue</a:t>
            </a:r>
            <a:endParaRPr lang="en-US" sz="1600" dirty="0"/>
          </a:p>
        </p:txBody>
      </p:sp>
      <p:sp>
        <p:nvSpPr>
          <p:cNvPr id="21" name="Text 14">
            <a:extLst>
              <a:ext uri="{FF2B5EF4-FFF2-40B4-BE49-F238E27FC236}">
                <a16:creationId xmlns:a16="http://schemas.microsoft.com/office/drawing/2014/main" id="{FE9FE570-629F-453C-80C5-AD0D3DF409D1}"/>
              </a:ext>
            </a:extLst>
          </p:cNvPr>
          <p:cNvSpPr/>
          <p:nvPr/>
        </p:nvSpPr>
        <p:spPr>
          <a:xfrm>
            <a:off x="9093835" y="6186043"/>
            <a:ext cx="2496820" cy="554990"/>
          </a:xfrm>
          <a:prstGeom prst="rect">
            <a:avLst/>
          </a:prstGeom>
          <a:noFill/>
          <a:ln/>
        </p:spPr>
        <p:txBody>
          <a:bodyPr wrap="square" lIns="91440" tIns="45720" rIns="91440" bIns="45720" rtlCol="0" anchor="ctr"/>
          <a:lstStyle/>
          <a:p>
            <a:pPr marL="0" indent="0" algn="ctr">
              <a:lnSpc>
                <a:spcPct val="100000"/>
              </a:lnSpc>
              <a:buNone/>
            </a:pPr>
            <a:r>
              <a:rPr lang="en-US" sz="2000" b="1" dirty="0">
                <a:solidFill>
                  <a:srgbClr val="000000"/>
                </a:solidFill>
                <a:latin typeface="MiSans" pitchFamily="34" charset="0"/>
                <a:ea typeface="MiSans" pitchFamily="34" charset="-122"/>
                <a:cs typeface="MiSans" pitchFamily="34" charset="-120"/>
              </a:rPr>
              <a:t>Date：2025/09/19</a:t>
            </a:r>
            <a:endParaRPr lang="en-US" sz="1600" dirty="0"/>
          </a:p>
        </p:txBody>
      </p:sp>
    </p:spTree>
    <p:extLst>
      <p:ext uri="{BB962C8B-B14F-4D97-AF65-F5344CB8AC3E}">
        <p14:creationId xmlns:p14="http://schemas.microsoft.com/office/powerpoint/2010/main" val="353358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
            <a:extLst>
              <a:ext uri="{FF2B5EF4-FFF2-40B4-BE49-F238E27FC236}">
                <a16:creationId xmlns:a16="http://schemas.microsoft.com/office/drawing/2014/main" id="{A64A1990-FB23-49E3-97B9-7601831F3FAD}"/>
              </a:ext>
            </a:extLst>
          </p:cNvPr>
          <p:cNvSpPr/>
          <p:nvPr/>
        </p:nvSpPr>
        <p:spPr>
          <a:xfrm>
            <a:off x="4284978" y="5162480"/>
            <a:ext cx="5186045" cy="838835"/>
          </a:xfrm>
          <a:prstGeom prst="roundRect">
            <a:avLst>
              <a:gd name="adj" fmla="val 50000"/>
            </a:avLst>
          </a:prstGeom>
          <a:solidFill>
            <a:srgbClr val="00B0F0"/>
          </a:solidFill>
          <a:ln w="6350">
            <a:solidFill>
              <a:srgbClr val="000000"/>
            </a:solidFill>
            <a:prstDash val="solid"/>
          </a:ln>
        </p:spPr>
      </p:sp>
      <p:sp>
        <p:nvSpPr>
          <p:cNvPr id="3" name="Shape 1">
            <a:extLst>
              <a:ext uri="{FF2B5EF4-FFF2-40B4-BE49-F238E27FC236}">
                <a16:creationId xmlns:a16="http://schemas.microsoft.com/office/drawing/2014/main" id="{89764287-0B9B-4AE0-8253-6C3E1C2158F3}"/>
              </a:ext>
            </a:extLst>
          </p:cNvPr>
          <p:cNvSpPr/>
          <p:nvPr/>
        </p:nvSpPr>
        <p:spPr>
          <a:xfrm>
            <a:off x="4289153" y="4272573"/>
            <a:ext cx="5186045" cy="838835"/>
          </a:xfrm>
          <a:prstGeom prst="roundRect">
            <a:avLst>
              <a:gd name="adj" fmla="val 50000"/>
            </a:avLst>
          </a:prstGeom>
          <a:solidFill>
            <a:srgbClr val="000000"/>
          </a:solidFill>
          <a:ln w="6350">
            <a:solidFill>
              <a:srgbClr val="000000"/>
            </a:solidFill>
            <a:prstDash val="solid"/>
          </a:ln>
        </p:spPr>
      </p:sp>
      <p:sp>
        <p:nvSpPr>
          <p:cNvPr id="4" name="Shape 4">
            <a:extLst>
              <a:ext uri="{FF2B5EF4-FFF2-40B4-BE49-F238E27FC236}">
                <a16:creationId xmlns:a16="http://schemas.microsoft.com/office/drawing/2014/main" id="{453F7B5A-9CDA-4D04-8FCB-BABE9F54305D}"/>
              </a:ext>
            </a:extLst>
          </p:cNvPr>
          <p:cNvSpPr/>
          <p:nvPr/>
        </p:nvSpPr>
        <p:spPr>
          <a:xfrm>
            <a:off x="4284979" y="3389969"/>
            <a:ext cx="5186045" cy="838835"/>
          </a:xfrm>
          <a:prstGeom prst="roundRect">
            <a:avLst>
              <a:gd name="adj" fmla="val 50000"/>
            </a:avLst>
          </a:prstGeom>
          <a:solidFill>
            <a:srgbClr val="00B0F0"/>
          </a:solidFill>
          <a:ln w="6350">
            <a:solidFill>
              <a:srgbClr val="000000"/>
            </a:solidFill>
            <a:prstDash val="solid"/>
          </a:ln>
        </p:spPr>
      </p:sp>
      <p:sp>
        <p:nvSpPr>
          <p:cNvPr id="5" name="Shape 1">
            <a:extLst>
              <a:ext uri="{FF2B5EF4-FFF2-40B4-BE49-F238E27FC236}">
                <a16:creationId xmlns:a16="http://schemas.microsoft.com/office/drawing/2014/main" id="{082A324B-720C-4000-9C72-2C876F1D8F07}"/>
              </a:ext>
            </a:extLst>
          </p:cNvPr>
          <p:cNvSpPr/>
          <p:nvPr/>
        </p:nvSpPr>
        <p:spPr>
          <a:xfrm>
            <a:off x="4289153" y="2514939"/>
            <a:ext cx="5186045" cy="838835"/>
          </a:xfrm>
          <a:prstGeom prst="roundRect">
            <a:avLst>
              <a:gd name="adj" fmla="val 50000"/>
            </a:avLst>
          </a:prstGeom>
          <a:solidFill>
            <a:srgbClr val="000000"/>
          </a:solidFill>
          <a:ln w="6350">
            <a:solidFill>
              <a:srgbClr val="000000"/>
            </a:solidFill>
            <a:prstDash val="solid"/>
          </a:ln>
        </p:spPr>
      </p:sp>
      <p:sp>
        <p:nvSpPr>
          <p:cNvPr id="6" name="Shape 1">
            <a:extLst>
              <a:ext uri="{FF2B5EF4-FFF2-40B4-BE49-F238E27FC236}">
                <a16:creationId xmlns:a16="http://schemas.microsoft.com/office/drawing/2014/main" id="{973033EB-B0DA-44A0-99F1-B369621DB9F1}"/>
              </a:ext>
            </a:extLst>
          </p:cNvPr>
          <p:cNvSpPr/>
          <p:nvPr/>
        </p:nvSpPr>
        <p:spPr>
          <a:xfrm>
            <a:off x="4284980" y="756920"/>
            <a:ext cx="5186045" cy="838835"/>
          </a:xfrm>
          <a:prstGeom prst="roundRect">
            <a:avLst>
              <a:gd name="adj" fmla="val 50000"/>
            </a:avLst>
          </a:prstGeom>
          <a:solidFill>
            <a:srgbClr val="000000"/>
          </a:solidFill>
          <a:ln w="6350">
            <a:solidFill>
              <a:srgbClr val="000000"/>
            </a:solidFill>
            <a:prstDash val="solid"/>
          </a:ln>
        </p:spPr>
      </p:sp>
      <p:sp>
        <p:nvSpPr>
          <p:cNvPr id="7" name="Text 2">
            <a:extLst>
              <a:ext uri="{FF2B5EF4-FFF2-40B4-BE49-F238E27FC236}">
                <a16:creationId xmlns:a16="http://schemas.microsoft.com/office/drawing/2014/main" id="{D25BF8C9-1532-444F-B620-1B87D363E6C3}"/>
              </a:ext>
            </a:extLst>
          </p:cNvPr>
          <p:cNvSpPr/>
          <p:nvPr/>
        </p:nvSpPr>
        <p:spPr>
          <a:xfrm>
            <a:off x="4284980" y="756920"/>
            <a:ext cx="5186045" cy="50736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8" name="Shape 3">
            <a:extLst>
              <a:ext uri="{FF2B5EF4-FFF2-40B4-BE49-F238E27FC236}">
                <a16:creationId xmlns:a16="http://schemas.microsoft.com/office/drawing/2014/main" id="{F8B7BA47-9A28-4003-AB2F-DBF5F5AF6A8A}"/>
              </a:ext>
            </a:extLst>
          </p:cNvPr>
          <p:cNvSpPr/>
          <p:nvPr/>
        </p:nvSpPr>
        <p:spPr>
          <a:xfrm>
            <a:off x="5327650" y="864870"/>
            <a:ext cx="0" cy="303530"/>
          </a:xfrm>
          <a:prstGeom prst="line">
            <a:avLst/>
          </a:prstGeom>
          <a:noFill/>
          <a:ln w="76200">
            <a:solidFill>
              <a:srgbClr val="FFFFFF"/>
            </a:solidFill>
            <a:prstDash val="solid"/>
            <a:headEnd type="none"/>
            <a:tailEnd type="none"/>
          </a:ln>
        </p:spPr>
      </p:sp>
      <p:sp>
        <p:nvSpPr>
          <p:cNvPr id="9" name="Shape 4">
            <a:extLst>
              <a:ext uri="{FF2B5EF4-FFF2-40B4-BE49-F238E27FC236}">
                <a16:creationId xmlns:a16="http://schemas.microsoft.com/office/drawing/2014/main" id="{7189123E-6458-40AF-B590-141547D06A49}"/>
              </a:ext>
            </a:extLst>
          </p:cNvPr>
          <p:cNvSpPr/>
          <p:nvPr/>
        </p:nvSpPr>
        <p:spPr>
          <a:xfrm>
            <a:off x="4284980" y="1631950"/>
            <a:ext cx="5186045" cy="838835"/>
          </a:xfrm>
          <a:prstGeom prst="roundRect">
            <a:avLst>
              <a:gd name="adj" fmla="val 50000"/>
            </a:avLst>
          </a:prstGeom>
          <a:solidFill>
            <a:srgbClr val="00B0F0"/>
          </a:solidFill>
          <a:ln w="6350">
            <a:solidFill>
              <a:srgbClr val="000000"/>
            </a:solidFill>
            <a:prstDash val="solid"/>
          </a:ln>
        </p:spPr>
      </p:sp>
      <p:sp>
        <p:nvSpPr>
          <p:cNvPr id="10" name="Text 5">
            <a:extLst>
              <a:ext uri="{FF2B5EF4-FFF2-40B4-BE49-F238E27FC236}">
                <a16:creationId xmlns:a16="http://schemas.microsoft.com/office/drawing/2014/main" id="{D02F180F-6716-4813-B111-91AC8CF94B76}"/>
              </a:ext>
            </a:extLst>
          </p:cNvPr>
          <p:cNvSpPr/>
          <p:nvPr/>
        </p:nvSpPr>
        <p:spPr>
          <a:xfrm>
            <a:off x="4284980" y="1631950"/>
            <a:ext cx="5186045" cy="50736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1" name="Shape 6">
            <a:extLst>
              <a:ext uri="{FF2B5EF4-FFF2-40B4-BE49-F238E27FC236}">
                <a16:creationId xmlns:a16="http://schemas.microsoft.com/office/drawing/2014/main" id="{E6754108-19A4-4568-B9B9-0DFD771073D0}"/>
              </a:ext>
            </a:extLst>
          </p:cNvPr>
          <p:cNvSpPr/>
          <p:nvPr/>
        </p:nvSpPr>
        <p:spPr>
          <a:xfrm>
            <a:off x="5327650" y="1739900"/>
            <a:ext cx="0" cy="303530"/>
          </a:xfrm>
          <a:prstGeom prst="line">
            <a:avLst/>
          </a:prstGeom>
          <a:noFill/>
          <a:ln w="76200">
            <a:solidFill>
              <a:srgbClr val="000000"/>
            </a:solidFill>
            <a:prstDash val="solid"/>
            <a:headEnd type="none"/>
            <a:tailEnd type="none"/>
          </a:ln>
        </p:spPr>
      </p:sp>
      <p:sp>
        <p:nvSpPr>
          <p:cNvPr id="12" name="Text 8">
            <a:extLst>
              <a:ext uri="{FF2B5EF4-FFF2-40B4-BE49-F238E27FC236}">
                <a16:creationId xmlns:a16="http://schemas.microsoft.com/office/drawing/2014/main" id="{D450B549-61C0-4B7B-8179-38C7540E7AEE}"/>
              </a:ext>
            </a:extLst>
          </p:cNvPr>
          <p:cNvSpPr/>
          <p:nvPr/>
        </p:nvSpPr>
        <p:spPr>
          <a:xfrm>
            <a:off x="4285615" y="3382010"/>
            <a:ext cx="5186045" cy="50736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3" name="Shape 9">
            <a:extLst>
              <a:ext uri="{FF2B5EF4-FFF2-40B4-BE49-F238E27FC236}">
                <a16:creationId xmlns:a16="http://schemas.microsoft.com/office/drawing/2014/main" id="{3E7FFFBC-FEEB-426B-9DBB-994825DB5942}"/>
              </a:ext>
            </a:extLst>
          </p:cNvPr>
          <p:cNvSpPr/>
          <p:nvPr/>
        </p:nvSpPr>
        <p:spPr>
          <a:xfrm>
            <a:off x="5328285" y="3489960"/>
            <a:ext cx="0" cy="303530"/>
          </a:xfrm>
          <a:prstGeom prst="line">
            <a:avLst/>
          </a:prstGeom>
          <a:noFill/>
          <a:ln w="76200">
            <a:solidFill>
              <a:srgbClr val="000000"/>
            </a:solidFill>
            <a:prstDash val="solid"/>
            <a:headEnd type="none"/>
            <a:tailEnd type="none"/>
          </a:ln>
        </p:spPr>
      </p:sp>
      <p:sp>
        <p:nvSpPr>
          <p:cNvPr id="14" name="Shape 12">
            <a:extLst>
              <a:ext uri="{FF2B5EF4-FFF2-40B4-BE49-F238E27FC236}">
                <a16:creationId xmlns:a16="http://schemas.microsoft.com/office/drawing/2014/main" id="{4E157E38-A99F-46B1-AF20-3B666E47533D}"/>
              </a:ext>
            </a:extLst>
          </p:cNvPr>
          <p:cNvSpPr/>
          <p:nvPr/>
        </p:nvSpPr>
        <p:spPr>
          <a:xfrm>
            <a:off x="5328920" y="5240020"/>
            <a:ext cx="0" cy="303530"/>
          </a:xfrm>
          <a:prstGeom prst="line">
            <a:avLst/>
          </a:prstGeom>
          <a:noFill/>
          <a:ln w="76200">
            <a:solidFill>
              <a:srgbClr val="000000"/>
            </a:solidFill>
            <a:prstDash val="solid"/>
            <a:headEnd type="none"/>
            <a:tailEnd type="none"/>
          </a:ln>
        </p:spPr>
      </p:sp>
      <p:sp>
        <p:nvSpPr>
          <p:cNvPr id="15" name="Text 16">
            <a:extLst>
              <a:ext uri="{FF2B5EF4-FFF2-40B4-BE49-F238E27FC236}">
                <a16:creationId xmlns:a16="http://schemas.microsoft.com/office/drawing/2014/main" id="{7094244A-38FD-4A91-B1FB-9E6FF22BEDE8}"/>
              </a:ext>
            </a:extLst>
          </p:cNvPr>
          <p:cNvSpPr/>
          <p:nvPr/>
        </p:nvSpPr>
        <p:spPr>
          <a:xfrm>
            <a:off x="4284980" y="2506980"/>
            <a:ext cx="5186045" cy="793066"/>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6" name="Shape 17">
            <a:extLst>
              <a:ext uri="{FF2B5EF4-FFF2-40B4-BE49-F238E27FC236}">
                <a16:creationId xmlns:a16="http://schemas.microsoft.com/office/drawing/2014/main" id="{37175841-D52F-49C1-B9EA-4CE3B4132176}"/>
              </a:ext>
            </a:extLst>
          </p:cNvPr>
          <p:cNvSpPr/>
          <p:nvPr/>
        </p:nvSpPr>
        <p:spPr>
          <a:xfrm>
            <a:off x="5327650" y="2614930"/>
            <a:ext cx="0" cy="303530"/>
          </a:xfrm>
          <a:prstGeom prst="line">
            <a:avLst/>
          </a:prstGeom>
          <a:noFill/>
          <a:ln w="76200">
            <a:solidFill>
              <a:srgbClr val="FFFFFF"/>
            </a:solidFill>
            <a:prstDash val="solid"/>
            <a:headEnd type="none"/>
            <a:tailEnd type="none"/>
          </a:ln>
        </p:spPr>
      </p:sp>
      <p:sp>
        <p:nvSpPr>
          <p:cNvPr id="17" name="Text 19">
            <a:extLst>
              <a:ext uri="{FF2B5EF4-FFF2-40B4-BE49-F238E27FC236}">
                <a16:creationId xmlns:a16="http://schemas.microsoft.com/office/drawing/2014/main" id="{947AC940-1C24-4260-84C4-CBF13AE8618F}"/>
              </a:ext>
            </a:extLst>
          </p:cNvPr>
          <p:cNvSpPr/>
          <p:nvPr/>
        </p:nvSpPr>
        <p:spPr>
          <a:xfrm>
            <a:off x="4284980" y="4257040"/>
            <a:ext cx="5186045" cy="50736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18" name="Shape 20">
            <a:extLst>
              <a:ext uri="{FF2B5EF4-FFF2-40B4-BE49-F238E27FC236}">
                <a16:creationId xmlns:a16="http://schemas.microsoft.com/office/drawing/2014/main" id="{7A2C855D-AC1D-435D-BEB7-F8410D9F2638}"/>
              </a:ext>
            </a:extLst>
          </p:cNvPr>
          <p:cNvSpPr/>
          <p:nvPr/>
        </p:nvSpPr>
        <p:spPr>
          <a:xfrm>
            <a:off x="5327650" y="4364990"/>
            <a:ext cx="0" cy="303530"/>
          </a:xfrm>
          <a:prstGeom prst="line">
            <a:avLst/>
          </a:prstGeom>
          <a:noFill/>
          <a:ln w="76200">
            <a:solidFill>
              <a:srgbClr val="FFFFFF"/>
            </a:solidFill>
            <a:prstDash val="solid"/>
            <a:headEnd type="none"/>
            <a:tailEnd type="none"/>
          </a:ln>
        </p:spPr>
      </p:sp>
      <p:sp>
        <p:nvSpPr>
          <p:cNvPr id="19" name="Text 22">
            <a:extLst>
              <a:ext uri="{FF2B5EF4-FFF2-40B4-BE49-F238E27FC236}">
                <a16:creationId xmlns:a16="http://schemas.microsoft.com/office/drawing/2014/main" id="{7234F14C-F559-4E8D-8A61-F88FD974F0AF}"/>
              </a:ext>
            </a:extLst>
          </p:cNvPr>
          <p:cNvSpPr/>
          <p:nvPr/>
        </p:nvSpPr>
        <p:spPr>
          <a:xfrm>
            <a:off x="291465" y="202565"/>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20" name="Text 24">
            <a:extLst>
              <a:ext uri="{FF2B5EF4-FFF2-40B4-BE49-F238E27FC236}">
                <a16:creationId xmlns:a16="http://schemas.microsoft.com/office/drawing/2014/main" id="{A9C82031-0994-40B1-BCD4-1488460A8457}"/>
              </a:ext>
            </a:extLst>
          </p:cNvPr>
          <p:cNvSpPr/>
          <p:nvPr/>
        </p:nvSpPr>
        <p:spPr>
          <a:xfrm>
            <a:off x="1251585" y="202565"/>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sp>
        <p:nvSpPr>
          <p:cNvPr id="21" name="Text 26">
            <a:extLst>
              <a:ext uri="{FF2B5EF4-FFF2-40B4-BE49-F238E27FC236}">
                <a16:creationId xmlns:a16="http://schemas.microsoft.com/office/drawing/2014/main" id="{9EA16738-0CF4-464C-9EAB-EF7586465AEA}"/>
              </a:ext>
            </a:extLst>
          </p:cNvPr>
          <p:cNvSpPr/>
          <p:nvPr/>
        </p:nvSpPr>
        <p:spPr>
          <a:xfrm>
            <a:off x="771525" y="202565"/>
            <a:ext cx="337185" cy="337185"/>
          </a:xfrm>
          <a:prstGeom prst="rect">
            <a:avLst/>
          </a:prstGeom>
          <a:noFill/>
          <a:ln/>
        </p:spPr>
        <p:txBody>
          <a:bodyPr wrap="square" lIns="45720" tIns="91440" rIns="91440" bIns="45720" rtlCol="0" anchor="ctr"/>
          <a:lstStyle/>
          <a:p>
            <a:pPr marL="0" indent="0">
              <a:lnSpc>
                <a:spcPct val="100000"/>
              </a:lnSpc>
              <a:buNone/>
            </a:pPr>
            <a:endParaRPr lang="en-US" sz="1600" dirty="0"/>
          </a:p>
        </p:txBody>
      </p:sp>
      <p:pic>
        <p:nvPicPr>
          <p:cNvPr id="22" name="Image 2" descr="https://kimi-img.moonshot.cn/pub/slides/slides_tmpl/image/25-09-04-14:55:18-d2sjflm1bb2p4onbq190.png">
            <a:extLst>
              <a:ext uri="{FF2B5EF4-FFF2-40B4-BE49-F238E27FC236}">
                <a16:creationId xmlns:a16="http://schemas.microsoft.com/office/drawing/2014/main" id="{EEC05B54-6A10-4C63-8E3B-C5D88299090A}"/>
              </a:ext>
            </a:extLst>
          </p:cNvPr>
          <p:cNvPicPr>
            <a:picLocks noChangeAspect="1"/>
          </p:cNvPicPr>
          <p:nvPr/>
        </p:nvPicPr>
        <p:blipFill>
          <a:blip r:embed="rId2"/>
          <a:stretch>
            <a:fillRect/>
          </a:stretch>
        </p:blipFill>
        <p:spPr>
          <a:xfrm>
            <a:off x="1420177" y="565828"/>
            <a:ext cx="865505" cy="3060065"/>
          </a:xfrm>
          <a:prstGeom prst="rect">
            <a:avLst/>
          </a:prstGeom>
        </p:spPr>
      </p:pic>
      <p:sp>
        <p:nvSpPr>
          <p:cNvPr id="23" name="Text 31">
            <a:extLst>
              <a:ext uri="{FF2B5EF4-FFF2-40B4-BE49-F238E27FC236}">
                <a16:creationId xmlns:a16="http://schemas.microsoft.com/office/drawing/2014/main" id="{BDC3F952-478A-4C7A-A054-2A2282A79F13}"/>
              </a:ext>
            </a:extLst>
          </p:cNvPr>
          <p:cNvSpPr/>
          <p:nvPr/>
        </p:nvSpPr>
        <p:spPr>
          <a:xfrm>
            <a:off x="4412615" y="716280"/>
            <a:ext cx="847090" cy="552450"/>
          </a:xfrm>
          <a:prstGeom prst="rect">
            <a:avLst/>
          </a:prstGeom>
          <a:noFill/>
          <a:ln/>
        </p:spPr>
        <p:txBody>
          <a:bodyPr wrap="square" lIns="91440" tIns="45720" rIns="91440" bIns="45720" rtlCol="0" anchor="t">
            <a:spAutoFit/>
          </a:bodyPr>
          <a:lstStyle/>
          <a:p>
            <a:pPr marL="0" indent="0" algn="ctr">
              <a:lnSpc>
                <a:spcPct val="100000"/>
              </a:lnSpc>
              <a:buNone/>
            </a:pPr>
            <a:r>
              <a:rPr lang="en-US" sz="3600" dirty="0">
                <a:solidFill>
                  <a:srgbClr val="FFFFFF"/>
                </a:solidFill>
                <a:latin typeface="MiSans" pitchFamily="34" charset="0"/>
                <a:ea typeface="MiSans" pitchFamily="34" charset="-122"/>
                <a:cs typeface="MiSans" pitchFamily="34" charset="-120"/>
              </a:rPr>
              <a:t>01</a:t>
            </a:r>
            <a:endParaRPr lang="en-US" sz="1600" dirty="0"/>
          </a:p>
        </p:txBody>
      </p:sp>
      <p:sp>
        <p:nvSpPr>
          <p:cNvPr id="24" name="Text 32">
            <a:extLst>
              <a:ext uri="{FF2B5EF4-FFF2-40B4-BE49-F238E27FC236}">
                <a16:creationId xmlns:a16="http://schemas.microsoft.com/office/drawing/2014/main" id="{87CA8381-E3B5-4EA4-B8FE-B6418A08BD2C}"/>
              </a:ext>
            </a:extLst>
          </p:cNvPr>
          <p:cNvSpPr/>
          <p:nvPr/>
        </p:nvSpPr>
        <p:spPr>
          <a:xfrm>
            <a:off x="5412563" y="551912"/>
            <a:ext cx="3992050" cy="5584093"/>
          </a:xfrm>
          <a:prstGeom prst="rect">
            <a:avLst/>
          </a:prstGeom>
          <a:noFill/>
          <a:ln/>
        </p:spPr>
        <p:txBody>
          <a:bodyPr wrap="square" lIns="91440" tIns="45720" rIns="91440" bIns="45720" rtlCol="0" anchor="t">
            <a:spAutoFit/>
          </a:bodyPr>
          <a:lstStyle/>
          <a:p>
            <a:pPr marL="0" indent="0" algn="l">
              <a:lnSpc>
                <a:spcPct val="150000"/>
              </a:lnSpc>
              <a:buNone/>
            </a:pPr>
            <a:r>
              <a:rPr lang="en-US" altLang="zh-CN" sz="2000" dirty="0">
                <a:solidFill>
                  <a:srgbClr val="FFFFFF"/>
                </a:solidFill>
                <a:latin typeface="MiSans" pitchFamily="34" charset="0"/>
                <a:ea typeface="MiSans" pitchFamily="34" charset="-122"/>
                <a:cs typeface="MiSans" pitchFamily="34" charset="-120"/>
              </a:rPr>
              <a:t>Competition Background and Requirements</a:t>
            </a:r>
          </a:p>
          <a:p>
            <a:pPr marL="0" indent="0" algn="l">
              <a:lnSpc>
                <a:spcPct val="150000"/>
              </a:lnSpc>
              <a:buNone/>
            </a:pPr>
            <a:r>
              <a:rPr lang="en-US" altLang="zh-CN" sz="2000" dirty="0">
                <a:solidFill>
                  <a:srgbClr val="FFFFFF"/>
                </a:solidFill>
                <a:latin typeface="MiSans" pitchFamily="34" charset="0"/>
                <a:ea typeface="MiSans" pitchFamily="34" charset="-122"/>
                <a:cs typeface="MiSans" pitchFamily="34" charset="-120"/>
              </a:rPr>
              <a:t>Analysis of Project Training Dataset</a:t>
            </a:r>
          </a:p>
          <a:p>
            <a:pPr marL="0" indent="0" algn="l">
              <a:lnSpc>
                <a:spcPct val="150000"/>
              </a:lnSpc>
              <a:buNone/>
            </a:pPr>
            <a:r>
              <a:rPr lang="en-US" altLang="zh-CN" sz="2000" dirty="0">
                <a:solidFill>
                  <a:srgbClr val="FFFFFF"/>
                </a:solidFill>
                <a:latin typeface="MiSans" pitchFamily="34" charset="0"/>
                <a:ea typeface="MiSans" pitchFamily="34" charset="-122"/>
                <a:cs typeface="MiSans" pitchFamily="34" charset="-120"/>
              </a:rPr>
              <a:t>Task Process (Deep Learning Baseline)</a:t>
            </a:r>
          </a:p>
          <a:p>
            <a:pPr marL="0" indent="0" algn="l">
              <a:lnSpc>
                <a:spcPct val="150000"/>
              </a:lnSpc>
              <a:buNone/>
            </a:pPr>
            <a:r>
              <a:rPr lang="en-US" altLang="zh-CN" sz="2000" dirty="0">
                <a:solidFill>
                  <a:srgbClr val="FFFFFF"/>
                </a:solidFill>
                <a:latin typeface="MiSans" pitchFamily="34" charset="0"/>
                <a:ea typeface="MiSans" pitchFamily="34" charset="-122"/>
                <a:cs typeface="MiSans" pitchFamily="34" charset="-120"/>
              </a:rPr>
              <a:t>Task Process (Based on Llama3 - 7b)</a:t>
            </a:r>
          </a:p>
          <a:p>
            <a:pPr marL="0" indent="0" algn="l">
              <a:lnSpc>
                <a:spcPct val="150000"/>
              </a:lnSpc>
              <a:buNone/>
            </a:pPr>
            <a:r>
              <a:rPr lang="en-US" altLang="zh-CN" sz="2000" dirty="0">
                <a:solidFill>
                  <a:srgbClr val="FFFFFF"/>
                </a:solidFill>
                <a:latin typeface="MiSans" pitchFamily="34" charset="0"/>
                <a:ea typeface="MiSans" pitchFamily="34" charset="-122"/>
                <a:cs typeface="MiSans" pitchFamily="34" charset="-120"/>
              </a:rPr>
              <a:t>Cross - Validation and Multi - Model Comparison</a:t>
            </a:r>
          </a:p>
          <a:p>
            <a:pPr marL="0" indent="0" algn="l">
              <a:lnSpc>
                <a:spcPct val="150000"/>
              </a:lnSpc>
              <a:buNone/>
            </a:pPr>
            <a:r>
              <a:rPr lang="en-US" altLang="zh-CN" sz="2000" dirty="0">
                <a:solidFill>
                  <a:srgbClr val="FFFFFF"/>
                </a:solidFill>
                <a:latin typeface="MiSans" pitchFamily="34" charset="0"/>
                <a:ea typeface="MiSans" pitchFamily="34" charset="-122"/>
                <a:cs typeface="MiSans" pitchFamily="34" charset="-120"/>
              </a:rPr>
              <a:t>GitHub Repository and Open Source</a:t>
            </a:r>
            <a:endParaRPr lang="en-US" sz="1600" dirty="0"/>
          </a:p>
        </p:txBody>
      </p:sp>
      <p:sp>
        <p:nvSpPr>
          <p:cNvPr id="25" name="Text 33">
            <a:extLst>
              <a:ext uri="{FF2B5EF4-FFF2-40B4-BE49-F238E27FC236}">
                <a16:creationId xmlns:a16="http://schemas.microsoft.com/office/drawing/2014/main" id="{DC2A692C-C7F8-49CC-BF6B-9989A4CC8E62}"/>
              </a:ext>
            </a:extLst>
          </p:cNvPr>
          <p:cNvSpPr/>
          <p:nvPr/>
        </p:nvSpPr>
        <p:spPr>
          <a:xfrm>
            <a:off x="4412615" y="1591310"/>
            <a:ext cx="847090" cy="552450"/>
          </a:xfrm>
          <a:prstGeom prst="rect">
            <a:avLst/>
          </a:prstGeom>
          <a:noFill/>
          <a:ln/>
        </p:spPr>
        <p:txBody>
          <a:bodyPr wrap="square" lIns="91440" tIns="45720" rIns="91440" bIns="45720" rtlCol="0" anchor="t">
            <a:spAutoFit/>
          </a:bodyPr>
          <a:lstStyle/>
          <a:p>
            <a:pPr marL="0" indent="0" algn="ctr">
              <a:lnSpc>
                <a:spcPct val="100000"/>
              </a:lnSpc>
              <a:buNone/>
            </a:pPr>
            <a:r>
              <a:rPr lang="en-US" sz="3600" dirty="0">
                <a:solidFill>
                  <a:srgbClr val="000000"/>
                </a:solidFill>
                <a:latin typeface="MiSans" pitchFamily="34" charset="0"/>
                <a:ea typeface="MiSans" pitchFamily="34" charset="-122"/>
                <a:cs typeface="MiSans" pitchFamily="34" charset="-120"/>
              </a:rPr>
              <a:t>02</a:t>
            </a:r>
            <a:endParaRPr lang="en-US" sz="1600" dirty="0"/>
          </a:p>
        </p:txBody>
      </p:sp>
      <p:sp>
        <p:nvSpPr>
          <p:cNvPr id="26" name="Text 35">
            <a:extLst>
              <a:ext uri="{FF2B5EF4-FFF2-40B4-BE49-F238E27FC236}">
                <a16:creationId xmlns:a16="http://schemas.microsoft.com/office/drawing/2014/main" id="{57F011BA-1F61-4C0D-AD1B-F48F19C7E9F5}"/>
              </a:ext>
            </a:extLst>
          </p:cNvPr>
          <p:cNvSpPr/>
          <p:nvPr/>
        </p:nvSpPr>
        <p:spPr>
          <a:xfrm>
            <a:off x="4412615" y="2466340"/>
            <a:ext cx="847090" cy="552450"/>
          </a:xfrm>
          <a:prstGeom prst="rect">
            <a:avLst/>
          </a:prstGeom>
          <a:noFill/>
          <a:ln/>
        </p:spPr>
        <p:txBody>
          <a:bodyPr wrap="square" lIns="91440" tIns="45720" rIns="91440" bIns="45720" rtlCol="0" anchor="t">
            <a:spAutoFit/>
          </a:bodyPr>
          <a:lstStyle/>
          <a:p>
            <a:pPr marL="0" indent="0" algn="ctr">
              <a:lnSpc>
                <a:spcPct val="100000"/>
              </a:lnSpc>
              <a:buNone/>
            </a:pPr>
            <a:r>
              <a:rPr lang="en-US" sz="3600" dirty="0">
                <a:solidFill>
                  <a:srgbClr val="FFFFFF"/>
                </a:solidFill>
                <a:latin typeface="MiSans" pitchFamily="34" charset="0"/>
                <a:ea typeface="MiSans" pitchFamily="34" charset="-122"/>
                <a:cs typeface="MiSans" pitchFamily="34" charset="-120"/>
              </a:rPr>
              <a:t>03</a:t>
            </a:r>
            <a:endParaRPr lang="en-US" sz="1600" dirty="0"/>
          </a:p>
        </p:txBody>
      </p:sp>
      <p:sp>
        <p:nvSpPr>
          <p:cNvPr id="27" name="Text 37">
            <a:extLst>
              <a:ext uri="{FF2B5EF4-FFF2-40B4-BE49-F238E27FC236}">
                <a16:creationId xmlns:a16="http://schemas.microsoft.com/office/drawing/2014/main" id="{AD9EC654-15C0-440F-BA14-77432E6488E4}"/>
              </a:ext>
            </a:extLst>
          </p:cNvPr>
          <p:cNvSpPr/>
          <p:nvPr/>
        </p:nvSpPr>
        <p:spPr>
          <a:xfrm>
            <a:off x="4413250" y="3341370"/>
            <a:ext cx="847090" cy="552450"/>
          </a:xfrm>
          <a:prstGeom prst="rect">
            <a:avLst/>
          </a:prstGeom>
          <a:noFill/>
          <a:ln/>
        </p:spPr>
        <p:txBody>
          <a:bodyPr wrap="square" lIns="91440" tIns="45720" rIns="91440" bIns="45720" rtlCol="0" anchor="t">
            <a:spAutoFit/>
          </a:bodyPr>
          <a:lstStyle/>
          <a:p>
            <a:pPr marL="0" indent="0" algn="ctr">
              <a:lnSpc>
                <a:spcPct val="100000"/>
              </a:lnSpc>
              <a:buNone/>
            </a:pPr>
            <a:r>
              <a:rPr lang="en-US" sz="3600" dirty="0">
                <a:solidFill>
                  <a:srgbClr val="000000"/>
                </a:solidFill>
                <a:latin typeface="MiSans" pitchFamily="34" charset="0"/>
                <a:ea typeface="MiSans" pitchFamily="34" charset="-122"/>
                <a:cs typeface="MiSans" pitchFamily="34" charset="-120"/>
              </a:rPr>
              <a:t>04</a:t>
            </a:r>
            <a:endParaRPr lang="en-US" sz="1600" dirty="0"/>
          </a:p>
        </p:txBody>
      </p:sp>
      <p:sp>
        <p:nvSpPr>
          <p:cNvPr id="28" name="Text 39">
            <a:extLst>
              <a:ext uri="{FF2B5EF4-FFF2-40B4-BE49-F238E27FC236}">
                <a16:creationId xmlns:a16="http://schemas.microsoft.com/office/drawing/2014/main" id="{883B1421-159C-436E-A0EA-2CA4873E0276}"/>
              </a:ext>
            </a:extLst>
          </p:cNvPr>
          <p:cNvSpPr/>
          <p:nvPr/>
        </p:nvSpPr>
        <p:spPr>
          <a:xfrm>
            <a:off x="4412615" y="4216400"/>
            <a:ext cx="847090" cy="552450"/>
          </a:xfrm>
          <a:prstGeom prst="rect">
            <a:avLst/>
          </a:prstGeom>
          <a:noFill/>
          <a:ln/>
        </p:spPr>
        <p:txBody>
          <a:bodyPr wrap="square" lIns="91440" tIns="45720" rIns="91440" bIns="45720" rtlCol="0" anchor="t">
            <a:spAutoFit/>
          </a:bodyPr>
          <a:lstStyle/>
          <a:p>
            <a:pPr marL="0" indent="0" algn="ctr">
              <a:lnSpc>
                <a:spcPct val="100000"/>
              </a:lnSpc>
              <a:buNone/>
            </a:pPr>
            <a:r>
              <a:rPr lang="en-US" sz="3600" dirty="0">
                <a:solidFill>
                  <a:srgbClr val="FFFFFF"/>
                </a:solidFill>
                <a:latin typeface="MiSans" pitchFamily="34" charset="0"/>
                <a:ea typeface="MiSans" pitchFamily="34" charset="-122"/>
                <a:cs typeface="MiSans" pitchFamily="34" charset="-120"/>
              </a:rPr>
              <a:t>05</a:t>
            </a:r>
            <a:endParaRPr lang="en-US" sz="1600" dirty="0"/>
          </a:p>
        </p:txBody>
      </p:sp>
      <p:sp>
        <p:nvSpPr>
          <p:cNvPr id="29" name="Text 41">
            <a:extLst>
              <a:ext uri="{FF2B5EF4-FFF2-40B4-BE49-F238E27FC236}">
                <a16:creationId xmlns:a16="http://schemas.microsoft.com/office/drawing/2014/main" id="{F0A55598-873C-4A19-85AD-46D1599295CD}"/>
              </a:ext>
            </a:extLst>
          </p:cNvPr>
          <p:cNvSpPr/>
          <p:nvPr/>
        </p:nvSpPr>
        <p:spPr>
          <a:xfrm>
            <a:off x="4413885" y="5091430"/>
            <a:ext cx="847090" cy="552450"/>
          </a:xfrm>
          <a:prstGeom prst="rect">
            <a:avLst/>
          </a:prstGeom>
          <a:noFill/>
          <a:ln/>
        </p:spPr>
        <p:txBody>
          <a:bodyPr wrap="square" lIns="91440" tIns="45720" rIns="91440" bIns="45720" rtlCol="0" anchor="t">
            <a:spAutoFit/>
          </a:bodyPr>
          <a:lstStyle/>
          <a:p>
            <a:pPr marL="0" indent="0" algn="ctr">
              <a:lnSpc>
                <a:spcPct val="100000"/>
              </a:lnSpc>
              <a:buNone/>
            </a:pPr>
            <a:r>
              <a:rPr lang="en-US" sz="3600" dirty="0">
                <a:solidFill>
                  <a:srgbClr val="000000"/>
                </a:solidFill>
                <a:latin typeface="MiSans" pitchFamily="34" charset="0"/>
                <a:ea typeface="MiSans" pitchFamily="34" charset="-122"/>
                <a:cs typeface="MiSans" pitchFamily="34" charset="-120"/>
              </a:rPr>
              <a:t>06</a:t>
            </a:r>
            <a:endParaRPr lang="en-US" sz="1600" dirty="0"/>
          </a:p>
        </p:txBody>
      </p:sp>
    </p:spTree>
    <p:extLst>
      <p:ext uri="{BB962C8B-B14F-4D97-AF65-F5344CB8AC3E}">
        <p14:creationId xmlns:p14="http://schemas.microsoft.com/office/powerpoint/2010/main" val="5309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3054468-2F23-4D57-83FE-BCE1AD89A990}"/>
              </a:ext>
            </a:extLst>
          </p:cNvPr>
          <p:cNvSpPr/>
          <p:nvPr/>
        </p:nvSpPr>
        <p:spPr>
          <a:xfrm>
            <a:off x="285750" y="480008"/>
            <a:ext cx="12192000" cy="508000"/>
          </a:xfrm>
          <a:prstGeom prst="rect">
            <a:avLst/>
          </a:prstGeom>
          <a:noFill/>
          <a:ln/>
        </p:spPr>
        <p:txBody>
          <a:bodyPr wrap="square" lIns="0" tIns="0" rIns="0" bIns="0" rtlCol="0" anchor="ctr"/>
          <a:lstStyle/>
          <a:p>
            <a:pPr marL="0" indent="0" algn="l">
              <a:lnSpc>
                <a:spcPct val="90000"/>
              </a:lnSpc>
              <a:buNone/>
            </a:pPr>
            <a:r>
              <a:rPr lang="en-US" altLang="zh-CN" sz="3600" b="0" i="0" dirty="0">
                <a:solidFill>
                  <a:srgbClr val="00B0F0"/>
                </a:solidFill>
                <a:effectLst/>
                <a:latin typeface="Inter"/>
              </a:rPr>
              <a:t>Competition Background and Requirements</a:t>
            </a:r>
            <a:endParaRPr lang="en-US" sz="1600" dirty="0">
              <a:solidFill>
                <a:srgbClr val="00B0F0"/>
              </a:solidFill>
            </a:endParaRPr>
          </a:p>
        </p:txBody>
      </p:sp>
      <p:sp>
        <p:nvSpPr>
          <p:cNvPr id="3" name="文本框 2">
            <a:extLst>
              <a:ext uri="{FF2B5EF4-FFF2-40B4-BE49-F238E27FC236}">
                <a16:creationId xmlns:a16="http://schemas.microsoft.com/office/drawing/2014/main" id="{4E42DB50-A871-4684-A2C0-2C9A939D2B60}"/>
              </a:ext>
            </a:extLst>
          </p:cNvPr>
          <p:cNvSpPr txBox="1"/>
          <p:nvPr/>
        </p:nvSpPr>
        <p:spPr>
          <a:xfrm>
            <a:off x="9448179" y="613131"/>
            <a:ext cx="2458071" cy="4801314"/>
          </a:xfrm>
          <a:prstGeom prst="rect">
            <a:avLst/>
          </a:prstGeom>
          <a:noFill/>
        </p:spPr>
        <p:txBody>
          <a:bodyPr wrap="square">
            <a:spAutoFit/>
          </a:bodyPr>
          <a:lstStyle/>
          <a:p>
            <a:r>
              <a:rPr lang="en-US" altLang="zh-CN" dirty="0"/>
              <a:t>Participants are required to fine - tune Large Language Models (LLMs) based on the dialogue data from Chatbot Arena and complete a sequence classification task — that is, to predict human users' preference between "Model A's response" and "Model B's response" according to the responses generated by different LLMs to user prompts.</a:t>
            </a:r>
            <a:endParaRPr lang="zh-CN" altLang="en-US" b="1" dirty="0"/>
          </a:p>
        </p:txBody>
      </p:sp>
      <p:pic>
        <p:nvPicPr>
          <p:cNvPr id="4" name="图片 3">
            <a:extLst>
              <a:ext uri="{FF2B5EF4-FFF2-40B4-BE49-F238E27FC236}">
                <a16:creationId xmlns:a16="http://schemas.microsoft.com/office/drawing/2014/main" id="{DAF36CC0-2B4E-488C-8FD7-3CCFFD1945AF}"/>
              </a:ext>
            </a:extLst>
          </p:cNvPr>
          <p:cNvPicPr>
            <a:picLocks noChangeAspect="1"/>
          </p:cNvPicPr>
          <p:nvPr/>
        </p:nvPicPr>
        <p:blipFill>
          <a:blip r:embed="rId2"/>
          <a:stretch>
            <a:fillRect/>
          </a:stretch>
        </p:blipFill>
        <p:spPr>
          <a:xfrm>
            <a:off x="285750" y="1127560"/>
            <a:ext cx="8984759" cy="4602879"/>
          </a:xfrm>
          <a:prstGeom prst="rect">
            <a:avLst/>
          </a:prstGeom>
        </p:spPr>
      </p:pic>
    </p:spTree>
    <p:extLst>
      <p:ext uri="{BB962C8B-B14F-4D97-AF65-F5344CB8AC3E}">
        <p14:creationId xmlns:p14="http://schemas.microsoft.com/office/powerpoint/2010/main" val="104844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39ABE049-37BC-47E2-9DDA-43A445787F30}"/>
              </a:ext>
            </a:extLst>
          </p:cNvPr>
          <p:cNvSpPr/>
          <p:nvPr/>
        </p:nvSpPr>
        <p:spPr>
          <a:xfrm>
            <a:off x="-1841241" y="261353"/>
            <a:ext cx="12192000" cy="508000"/>
          </a:xfrm>
          <a:prstGeom prst="rect">
            <a:avLst/>
          </a:prstGeom>
          <a:noFill/>
          <a:ln/>
        </p:spPr>
        <p:txBody>
          <a:bodyPr wrap="square" lIns="0" tIns="0" rIns="0" bIns="0" rtlCol="0" anchor="ctr"/>
          <a:lstStyle/>
          <a:p>
            <a:pPr marL="0" indent="0" algn="ctr">
              <a:lnSpc>
                <a:spcPct val="90000"/>
              </a:lnSpc>
              <a:buNone/>
            </a:pPr>
            <a:r>
              <a:rPr lang="en-US" altLang="zh-CN" sz="3600" dirty="0">
                <a:solidFill>
                  <a:srgbClr val="00AEEF"/>
                </a:solidFill>
                <a:latin typeface="Noto Sans SC" pitchFamily="34" charset="0"/>
                <a:ea typeface="Noto Sans SC" pitchFamily="34" charset="-122"/>
                <a:cs typeface="Noto Sans SC" pitchFamily="34" charset="-120"/>
              </a:rPr>
              <a:t>Analysis of Project Training Dataset</a:t>
            </a:r>
            <a:endParaRPr lang="en-US" sz="1600" dirty="0"/>
          </a:p>
        </p:txBody>
      </p:sp>
      <p:sp>
        <p:nvSpPr>
          <p:cNvPr id="3" name="文本框 2">
            <a:extLst>
              <a:ext uri="{FF2B5EF4-FFF2-40B4-BE49-F238E27FC236}">
                <a16:creationId xmlns:a16="http://schemas.microsoft.com/office/drawing/2014/main" id="{18036593-F6A2-43A6-BAE0-90EBFDDC7DEA}"/>
              </a:ext>
            </a:extLst>
          </p:cNvPr>
          <p:cNvSpPr txBox="1"/>
          <p:nvPr/>
        </p:nvSpPr>
        <p:spPr>
          <a:xfrm>
            <a:off x="284584" y="2274838"/>
            <a:ext cx="7940350" cy="369332"/>
          </a:xfrm>
          <a:prstGeom prst="rect">
            <a:avLst/>
          </a:prstGeom>
          <a:noFill/>
        </p:spPr>
        <p:txBody>
          <a:bodyPr wrap="square">
            <a:spAutoFit/>
          </a:bodyPr>
          <a:lstStyle/>
          <a:p>
            <a:endParaRPr lang="zh-CN" altLang="en-US" dirty="0"/>
          </a:p>
        </p:txBody>
      </p:sp>
      <p:pic>
        <p:nvPicPr>
          <p:cNvPr id="4" name="图片 3">
            <a:extLst>
              <a:ext uri="{FF2B5EF4-FFF2-40B4-BE49-F238E27FC236}">
                <a16:creationId xmlns:a16="http://schemas.microsoft.com/office/drawing/2014/main" id="{B2F3C8E4-D218-49F5-A48A-7B985982F609}"/>
              </a:ext>
            </a:extLst>
          </p:cNvPr>
          <p:cNvPicPr>
            <a:picLocks noChangeAspect="1"/>
          </p:cNvPicPr>
          <p:nvPr/>
        </p:nvPicPr>
        <p:blipFill>
          <a:blip r:embed="rId2"/>
          <a:stretch>
            <a:fillRect/>
          </a:stretch>
        </p:blipFill>
        <p:spPr>
          <a:xfrm>
            <a:off x="718250" y="2690724"/>
            <a:ext cx="8304452" cy="3794007"/>
          </a:xfrm>
          <a:prstGeom prst="rect">
            <a:avLst/>
          </a:prstGeom>
        </p:spPr>
      </p:pic>
      <p:pic>
        <p:nvPicPr>
          <p:cNvPr id="5" name="图片 4">
            <a:extLst>
              <a:ext uri="{FF2B5EF4-FFF2-40B4-BE49-F238E27FC236}">
                <a16:creationId xmlns:a16="http://schemas.microsoft.com/office/drawing/2014/main" id="{7B17234F-350C-4833-A543-FBD5E1613DE2}"/>
              </a:ext>
            </a:extLst>
          </p:cNvPr>
          <p:cNvPicPr>
            <a:picLocks noChangeAspect="1"/>
          </p:cNvPicPr>
          <p:nvPr/>
        </p:nvPicPr>
        <p:blipFill>
          <a:blip r:embed="rId3"/>
          <a:stretch>
            <a:fillRect/>
          </a:stretch>
        </p:blipFill>
        <p:spPr>
          <a:xfrm>
            <a:off x="718250" y="922248"/>
            <a:ext cx="7811177" cy="1615580"/>
          </a:xfrm>
          <a:prstGeom prst="rect">
            <a:avLst/>
          </a:prstGeom>
        </p:spPr>
      </p:pic>
    </p:spTree>
    <p:extLst>
      <p:ext uri="{BB962C8B-B14F-4D97-AF65-F5344CB8AC3E}">
        <p14:creationId xmlns:p14="http://schemas.microsoft.com/office/powerpoint/2010/main" val="161409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lt;Figure size 1500x700 with 1 Axes&gt;">
            <a:extLst>
              <a:ext uri="{FF2B5EF4-FFF2-40B4-BE49-F238E27FC236}">
                <a16:creationId xmlns:a16="http://schemas.microsoft.com/office/drawing/2014/main" id="{066A67CF-C58A-4668-B717-751F0FD475CB}"/>
              </a:ext>
            </a:extLst>
          </p:cNvPr>
          <p:cNvSpPr>
            <a:spLocks noChangeAspect="1" noChangeArrowheads="1"/>
          </p:cNvSpPr>
          <p:nvPr/>
        </p:nvSpPr>
        <p:spPr bwMode="auto">
          <a:xfrm>
            <a:off x="7360032" y="6156878"/>
            <a:ext cx="272024" cy="2720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3C97CC53-8802-4047-AF08-C7E4031BC439}"/>
              </a:ext>
            </a:extLst>
          </p:cNvPr>
          <p:cNvPicPr>
            <a:picLocks noChangeAspect="1"/>
          </p:cNvPicPr>
          <p:nvPr/>
        </p:nvPicPr>
        <p:blipFill>
          <a:blip r:embed="rId2"/>
          <a:stretch>
            <a:fillRect/>
          </a:stretch>
        </p:blipFill>
        <p:spPr>
          <a:xfrm>
            <a:off x="1701017" y="3994762"/>
            <a:ext cx="3967940" cy="2674523"/>
          </a:xfrm>
          <a:prstGeom prst="rect">
            <a:avLst/>
          </a:prstGeom>
        </p:spPr>
      </p:pic>
      <p:pic>
        <p:nvPicPr>
          <p:cNvPr id="4" name="图片 3">
            <a:extLst>
              <a:ext uri="{FF2B5EF4-FFF2-40B4-BE49-F238E27FC236}">
                <a16:creationId xmlns:a16="http://schemas.microsoft.com/office/drawing/2014/main" id="{3AF9A259-9D69-4F4A-9139-80776445311E}"/>
              </a:ext>
            </a:extLst>
          </p:cNvPr>
          <p:cNvPicPr>
            <a:picLocks noChangeAspect="1"/>
          </p:cNvPicPr>
          <p:nvPr/>
        </p:nvPicPr>
        <p:blipFill>
          <a:blip r:embed="rId3"/>
          <a:stretch>
            <a:fillRect/>
          </a:stretch>
        </p:blipFill>
        <p:spPr>
          <a:xfrm>
            <a:off x="6377739" y="3994762"/>
            <a:ext cx="3799534" cy="2555345"/>
          </a:xfrm>
          <a:prstGeom prst="rect">
            <a:avLst/>
          </a:prstGeom>
        </p:spPr>
      </p:pic>
      <p:sp>
        <p:nvSpPr>
          <p:cNvPr id="5" name="文本框 4">
            <a:extLst>
              <a:ext uri="{FF2B5EF4-FFF2-40B4-BE49-F238E27FC236}">
                <a16:creationId xmlns:a16="http://schemas.microsoft.com/office/drawing/2014/main" id="{D82871F3-2B62-4142-AE6C-8A5D1DA8CF87}"/>
              </a:ext>
            </a:extLst>
          </p:cNvPr>
          <p:cNvSpPr txBox="1"/>
          <p:nvPr/>
        </p:nvSpPr>
        <p:spPr>
          <a:xfrm>
            <a:off x="566058" y="892104"/>
            <a:ext cx="7940350" cy="3416320"/>
          </a:xfrm>
          <a:prstGeom prst="rect">
            <a:avLst/>
          </a:prstGeom>
          <a:noFill/>
        </p:spPr>
        <p:txBody>
          <a:bodyPr wrap="square">
            <a:spAutoFit/>
          </a:bodyPr>
          <a:lstStyle/>
          <a:p>
            <a:r>
              <a:rPr lang="en-US" altLang="zh-CN" dirty="0"/>
              <a:t>There are a total of 57,477 pieces of data.</a:t>
            </a:r>
          </a:p>
          <a:p>
            <a:r>
              <a:rPr lang="en-US" altLang="zh-CN" dirty="0"/>
              <a:t>Invalid samples (such as blank, garbled, and duplicate content) are removed;</a:t>
            </a:r>
          </a:p>
          <a:p>
            <a:r>
              <a:rPr lang="en-US" altLang="zh-CN" dirty="0"/>
              <a:t>Annotation errors are corrected.</a:t>
            </a:r>
          </a:p>
          <a:p>
            <a:r>
              <a:rPr lang="en-US" altLang="zh-CN" dirty="0"/>
              <a:t>The format is unified.</a:t>
            </a:r>
          </a:p>
          <a:p>
            <a:r>
              <a:rPr lang="en-US" altLang="zh-CN" dirty="0"/>
              <a:t>The training set, validation set, and test set are divided in an 8:1:1 ratio (and five - fold cross - validation is also adopted).</a:t>
            </a:r>
          </a:p>
          <a:p>
            <a:r>
              <a:rPr lang="en-US" altLang="zh-CN" dirty="0"/>
              <a:t>Training set (80%): used for model parameter learning;</a:t>
            </a:r>
          </a:p>
          <a:p>
            <a:r>
              <a:rPr lang="en-US" altLang="zh-CN" dirty="0"/>
              <a:t>Validation set (10%): used to monitor training effects, implement early stopping, and tune hyperparameters;</a:t>
            </a:r>
          </a:p>
          <a:p>
            <a:r>
              <a:rPr lang="en-US" altLang="zh-CN" dirty="0"/>
              <a:t>Test set (10%): used for the final evaluation of generalization ability (not involved in training throughout the process).</a:t>
            </a:r>
            <a:r>
              <a:rPr lang="zh-CN" altLang="en-US" dirty="0"/>
              <a:t>）</a:t>
            </a:r>
            <a:endParaRPr lang="en-US" altLang="zh-CN" dirty="0"/>
          </a:p>
          <a:p>
            <a:endParaRPr lang="zh-CN" altLang="en-US" dirty="0"/>
          </a:p>
        </p:txBody>
      </p:sp>
      <p:pic>
        <p:nvPicPr>
          <p:cNvPr id="6" name="图片 5">
            <a:extLst>
              <a:ext uri="{FF2B5EF4-FFF2-40B4-BE49-F238E27FC236}">
                <a16:creationId xmlns:a16="http://schemas.microsoft.com/office/drawing/2014/main" id="{C242F68B-BDAE-4CA3-8A26-07998DBAE105}"/>
              </a:ext>
            </a:extLst>
          </p:cNvPr>
          <p:cNvPicPr>
            <a:picLocks noChangeAspect="1"/>
          </p:cNvPicPr>
          <p:nvPr/>
        </p:nvPicPr>
        <p:blipFill>
          <a:blip r:embed="rId4"/>
          <a:stretch>
            <a:fillRect/>
          </a:stretch>
        </p:blipFill>
        <p:spPr>
          <a:xfrm>
            <a:off x="8679817" y="1053316"/>
            <a:ext cx="2539872" cy="2247453"/>
          </a:xfrm>
          <a:prstGeom prst="rect">
            <a:avLst/>
          </a:prstGeom>
        </p:spPr>
      </p:pic>
      <p:sp>
        <p:nvSpPr>
          <p:cNvPr id="7" name="Text 0">
            <a:extLst>
              <a:ext uri="{FF2B5EF4-FFF2-40B4-BE49-F238E27FC236}">
                <a16:creationId xmlns:a16="http://schemas.microsoft.com/office/drawing/2014/main" id="{84010842-DE41-45F5-AA8F-86E3F9FDF7A2}"/>
              </a:ext>
            </a:extLst>
          </p:cNvPr>
          <p:cNvSpPr/>
          <p:nvPr/>
        </p:nvSpPr>
        <p:spPr>
          <a:xfrm>
            <a:off x="-1841241" y="261353"/>
            <a:ext cx="12192000" cy="508000"/>
          </a:xfrm>
          <a:prstGeom prst="rect">
            <a:avLst/>
          </a:prstGeom>
          <a:noFill/>
          <a:ln/>
        </p:spPr>
        <p:txBody>
          <a:bodyPr wrap="square" lIns="0" tIns="0" rIns="0" bIns="0" rtlCol="0" anchor="ctr"/>
          <a:lstStyle/>
          <a:p>
            <a:pPr marL="0" indent="0" algn="ctr">
              <a:lnSpc>
                <a:spcPct val="90000"/>
              </a:lnSpc>
              <a:buNone/>
            </a:pPr>
            <a:r>
              <a:rPr lang="en-US" altLang="zh-CN" sz="3600" dirty="0">
                <a:solidFill>
                  <a:srgbClr val="00AEEF"/>
                </a:solidFill>
                <a:latin typeface="Noto Sans SC" pitchFamily="34" charset="0"/>
                <a:ea typeface="Noto Sans SC" pitchFamily="34" charset="-122"/>
                <a:cs typeface="Noto Sans SC" pitchFamily="34" charset="-120"/>
              </a:rPr>
              <a:t>Analysis of Project Training Dataset</a:t>
            </a:r>
            <a:endParaRPr lang="en-US" sz="1600" dirty="0"/>
          </a:p>
        </p:txBody>
      </p:sp>
    </p:spTree>
    <p:extLst>
      <p:ext uri="{BB962C8B-B14F-4D97-AF65-F5344CB8AC3E}">
        <p14:creationId xmlns:p14="http://schemas.microsoft.com/office/powerpoint/2010/main" val="132924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17BAE2C-A816-4A0F-81EA-80B17DF08224}"/>
              </a:ext>
            </a:extLst>
          </p:cNvPr>
          <p:cNvSpPr/>
          <p:nvPr/>
        </p:nvSpPr>
        <p:spPr>
          <a:xfrm>
            <a:off x="-1559767" y="404154"/>
            <a:ext cx="12192000" cy="508000"/>
          </a:xfrm>
          <a:prstGeom prst="rect">
            <a:avLst/>
          </a:prstGeom>
          <a:noFill/>
          <a:ln/>
        </p:spPr>
        <p:txBody>
          <a:bodyPr wrap="square" lIns="0" tIns="0" rIns="0" bIns="0" rtlCol="0" anchor="ctr"/>
          <a:lstStyle/>
          <a:p>
            <a:pPr marL="0" indent="0" algn="ctr">
              <a:lnSpc>
                <a:spcPct val="90000"/>
              </a:lnSpc>
              <a:buNone/>
            </a:pPr>
            <a:r>
              <a:rPr lang="en-US" altLang="zh-CN" sz="3600" dirty="0">
                <a:solidFill>
                  <a:srgbClr val="00AEEF"/>
                </a:solidFill>
                <a:latin typeface="Noto Sans SC" pitchFamily="34" charset="0"/>
                <a:ea typeface="Noto Sans SC" pitchFamily="34" charset="-122"/>
                <a:cs typeface="Noto Sans SC" pitchFamily="34" charset="-120"/>
              </a:rPr>
              <a:t>Task Process (Deep Learning Baseline)</a:t>
            </a:r>
            <a:endParaRPr lang="en-US" sz="1600" dirty="0"/>
          </a:p>
        </p:txBody>
      </p:sp>
      <p:graphicFrame>
        <p:nvGraphicFramePr>
          <p:cNvPr id="3" name="表格 2">
            <a:extLst>
              <a:ext uri="{FF2B5EF4-FFF2-40B4-BE49-F238E27FC236}">
                <a16:creationId xmlns:a16="http://schemas.microsoft.com/office/drawing/2014/main" id="{2C1DEC5E-82A9-4250-B80B-3055F4A39C9B}"/>
              </a:ext>
            </a:extLst>
          </p:cNvPr>
          <p:cNvGraphicFramePr>
            <a:graphicFrameLocks noGrp="1"/>
          </p:cNvGraphicFramePr>
          <p:nvPr>
            <p:extLst>
              <p:ext uri="{D42A27DB-BD31-4B8C-83A1-F6EECF244321}">
                <p14:modId xmlns:p14="http://schemas.microsoft.com/office/powerpoint/2010/main" val="3729466095"/>
              </p:ext>
            </p:extLst>
          </p:nvPr>
        </p:nvGraphicFramePr>
        <p:xfrm>
          <a:off x="2283427" y="1467650"/>
          <a:ext cx="7625145" cy="4422609"/>
        </p:xfrm>
        <a:graphic>
          <a:graphicData uri="http://schemas.openxmlformats.org/drawingml/2006/table">
            <a:tbl>
              <a:tblPr>
                <a:tableStyleId>{2D5ABB26-0587-4C30-8999-92F81FD0307C}</a:tableStyleId>
              </a:tblPr>
              <a:tblGrid>
                <a:gridCol w="2541715">
                  <a:extLst>
                    <a:ext uri="{9D8B030D-6E8A-4147-A177-3AD203B41FA5}">
                      <a16:colId xmlns:a16="http://schemas.microsoft.com/office/drawing/2014/main" val="3550867964"/>
                    </a:ext>
                  </a:extLst>
                </a:gridCol>
                <a:gridCol w="2541715">
                  <a:extLst>
                    <a:ext uri="{9D8B030D-6E8A-4147-A177-3AD203B41FA5}">
                      <a16:colId xmlns:a16="http://schemas.microsoft.com/office/drawing/2014/main" val="2603697299"/>
                    </a:ext>
                  </a:extLst>
                </a:gridCol>
                <a:gridCol w="2541715">
                  <a:extLst>
                    <a:ext uri="{9D8B030D-6E8A-4147-A177-3AD203B41FA5}">
                      <a16:colId xmlns:a16="http://schemas.microsoft.com/office/drawing/2014/main" val="1858652549"/>
                    </a:ext>
                  </a:extLst>
                </a:gridCol>
              </a:tblGrid>
              <a:tr h="268601">
                <a:tc>
                  <a:txBody>
                    <a:bodyPr/>
                    <a:lstStyle/>
                    <a:p>
                      <a:r>
                        <a:rPr lang="en-US" sz="1100" b="1">
                          <a:solidFill>
                            <a:srgbClr val="000000"/>
                          </a:solidFill>
                          <a:effectLst/>
                        </a:rPr>
                        <a:t>Item</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1">
                          <a:solidFill>
                            <a:srgbClr val="000000"/>
                          </a:solidFill>
                          <a:effectLst/>
                        </a:rPr>
                        <a:t>Method</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1">
                          <a:solidFill>
                            <a:srgbClr val="000000"/>
                          </a:solidFill>
                          <a:effectLst/>
                        </a:rPr>
                        <a:t>Explanation</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5949624"/>
                  </a:ext>
                </a:extLst>
              </a:tr>
              <a:tr h="1235565">
                <a:tc>
                  <a:txBody>
                    <a:bodyPr/>
                    <a:lstStyle/>
                    <a:p>
                      <a:r>
                        <a:rPr lang="en-US" sz="1100" b="0">
                          <a:effectLst/>
                        </a:rPr>
                        <a:t>Text Feature Extraction</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effectLst/>
                        </a:rPr>
                        <a:t>Bidirectional LSTM (Bi-LSTM) + Attention Mechanism</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effectLst/>
                        </a:rPr>
                        <a:t>Capture the contextual dependence of dialogue text (such as "the matching degree between user needs and model responses"), and the attention layer enhances the weight of key semantics.</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0054493"/>
                  </a:ext>
                </a:extLst>
              </a:tr>
              <a:tr h="752083">
                <a:tc>
                  <a:txBody>
                    <a:bodyPr/>
                    <a:lstStyle/>
                    <a:p>
                      <a:r>
                        <a:rPr lang="en-US" sz="1100" b="0">
                          <a:effectLst/>
                        </a:rPr>
                        <a:t>Deep Classification Model</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effectLst/>
                        </a:rPr>
                        <a:t>Multilayer Perceptron (MLP) + BatchNorm</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effectLst/>
                        </a:rPr>
                        <a:t>Learn the nonlinear mapping from features to labels. BatchNorm alleviates overfitting and accelerates convergence.</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2830579"/>
                  </a:ext>
                </a:extLst>
              </a:tr>
              <a:tr h="913244">
                <a:tc>
                  <a:txBody>
                    <a:bodyPr/>
                    <a:lstStyle/>
                    <a:p>
                      <a:r>
                        <a:rPr lang="en-US" sz="1100" b="0">
                          <a:effectLst/>
                        </a:rPr>
                        <a:t>Word Embedding</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effectLst/>
                        </a:rPr>
                        <a:t>Word2Vec (Pre-trained) + Random Initialization and Fine-tuning</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effectLst/>
                        </a:rPr>
                        <a:t>Use pre-trained Word2Vec outside the domain to obtain basic word vectors, and then fine-tune them with task data to adapt to the dialogue scene.</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3993692"/>
                  </a:ext>
                </a:extLst>
              </a:tr>
              <a:tr h="429762">
                <a:tc>
                  <a:txBody>
                    <a:bodyPr/>
                    <a:lstStyle/>
                    <a:p>
                      <a:r>
                        <a:rPr lang="en-US" sz="1100" b="0">
                          <a:effectLst/>
                        </a:rPr>
                        <a:t>Optimizer</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effectLst/>
                        </a:rPr>
                        <a:t>Adam (Adaptive Learning Rate)</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effectLst/>
                        </a:rPr>
                        <a:t>Suitable for small-sample deep learning training.</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192007"/>
                  </a:ext>
                </a:extLst>
              </a:tr>
              <a:tr h="752083">
                <a:tc>
                  <a:txBody>
                    <a:bodyPr/>
                    <a:lstStyle/>
                    <a:p>
                      <a:r>
                        <a:rPr lang="en-US" sz="1100" b="0">
                          <a:effectLst/>
                        </a:rPr>
                        <a:t>Loss Function</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effectLst/>
                        </a:rPr>
                        <a:t>Cross-Entropy Loss (with Class Weights)</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effectLst/>
                        </a:rPr>
                        <a:t>Adapt to 3-class classification tasks, and class weights solve the imbalance problem of "few samples with 'tie' labels".</a:t>
                      </a:r>
                    </a:p>
                  </a:txBody>
                  <a:tcPr marL="80580" marR="80580" marT="53720" marB="53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6298534"/>
                  </a:ext>
                </a:extLst>
              </a:tr>
            </a:tbl>
          </a:graphicData>
        </a:graphic>
      </p:graphicFrame>
    </p:spTree>
    <p:extLst>
      <p:ext uri="{BB962C8B-B14F-4D97-AF65-F5344CB8AC3E}">
        <p14:creationId xmlns:p14="http://schemas.microsoft.com/office/powerpoint/2010/main" val="202056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0D4E43-C169-4A78-B99E-1486B3062208}"/>
              </a:ext>
            </a:extLst>
          </p:cNvPr>
          <p:cNvSpPr txBox="1"/>
          <p:nvPr/>
        </p:nvSpPr>
        <p:spPr>
          <a:xfrm>
            <a:off x="3747712" y="365651"/>
            <a:ext cx="8258360" cy="646331"/>
          </a:xfrm>
          <a:prstGeom prst="rect">
            <a:avLst/>
          </a:prstGeom>
          <a:noFill/>
        </p:spPr>
        <p:txBody>
          <a:bodyPr wrap="square">
            <a:spAutoFit/>
          </a:bodyPr>
          <a:lstStyle/>
          <a:p>
            <a:r>
              <a:rPr lang="en-US" altLang="zh-CN" dirty="0"/>
              <a:t>Take "user prompt + dual-model responses" as input to perform supervised fine-tuning on lightweight Large Language Models (LLMs) such as </a:t>
            </a:r>
            <a:r>
              <a:rPr lang="en-US" altLang="zh-CN" dirty="0" err="1"/>
              <a:t>Qwen</a:t>
            </a:r>
            <a:r>
              <a:rPr lang="en-US" altLang="zh-CN" dirty="0"/>
              <a:t> and Llama-3-7B-chat.</a:t>
            </a:r>
            <a:endParaRPr lang="zh-CN" altLang="en-US" dirty="0"/>
          </a:p>
        </p:txBody>
      </p:sp>
      <p:sp>
        <p:nvSpPr>
          <p:cNvPr id="3" name="文本框 2">
            <a:extLst>
              <a:ext uri="{FF2B5EF4-FFF2-40B4-BE49-F238E27FC236}">
                <a16:creationId xmlns:a16="http://schemas.microsoft.com/office/drawing/2014/main" id="{9798C5BE-BDF7-4B68-83E4-7B9D2F7F5624}"/>
              </a:ext>
            </a:extLst>
          </p:cNvPr>
          <p:cNvSpPr txBox="1"/>
          <p:nvPr/>
        </p:nvSpPr>
        <p:spPr>
          <a:xfrm>
            <a:off x="793103" y="1891103"/>
            <a:ext cx="11011321" cy="4801314"/>
          </a:xfrm>
          <a:prstGeom prst="rect">
            <a:avLst/>
          </a:prstGeom>
          <a:noFill/>
        </p:spPr>
        <p:txBody>
          <a:bodyPr wrap="square">
            <a:spAutoFit/>
          </a:bodyPr>
          <a:lstStyle/>
          <a:p>
            <a:pPr algn="l">
              <a:buFont typeface="+mj-lt"/>
              <a:buAutoNum type="arabicPeriod"/>
            </a:pPr>
            <a:r>
              <a:rPr lang="en-US" altLang="zh-CN" b="0" i="0" dirty="0">
                <a:solidFill>
                  <a:srgbClr val="000000"/>
                </a:solidFill>
                <a:effectLst/>
                <a:latin typeface="Inter"/>
              </a:rPr>
              <a:t>First, obtain the original data (including user questions, responses from two models, and human preference labels);</a:t>
            </a:r>
          </a:p>
          <a:p>
            <a:pPr algn="l">
              <a:buFont typeface="+mj-lt"/>
              <a:buAutoNum type="arabicPeriod"/>
            </a:pPr>
            <a:endParaRPr lang="en-US" altLang="zh-CN" b="0" i="0" dirty="0">
              <a:solidFill>
                <a:srgbClr val="000000"/>
              </a:solidFill>
              <a:effectLst/>
              <a:latin typeface="Inter"/>
            </a:endParaRPr>
          </a:p>
          <a:p>
            <a:pPr algn="l">
              <a:buFont typeface="+mj-lt"/>
              <a:buAutoNum type="arabicPeriod"/>
            </a:pPr>
            <a:r>
              <a:rPr lang="en-US" altLang="zh-CN" b="0" i="0" dirty="0">
                <a:solidFill>
                  <a:srgbClr val="000000"/>
                </a:solidFill>
                <a:effectLst/>
                <a:latin typeface="Inter"/>
              </a:rPr>
              <a:t>Preprocess the data (clean invalid content and split into training/validation/test sets);</a:t>
            </a:r>
          </a:p>
          <a:p>
            <a:pPr algn="l">
              <a:buFont typeface="+mj-lt"/>
              <a:buAutoNum type="arabicPeriod"/>
            </a:pPr>
            <a:endParaRPr lang="en-US" altLang="zh-CN" b="0" i="0" dirty="0">
              <a:solidFill>
                <a:srgbClr val="000000"/>
              </a:solidFill>
              <a:effectLst/>
              <a:latin typeface="Inter"/>
            </a:endParaRPr>
          </a:p>
          <a:p>
            <a:pPr algn="l">
              <a:buFont typeface="+mj-lt"/>
              <a:buAutoNum type="arabicPeriod"/>
            </a:pPr>
            <a:r>
              <a:rPr lang="en-US" altLang="zh-CN" b="0" i="0" dirty="0">
                <a:solidFill>
                  <a:srgbClr val="000000"/>
                </a:solidFill>
                <a:effectLst/>
                <a:latin typeface="Inter"/>
              </a:rPr>
              <a:t>Initialize a lightweight LLM (preferring Llama-3-7B due to the English scenario);</a:t>
            </a:r>
          </a:p>
          <a:p>
            <a:pPr algn="l">
              <a:buFont typeface="+mj-lt"/>
              <a:buAutoNum type="arabicPeriod"/>
            </a:pPr>
            <a:endParaRPr lang="en-US" altLang="zh-CN" b="0" i="0" dirty="0">
              <a:solidFill>
                <a:srgbClr val="000000"/>
              </a:solidFill>
              <a:effectLst/>
              <a:latin typeface="Inter"/>
            </a:endParaRPr>
          </a:p>
          <a:p>
            <a:pPr algn="l">
              <a:buFont typeface="+mj-lt"/>
              <a:buAutoNum type="arabicPeriod"/>
            </a:pPr>
            <a:r>
              <a:rPr lang="en-US" altLang="zh-CN" b="0" i="0" dirty="0">
                <a:solidFill>
                  <a:srgbClr val="000000"/>
                </a:solidFill>
                <a:effectLst/>
                <a:latin typeface="Inter"/>
              </a:rPr>
              <a:t>Perform supervised fine-tuning using the training set (with cross-entropy loss and </a:t>
            </a:r>
            <a:r>
              <a:rPr lang="en-US" altLang="zh-CN" b="0" i="0" dirty="0" err="1">
                <a:solidFill>
                  <a:srgbClr val="000000"/>
                </a:solidFill>
                <a:effectLst/>
                <a:latin typeface="Inter"/>
              </a:rPr>
              <a:t>AdamW</a:t>
            </a:r>
            <a:r>
              <a:rPr lang="en-US" altLang="zh-CN" b="0" i="0" dirty="0">
                <a:solidFill>
                  <a:srgbClr val="000000"/>
                </a:solidFill>
                <a:effectLst/>
                <a:latin typeface="Inter"/>
              </a:rPr>
              <a:t> optimization);</a:t>
            </a:r>
          </a:p>
          <a:p>
            <a:pPr algn="l">
              <a:buFont typeface="+mj-lt"/>
              <a:buAutoNum type="arabicPeriod"/>
            </a:pPr>
            <a:endParaRPr lang="en-US" altLang="zh-CN" b="0" i="0" dirty="0">
              <a:solidFill>
                <a:srgbClr val="000000"/>
              </a:solidFill>
              <a:effectLst/>
              <a:latin typeface="Inter"/>
            </a:endParaRPr>
          </a:p>
          <a:p>
            <a:pPr algn="l">
              <a:buFont typeface="+mj-lt"/>
              <a:buAutoNum type="arabicPeriod"/>
            </a:pPr>
            <a:r>
              <a:rPr lang="en-US" altLang="zh-CN" b="0" i="0" dirty="0">
                <a:solidFill>
                  <a:srgbClr val="000000"/>
                </a:solidFill>
                <a:effectLst/>
                <a:latin typeface="Inter"/>
              </a:rPr>
              <a:t>Evaluate the model using the validation set (checking accuracy and F1 score), implement five-fold cross-validation, and adopt an early stopping strategy;</a:t>
            </a:r>
          </a:p>
          <a:p>
            <a:pPr algn="l">
              <a:buFont typeface="+mj-lt"/>
              <a:buAutoNum type="arabicPeriod"/>
            </a:pPr>
            <a:endParaRPr lang="en-US" altLang="zh-CN" b="0" i="0" dirty="0">
              <a:solidFill>
                <a:srgbClr val="000000"/>
              </a:solidFill>
              <a:effectLst/>
              <a:latin typeface="Inter"/>
            </a:endParaRPr>
          </a:p>
          <a:p>
            <a:pPr algn="l">
              <a:buFont typeface="+mj-lt"/>
              <a:buAutoNum type="arabicPeriod"/>
            </a:pPr>
            <a:r>
              <a:rPr lang="en-US" altLang="zh-CN" b="0" i="0" dirty="0">
                <a:solidFill>
                  <a:srgbClr val="000000"/>
                </a:solidFill>
                <a:effectLst/>
                <a:latin typeface="Inter"/>
              </a:rPr>
              <a:t>Finally, use the test set for inference to generate preference labels and output the submission results in the required CSV format;</a:t>
            </a:r>
          </a:p>
          <a:p>
            <a:pPr algn="l">
              <a:buFont typeface="+mj-lt"/>
              <a:buAutoNum type="arabicPeriod"/>
            </a:pPr>
            <a:endParaRPr lang="en-US" altLang="zh-CN" b="0" i="0" dirty="0">
              <a:solidFill>
                <a:srgbClr val="000000"/>
              </a:solidFill>
              <a:effectLst/>
              <a:latin typeface="Inter"/>
            </a:endParaRPr>
          </a:p>
          <a:p>
            <a:pPr algn="l">
              <a:buFont typeface="+mj-lt"/>
              <a:buAutoNum type="arabicPeriod"/>
            </a:pPr>
            <a:r>
              <a:rPr lang="en-US" altLang="zh-CN" b="0" i="0" dirty="0">
                <a:solidFill>
                  <a:srgbClr val="000000"/>
                </a:solidFill>
                <a:effectLst/>
                <a:latin typeface="Inter"/>
              </a:rPr>
              <a:t>Select the fine-tuned model from the previous step as the teacher model, obtain probability outputs by predicting on the training set as soft labels, and then use the student model to learn from both the original data and the new data.</a:t>
            </a:r>
          </a:p>
        </p:txBody>
      </p:sp>
      <p:sp>
        <p:nvSpPr>
          <p:cNvPr id="4" name="Text 0">
            <a:extLst>
              <a:ext uri="{FF2B5EF4-FFF2-40B4-BE49-F238E27FC236}">
                <a16:creationId xmlns:a16="http://schemas.microsoft.com/office/drawing/2014/main" id="{97D00842-AB3A-44AD-AF1D-728D1C1BF533}"/>
              </a:ext>
            </a:extLst>
          </p:cNvPr>
          <p:cNvSpPr/>
          <p:nvPr/>
        </p:nvSpPr>
        <p:spPr>
          <a:xfrm>
            <a:off x="482579" y="503982"/>
            <a:ext cx="3163638" cy="508000"/>
          </a:xfrm>
          <a:prstGeom prst="rect">
            <a:avLst/>
          </a:prstGeom>
          <a:noFill/>
          <a:ln/>
        </p:spPr>
        <p:txBody>
          <a:bodyPr wrap="square" lIns="0" tIns="0" rIns="0" bIns="0" rtlCol="0" anchor="ctr"/>
          <a:lstStyle/>
          <a:p>
            <a:pPr marL="0" indent="0" algn="ctr">
              <a:lnSpc>
                <a:spcPct val="90000"/>
              </a:lnSpc>
              <a:buNone/>
            </a:pPr>
            <a:r>
              <a:rPr lang="en-US" altLang="zh-CN" sz="3600" dirty="0">
                <a:solidFill>
                  <a:srgbClr val="00AEEF"/>
                </a:solidFill>
                <a:latin typeface="Noto Sans SC" pitchFamily="34" charset="0"/>
                <a:ea typeface="Noto Sans SC" pitchFamily="34" charset="-122"/>
                <a:cs typeface="Noto Sans SC" pitchFamily="34" charset="-120"/>
              </a:rPr>
              <a:t>Task Process</a:t>
            </a:r>
            <a:endParaRPr lang="en-US" sz="1600" dirty="0"/>
          </a:p>
        </p:txBody>
      </p:sp>
    </p:spTree>
    <p:extLst>
      <p:ext uri="{BB962C8B-B14F-4D97-AF65-F5344CB8AC3E}">
        <p14:creationId xmlns:p14="http://schemas.microsoft.com/office/powerpoint/2010/main" val="256414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1614E1-ECF6-483D-A331-483C03660A49}"/>
              </a:ext>
            </a:extLst>
          </p:cNvPr>
          <p:cNvSpPr txBox="1"/>
          <p:nvPr/>
        </p:nvSpPr>
        <p:spPr>
          <a:xfrm>
            <a:off x="1119978" y="1477797"/>
            <a:ext cx="9952043" cy="3416320"/>
          </a:xfrm>
          <a:prstGeom prst="rect">
            <a:avLst/>
          </a:prstGeom>
          <a:noFill/>
        </p:spPr>
        <p:txBody>
          <a:bodyPr wrap="square">
            <a:spAutoFit/>
          </a:bodyPr>
          <a:lstStyle/>
          <a:p>
            <a:pPr lvl="1" algn="l"/>
            <a:r>
              <a:rPr lang="en-US" altLang="zh-CN" b="0" i="0" dirty="0">
                <a:solidFill>
                  <a:srgbClr val="000000"/>
                </a:solidFill>
                <a:effectLst/>
                <a:latin typeface="Inter"/>
              </a:rPr>
              <a:t>Load the pre-trained model: Initialize with official weights (avoid using weights from secondary fine-tuning to prevent "inherited bias").</a:t>
            </a:r>
          </a:p>
          <a:p>
            <a:pPr lvl="1" algn="l"/>
            <a:endParaRPr lang="en-US" altLang="zh-CN" b="0" i="0" dirty="0">
              <a:solidFill>
                <a:srgbClr val="000000"/>
              </a:solidFill>
              <a:effectLst/>
              <a:latin typeface="Inter"/>
            </a:endParaRPr>
          </a:p>
          <a:p>
            <a:pPr lvl="1" algn="l"/>
            <a:r>
              <a:rPr lang="en-US" altLang="zh-CN" b="0" i="0" dirty="0">
                <a:solidFill>
                  <a:srgbClr val="000000"/>
                </a:solidFill>
                <a:effectLst/>
                <a:latin typeface="Inter"/>
              </a:rPr>
              <a:t>Key parameters (taking </a:t>
            </a:r>
            <a:r>
              <a:rPr lang="en-US" altLang="zh-CN" b="0" i="0" dirty="0" err="1">
                <a:solidFill>
                  <a:srgbClr val="000000"/>
                </a:solidFill>
                <a:effectLst/>
                <a:latin typeface="Inter"/>
              </a:rPr>
              <a:t>LoRA</a:t>
            </a:r>
            <a:r>
              <a:rPr lang="en-US" altLang="zh-CN" b="0" i="0" dirty="0">
                <a:solidFill>
                  <a:srgbClr val="000000"/>
                </a:solidFill>
                <a:effectLst/>
                <a:latin typeface="Inter"/>
              </a:rPr>
              <a:t> as an example):</a:t>
            </a:r>
          </a:p>
          <a:p>
            <a:pPr lvl="1" algn="l"/>
            <a:r>
              <a:rPr lang="en-US" altLang="zh-CN" b="0" i="0" dirty="0">
                <a:solidFill>
                  <a:srgbClr val="000000"/>
                </a:solidFill>
                <a:effectLst/>
                <a:latin typeface="Inter"/>
              </a:rPr>
              <a:t>- Learning Rate (LR): For lightweight fine-tuning, 1e-4 ~ 5e-4 is commonly used; for full-parameter fine-tuning, 1e-5 ~ 3e-5 is typical (excessively high values cause training instability, while excessively low values lead to slow convergence).</a:t>
            </a:r>
          </a:p>
          <a:p>
            <a:pPr lvl="1" algn="l"/>
            <a:r>
              <a:rPr lang="en-US" altLang="zh-CN" b="0" i="0" dirty="0">
                <a:solidFill>
                  <a:srgbClr val="000000"/>
                </a:solidFill>
                <a:effectLst/>
                <a:latin typeface="Inter"/>
              </a:rPr>
              <a:t>- Batch Size: Set according to memory capacity. Prioritize using "Gradient Accumulation" to simulate large batches (e.g., 4 accumulations = Batch Size × 4) to improve training stability.</a:t>
            </a:r>
          </a:p>
          <a:p>
            <a:pPr lvl="1" algn="l"/>
            <a:r>
              <a:rPr lang="en-US" altLang="zh-CN" b="0" i="0" dirty="0">
                <a:solidFill>
                  <a:srgbClr val="000000"/>
                </a:solidFill>
                <a:effectLst/>
                <a:latin typeface="Inter"/>
              </a:rPr>
              <a:t>- Number of Epochs: Usually 3 to 10 epochs (too many may cause overfitting, too few may result in underfitting). "Early Stopping" can be adopted — training stops when validation set metrics (such as Perplexity (PPL), task accuracy) do not improve for 3 consecutive epochs.</a:t>
            </a:r>
            <a:endParaRPr lang="zh-CN" altLang="en-US" b="0" i="0" dirty="0">
              <a:solidFill>
                <a:srgbClr val="000000"/>
              </a:solidFill>
              <a:effectLst/>
              <a:latin typeface="Inter"/>
            </a:endParaRPr>
          </a:p>
        </p:txBody>
      </p:sp>
      <p:sp>
        <p:nvSpPr>
          <p:cNvPr id="3" name="文本框 2">
            <a:extLst>
              <a:ext uri="{FF2B5EF4-FFF2-40B4-BE49-F238E27FC236}">
                <a16:creationId xmlns:a16="http://schemas.microsoft.com/office/drawing/2014/main" id="{C4036D70-129B-4591-80E5-6360EA1DECC9}"/>
              </a:ext>
            </a:extLst>
          </p:cNvPr>
          <p:cNvSpPr txBox="1"/>
          <p:nvPr/>
        </p:nvSpPr>
        <p:spPr>
          <a:xfrm>
            <a:off x="936411" y="5382280"/>
            <a:ext cx="10748595" cy="1200329"/>
          </a:xfrm>
          <a:prstGeom prst="rect">
            <a:avLst/>
          </a:prstGeom>
          <a:noFill/>
        </p:spPr>
        <p:txBody>
          <a:bodyPr wrap="square">
            <a:spAutoFit/>
          </a:bodyPr>
          <a:lstStyle/>
          <a:p>
            <a:pPr algn="l"/>
            <a:r>
              <a:rPr lang="en-US" altLang="zh-CN" b="0" i="0" dirty="0">
                <a:solidFill>
                  <a:srgbClr val="000000"/>
                </a:solidFill>
                <a:effectLst/>
                <a:latin typeface="Inter"/>
              </a:rPr>
              <a:t>Overfitting: Incorporate regularization (such as Dropout, Weight Decay = 1e-4), apply data augmentation (such as text synonym replacement, random punctuation insertion), and reduce the number of training epochs.</a:t>
            </a:r>
          </a:p>
          <a:p>
            <a:pPr algn="l"/>
            <a:r>
              <a:rPr lang="en-US" altLang="zh-CN" b="0" i="0" dirty="0">
                <a:solidFill>
                  <a:srgbClr val="000000"/>
                </a:solidFill>
                <a:effectLst/>
                <a:latin typeface="Inter"/>
              </a:rPr>
              <a:t>Gradient explosion/vanishing: Use gradient clipping (e.g., </a:t>
            </a:r>
            <a:r>
              <a:rPr lang="en-US" altLang="zh-CN" b="0" i="0" dirty="0" err="1">
                <a:solidFill>
                  <a:srgbClr val="000000"/>
                </a:solidFill>
                <a:effectLst/>
                <a:latin typeface="Inter"/>
              </a:rPr>
              <a:t>clip_value</a:t>
            </a:r>
            <a:r>
              <a:rPr lang="en-US" altLang="zh-CN" b="0" i="0" dirty="0">
                <a:solidFill>
                  <a:srgbClr val="000000"/>
                </a:solidFill>
                <a:effectLst/>
                <a:latin typeface="Inter"/>
              </a:rPr>
              <a:t> = 1.0) and adopt adaptive optimizers (such as </a:t>
            </a:r>
            <a:r>
              <a:rPr lang="en-US" altLang="zh-CN" b="0" i="0" dirty="0" err="1">
                <a:solidFill>
                  <a:srgbClr val="000000"/>
                </a:solidFill>
                <a:effectLst/>
                <a:latin typeface="Inter"/>
              </a:rPr>
              <a:t>AdamW</a:t>
            </a:r>
            <a:r>
              <a:rPr lang="en-US" altLang="zh-CN" b="0" i="0" dirty="0">
                <a:solidFill>
                  <a:srgbClr val="000000"/>
                </a:solidFill>
                <a:effectLst/>
                <a:latin typeface="Inter"/>
              </a:rPr>
              <a:t>, which is more stable than SGD).</a:t>
            </a:r>
            <a:endParaRPr lang="zh-CN" altLang="en-US" b="0" i="0" dirty="0">
              <a:solidFill>
                <a:srgbClr val="000000"/>
              </a:solidFill>
              <a:effectLst/>
              <a:latin typeface="Inter"/>
            </a:endParaRPr>
          </a:p>
        </p:txBody>
      </p:sp>
      <p:sp>
        <p:nvSpPr>
          <p:cNvPr id="4" name="Text 0">
            <a:extLst>
              <a:ext uri="{FF2B5EF4-FFF2-40B4-BE49-F238E27FC236}">
                <a16:creationId xmlns:a16="http://schemas.microsoft.com/office/drawing/2014/main" id="{EBF96B6F-161B-4104-9885-390228C78815}"/>
              </a:ext>
            </a:extLst>
          </p:cNvPr>
          <p:cNvSpPr/>
          <p:nvPr/>
        </p:nvSpPr>
        <p:spPr>
          <a:xfrm>
            <a:off x="482579" y="503982"/>
            <a:ext cx="3163638" cy="508000"/>
          </a:xfrm>
          <a:prstGeom prst="rect">
            <a:avLst/>
          </a:prstGeom>
          <a:noFill/>
          <a:ln/>
        </p:spPr>
        <p:txBody>
          <a:bodyPr wrap="square" lIns="0" tIns="0" rIns="0" bIns="0" rtlCol="0" anchor="ctr"/>
          <a:lstStyle/>
          <a:p>
            <a:pPr marL="0" indent="0" algn="ctr">
              <a:lnSpc>
                <a:spcPct val="90000"/>
              </a:lnSpc>
              <a:buNone/>
            </a:pPr>
            <a:r>
              <a:rPr lang="en-US" altLang="zh-CN" sz="3600" dirty="0">
                <a:solidFill>
                  <a:srgbClr val="00AEEF"/>
                </a:solidFill>
                <a:latin typeface="Noto Sans SC" pitchFamily="34" charset="0"/>
                <a:ea typeface="Noto Sans SC" pitchFamily="34" charset="-122"/>
                <a:cs typeface="Noto Sans SC" pitchFamily="34" charset="-120"/>
              </a:rPr>
              <a:t>Task Process</a:t>
            </a:r>
            <a:endParaRPr lang="en-US" sz="1600" dirty="0"/>
          </a:p>
        </p:txBody>
      </p:sp>
      <p:sp>
        <p:nvSpPr>
          <p:cNvPr id="5" name="文本框 4">
            <a:extLst>
              <a:ext uri="{FF2B5EF4-FFF2-40B4-BE49-F238E27FC236}">
                <a16:creationId xmlns:a16="http://schemas.microsoft.com/office/drawing/2014/main" id="{8CFE59D5-8621-4367-9D37-291893C7B43B}"/>
              </a:ext>
            </a:extLst>
          </p:cNvPr>
          <p:cNvSpPr txBox="1"/>
          <p:nvPr/>
        </p:nvSpPr>
        <p:spPr>
          <a:xfrm>
            <a:off x="3747712" y="365651"/>
            <a:ext cx="8258360" cy="646331"/>
          </a:xfrm>
          <a:prstGeom prst="rect">
            <a:avLst/>
          </a:prstGeom>
          <a:noFill/>
        </p:spPr>
        <p:txBody>
          <a:bodyPr wrap="square">
            <a:spAutoFit/>
          </a:bodyPr>
          <a:lstStyle/>
          <a:p>
            <a:r>
              <a:rPr lang="en-US" altLang="zh-CN" dirty="0"/>
              <a:t>Take "user prompt + dual-model responses" as input to perform supervised fine-tuning on lightweight Large Language Models (LLMs) such as </a:t>
            </a:r>
            <a:r>
              <a:rPr lang="en-US" altLang="zh-CN" dirty="0" err="1"/>
              <a:t>Qwen</a:t>
            </a:r>
            <a:r>
              <a:rPr lang="en-US" altLang="zh-CN" dirty="0"/>
              <a:t> and Llama-3-7B-chat.</a:t>
            </a:r>
            <a:endParaRPr lang="zh-CN" altLang="en-US" dirty="0"/>
          </a:p>
        </p:txBody>
      </p:sp>
    </p:spTree>
    <p:extLst>
      <p:ext uri="{BB962C8B-B14F-4D97-AF65-F5344CB8AC3E}">
        <p14:creationId xmlns:p14="http://schemas.microsoft.com/office/powerpoint/2010/main" val="121972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3C23E46B-BA79-4DD2-9933-C45F09C5037C}"/>
              </a:ext>
            </a:extLst>
          </p:cNvPr>
          <p:cNvSpPr/>
          <p:nvPr/>
        </p:nvSpPr>
        <p:spPr>
          <a:xfrm>
            <a:off x="254000" y="254000"/>
            <a:ext cx="12192000" cy="508000"/>
          </a:xfrm>
          <a:prstGeom prst="rect">
            <a:avLst/>
          </a:prstGeom>
          <a:noFill/>
          <a:ln/>
        </p:spPr>
        <p:txBody>
          <a:bodyPr wrap="square" lIns="0" tIns="0" rIns="0" bIns="0" rtlCol="0" anchor="ctr"/>
          <a:lstStyle/>
          <a:p>
            <a:pPr marL="0" indent="0">
              <a:lnSpc>
                <a:spcPct val="90000"/>
              </a:lnSpc>
              <a:buNone/>
            </a:pPr>
            <a:r>
              <a:rPr lang="en-US" sz="3600" dirty="0">
                <a:solidFill>
                  <a:srgbClr val="00AEEF"/>
                </a:solidFill>
                <a:latin typeface="Noto Sans SC" pitchFamily="34" charset="0"/>
                <a:ea typeface="Noto Sans SC" pitchFamily="34" charset="-122"/>
                <a:cs typeface="Noto Sans SC" pitchFamily="34" charset="-120"/>
              </a:rPr>
              <a:t>Cross - Validation and Multi - Model Comparison</a:t>
            </a:r>
            <a:endParaRPr lang="en-US" sz="1600" dirty="0"/>
          </a:p>
        </p:txBody>
      </p:sp>
      <p:sp>
        <p:nvSpPr>
          <p:cNvPr id="3" name="Text 1">
            <a:extLst>
              <a:ext uri="{FF2B5EF4-FFF2-40B4-BE49-F238E27FC236}">
                <a16:creationId xmlns:a16="http://schemas.microsoft.com/office/drawing/2014/main" id="{D43B4D4A-C404-4141-BA63-2A93E40822FE}"/>
              </a:ext>
            </a:extLst>
          </p:cNvPr>
          <p:cNvSpPr/>
          <p:nvPr/>
        </p:nvSpPr>
        <p:spPr>
          <a:xfrm>
            <a:off x="254000" y="863600"/>
            <a:ext cx="10718800" cy="355600"/>
          </a:xfrm>
          <a:prstGeom prst="rect">
            <a:avLst/>
          </a:prstGeom>
          <a:noFill/>
          <a:ln/>
        </p:spPr>
        <p:txBody>
          <a:bodyPr wrap="square" lIns="0" tIns="0" rIns="0" bIns="0" rtlCol="0" anchor="ctr"/>
          <a:lstStyle/>
          <a:p>
            <a:pPr marL="0" indent="0">
              <a:lnSpc>
                <a:spcPct val="130000"/>
              </a:lnSpc>
              <a:buNone/>
            </a:pPr>
            <a:r>
              <a:rPr lang="en-US" sz="1800" dirty="0">
                <a:solidFill>
                  <a:srgbClr val="333333"/>
                </a:solidFill>
                <a:latin typeface="Noto Sans SC" pitchFamily="34" charset="0"/>
                <a:ea typeface="Noto Sans SC" pitchFamily="34" charset="-122"/>
                <a:cs typeface="Noto Sans SC" pitchFamily="34" charset="-120"/>
              </a:rPr>
              <a:t>Improve model stability through 5-fold cross-validation and conduct a horizontal comparison of the performance of different pre-trained models</a:t>
            </a:r>
            <a:endParaRPr lang="en-US" sz="1600" dirty="0"/>
          </a:p>
        </p:txBody>
      </p:sp>
      <p:sp>
        <p:nvSpPr>
          <p:cNvPr id="4" name="Shape 2">
            <a:extLst>
              <a:ext uri="{FF2B5EF4-FFF2-40B4-BE49-F238E27FC236}">
                <a16:creationId xmlns:a16="http://schemas.microsoft.com/office/drawing/2014/main" id="{5CD5D384-4A2C-4BC6-85F9-0FA26A45EDA3}"/>
              </a:ext>
            </a:extLst>
          </p:cNvPr>
          <p:cNvSpPr/>
          <p:nvPr/>
        </p:nvSpPr>
        <p:spPr>
          <a:xfrm>
            <a:off x="254000" y="1422400"/>
            <a:ext cx="3784600" cy="2489200"/>
          </a:xfrm>
          <a:custGeom>
            <a:avLst/>
            <a:gdLst/>
            <a:ahLst/>
            <a:cxnLst/>
            <a:rect l="l" t="t" r="r" b="b"/>
            <a:pathLst>
              <a:path w="3784600" h="2489200">
                <a:moveTo>
                  <a:pt x="101609" y="0"/>
                </a:moveTo>
                <a:lnTo>
                  <a:pt x="3682991" y="0"/>
                </a:lnTo>
                <a:cubicBezTo>
                  <a:pt x="3739108" y="0"/>
                  <a:pt x="3784600" y="45492"/>
                  <a:pt x="3784600" y="101609"/>
                </a:cubicBezTo>
                <a:lnTo>
                  <a:pt x="3784600" y="2387591"/>
                </a:lnTo>
                <a:cubicBezTo>
                  <a:pt x="3784600" y="2443708"/>
                  <a:pt x="3739108" y="2489200"/>
                  <a:pt x="3682991" y="2489200"/>
                </a:cubicBezTo>
                <a:lnTo>
                  <a:pt x="101609" y="2489200"/>
                </a:lnTo>
                <a:cubicBezTo>
                  <a:pt x="45492" y="2489200"/>
                  <a:pt x="0" y="2443708"/>
                  <a:pt x="0" y="2387591"/>
                </a:cubicBezTo>
                <a:lnTo>
                  <a:pt x="0" y="101609"/>
                </a:lnTo>
                <a:cubicBezTo>
                  <a:pt x="0" y="45492"/>
                  <a:pt x="45492" y="0"/>
                  <a:pt x="101609" y="0"/>
                </a:cubicBezTo>
                <a:close/>
              </a:path>
            </a:pathLst>
          </a:custGeom>
          <a:solidFill>
            <a:srgbClr val="4080FF">
              <a:alpha val="10196"/>
            </a:srgbClr>
          </a:solidFill>
          <a:ln/>
        </p:spPr>
      </p:sp>
      <p:sp>
        <p:nvSpPr>
          <p:cNvPr id="5" name="Text 3">
            <a:extLst>
              <a:ext uri="{FF2B5EF4-FFF2-40B4-BE49-F238E27FC236}">
                <a16:creationId xmlns:a16="http://schemas.microsoft.com/office/drawing/2014/main" id="{D5FC0813-1BD4-4547-8B77-CC82154646F6}"/>
              </a:ext>
            </a:extLst>
          </p:cNvPr>
          <p:cNvSpPr/>
          <p:nvPr/>
        </p:nvSpPr>
        <p:spPr>
          <a:xfrm>
            <a:off x="411163" y="1712976"/>
            <a:ext cx="3886200" cy="355600"/>
          </a:xfrm>
          <a:prstGeom prst="rect">
            <a:avLst/>
          </a:prstGeom>
          <a:noFill/>
          <a:ln/>
        </p:spPr>
        <p:txBody>
          <a:bodyPr wrap="square" lIns="0" tIns="0" rIns="0" bIns="0" rtlCol="0" anchor="ctr"/>
          <a:lstStyle/>
          <a:p>
            <a:pPr marL="0" indent="0">
              <a:lnSpc>
                <a:spcPct val="130000"/>
              </a:lnSpc>
              <a:buNone/>
            </a:pPr>
            <a:r>
              <a:rPr lang="en-US" sz="1800" dirty="0">
                <a:solidFill>
                  <a:srgbClr val="4080FF"/>
                </a:solidFill>
                <a:latin typeface="Noto Sans SC" pitchFamily="34" charset="0"/>
                <a:ea typeface="Noto Sans SC" pitchFamily="34" charset="-122"/>
                <a:cs typeface="Noto Sans SC" pitchFamily="34" charset="-120"/>
              </a:rPr>
              <a:t>5-Fold Cross Validation</a:t>
            </a:r>
            <a:endParaRPr lang="en-US" sz="1600" dirty="0"/>
          </a:p>
        </p:txBody>
      </p:sp>
      <p:sp>
        <p:nvSpPr>
          <p:cNvPr id="6" name="Text 4">
            <a:extLst>
              <a:ext uri="{FF2B5EF4-FFF2-40B4-BE49-F238E27FC236}">
                <a16:creationId xmlns:a16="http://schemas.microsoft.com/office/drawing/2014/main" id="{FE755176-AC0B-4748-82B2-10246457FEE1}"/>
              </a:ext>
            </a:extLst>
          </p:cNvPr>
          <p:cNvSpPr/>
          <p:nvPr/>
        </p:nvSpPr>
        <p:spPr>
          <a:xfrm>
            <a:off x="457200" y="2514600"/>
            <a:ext cx="3378200" cy="762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latin typeface="Noto Sans SC" pitchFamily="34" charset="0"/>
                <a:ea typeface="Noto Sans SC" pitchFamily="34" charset="-122"/>
                <a:cs typeface="Noto Sans SC" pitchFamily="34" charset="-120"/>
              </a:rPr>
              <a:t>Divide the training set into 5 subsets, then take turns using 4 subsets for training and 1 subset for validation. Finally, integrate the prediction results of the 5 models, which can effectively improve the model's robustness.</a:t>
            </a:r>
            <a:endParaRPr lang="en-US" sz="1600" dirty="0"/>
          </a:p>
        </p:txBody>
      </p:sp>
      <p:sp>
        <p:nvSpPr>
          <p:cNvPr id="7" name="Shape 5">
            <a:extLst>
              <a:ext uri="{FF2B5EF4-FFF2-40B4-BE49-F238E27FC236}">
                <a16:creationId xmlns:a16="http://schemas.microsoft.com/office/drawing/2014/main" id="{0EE57AB3-6D2E-4DB1-9F10-BBA6FD717171}"/>
              </a:ext>
            </a:extLst>
          </p:cNvPr>
          <p:cNvSpPr/>
          <p:nvPr/>
        </p:nvSpPr>
        <p:spPr>
          <a:xfrm>
            <a:off x="254000" y="4114800"/>
            <a:ext cx="3784600" cy="2489200"/>
          </a:xfrm>
          <a:custGeom>
            <a:avLst/>
            <a:gdLst/>
            <a:ahLst/>
            <a:cxnLst/>
            <a:rect l="l" t="t" r="r" b="b"/>
            <a:pathLst>
              <a:path w="3784600" h="2489200">
                <a:moveTo>
                  <a:pt x="101609" y="0"/>
                </a:moveTo>
                <a:lnTo>
                  <a:pt x="3682991" y="0"/>
                </a:lnTo>
                <a:cubicBezTo>
                  <a:pt x="3739108" y="0"/>
                  <a:pt x="3784600" y="45492"/>
                  <a:pt x="3784600" y="101609"/>
                </a:cubicBezTo>
                <a:lnTo>
                  <a:pt x="3784600" y="2387591"/>
                </a:lnTo>
                <a:cubicBezTo>
                  <a:pt x="3784600" y="2443708"/>
                  <a:pt x="3739108" y="2489200"/>
                  <a:pt x="3682991" y="2489200"/>
                </a:cubicBezTo>
                <a:lnTo>
                  <a:pt x="101609" y="2489200"/>
                </a:lnTo>
                <a:cubicBezTo>
                  <a:pt x="45492" y="2489200"/>
                  <a:pt x="0" y="2443708"/>
                  <a:pt x="0" y="2387591"/>
                </a:cubicBezTo>
                <a:lnTo>
                  <a:pt x="0" y="101609"/>
                </a:lnTo>
                <a:cubicBezTo>
                  <a:pt x="0" y="45492"/>
                  <a:pt x="45492" y="0"/>
                  <a:pt x="101609" y="0"/>
                </a:cubicBezTo>
                <a:close/>
              </a:path>
            </a:pathLst>
          </a:custGeom>
          <a:solidFill>
            <a:srgbClr val="FFC200">
              <a:alpha val="10196"/>
            </a:srgbClr>
          </a:solidFill>
          <a:ln/>
        </p:spPr>
      </p:sp>
      <p:sp>
        <p:nvSpPr>
          <p:cNvPr id="8" name="Text 6">
            <a:extLst>
              <a:ext uri="{FF2B5EF4-FFF2-40B4-BE49-F238E27FC236}">
                <a16:creationId xmlns:a16="http://schemas.microsoft.com/office/drawing/2014/main" id="{24360D41-B319-473D-BC5B-6A09D27DF0A0}"/>
              </a:ext>
            </a:extLst>
          </p:cNvPr>
          <p:cNvSpPr/>
          <p:nvPr/>
        </p:nvSpPr>
        <p:spPr>
          <a:xfrm>
            <a:off x="457200" y="4876800"/>
            <a:ext cx="3886200" cy="355600"/>
          </a:xfrm>
          <a:prstGeom prst="rect">
            <a:avLst/>
          </a:prstGeom>
          <a:noFill/>
          <a:ln/>
        </p:spPr>
        <p:txBody>
          <a:bodyPr wrap="square" lIns="0" tIns="0" rIns="0" bIns="0" rtlCol="0" anchor="ctr"/>
          <a:lstStyle/>
          <a:p>
            <a:pPr marL="0" indent="0">
              <a:lnSpc>
                <a:spcPct val="130000"/>
              </a:lnSpc>
              <a:buNone/>
            </a:pPr>
            <a:r>
              <a:rPr lang="en-US" sz="1800" dirty="0">
                <a:solidFill>
                  <a:srgbClr val="FFC200"/>
                </a:solidFill>
                <a:latin typeface="Noto Sans SC" pitchFamily="34" charset="0"/>
                <a:ea typeface="Noto Sans SC" pitchFamily="34" charset="-122"/>
                <a:cs typeface="Noto Sans SC" pitchFamily="34" charset="-120"/>
              </a:rPr>
              <a:t>Ensemble Strategy</a:t>
            </a:r>
            <a:endParaRPr lang="en-US" sz="1600" dirty="0"/>
          </a:p>
        </p:txBody>
      </p:sp>
      <p:sp>
        <p:nvSpPr>
          <p:cNvPr id="9" name="Text 7">
            <a:extLst>
              <a:ext uri="{FF2B5EF4-FFF2-40B4-BE49-F238E27FC236}">
                <a16:creationId xmlns:a16="http://schemas.microsoft.com/office/drawing/2014/main" id="{FC7614E7-6136-4D77-9E48-9DDC7E5CEA7D}"/>
              </a:ext>
            </a:extLst>
          </p:cNvPr>
          <p:cNvSpPr/>
          <p:nvPr/>
        </p:nvSpPr>
        <p:spPr>
          <a:xfrm>
            <a:off x="457200" y="5334000"/>
            <a:ext cx="3378200" cy="508000"/>
          </a:xfrm>
          <a:prstGeom prst="rect">
            <a:avLst/>
          </a:prstGeom>
          <a:noFill/>
          <a:ln/>
        </p:spPr>
        <p:txBody>
          <a:bodyPr wrap="square" lIns="0" tIns="0" rIns="0" bIns="0" rtlCol="0" anchor="ctr"/>
          <a:lstStyle/>
          <a:p>
            <a:pPr marL="0" indent="0">
              <a:lnSpc>
                <a:spcPct val="120000"/>
              </a:lnSpc>
              <a:buNone/>
            </a:pPr>
            <a:r>
              <a:rPr lang="en-US" sz="1400" dirty="0">
                <a:solidFill>
                  <a:srgbClr val="333333"/>
                </a:solidFill>
                <a:latin typeface="Noto Sans SC" pitchFamily="34" charset="0"/>
                <a:ea typeface="Noto Sans SC" pitchFamily="34" charset="-122"/>
                <a:cs typeface="Noto Sans SC" pitchFamily="34" charset="-120"/>
              </a:rPr>
              <a:t>Average the prediction probabilities of the five models to obtain a more stable and reliable final prediction result.</a:t>
            </a:r>
            <a:endParaRPr lang="en-US" sz="1600" dirty="0"/>
          </a:p>
        </p:txBody>
      </p:sp>
      <p:sp>
        <p:nvSpPr>
          <p:cNvPr id="10" name="Shape 8">
            <a:extLst>
              <a:ext uri="{FF2B5EF4-FFF2-40B4-BE49-F238E27FC236}">
                <a16:creationId xmlns:a16="http://schemas.microsoft.com/office/drawing/2014/main" id="{CDA56554-B21D-4277-BD48-54C9963209FE}"/>
              </a:ext>
            </a:extLst>
          </p:cNvPr>
          <p:cNvSpPr/>
          <p:nvPr/>
        </p:nvSpPr>
        <p:spPr>
          <a:xfrm>
            <a:off x="4297363" y="1422400"/>
            <a:ext cx="7594600" cy="5181600"/>
          </a:xfrm>
          <a:custGeom>
            <a:avLst/>
            <a:gdLst/>
            <a:ahLst/>
            <a:cxnLst/>
            <a:rect l="l" t="t" r="r" b="b"/>
            <a:pathLst>
              <a:path w="7594600" h="5181600">
                <a:moveTo>
                  <a:pt x="101611" y="0"/>
                </a:moveTo>
                <a:lnTo>
                  <a:pt x="7492989" y="0"/>
                </a:lnTo>
                <a:cubicBezTo>
                  <a:pt x="7549107" y="0"/>
                  <a:pt x="7594600" y="45493"/>
                  <a:pt x="7594600" y="101611"/>
                </a:cubicBezTo>
                <a:lnTo>
                  <a:pt x="7594600" y="5079989"/>
                </a:lnTo>
                <a:cubicBezTo>
                  <a:pt x="7594600" y="5136107"/>
                  <a:pt x="7549107" y="5181600"/>
                  <a:pt x="7492989" y="5181600"/>
                </a:cubicBezTo>
                <a:lnTo>
                  <a:pt x="101611" y="5181600"/>
                </a:lnTo>
                <a:cubicBezTo>
                  <a:pt x="45493" y="5181600"/>
                  <a:pt x="0" y="5136107"/>
                  <a:pt x="0" y="5079989"/>
                </a:cubicBezTo>
                <a:lnTo>
                  <a:pt x="0" y="101611"/>
                </a:lnTo>
                <a:cubicBezTo>
                  <a:pt x="0" y="45530"/>
                  <a:pt x="45530" y="0"/>
                  <a:pt x="101611" y="0"/>
                </a:cubicBezTo>
                <a:close/>
              </a:path>
            </a:pathLst>
          </a:custGeom>
          <a:solidFill>
            <a:srgbClr val="FFFFFF">
              <a:alpha val="80000"/>
            </a:srgbClr>
          </a:solidFill>
          <a:ln/>
          <a:effectLst>
            <a:outerShdw blurRad="50800" dist="25400" dir="5400000" algn="bl" rotWithShape="0">
              <a:srgbClr val="000000">
                <a:alpha val="5098"/>
              </a:srgbClr>
            </a:outerShdw>
          </a:effectLst>
        </p:spPr>
      </p:sp>
      <p:sp>
        <p:nvSpPr>
          <p:cNvPr id="11" name="Text 9">
            <a:extLst>
              <a:ext uri="{FF2B5EF4-FFF2-40B4-BE49-F238E27FC236}">
                <a16:creationId xmlns:a16="http://schemas.microsoft.com/office/drawing/2014/main" id="{50A0F624-148B-406A-B7DE-979F2547703D}"/>
              </a:ext>
            </a:extLst>
          </p:cNvPr>
          <p:cNvSpPr/>
          <p:nvPr/>
        </p:nvSpPr>
        <p:spPr>
          <a:xfrm>
            <a:off x="4297363" y="1625600"/>
            <a:ext cx="7696200" cy="355600"/>
          </a:xfrm>
          <a:prstGeom prst="rect">
            <a:avLst/>
          </a:prstGeom>
          <a:noFill/>
          <a:ln/>
        </p:spPr>
        <p:txBody>
          <a:bodyPr wrap="square" lIns="0" tIns="0" rIns="0" bIns="0" rtlCol="0" anchor="ctr"/>
          <a:lstStyle/>
          <a:p>
            <a:pPr marL="0" indent="0" algn="ctr">
              <a:lnSpc>
                <a:spcPct val="130000"/>
              </a:lnSpc>
              <a:buNone/>
            </a:pPr>
            <a:r>
              <a:rPr lang="en-US" sz="1800" dirty="0">
                <a:solidFill>
                  <a:srgbClr val="333333"/>
                </a:solidFill>
                <a:latin typeface="Noto Sans SC" pitchFamily="34" charset="0"/>
                <a:ea typeface="Noto Sans SC" pitchFamily="34" charset="-122"/>
                <a:cs typeface="Noto Sans SC" pitchFamily="34" charset="-120"/>
              </a:rPr>
              <a:t>Comparison of Model Performance (Validation Macro F1)</a:t>
            </a:r>
            <a:endParaRPr lang="en-US" sz="1600" dirty="0"/>
          </a:p>
        </p:txBody>
      </p:sp>
      <p:graphicFrame>
        <p:nvGraphicFramePr>
          <p:cNvPr id="12" name="Table 0">
            <a:extLst>
              <a:ext uri="{FF2B5EF4-FFF2-40B4-BE49-F238E27FC236}">
                <a16:creationId xmlns:a16="http://schemas.microsoft.com/office/drawing/2014/main" id="{3F262238-C1B1-4341-BE93-F7FC8B72ABB9}"/>
              </a:ext>
            </a:extLst>
          </p:cNvPr>
          <p:cNvGraphicFramePr>
            <a:graphicFrameLocks noGrp="1"/>
          </p:cNvGraphicFramePr>
          <p:nvPr>
            <p:extLst>
              <p:ext uri="{D42A27DB-BD31-4B8C-83A1-F6EECF244321}">
                <p14:modId xmlns:p14="http://schemas.microsoft.com/office/powerpoint/2010/main" val="2839682317"/>
              </p:ext>
            </p:extLst>
          </p:nvPr>
        </p:nvGraphicFramePr>
        <p:xfrm>
          <a:off x="4424362" y="2082800"/>
          <a:ext cx="7340601" cy="2336800"/>
        </p:xfrm>
        <a:graphic>
          <a:graphicData uri="http://schemas.openxmlformats.org/drawingml/2006/table">
            <a:tbl>
              <a:tblPr/>
              <a:tblGrid>
                <a:gridCol w="1572058">
                  <a:extLst>
                    <a:ext uri="{9D8B030D-6E8A-4147-A177-3AD203B41FA5}">
                      <a16:colId xmlns:a16="http://schemas.microsoft.com/office/drawing/2014/main" val="20000"/>
                    </a:ext>
                  </a:extLst>
                </a:gridCol>
                <a:gridCol w="974416">
                  <a:extLst>
                    <a:ext uri="{9D8B030D-6E8A-4147-A177-3AD203B41FA5}">
                      <a16:colId xmlns:a16="http://schemas.microsoft.com/office/drawing/2014/main" val="20001"/>
                    </a:ext>
                  </a:extLst>
                </a:gridCol>
                <a:gridCol w="974416">
                  <a:extLst>
                    <a:ext uri="{9D8B030D-6E8A-4147-A177-3AD203B41FA5}">
                      <a16:colId xmlns:a16="http://schemas.microsoft.com/office/drawing/2014/main" val="20002"/>
                    </a:ext>
                  </a:extLst>
                </a:gridCol>
                <a:gridCol w="974416">
                  <a:extLst>
                    <a:ext uri="{9D8B030D-6E8A-4147-A177-3AD203B41FA5}">
                      <a16:colId xmlns:a16="http://schemas.microsoft.com/office/drawing/2014/main" val="20003"/>
                    </a:ext>
                  </a:extLst>
                </a:gridCol>
                <a:gridCol w="974416">
                  <a:extLst>
                    <a:ext uri="{9D8B030D-6E8A-4147-A177-3AD203B41FA5}">
                      <a16:colId xmlns:a16="http://schemas.microsoft.com/office/drawing/2014/main" val="20004"/>
                    </a:ext>
                  </a:extLst>
                </a:gridCol>
                <a:gridCol w="850116">
                  <a:extLst>
                    <a:ext uri="{9D8B030D-6E8A-4147-A177-3AD203B41FA5}">
                      <a16:colId xmlns:a16="http://schemas.microsoft.com/office/drawing/2014/main" val="20005"/>
                    </a:ext>
                  </a:extLst>
                </a:gridCol>
                <a:gridCol w="1020763">
                  <a:extLst>
                    <a:ext uri="{9D8B030D-6E8A-4147-A177-3AD203B41FA5}">
                      <a16:colId xmlns:a16="http://schemas.microsoft.com/office/drawing/2014/main" val="20006"/>
                    </a:ext>
                  </a:extLst>
                </a:gridCol>
              </a:tblGrid>
              <a:tr h="467360">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Model</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0" cap="flat" cmpd="sng" algn="ctr">
                      <a:noFill/>
                    </a:lnB>
                    <a:solidFill>
                      <a:srgbClr val="FFFFFF">
                        <a:alpha val="0"/>
                      </a:srgbClr>
                    </a:solidFill>
                  </a:tcPr>
                </a:tc>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Fold 1</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0" cap="flat" cmpd="sng" algn="ctr">
                      <a:noFill/>
                    </a:lnB>
                    <a:solidFill>
                      <a:srgbClr val="FFFFFF">
                        <a:alpha val="0"/>
                      </a:srgbClr>
                    </a:solidFill>
                  </a:tcPr>
                </a:tc>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Fold 2</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0" cap="flat" cmpd="sng" algn="ctr">
                      <a:noFill/>
                    </a:lnB>
                    <a:solidFill>
                      <a:srgbClr val="FFFFFF">
                        <a:alpha val="0"/>
                      </a:srgbClr>
                    </a:solidFill>
                  </a:tcPr>
                </a:tc>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Fold 3</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0" cap="flat" cmpd="sng" algn="ctr">
                      <a:noFill/>
                    </a:lnB>
                    <a:solidFill>
                      <a:srgbClr val="FFFFFF">
                        <a:alpha val="0"/>
                      </a:srgbClr>
                    </a:solidFill>
                  </a:tcPr>
                </a:tc>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Fold 4</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0" cap="flat" cmpd="sng" algn="ctr">
                      <a:noFill/>
                    </a:lnB>
                    <a:solidFill>
                      <a:srgbClr val="FFFFFF">
                        <a:alpha val="0"/>
                      </a:srgbClr>
                    </a:solidFill>
                  </a:tcPr>
                </a:tc>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Fold 5</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0" cap="flat" cmpd="sng" algn="ctr">
                      <a:noFill/>
                    </a:lnB>
                    <a:solidFill>
                      <a:srgbClr val="FFFFFF">
                        <a:alpha val="0"/>
                      </a:srgbClr>
                    </a:solidFill>
                  </a:tcPr>
                </a:tc>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charset="0"/>
                        </a:rPr>
                        <a:t>Average</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0" cap="flat" cmpd="sng" algn="ctr">
                      <a:noFill/>
                    </a:lnB>
                    <a:solidFill>
                      <a:srgbClr val="FFFFFF">
                        <a:alpha val="0"/>
                      </a:srgbClr>
                    </a:solidFill>
                  </a:tcPr>
                </a:tc>
                <a:extLst>
                  <a:ext uri="{0D108BD9-81ED-4DB2-BD59-A6C34878D82A}">
                    <a16:rowId xmlns:a16="http://schemas.microsoft.com/office/drawing/2014/main" val="10000"/>
                  </a:ext>
                </a:extLst>
              </a:tr>
              <a:tr h="467360">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1111</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0.892</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0.895</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0.891</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0.894</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0.893</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0.893</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0" cap="flat" cmpd="sng" algn="ctr">
                      <a:noFill/>
                    </a:lnT>
                    <a:lnB w="8467" cap="flat" cmpd="sng" algn="ctr">
                      <a:solidFill>
                        <a:srgbClr val="33333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1"/>
                  </a:ext>
                </a:extLst>
              </a:tr>
              <a:tr h="467360">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2222</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00AEEF">
                        <a:alpha val="1000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0.901</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00AEEF">
                        <a:alpha val="1000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0.904</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00AEEF">
                        <a:alpha val="1000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0.899</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00AEEF">
                        <a:alpha val="1000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0.903</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00AEEF">
                        <a:alpha val="1000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0.902</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00AEEF">
                        <a:alpha val="10000"/>
                      </a:srgbClr>
                    </a:solidFill>
                  </a:tcPr>
                </a:tc>
                <a:tc>
                  <a:txBody>
                    <a:bodyPr/>
                    <a:lstStyle/>
                    <a:p>
                      <a:pPr marL="0" indent="0" algn="ctr">
                        <a:buNone/>
                      </a:pPr>
                      <a:r>
                        <a:rPr lang="en-US" sz="1400" b="1" u="none" dirty="0">
                          <a:solidFill>
                            <a:srgbClr val="00AEEF"/>
                          </a:solidFill>
                          <a:latin typeface="微软雅黑" pitchFamily="34" charset="0"/>
                          <a:ea typeface="微软雅黑" pitchFamily="34" charset="-122"/>
                          <a:cs typeface="微软雅黑" pitchFamily="34" charset="-120"/>
                        </a:rPr>
                        <a:t>0.902</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00AEEF">
                        <a:alpha val="10000"/>
                      </a:srgbClr>
                    </a:solidFill>
                  </a:tcPr>
                </a:tc>
                <a:extLst>
                  <a:ext uri="{0D108BD9-81ED-4DB2-BD59-A6C34878D82A}">
                    <a16:rowId xmlns:a16="http://schemas.microsoft.com/office/drawing/2014/main" val="10002"/>
                  </a:ext>
                </a:extLst>
              </a:tr>
              <a:tr h="467360">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3333</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0.905</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0.907</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0.903</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0.906</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0.904</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FFFFFF">
                        <a:alpha val="0"/>
                      </a:srgbClr>
                    </a:solidFill>
                  </a:tcPr>
                </a:tc>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0.905</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8467" cap="flat" cmpd="sng" algn="ctr">
                      <a:solidFill>
                        <a:srgbClr val="333333"/>
                      </a:solidFill>
                      <a:prstDash val="solid"/>
                      <a:round/>
                      <a:headEnd type="none" w="med" len="med"/>
                      <a:tailEnd type="none" w="med" len="med"/>
                    </a:lnB>
                    <a:solidFill>
                      <a:srgbClr val="FFFFFF">
                        <a:alpha val="0"/>
                      </a:srgbClr>
                    </a:solidFill>
                  </a:tcPr>
                </a:tc>
                <a:extLst>
                  <a:ext uri="{0D108BD9-81ED-4DB2-BD59-A6C34878D82A}">
                    <a16:rowId xmlns:a16="http://schemas.microsoft.com/office/drawing/2014/main" val="10003"/>
                  </a:ext>
                </a:extLst>
              </a:tr>
              <a:tr h="467360">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4444</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0" cap="flat" cmpd="sng" algn="ctr">
                      <a:noFill/>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0.885</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0" cap="flat" cmpd="sng" algn="ctr">
                      <a:noFill/>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0.888</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0" cap="flat" cmpd="sng" algn="ctr">
                      <a:noFill/>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0.884</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0" cap="flat" cmpd="sng" algn="ctr">
                      <a:noFill/>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0.887</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0" cap="flat" cmpd="sng" algn="ctr">
                      <a:noFill/>
                    </a:lnB>
                    <a:solidFill>
                      <a:srgbClr val="FFFFFF">
                        <a:alpha val="0"/>
                      </a:srgbClr>
                    </a:solidFill>
                  </a:tcPr>
                </a:tc>
                <a:tc>
                  <a:txBody>
                    <a:bodyPr/>
                    <a:lstStyle/>
                    <a:p>
                      <a:pPr marL="0" indent="0" algn="ctr">
                        <a:buNone/>
                      </a:pPr>
                      <a:r>
                        <a:rPr lang="en-US" sz="1400" u="none" dirty="0">
                          <a:solidFill>
                            <a:srgbClr val="333333"/>
                          </a:solidFill>
                          <a:latin typeface="微软雅黑" pitchFamily="34" charset="0"/>
                          <a:ea typeface="微软雅黑" pitchFamily="34" charset="-122"/>
                          <a:cs typeface="微软雅黑" pitchFamily="34" charset="-120"/>
                        </a:rPr>
                        <a:t>0.886</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0" cap="flat" cmpd="sng" algn="ctr">
                      <a:noFill/>
                    </a:lnB>
                    <a:solidFill>
                      <a:srgbClr val="FFFFFF">
                        <a:alpha val="0"/>
                      </a:srgbClr>
                    </a:solidFill>
                  </a:tcPr>
                </a:tc>
                <a:tc>
                  <a:txBody>
                    <a:bodyPr/>
                    <a:lstStyle/>
                    <a:p>
                      <a:pPr marL="0" indent="0" algn="ctr">
                        <a:buNone/>
                      </a:pPr>
                      <a:r>
                        <a:rPr lang="en-US" sz="1400" b="1" u="none" dirty="0">
                          <a:solidFill>
                            <a:srgbClr val="333333"/>
                          </a:solidFill>
                          <a:latin typeface="微软雅黑" pitchFamily="34" charset="0"/>
                          <a:ea typeface="微软雅黑" pitchFamily="34" charset="-122"/>
                          <a:cs typeface="微软雅黑" pitchFamily="34" charset="-120"/>
                        </a:rPr>
                        <a:t>0.886</a:t>
                      </a:r>
                      <a:endParaRPr lang="en-US" sz="1400" dirty="0">
                        <a:latin typeface="微软雅黑" charset="0"/>
                        <a:ea typeface="微软雅黑" charset="0"/>
                        <a:cs typeface="微软雅黑" charset="0"/>
                      </a:endParaRPr>
                    </a:p>
                  </a:txBody>
                  <a:tcPr anchor="ctr">
                    <a:lnL w="0" cap="flat" cmpd="sng" algn="ctr">
                      <a:noFill/>
                    </a:lnL>
                    <a:lnR w="0" cap="flat" cmpd="sng" algn="ctr">
                      <a:noFill/>
                    </a:lnR>
                    <a:lnT w="8467" cap="flat" cmpd="sng" algn="ctr">
                      <a:solidFill>
                        <a:srgbClr val="333333"/>
                      </a:solidFill>
                      <a:prstDash val="solid"/>
                      <a:round/>
                      <a:headEnd type="none" w="med" len="med"/>
                      <a:tailEnd type="none" w="med" len="med"/>
                    </a:lnT>
                    <a:lnB w="0" cap="flat" cmpd="sng" algn="ctr">
                      <a:noFill/>
                    </a:lnB>
                    <a:solidFill>
                      <a:srgbClr val="FFFFFF">
                        <a:alpha val="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80956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1117</Words>
  <Application>Microsoft Office PowerPoint</Application>
  <PresentationFormat>宽屏</PresentationFormat>
  <Paragraphs>127</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Inter</vt:lpstr>
      <vt:lpstr>等线 Light</vt:lpstr>
      <vt:lpstr>Arial</vt:lpstr>
      <vt:lpstr>MiSans</vt:lpstr>
      <vt:lpstr>Noto Sans SC</vt:lpstr>
      <vt:lpstr>等线</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lemon38126685@163.com</dc:creator>
  <cp:lastModifiedBy>lemon38126685@163.com</cp:lastModifiedBy>
  <cp:revision>1</cp:revision>
  <dcterms:created xsi:type="dcterms:W3CDTF">2025-09-26T11:21:24Z</dcterms:created>
  <dcterms:modified xsi:type="dcterms:W3CDTF">2025-09-26T11:23:03Z</dcterms:modified>
</cp:coreProperties>
</file>