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43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99D69-C5BB-4AA1-8223-57D0BE42A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4BC941-A370-4993-BF7E-EA9A13E56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774A64-9A3D-43F6-868B-45E04D70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57C-FD5D-497F-A6C2-7E54FBC3AF08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99C948-3D6D-4B49-B7F2-EEB158E2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108013-5A1D-43C3-8E6E-7C61E7F0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6568-D6FD-467D-9B34-2BB7CB3D9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68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2FB8C-6917-4585-9336-20B18FF68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741240-1C35-49B0-A5DB-DC543A50A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A86BD-A18D-4A3A-B872-BE688842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57C-FD5D-497F-A6C2-7E54FBC3AF08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1D66B2-CF32-4EFA-9053-0E1C741A8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2CAE29-E1AF-4C76-A150-FF295C1BF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6568-D6FD-467D-9B34-2BB7CB3D9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84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534079-DB64-49DA-AB7E-ACF3EF77B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2CCBBF-1E03-40DA-A5B0-DD67AFAC1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9421F3-CB0E-4F60-A402-F7472D4F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57C-FD5D-497F-A6C2-7E54FBC3AF08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CE0AEF-90C3-4980-8636-43B98969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D1FE1D-C473-4193-9D3A-2A3F48275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6568-D6FD-467D-9B34-2BB7CB3D9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65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22E9F-BA04-4D60-BBCD-0ED260BF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A7F64-5E43-4945-BE7E-A558AC742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937765-2D9F-4FEB-ADA1-D866E83C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57C-FD5D-497F-A6C2-7E54FBC3AF08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09994A-7C2B-45D3-89E4-A308501C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BDC856-DC0A-427C-A1B0-63D9C54B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6568-D6FD-467D-9B34-2BB7CB3D9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28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267B9-1BF2-4D5F-B192-3F0E3A654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0DE374-54A4-4CBD-8B71-D0A5848BB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2DB633-39E1-4D25-8737-A71E24A2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57C-FD5D-497F-A6C2-7E54FBC3AF08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29A661-D317-4D9C-91A0-87A69386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EF7150-ECD0-476A-8FF3-98C67288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6568-D6FD-467D-9B34-2BB7CB3D9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73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22EC0-5FD4-44D1-89BE-964927E3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759400-8241-42D7-BE98-6A27A8D59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7F0656-2D45-42B1-86FF-AA8E04E33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15F132-1AD3-4E32-A632-95448D332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57C-FD5D-497F-A6C2-7E54FBC3AF08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782791-676D-4F09-A25E-4DCF6665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EED674-58A6-4465-A858-CBFE7821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6568-D6FD-467D-9B34-2BB7CB3D9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04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87B96-6E4B-4C8D-9222-E82F204A8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268C8C-79ED-480E-B3FB-C133D08F6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B00DE6-E5D1-46C7-9FEA-1C6143EB4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2825BA-F9AE-4180-8550-A16AC95E8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777B20-01F3-48A7-9EDA-BD74A199A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F8EC92-3FAD-44D9-BC14-3D13C4F86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57C-FD5D-497F-A6C2-7E54FBC3AF08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DF72C5-1FF7-4006-8499-87CB8750B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64DFDE-A900-4CA8-8A23-829AD12A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6568-D6FD-467D-9B34-2BB7CB3D9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7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54BDE-A581-4635-A49E-8FF320043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7129E1-EDE7-4140-8AD8-C1F171964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57C-FD5D-497F-A6C2-7E54FBC3AF08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BD3848-AE74-4F40-B9DD-D463C75C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FFB82E-B203-46A0-8E38-A7AADF221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6568-D6FD-467D-9B34-2BB7CB3D9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18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D0C3DF-BBB1-4FB7-81BF-1FE57D48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57C-FD5D-497F-A6C2-7E54FBC3AF08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BBEAB9-694B-41CF-93BF-B757F385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415F7C-1BA7-4BCD-B824-0ADABE07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6568-D6FD-467D-9B34-2BB7CB3D9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0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606AE-F476-4112-B0EF-AAD2729B4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411D7C-1330-41AB-9FD7-3B3DC7F6D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F68848-EEF1-4862-89FD-B14AEBF72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D6BDF8-B3F5-414B-B088-B0362C367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57C-FD5D-497F-A6C2-7E54FBC3AF08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F7B369-8052-4D75-8266-5130FAF6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4AE19D-1CC4-44E0-BC7C-D8B34932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6568-D6FD-467D-9B34-2BB7CB3D9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524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4E6F2-4B48-444B-9DF2-EC57C0E4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0188BA-2BAC-4A5D-A861-15F567A56C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343CF3-5AA8-4A31-BB31-3553B7F59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BCD348-7D6D-4D50-8B26-C436FC9A1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57C-FD5D-497F-A6C2-7E54FBC3AF08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703703-1FFE-4D56-A937-A5FB3794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12E1F2-684D-458A-9B3A-80212B794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6568-D6FD-467D-9B34-2BB7CB3D9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17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C7E06F-E188-48D7-AE66-8EFD22E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C26CE5-C92E-4E46-B200-02029F497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6B72F0-27D2-4AB9-A3AC-7045D5099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1F57C-FD5D-497F-A6C2-7E54FBC3AF08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E8FDD-D2A7-4DD4-B2F9-4B9346789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E92BC4-1448-48C5-8F03-44605ABC0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76568-D6FD-467D-9B34-2BB7CB3D9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69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4">
            <a:extLst>
              <a:ext uri="{FF2B5EF4-FFF2-40B4-BE49-F238E27FC236}">
                <a16:creationId xmlns:a16="http://schemas.microsoft.com/office/drawing/2014/main" id="{7AA5E6EC-C0DE-4776-9345-926C347A2D96}"/>
              </a:ext>
            </a:extLst>
          </p:cNvPr>
          <p:cNvSpPr/>
          <p:nvPr/>
        </p:nvSpPr>
        <p:spPr>
          <a:xfrm>
            <a:off x="1870711" y="1315085"/>
            <a:ext cx="8364972" cy="177101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800" b="1" dirty="0">
                <a:solidFill>
                  <a:srgbClr val="000000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Kaggle LLM Classification Finetuning</a:t>
            </a:r>
            <a:endParaRPr lang="en-US" sz="1600" dirty="0"/>
          </a:p>
        </p:txBody>
      </p:sp>
      <p:sp>
        <p:nvSpPr>
          <p:cNvPr id="5" name="Shape 5">
            <a:extLst>
              <a:ext uri="{FF2B5EF4-FFF2-40B4-BE49-F238E27FC236}">
                <a16:creationId xmlns:a16="http://schemas.microsoft.com/office/drawing/2014/main" id="{7B451F35-27EC-4556-8B81-30FD260AD634}"/>
              </a:ext>
            </a:extLst>
          </p:cNvPr>
          <p:cNvSpPr/>
          <p:nvPr/>
        </p:nvSpPr>
        <p:spPr>
          <a:xfrm>
            <a:off x="2675255" y="1055370"/>
            <a:ext cx="337185" cy="33718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B0F0"/>
            </a:solidFill>
            <a:prstDash val="solid"/>
          </a:ln>
        </p:spPr>
      </p:sp>
      <p:sp>
        <p:nvSpPr>
          <p:cNvPr id="6" name="Text 6">
            <a:extLst>
              <a:ext uri="{FF2B5EF4-FFF2-40B4-BE49-F238E27FC236}">
                <a16:creationId xmlns:a16="http://schemas.microsoft.com/office/drawing/2014/main" id="{93BD0153-9DD2-4795-8B10-9E83F31D48C3}"/>
              </a:ext>
            </a:extLst>
          </p:cNvPr>
          <p:cNvSpPr/>
          <p:nvPr/>
        </p:nvSpPr>
        <p:spPr>
          <a:xfrm>
            <a:off x="2675255" y="1055370"/>
            <a:ext cx="337185" cy="33718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7" name="Shape 7">
            <a:extLst>
              <a:ext uri="{FF2B5EF4-FFF2-40B4-BE49-F238E27FC236}">
                <a16:creationId xmlns:a16="http://schemas.microsoft.com/office/drawing/2014/main" id="{523DB8D6-2660-4D6F-A03D-134A3EF45E29}"/>
              </a:ext>
            </a:extLst>
          </p:cNvPr>
          <p:cNvSpPr/>
          <p:nvPr/>
        </p:nvSpPr>
        <p:spPr>
          <a:xfrm>
            <a:off x="3635375" y="1055370"/>
            <a:ext cx="337185" cy="33718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B0F0"/>
            </a:solidFill>
            <a:prstDash val="solid"/>
          </a:ln>
        </p:spPr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1B02C035-8804-4C6D-9D57-0EB8FFDC86DC}"/>
              </a:ext>
            </a:extLst>
          </p:cNvPr>
          <p:cNvSpPr/>
          <p:nvPr/>
        </p:nvSpPr>
        <p:spPr>
          <a:xfrm>
            <a:off x="3635375" y="1055370"/>
            <a:ext cx="337185" cy="33718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9" name="Shape 9">
            <a:extLst>
              <a:ext uri="{FF2B5EF4-FFF2-40B4-BE49-F238E27FC236}">
                <a16:creationId xmlns:a16="http://schemas.microsoft.com/office/drawing/2014/main" id="{4A10E5A2-95EC-439B-8964-C9C59005CBA1}"/>
              </a:ext>
            </a:extLst>
          </p:cNvPr>
          <p:cNvSpPr/>
          <p:nvPr/>
        </p:nvSpPr>
        <p:spPr>
          <a:xfrm>
            <a:off x="3155315" y="1055370"/>
            <a:ext cx="337185" cy="337185"/>
          </a:xfrm>
          <a:prstGeom prst="ellipse">
            <a:avLst/>
          </a:prstGeom>
          <a:solidFill>
            <a:srgbClr val="00B0F0"/>
          </a:solidFill>
          <a:ln w="19050">
            <a:solidFill>
              <a:srgbClr val="FFFFFF"/>
            </a:solidFill>
            <a:prstDash val="solid"/>
          </a:ln>
        </p:spPr>
      </p:sp>
      <p:sp>
        <p:nvSpPr>
          <p:cNvPr id="10" name="Text 10">
            <a:extLst>
              <a:ext uri="{FF2B5EF4-FFF2-40B4-BE49-F238E27FC236}">
                <a16:creationId xmlns:a16="http://schemas.microsoft.com/office/drawing/2014/main" id="{AF875732-D362-48EF-90AC-6CB02FACBEDE}"/>
              </a:ext>
            </a:extLst>
          </p:cNvPr>
          <p:cNvSpPr/>
          <p:nvPr/>
        </p:nvSpPr>
        <p:spPr>
          <a:xfrm>
            <a:off x="3155315" y="1055370"/>
            <a:ext cx="337185" cy="33718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1" name="Shape 11">
            <a:extLst>
              <a:ext uri="{FF2B5EF4-FFF2-40B4-BE49-F238E27FC236}">
                <a16:creationId xmlns:a16="http://schemas.microsoft.com/office/drawing/2014/main" id="{CC5AAAE4-478E-463E-A2FB-880A37F3889F}"/>
              </a:ext>
            </a:extLst>
          </p:cNvPr>
          <p:cNvSpPr/>
          <p:nvPr/>
        </p:nvSpPr>
        <p:spPr>
          <a:xfrm>
            <a:off x="4115435" y="1055370"/>
            <a:ext cx="337185" cy="337185"/>
          </a:xfrm>
          <a:prstGeom prst="ellipse">
            <a:avLst/>
          </a:prstGeom>
          <a:solidFill>
            <a:srgbClr val="00B0F0"/>
          </a:solidFill>
          <a:ln w="19050">
            <a:solidFill>
              <a:srgbClr val="FFFFFF"/>
            </a:solidFill>
            <a:prstDash val="solid"/>
          </a:ln>
        </p:spPr>
      </p:sp>
      <p:sp>
        <p:nvSpPr>
          <p:cNvPr id="12" name="Text 12">
            <a:extLst>
              <a:ext uri="{FF2B5EF4-FFF2-40B4-BE49-F238E27FC236}">
                <a16:creationId xmlns:a16="http://schemas.microsoft.com/office/drawing/2014/main" id="{821DBCED-DBB5-41A0-ACE0-F291E90361D3}"/>
              </a:ext>
            </a:extLst>
          </p:cNvPr>
          <p:cNvSpPr/>
          <p:nvPr/>
        </p:nvSpPr>
        <p:spPr>
          <a:xfrm>
            <a:off x="4115435" y="1055370"/>
            <a:ext cx="337185" cy="33718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3" name="Text 13">
            <a:extLst>
              <a:ext uri="{FF2B5EF4-FFF2-40B4-BE49-F238E27FC236}">
                <a16:creationId xmlns:a16="http://schemas.microsoft.com/office/drawing/2014/main" id="{98E98621-EF13-46BB-BEA5-FB9B3A9CE6C9}"/>
              </a:ext>
            </a:extLst>
          </p:cNvPr>
          <p:cNvSpPr/>
          <p:nvPr/>
        </p:nvSpPr>
        <p:spPr>
          <a:xfrm>
            <a:off x="8954261" y="5554345"/>
            <a:ext cx="3062097" cy="55499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 err="1">
                <a:solidFill>
                  <a:srgbClr val="000000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Reporter：</a:t>
            </a:r>
            <a:r>
              <a:rPr lang="en-US" altLang="zh-CN" sz="2000" b="1" dirty="0" err="1">
                <a:solidFill>
                  <a:srgbClr val="000000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Jiaxuan</a:t>
            </a:r>
            <a:r>
              <a:rPr lang="en-US" altLang="zh-CN" sz="2000" b="1" dirty="0">
                <a:solidFill>
                  <a:srgbClr val="000000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 Yue</a:t>
            </a:r>
            <a:endParaRPr lang="en-US" sz="1600" dirty="0"/>
          </a:p>
        </p:txBody>
      </p:sp>
      <p:sp>
        <p:nvSpPr>
          <p:cNvPr id="14" name="Text 14">
            <a:extLst>
              <a:ext uri="{FF2B5EF4-FFF2-40B4-BE49-F238E27FC236}">
                <a16:creationId xmlns:a16="http://schemas.microsoft.com/office/drawing/2014/main" id="{1D864F04-EE18-46B7-94F1-F602672748FC}"/>
              </a:ext>
            </a:extLst>
          </p:cNvPr>
          <p:cNvSpPr/>
          <p:nvPr/>
        </p:nvSpPr>
        <p:spPr>
          <a:xfrm>
            <a:off x="9093835" y="6186043"/>
            <a:ext cx="2681398" cy="55499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Date：2025/09/26</a:t>
            </a:r>
            <a:endParaRPr lang="en-US" sz="1600" dirty="0"/>
          </a:p>
        </p:txBody>
      </p:sp>
      <p:sp>
        <p:nvSpPr>
          <p:cNvPr id="15" name="Shape 15">
            <a:extLst>
              <a:ext uri="{FF2B5EF4-FFF2-40B4-BE49-F238E27FC236}">
                <a16:creationId xmlns:a16="http://schemas.microsoft.com/office/drawing/2014/main" id="{B457B91E-463C-4CEE-BB47-8BE4DEBF38A6}"/>
              </a:ext>
            </a:extLst>
          </p:cNvPr>
          <p:cNvSpPr/>
          <p:nvPr/>
        </p:nvSpPr>
        <p:spPr>
          <a:xfrm>
            <a:off x="291465" y="6075045"/>
            <a:ext cx="607496" cy="0"/>
          </a:xfrm>
          <a:prstGeom prst="line">
            <a:avLst/>
          </a:prstGeom>
          <a:noFill/>
          <a:ln w="57150">
            <a:solidFill>
              <a:srgbClr val="00B0F0"/>
            </a:solidFill>
            <a:prstDash val="solid"/>
            <a:headEnd type="none"/>
            <a:tailEnd type="none"/>
          </a:ln>
        </p:spPr>
      </p:sp>
      <p:sp>
        <p:nvSpPr>
          <p:cNvPr id="16" name="Shape 16">
            <a:extLst>
              <a:ext uri="{FF2B5EF4-FFF2-40B4-BE49-F238E27FC236}">
                <a16:creationId xmlns:a16="http://schemas.microsoft.com/office/drawing/2014/main" id="{7C8BE6AE-5F91-4187-92DA-CF769940BD5D}"/>
              </a:ext>
            </a:extLst>
          </p:cNvPr>
          <p:cNvSpPr/>
          <p:nvPr/>
        </p:nvSpPr>
        <p:spPr>
          <a:xfrm>
            <a:off x="291465" y="6308725"/>
            <a:ext cx="607496" cy="0"/>
          </a:xfrm>
          <a:prstGeom prst="line">
            <a:avLst/>
          </a:prstGeom>
          <a:noFill/>
          <a:ln w="57150">
            <a:solidFill>
              <a:srgbClr val="00B0F0"/>
            </a:solidFill>
            <a:prstDash val="solid"/>
            <a:headEnd type="none"/>
            <a:tailEnd type="none"/>
          </a:ln>
        </p:spPr>
      </p:sp>
      <p:sp>
        <p:nvSpPr>
          <p:cNvPr id="17" name="Shape 17">
            <a:extLst>
              <a:ext uri="{FF2B5EF4-FFF2-40B4-BE49-F238E27FC236}">
                <a16:creationId xmlns:a16="http://schemas.microsoft.com/office/drawing/2014/main" id="{FD93593A-29AD-4168-82E6-A17B6F7E716B}"/>
              </a:ext>
            </a:extLst>
          </p:cNvPr>
          <p:cNvSpPr/>
          <p:nvPr/>
        </p:nvSpPr>
        <p:spPr>
          <a:xfrm>
            <a:off x="291465" y="6542405"/>
            <a:ext cx="607496" cy="0"/>
          </a:xfrm>
          <a:prstGeom prst="line">
            <a:avLst/>
          </a:prstGeom>
          <a:noFill/>
          <a:ln w="57150">
            <a:solidFill>
              <a:srgbClr val="00B0F0"/>
            </a:solidFill>
            <a:prstDash val="solid"/>
            <a:headEnd type="none"/>
            <a:tailEnd type="none"/>
          </a:ln>
        </p:spPr>
      </p:sp>
      <p:sp>
        <p:nvSpPr>
          <p:cNvPr id="18" name="Shape 18">
            <a:extLst>
              <a:ext uri="{FF2B5EF4-FFF2-40B4-BE49-F238E27FC236}">
                <a16:creationId xmlns:a16="http://schemas.microsoft.com/office/drawing/2014/main" id="{7EA16D61-A27F-4A70-A9E1-4D673C7F8962}"/>
              </a:ext>
            </a:extLst>
          </p:cNvPr>
          <p:cNvSpPr/>
          <p:nvPr/>
        </p:nvSpPr>
        <p:spPr>
          <a:xfrm>
            <a:off x="4888230" y="1223645"/>
            <a:ext cx="5448300" cy="0"/>
          </a:xfrm>
          <a:prstGeom prst="line">
            <a:avLst/>
          </a:prstGeom>
          <a:noFill/>
          <a:ln w="57150">
            <a:solidFill>
              <a:srgbClr val="00B0F0"/>
            </a:solidFill>
            <a:prstDash val="solid"/>
            <a:headEnd type="none"/>
            <a:tailEnd type="none"/>
          </a:ln>
        </p:spPr>
      </p:sp>
      <p:sp>
        <p:nvSpPr>
          <p:cNvPr id="19" name="Shape 19">
            <a:extLst>
              <a:ext uri="{FF2B5EF4-FFF2-40B4-BE49-F238E27FC236}">
                <a16:creationId xmlns:a16="http://schemas.microsoft.com/office/drawing/2014/main" id="{EC76D140-D990-461F-A6F6-3340A6CC83DE}"/>
              </a:ext>
            </a:extLst>
          </p:cNvPr>
          <p:cNvSpPr/>
          <p:nvPr/>
        </p:nvSpPr>
        <p:spPr>
          <a:xfrm>
            <a:off x="1588770" y="2950845"/>
            <a:ext cx="8747760" cy="0"/>
          </a:xfrm>
          <a:prstGeom prst="line">
            <a:avLst/>
          </a:prstGeom>
          <a:noFill/>
          <a:ln w="57150">
            <a:solidFill>
              <a:srgbClr val="00B0F0"/>
            </a:solidFill>
            <a:prstDash val="solid"/>
            <a:headEnd type="none"/>
            <a:tailEnd type="none"/>
          </a:ln>
        </p:spPr>
      </p:sp>
      <p:sp>
        <p:nvSpPr>
          <p:cNvPr id="20" name="Shape 20">
            <a:extLst>
              <a:ext uri="{FF2B5EF4-FFF2-40B4-BE49-F238E27FC236}">
                <a16:creationId xmlns:a16="http://schemas.microsoft.com/office/drawing/2014/main" id="{A64B461F-CCE5-44C3-9D3F-95D4861DBF96}"/>
              </a:ext>
            </a:extLst>
          </p:cNvPr>
          <p:cNvSpPr/>
          <p:nvPr/>
        </p:nvSpPr>
        <p:spPr>
          <a:xfrm>
            <a:off x="10342245" y="1207135"/>
            <a:ext cx="0" cy="1758950"/>
          </a:xfrm>
          <a:prstGeom prst="line">
            <a:avLst/>
          </a:prstGeom>
          <a:noFill/>
          <a:ln w="57150">
            <a:solidFill>
              <a:srgbClr val="00B0F0"/>
            </a:solidFill>
            <a:prstDash val="solid"/>
            <a:headEnd type="none"/>
            <a:tailEnd type="none"/>
          </a:ln>
        </p:spPr>
      </p:sp>
      <p:sp>
        <p:nvSpPr>
          <p:cNvPr id="21" name="Shape 21">
            <a:extLst>
              <a:ext uri="{FF2B5EF4-FFF2-40B4-BE49-F238E27FC236}">
                <a16:creationId xmlns:a16="http://schemas.microsoft.com/office/drawing/2014/main" id="{8C079E8C-CC6B-4197-B8DE-8992C4517F0A}"/>
              </a:ext>
            </a:extLst>
          </p:cNvPr>
          <p:cNvSpPr/>
          <p:nvPr/>
        </p:nvSpPr>
        <p:spPr>
          <a:xfrm>
            <a:off x="1583055" y="1223645"/>
            <a:ext cx="0" cy="1758950"/>
          </a:xfrm>
          <a:prstGeom prst="line">
            <a:avLst/>
          </a:prstGeom>
          <a:noFill/>
          <a:ln w="57150">
            <a:solidFill>
              <a:srgbClr val="00B0F0"/>
            </a:solidFill>
            <a:prstDash val="solid"/>
            <a:headEnd type="none"/>
            <a:tailEnd type="none"/>
          </a:ln>
        </p:spPr>
      </p:sp>
      <p:sp>
        <p:nvSpPr>
          <p:cNvPr id="22" name="Shape 22">
            <a:extLst>
              <a:ext uri="{FF2B5EF4-FFF2-40B4-BE49-F238E27FC236}">
                <a16:creationId xmlns:a16="http://schemas.microsoft.com/office/drawing/2014/main" id="{0CDAACDD-E3DA-4EDD-9542-F909B6FE933C}"/>
              </a:ext>
            </a:extLst>
          </p:cNvPr>
          <p:cNvSpPr/>
          <p:nvPr/>
        </p:nvSpPr>
        <p:spPr>
          <a:xfrm>
            <a:off x="1557020" y="1210945"/>
            <a:ext cx="742315" cy="0"/>
          </a:xfrm>
          <a:prstGeom prst="line">
            <a:avLst/>
          </a:prstGeom>
          <a:noFill/>
          <a:ln w="57150">
            <a:solidFill>
              <a:srgbClr val="00B0F0"/>
            </a:solidFill>
            <a:prstDash val="solid"/>
            <a:headEnd type="none"/>
            <a:tailEnd type="none"/>
          </a:ln>
        </p:spPr>
      </p:sp>
      <p:sp>
        <p:nvSpPr>
          <p:cNvPr id="23" name="Text 1">
            <a:extLst>
              <a:ext uri="{FF2B5EF4-FFF2-40B4-BE49-F238E27FC236}">
                <a16:creationId xmlns:a16="http://schemas.microsoft.com/office/drawing/2014/main" id="{5F86E04F-460C-4598-AD82-F1760DE41166}"/>
              </a:ext>
            </a:extLst>
          </p:cNvPr>
          <p:cNvSpPr/>
          <p:nvPr/>
        </p:nvSpPr>
        <p:spPr>
          <a:xfrm>
            <a:off x="2489670" y="3907155"/>
            <a:ext cx="7614450" cy="4265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30000"/>
              </a:lnSpc>
              <a:buNone/>
            </a:pPr>
            <a:r>
              <a:rPr lang="en-US" altLang="zh-CN" dirty="0">
                <a:solidFill>
                  <a:srgbClr val="333333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Team Members</a:t>
            </a:r>
            <a:r>
              <a:rPr lang="zh-CN" altLang="en-US" dirty="0">
                <a:solidFill>
                  <a:srgbClr val="333333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r>
              <a:rPr lang="en-US" altLang="zh-CN" dirty="0" err="1">
                <a:solidFill>
                  <a:srgbClr val="333333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Jiaxuan</a:t>
            </a:r>
            <a:r>
              <a:rPr lang="en-US" altLang="zh-CN" dirty="0">
                <a:solidFill>
                  <a:srgbClr val="333333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Yue</a:t>
            </a:r>
            <a:r>
              <a:rPr lang="zh-CN" altLang="en-US" dirty="0">
                <a:solidFill>
                  <a:srgbClr val="333333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，</a:t>
            </a:r>
            <a:r>
              <a:rPr lang="en-US" altLang="zh-CN" dirty="0" err="1">
                <a:solidFill>
                  <a:srgbClr val="333333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Leying</a:t>
            </a:r>
            <a:r>
              <a:rPr lang="en-US" altLang="zh-CN" dirty="0">
                <a:solidFill>
                  <a:srgbClr val="333333"/>
                </a:solidFill>
                <a:latin typeface="Noto Sans SC" pitchFamily="34" charset="0"/>
                <a:ea typeface="Noto Sans SC" pitchFamily="34" charset="-122"/>
              </a:rPr>
              <a:t> Deng</a:t>
            </a:r>
            <a:r>
              <a:rPr lang="zh-CN" altLang="en-US" dirty="0">
                <a:solidFill>
                  <a:srgbClr val="333333"/>
                </a:solidFill>
                <a:latin typeface="Noto Sans SC" pitchFamily="34" charset="0"/>
                <a:ea typeface="Noto Sans SC" pitchFamily="34" charset="-122"/>
              </a:rPr>
              <a:t>，</a:t>
            </a:r>
            <a:r>
              <a:rPr lang="en-US" altLang="zh-CN" dirty="0" err="1">
                <a:solidFill>
                  <a:srgbClr val="333333"/>
                </a:solidFill>
                <a:latin typeface="Noto Sans SC" pitchFamily="34" charset="0"/>
                <a:ea typeface="Noto Sans SC" pitchFamily="34" charset="-122"/>
              </a:rPr>
              <a:t>Linsen</a:t>
            </a:r>
            <a:r>
              <a:rPr lang="en-US" altLang="zh-CN" dirty="0">
                <a:solidFill>
                  <a:srgbClr val="333333"/>
                </a:solidFill>
                <a:latin typeface="Noto Sans SC" pitchFamily="34" charset="0"/>
                <a:ea typeface="Noto Sans SC" pitchFamily="34" charset="-122"/>
              </a:rPr>
              <a:t> Song</a:t>
            </a:r>
            <a:r>
              <a:rPr lang="zh-CN" altLang="en-US" dirty="0">
                <a:solidFill>
                  <a:srgbClr val="333333"/>
                </a:solidFill>
                <a:latin typeface="Noto Sans SC" pitchFamily="34" charset="0"/>
                <a:ea typeface="Noto Sans SC" pitchFamily="34" charset="-122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Noto Sans SC" pitchFamily="34" charset="0"/>
                <a:ea typeface="Noto Sans SC" pitchFamily="34" charset="-122"/>
              </a:rPr>
              <a:t>Fan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2C77E948-267C-4C65-BFD5-4740DAF1C85B}"/>
              </a:ext>
            </a:extLst>
          </p:cNvPr>
          <p:cNvSpPr/>
          <p:nvPr/>
        </p:nvSpPr>
        <p:spPr>
          <a:xfrm>
            <a:off x="520959" y="485658"/>
            <a:ext cx="12192000" cy="508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3600" dirty="0">
                <a:solidFill>
                  <a:srgbClr val="00AEE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Task1</a:t>
            </a:r>
            <a:endParaRPr lang="en-US" sz="1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63EECB5-0F46-4418-A75C-E30C59FFD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88" y="936350"/>
            <a:ext cx="6774022" cy="4565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0784" rIns="0" bIns="5078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Traditional Logistic Regression Classification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Inter"/>
              </a:rPr>
              <a:t>The text feature engineering has established a text feature extraction process based on TF-IDF: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ter"/>
              </a:rPr>
              <a:t>Combine "user questions + Model A answers + Model B answers" into unified text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ter"/>
              </a:rPr>
              <a:t>Convert text into numerical features using TfidfVectorizer (with a default dimension of 5000) to adapt to the input requirements of logistic regression.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ter"/>
              </a:rPr>
              <a:t>The classification model training and inference have implemented a complete logistic regression classification pipeline: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ter"/>
              </a:rPr>
              <a:t>Initialize the model and handle class imbalance (set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class_weight="balanced"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Inter"/>
              </a:rPr>
              <a:t>).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ter"/>
              </a:rPr>
              <a:t>Encapsulate the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train_lr_model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Inter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ter"/>
              </a:rPr>
              <a:t>training function and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lr_predict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Inter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ter"/>
              </a:rPr>
              <a:t>inference 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ter"/>
              </a:rPr>
              <a:t>Support fast prediction of new samples based on the trained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ter"/>
              </a:rPr>
              <a:t>Linkage with the LLM 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ter"/>
              </a:rPr>
              <a:t>The two solutions share data processing logic to ensure consistency: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ter"/>
              </a:rPr>
              <a:t>They can output the prediction results of both Ollama and logistic regression simultaneously, facilitating comparative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8C845B-8C75-4207-9F47-DDF6C6611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910" y="319482"/>
            <a:ext cx="4282378" cy="25491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401223-A483-4D13-93F8-EAFB86E98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838" y="3034802"/>
            <a:ext cx="4282378" cy="26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73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ED1A57A2-60F2-4E7B-8A51-C86C1CD0A668}"/>
              </a:ext>
            </a:extLst>
          </p:cNvPr>
          <p:cNvSpPr/>
          <p:nvPr/>
        </p:nvSpPr>
        <p:spPr>
          <a:xfrm>
            <a:off x="448056" y="229789"/>
            <a:ext cx="12192000" cy="508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3600" dirty="0">
                <a:solidFill>
                  <a:srgbClr val="00AEE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Task2</a:t>
            </a:r>
            <a:endParaRPr lang="en-US" sz="1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58FA26A-212F-432B-B7B4-2341DF89B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56" y="737789"/>
            <a:ext cx="8449056" cy="59656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0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Ollama Inference Testing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Inter"/>
              </a:rPr>
              <a:t>The local LLM calling framework has implemented the complete logic for invoking local large language models (e.g.,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Inter"/>
              </a:rPr>
              <a:t>llama3:8b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Inter"/>
              </a:rPr>
              <a:t>) via the Ollama tool.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ter"/>
              </a:rPr>
              <a:t>It includes the following features: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ter"/>
              </a:rPr>
              <a:t>Encapsulates the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ollama_predict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Inter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ter"/>
              </a:rPr>
              <a:t>function, which interacts with the Ollama service through HTTP API requests to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http://localhost:1143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/api/generate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Inter"/>
              </a:rPr>
              <a:t>.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ter"/>
              </a:rPr>
              <a:t>Supports specifying the model name via the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--ollama_model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Inter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ter"/>
              </a:rPr>
              <a:t>parameter; by default, it uses the locally installed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llama3:8b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Inter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ter"/>
              </a:rPr>
              <a:t>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ter"/>
              </a:rPr>
              <a:t>Automatically processes the input prompt format (integrating user questions and answers from Model A/Model B) and outputs classification results (0/1/2).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ter"/>
              </a:rPr>
              <a:t>Sample Size Control Mechanism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ter"/>
              </a:rPr>
              <a:t>Optimized for testing efficiency, it implements two sample truncation methods: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ter"/>
              </a:rPr>
              <a:t>"Brute-force truncation"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ter"/>
              </a:rPr>
              <a:t>: Directly retains the first 100 samples using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df.head(100)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Inter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ter"/>
              </a:rPr>
              <a:t>to quickly verify the workflow.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ter"/>
              </a:rPr>
              <a:t>"Parameter control"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ter"/>
              </a:rPr>
              <a:t>: Adds the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--test_sample_num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Inter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ter"/>
              </a:rPr>
              <a:t>command-line parameter to support dynamic specification of the number of test samples (e.g.,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--test_sample_num 50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Inter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ter"/>
              </a:rPr>
              <a:t>uses only 50 samples).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ter"/>
              </a:rPr>
              <a:t>Batch Testing and Progress Tracking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ter"/>
              </a:rPr>
              <a:t>Implements the logic for iterating through sample data, including: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ter"/>
              </a:rPr>
              <a:t>Real-time output of progress (e.g., "Processed: 50/100") to facilitate tracking of the test status.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ter"/>
              </a:rPr>
              <a:t>Next Week's Plan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ter"/>
              </a:rPr>
              <a:t>Incorporate adjustments for LoRA parameters.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982863-0DC0-404E-A11E-FC2446B00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405" y="556905"/>
            <a:ext cx="2860397" cy="209485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6874208-8581-4223-85B2-9E7AE9730500}"/>
              </a:ext>
            </a:extLst>
          </p:cNvPr>
          <p:cNvSpPr txBox="1"/>
          <p:nvPr/>
        </p:nvSpPr>
        <p:spPr>
          <a:xfrm>
            <a:off x="8897112" y="3204615"/>
            <a:ext cx="3036741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{</a:t>
            </a:r>
          </a:p>
          <a:p>
            <a:r>
              <a:rPr lang="zh-CN" altLang="en-US" sz="1000" dirty="0">
                <a:solidFill>
                  <a:schemeClr val="accent1"/>
                </a:solidFill>
              </a:rPr>
              <a:t>  "total_samples": 1000,</a:t>
            </a:r>
          </a:p>
          <a:p>
            <a:r>
              <a:rPr lang="zh-CN" altLang="en-US" sz="1000" dirty="0">
                <a:solidFill>
                  <a:schemeClr val="accent1"/>
                </a:solidFill>
              </a:rPr>
              <a:t>  "test_samples": 200,</a:t>
            </a:r>
          </a:p>
          <a:p>
            <a:r>
              <a:rPr lang="zh-CN" altLang="en-US" sz="1000" dirty="0">
                <a:solidFill>
                  <a:schemeClr val="accent1"/>
                </a:solidFill>
              </a:rPr>
              <a:t>  "accuracy": 0.405,</a:t>
            </a:r>
          </a:p>
          <a:p>
            <a:r>
              <a:rPr lang="zh-CN" altLang="en-US" sz="1000" dirty="0">
                <a:solidFill>
                  <a:schemeClr val="accent1"/>
                </a:solidFill>
              </a:rPr>
              <a:t>  "f1_score": 0.3177295666034538</a:t>
            </a:r>
          </a:p>
          <a:p>
            <a:r>
              <a:rPr lang="zh-CN" altLang="en-US" sz="1000" dirty="0">
                <a:solidFill>
                  <a:schemeClr val="accent1"/>
                </a:solidFill>
              </a:rPr>
              <a:t>}</a:t>
            </a:r>
          </a:p>
          <a:p>
            <a:endParaRPr lang="zh-CN" altLang="en-US" sz="1000" dirty="0">
              <a:solidFill>
                <a:schemeClr val="accent1"/>
              </a:solidFill>
            </a:endParaRPr>
          </a:p>
          <a:p>
            <a:r>
              <a:rPr lang="zh-CN" altLang="en-US" sz="1000" dirty="0">
                <a:solidFill>
                  <a:schemeClr val="accent1"/>
                </a:solidFill>
              </a:rPr>
              <a:t>分类报告:</a:t>
            </a:r>
          </a:p>
          <a:p>
            <a:r>
              <a:rPr lang="zh-CN" altLang="en-US" sz="1000" dirty="0">
                <a:solidFill>
                  <a:schemeClr val="accent1"/>
                </a:solidFill>
              </a:rPr>
              <a:t>              precision    recall  f1-score   support</a:t>
            </a:r>
          </a:p>
          <a:p>
            <a:endParaRPr lang="zh-CN" altLang="en-US" sz="1000" dirty="0">
              <a:solidFill>
                <a:schemeClr val="accent1"/>
              </a:solidFill>
            </a:endParaRPr>
          </a:p>
          <a:p>
            <a:r>
              <a:rPr lang="zh-CN" altLang="en-US" sz="1000" dirty="0">
                <a:solidFill>
                  <a:schemeClr val="accent1"/>
                </a:solidFill>
              </a:rPr>
              <a:t>           0     0.3937    0.9000    0.5478        70</a:t>
            </a:r>
          </a:p>
          <a:p>
            <a:r>
              <a:rPr lang="zh-CN" altLang="en-US" sz="1000" dirty="0">
                <a:solidFill>
                  <a:schemeClr val="accent1"/>
                </a:solidFill>
              </a:rPr>
              <a:t>           1     0.5312    0.2394    0.3301        71</a:t>
            </a:r>
          </a:p>
          <a:p>
            <a:r>
              <a:rPr lang="zh-CN" altLang="en-US" sz="1000" dirty="0">
                <a:solidFill>
                  <a:schemeClr val="accent1"/>
                </a:solidFill>
              </a:rPr>
              <a:t>           2     0.1250    0.0169    0.0299        59</a:t>
            </a:r>
          </a:p>
          <a:p>
            <a:endParaRPr lang="zh-CN" altLang="en-US" sz="1000" dirty="0">
              <a:solidFill>
                <a:schemeClr val="accent1"/>
              </a:solidFill>
            </a:endParaRPr>
          </a:p>
          <a:p>
            <a:r>
              <a:rPr lang="zh-CN" altLang="en-US" sz="1000" dirty="0">
                <a:solidFill>
                  <a:schemeClr val="accent1"/>
                </a:solidFill>
              </a:rPr>
              <a:t>    accuracy                         0.4050       200</a:t>
            </a:r>
          </a:p>
          <a:p>
            <a:r>
              <a:rPr lang="zh-CN" altLang="en-US" sz="1000" dirty="0">
                <a:solidFill>
                  <a:schemeClr val="accent1"/>
                </a:solidFill>
              </a:rPr>
              <a:t>   macro avg     0.3500    0.3855    0.3026       200</a:t>
            </a:r>
          </a:p>
          <a:p>
            <a:r>
              <a:rPr lang="zh-CN" altLang="en-US" sz="1000" dirty="0">
                <a:solidFill>
                  <a:schemeClr val="accent1"/>
                </a:solidFill>
              </a:rPr>
              <a:t>weighted avg     0.3633    0.4050    0.3177       200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098840-026E-43AE-90BF-C151081AE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234" y="56746"/>
            <a:ext cx="984558" cy="93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1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5F3349F4-E144-40B1-8592-F8654F18A5EC}"/>
              </a:ext>
            </a:extLst>
          </p:cNvPr>
          <p:cNvSpPr/>
          <p:nvPr/>
        </p:nvSpPr>
        <p:spPr>
          <a:xfrm>
            <a:off x="448056" y="229789"/>
            <a:ext cx="12192000" cy="508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3600" dirty="0">
                <a:solidFill>
                  <a:srgbClr val="00AEE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Task3</a:t>
            </a:r>
            <a:endParaRPr lang="en-US" sz="1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83D20B2-CF81-457A-B317-3D8962BCE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447" y="1373182"/>
            <a:ext cx="5728996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Reserved Testing Process for Hugging Face: Supporting Multi-Model Comparison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5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ea typeface="Inter"/>
              </a:rPr>
              <a:t>Core Description</a:t>
            </a:r>
            <a:endParaRPr kumimoji="0" lang="zh-CN" altLang="zh-CN" sz="15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ter"/>
              </a:rPr>
              <a:t>We have reserved a Hugging Face-based testing process in the solution, which enables the following capabilities:</a:t>
            </a:r>
            <a:endParaRPr kumimoji="0" lang="zh-CN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ter"/>
              </a:rPr>
              <a:t>Rapid Multi-Model Integration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ter"/>
              </a:rPr>
              <a:t>It allows for convenient loading of mainstream open-source models from the Hugging Face Hub (e.g., Llama3, Mistral). There is no need for manual handling of model weight formats, enabling quick initiation of testing for different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ter"/>
              </a:rPr>
              <a:t>Unified Process for Comparison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ter"/>
              </a:rPr>
              <a:t>Leveraging tool libraries such as 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transformers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ea typeface="Inter"/>
              </a:rPr>
              <a:t> 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ter"/>
              </a:rPr>
              <a:t>from the Hugging Face ecosystem, a consistent testing process (including data processing, inference calling, and other logics) can be applied to different models. This ensures fairness and efficiency in multi-model testing and comparison, facilitating subsequent horizontal comparative analysis with results from solutions like Ollama, logistic regression, or other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ter"/>
              </a:rPr>
              <a:t>Flexible Experiment Expansion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ter"/>
              </a:rPr>
              <a:t>It supports further experiments such as model fine-tuning based on the Hugging Face ecosystem, providing a technical foundation for subsequent model performance optimization and exploration of better solutions.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C6524D-F961-4454-83E1-50416E8995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665"/>
          <a:stretch/>
        </p:blipFill>
        <p:spPr>
          <a:xfrm>
            <a:off x="1923598" y="166624"/>
            <a:ext cx="2412069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4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EA9AA2C6-DF03-4980-99B8-6B573A3270A8}"/>
              </a:ext>
            </a:extLst>
          </p:cNvPr>
          <p:cNvSpPr/>
          <p:nvPr/>
        </p:nvSpPr>
        <p:spPr>
          <a:xfrm>
            <a:off x="520959" y="485658"/>
            <a:ext cx="12192000" cy="508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3600" dirty="0">
                <a:solidFill>
                  <a:srgbClr val="00AEE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Task4</a:t>
            </a:r>
            <a:endParaRPr lang="en-US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503318-B712-4C3B-8BF6-1169F9CD84B0}"/>
              </a:ext>
            </a:extLst>
          </p:cNvPr>
          <p:cNvSpPr txBox="1"/>
          <p:nvPr/>
        </p:nvSpPr>
        <p:spPr>
          <a:xfrm>
            <a:off x="297180" y="1499616"/>
            <a:ext cx="6355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effectLst/>
                <a:latin typeface="Inter"/>
              </a:rPr>
              <a:t>XGBoost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E6936F0-A19E-4CCB-A96F-F02643A8C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" y="2141042"/>
            <a:ext cx="5690522" cy="32420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9989D3-3EFA-4E90-B4A3-D24C79AB0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272" y="2141042"/>
            <a:ext cx="4962948" cy="31749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5A48670-A6E5-444C-B4F8-CBCF496E559C}"/>
              </a:ext>
            </a:extLst>
          </p:cNvPr>
          <p:cNvSpPr txBox="1"/>
          <p:nvPr/>
        </p:nvSpPr>
        <p:spPr>
          <a:xfrm>
            <a:off x="6652260" y="1428928"/>
            <a:ext cx="6355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Inter"/>
              </a:rPr>
              <a:t>Random Forest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769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5F99B4B2-699A-4470-ABF3-B9A05EC6EF41}"/>
              </a:ext>
            </a:extLst>
          </p:cNvPr>
          <p:cNvSpPr/>
          <p:nvPr/>
        </p:nvSpPr>
        <p:spPr>
          <a:xfrm>
            <a:off x="520959" y="485658"/>
            <a:ext cx="12192000" cy="508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3600" dirty="0">
                <a:solidFill>
                  <a:srgbClr val="00AEE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cooperation &amp; exchange</a:t>
            </a:r>
            <a:endParaRPr lang="en-US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73F23D-9253-4760-A88F-52F09D483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067" y="993658"/>
            <a:ext cx="6596743" cy="266345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55FB9F6-BEF3-497F-88D5-8D20BB09C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605" y="3927702"/>
            <a:ext cx="5935288" cy="284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4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4">
            <a:extLst>
              <a:ext uri="{FF2B5EF4-FFF2-40B4-BE49-F238E27FC236}">
                <a16:creationId xmlns:a16="http://schemas.microsoft.com/office/drawing/2014/main" id="{AA7C4A0B-4885-4826-85E5-C048E5A1B6EA}"/>
              </a:ext>
            </a:extLst>
          </p:cNvPr>
          <p:cNvSpPr/>
          <p:nvPr/>
        </p:nvSpPr>
        <p:spPr>
          <a:xfrm>
            <a:off x="1870710" y="1315085"/>
            <a:ext cx="8588375" cy="177101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1500" b="1" dirty="0">
                <a:solidFill>
                  <a:srgbClr val="000000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THANKS!</a:t>
            </a:r>
            <a:endParaRPr lang="en-US" sz="1600" dirty="0"/>
          </a:p>
        </p:txBody>
      </p:sp>
      <p:sp>
        <p:nvSpPr>
          <p:cNvPr id="3" name="Shape 5">
            <a:extLst>
              <a:ext uri="{FF2B5EF4-FFF2-40B4-BE49-F238E27FC236}">
                <a16:creationId xmlns:a16="http://schemas.microsoft.com/office/drawing/2014/main" id="{3A7C32B5-19EF-4414-A784-3DC7ED35DBC2}"/>
              </a:ext>
            </a:extLst>
          </p:cNvPr>
          <p:cNvSpPr/>
          <p:nvPr/>
        </p:nvSpPr>
        <p:spPr>
          <a:xfrm>
            <a:off x="291465" y="202565"/>
            <a:ext cx="337185" cy="33718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B0F0"/>
            </a:solidFill>
            <a:prstDash val="solid"/>
          </a:ln>
        </p:spPr>
      </p:sp>
      <p:sp>
        <p:nvSpPr>
          <p:cNvPr id="4" name="Text 6">
            <a:extLst>
              <a:ext uri="{FF2B5EF4-FFF2-40B4-BE49-F238E27FC236}">
                <a16:creationId xmlns:a16="http://schemas.microsoft.com/office/drawing/2014/main" id="{9708DA99-2338-49DC-8C2C-701FEA02C4E1}"/>
              </a:ext>
            </a:extLst>
          </p:cNvPr>
          <p:cNvSpPr/>
          <p:nvPr/>
        </p:nvSpPr>
        <p:spPr>
          <a:xfrm>
            <a:off x="291465" y="202565"/>
            <a:ext cx="337185" cy="33718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5" name="Shape 7">
            <a:extLst>
              <a:ext uri="{FF2B5EF4-FFF2-40B4-BE49-F238E27FC236}">
                <a16:creationId xmlns:a16="http://schemas.microsoft.com/office/drawing/2014/main" id="{0B9FFD63-EC3B-4D65-9202-B6EFE2BB1F05}"/>
              </a:ext>
            </a:extLst>
          </p:cNvPr>
          <p:cNvSpPr/>
          <p:nvPr/>
        </p:nvSpPr>
        <p:spPr>
          <a:xfrm>
            <a:off x="1251585" y="202565"/>
            <a:ext cx="337185" cy="33718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B0F0"/>
            </a:solidFill>
            <a:prstDash val="solid"/>
          </a:ln>
        </p:spPr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42017359-0F6F-4905-95E3-247A80C89D62}"/>
              </a:ext>
            </a:extLst>
          </p:cNvPr>
          <p:cNvSpPr/>
          <p:nvPr/>
        </p:nvSpPr>
        <p:spPr>
          <a:xfrm>
            <a:off x="1251585" y="202565"/>
            <a:ext cx="337185" cy="33718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7" name="Shape 9">
            <a:extLst>
              <a:ext uri="{FF2B5EF4-FFF2-40B4-BE49-F238E27FC236}">
                <a16:creationId xmlns:a16="http://schemas.microsoft.com/office/drawing/2014/main" id="{B5363318-065C-43F3-9F83-7324F5DDC8EE}"/>
              </a:ext>
            </a:extLst>
          </p:cNvPr>
          <p:cNvSpPr/>
          <p:nvPr/>
        </p:nvSpPr>
        <p:spPr>
          <a:xfrm>
            <a:off x="771525" y="202565"/>
            <a:ext cx="337185" cy="337185"/>
          </a:xfrm>
          <a:prstGeom prst="ellipse">
            <a:avLst/>
          </a:prstGeom>
          <a:solidFill>
            <a:srgbClr val="00B0F0"/>
          </a:solidFill>
          <a:ln w="19050">
            <a:solidFill>
              <a:srgbClr val="FFFFFF"/>
            </a:solidFill>
            <a:prstDash val="solid"/>
          </a:ln>
        </p:spPr>
      </p:sp>
      <p:sp>
        <p:nvSpPr>
          <p:cNvPr id="8" name="Text 10">
            <a:extLst>
              <a:ext uri="{FF2B5EF4-FFF2-40B4-BE49-F238E27FC236}">
                <a16:creationId xmlns:a16="http://schemas.microsoft.com/office/drawing/2014/main" id="{81AD1769-6D6A-45A6-9ACA-AF2CFCCCE1E3}"/>
              </a:ext>
            </a:extLst>
          </p:cNvPr>
          <p:cNvSpPr/>
          <p:nvPr/>
        </p:nvSpPr>
        <p:spPr>
          <a:xfrm>
            <a:off x="771525" y="202565"/>
            <a:ext cx="337185" cy="33718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9" name="Shape 11">
            <a:extLst>
              <a:ext uri="{FF2B5EF4-FFF2-40B4-BE49-F238E27FC236}">
                <a16:creationId xmlns:a16="http://schemas.microsoft.com/office/drawing/2014/main" id="{A72542EF-E0F1-4F5D-A56F-F1D8CCAD2E5E}"/>
              </a:ext>
            </a:extLst>
          </p:cNvPr>
          <p:cNvSpPr/>
          <p:nvPr/>
        </p:nvSpPr>
        <p:spPr>
          <a:xfrm>
            <a:off x="1731645" y="202565"/>
            <a:ext cx="337185" cy="337185"/>
          </a:xfrm>
          <a:prstGeom prst="ellipse">
            <a:avLst/>
          </a:prstGeom>
          <a:solidFill>
            <a:srgbClr val="00B0F0"/>
          </a:solidFill>
          <a:ln w="19050">
            <a:solidFill>
              <a:srgbClr val="FFFFFF"/>
            </a:solidFill>
            <a:prstDash val="solid"/>
          </a:ln>
        </p:spPr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CD575FA9-A840-4024-B221-460F4381EE4D}"/>
              </a:ext>
            </a:extLst>
          </p:cNvPr>
          <p:cNvSpPr/>
          <p:nvPr/>
        </p:nvSpPr>
        <p:spPr>
          <a:xfrm>
            <a:off x="1731645" y="202565"/>
            <a:ext cx="337185" cy="33718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1" name="Shape 13">
            <a:extLst>
              <a:ext uri="{FF2B5EF4-FFF2-40B4-BE49-F238E27FC236}">
                <a16:creationId xmlns:a16="http://schemas.microsoft.com/office/drawing/2014/main" id="{FA800813-9A20-4F2E-8CC8-2BBF122ED2C3}"/>
              </a:ext>
            </a:extLst>
          </p:cNvPr>
          <p:cNvSpPr/>
          <p:nvPr/>
        </p:nvSpPr>
        <p:spPr>
          <a:xfrm>
            <a:off x="1701165" y="1215390"/>
            <a:ext cx="8762365" cy="1905635"/>
          </a:xfrm>
          <a:prstGeom prst="rect">
            <a:avLst/>
          </a:prstGeom>
          <a:solidFill>
            <a:srgbClr val="000000">
              <a:alpha val="0"/>
            </a:srgbClr>
          </a:solidFill>
          <a:ln w="57150">
            <a:solidFill>
              <a:srgbClr val="00B0F0"/>
            </a:solidFill>
            <a:prstDash val="solid"/>
          </a:ln>
        </p:spPr>
      </p:sp>
      <p:sp>
        <p:nvSpPr>
          <p:cNvPr id="12" name="Text 14">
            <a:extLst>
              <a:ext uri="{FF2B5EF4-FFF2-40B4-BE49-F238E27FC236}">
                <a16:creationId xmlns:a16="http://schemas.microsoft.com/office/drawing/2014/main" id="{A8DD15D1-00BE-4224-B17B-74AFF45DCA22}"/>
              </a:ext>
            </a:extLst>
          </p:cNvPr>
          <p:cNvSpPr/>
          <p:nvPr/>
        </p:nvSpPr>
        <p:spPr>
          <a:xfrm>
            <a:off x="1701165" y="1215390"/>
            <a:ext cx="8762365" cy="190563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3" name="Shape 17">
            <a:extLst>
              <a:ext uri="{FF2B5EF4-FFF2-40B4-BE49-F238E27FC236}">
                <a16:creationId xmlns:a16="http://schemas.microsoft.com/office/drawing/2014/main" id="{C3CE75D8-1038-4BA9-B300-C010F01D3E48}"/>
              </a:ext>
            </a:extLst>
          </p:cNvPr>
          <p:cNvSpPr/>
          <p:nvPr/>
        </p:nvSpPr>
        <p:spPr>
          <a:xfrm>
            <a:off x="291465" y="6075045"/>
            <a:ext cx="607496" cy="0"/>
          </a:xfrm>
          <a:prstGeom prst="line">
            <a:avLst/>
          </a:prstGeom>
          <a:noFill/>
          <a:ln w="57150">
            <a:solidFill>
              <a:srgbClr val="00B0F0"/>
            </a:solidFill>
            <a:prstDash val="solid"/>
            <a:headEnd type="none"/>
            <a:tailEnd type="none"/>
          </a:ln>
        </p:spPr>
      </p:sp>
      <p:sp>
        <p:nvSpPr>
          <p:cNvPr id="14" name="Shape 18">
            <a:extLst>
              <a:ext uri="{FF2B5EF4-FFF2-40B4-BE49-F238E27FC236}">
                <a16:creationId xmlns:a16="http://schemas.microsoft.com/office/drawing/2014/main" id="{8FD30D83-6A07-490F-9676-6752E9807200}"/>
              </a:ext>
            </a:extLst>
          </p:cNvPr>
          <p:cNvSpPr/>
          <p:nvPr/>
        </p:nvSpPr>
        <p:spPr>
          <a:xfrm>
            <a:off x="291465" y="6308725"/>
            <a:ext cx="607496" cy="0"/>
          </a:xfrm>
          <a:prstGeom prst="line">
            <a:avLst/>
          </a:prstGeom>
          <a:noFill/>
          <a:ln w="57150">
            <a:solidFill>
              <a:srgbClr val="00B0F0"/>
            </a:solidFill>
            <a:prstDash val="solid"/>
            <a:headEnd type="none"/>
            <a:tailEnd type="none"/>
          </a:ln>
        </p:spPr>
      </p:sp>
      <p:sp>
        <p:nvSpPr>
          <p:cNvPr id="15" name="Shape 19">
            <a:extLst>
              <a:ext uri="{FF2B5EF4-FFF2-40B4-BE49-F238E27FC236}">
                <a16:creationId xmlns:a16="http://schemas.microsoft.com/office/drawing/2014/main" id="{C0746F7B-3C60-4C71-9491-ED5E6E058A4C}"/>
              </a:ext>
            </a:extLst>
          </p:cNvPr>
          <p:cNvSpPr/>
          <p:nvPr/>
        </p:nvSpPr>
        <p:spPr>
          <a:xfrm>
            <a:off x="291465" y="6542405"/>
            <a:ext cx="607496" cy="0"/>
          </a:xfrm>
          <a:prstGeom prst="line">
            <a:avLst/>
          </a:prstGeom>
          <a:noFill/>
          <a:ln w="57150">
            <a:solidFill>
              <a:srgbClr val="00B0F0"/>
            </a:solidFill>
            <a:prstDash val="solid"/>
            <a:headEnd type="none"/>
            <a:tailEnd type="none"/>
          </a:ln>
        </p:spPr>
      </p:sp>
      <p:sp>
        <p:nvSpPr>
          <p:cNvPr id="16" name="Shape 0">
            <a:extLst>
              <a:ext uri="{FF2B5EF4-FFF2-40B4-BE49-F238E27FC236}">
                <a16:creationId xmlns:a16="http://schemas.microsoft.com/office/drawing/2014/main" id="{DB85C168-C0CD-4C31-8471-F49BA6A891F1}"/>
              </a:ext>
            </a:extLst>
          </p:cNvPr>
          <p:cNvSpPr/>
          <p:nvPr/>
        </p:nvSpPr>
        <p:spPr>
          <a:xfrm>
            <a:off x="8973058" y="6143625"/>
            <a:ext cx="3062097" cy="51117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/>
        </p:spPr>
      </p:sp>
      <p:sp>
        <p:nvSpPr>
          <p:cNvPr id="17" name="Text 1">
            <a:extLst>
              <a:ext uri="{FF2B5EF4-FFF2-40B4-BE49-F238E27FC236}">
                <a16:creationId xmlns:a16="http://schemas.microsoft.com/office/drawing/2014/main" id="{0E3712CD-3CE1-4C2C-8F40-4B8998AC57C7}"/>
              </a:ext>
            </a:extLst>
          </p:cNvPr>
          <p:cNvSpPr/>
          <p:nvPr/>
        </p:nvSpPr>
        <p:spPr>
          <a:xfrm>
            <a:off x="9493250" y="6143625"/>
            <a:ext cx="2541905" cy="51117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8" name="Shape 2">
            <a:extLst>
              <a:ext uri="{FF2B5EF4-FFF2-40B4-BE49-F238E27FC236}">
                <a16:creationId xmlns:a16="http://schemas.microsoft.com/office/drawing/2014/main" id="{0F5C4DCC-9CA0-4387-B14E-A0CA74283EEB}"/>
              </a:ext>
            </a:extLst>
          </p:cNvPr>
          <p:cNvSpPr/>
          <p:nvPr/>
        </p:nvSpPr>
        <p:spPr>
          <a:xfrm>
            <a:off x="8954262" y="5563870"/>
            <a:ext cx="3080894" cy="51117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/>
        </p:spPr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C9FEDB89-11E3-4BD8-AE85-5F1109D467EE}"/>
              </a:ext>
            </a:extLst>
          </p:cNvPr>
          <p:cNvSpPr/>
          <p:nvPr/>
        </p:nvSpPr>
        <p:spPr>
          <a:xfrm>
            <a:off x="9493250" y="5563870"/>
            <a:ext cx="2541905" cy="511175"/>
          </a:xfrm>
          <a:prstGeom prst="rect">
            <a:avLst/>
          </a:prstGeom>
          <a:noFill/>
          <a:ln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0" name="Text 13">
            <a:extLst>
              <a:ext uri="{FF2B5EF4-FFF2-40B4-BE49-F238E27FC236}">
                <a16:creationId xmlns:a16="http://schemas.microsoft.com/office/drawing/2014/main" id="{C654ED82-EFF3-4BEC-98F0-2EDC9A2A319E}"/>
              </a:ext>
            </a:extLst>
          </p:cNvPr>
          <p:cNvSpPr/>
          <p:nvPr/>
        </p:nvSpPr>
        <p:spPr>
          <a:xfrm>
            <a:off x="8954261" y="5554345"/>
            <a:ext cx="3062097" cy="55499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 err="1">
                <a:solidFill>
                  <a:srgbClr val="000000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Reporter：</a:t>
            </a:r>
            <a:r>
              <a:rPr lang="en-US" altLang="zh-CN" sz="2000" b="1" dirty="0" err="1">
                <a:solidFill>
                  <a:srgbClr val="000000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Jiaxuan</a:t>
            </a:r>
            <a:r>
              <a:rPr lang="en-US" altLang="zh-CN" sz="2000" b="1" dirty="0">
                <a:solidFill>
                  <a:srgbClr val="000000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 Yue</a:t>
            </a:r>
            <a:endParaRPr lang="en-US" sz="1600" dirty="0"/>
          </a:p>
        </p:txBody>
      </p:sp>
      <p:sp>
        <p:nvSpPr>
          <p:cNvPr id="21" name="Text 14">
            <a:extLst>
              <a:ext uri="{FF2B5EF4-FFF2-40B4-BE49-F238E27FC236}">
                <a16:creationId xmlns:a16="http://schemas.microsoft.com/office/drawing/2014/main" id="{E4592EA2-73F0-48E6-96D8-DBFE7B394A8E}"/>
              </a:ext>
            </a:extLst>
          </p:cNvPr>
          <p:cNvSpPr/>
          <p:nvPr/>
        </p:nvSpPr>
        <p:spPr>
          <a:xfrm>
            <a:off x="9093835" y="6186043"/>
            <a:ext cx="2496820" cy="55499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Date：2025/09/19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76338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773</Words>
  <Application>Microsoft Office PowerPoint</Application>
  <PresentationFormat>宽屏</PresentationFormat>
  <Paragraphs>71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 Unicode MS</vt:lpstr>
      <vt:lpstr>Inter</vt:lpstr>
      <vt:lpstr>等线 Light</vt:lpstr>
      <vt:lpstr>Arial</vt:lpstr>
      <vt:lpstr>MiSans</vt:lpstr>
      <vt:lpstr>Montserrat</vt:lpstr>
      <vt:lpstr>Noto Sans SC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lemon38126685@163.com</dc:creator>
  <cp:lastModifiedBy>lemon38126685@163.com</cp:lastModifiedBy>
  <cp:revision>1</cp:revision>
  <dcterms:created xsi:type="dcterms:W3CDTF">2025-09-26T11:12:12Z</dcterms:created>
  <dcterms:modified xsi:type="dcterms:W3CDTF">2025-09-26T11:14:59Z</dcterms:modified>
</cp:coreProperties>
</file>