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60" r:id="rId5"/>
    <p:sldId id="264" r:id="rId6"/>
    <p:sldId id="263" r:id="rId7"/>
    <p:sldId id="258" r:id="rId8"/>
    <p:sldId id="261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43" y="58"/>
      </p:cViewPr>
      <p:guideLst>
        <p:guide orient="horz" pos="2160"/>
        <p:guide pos="38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1F57C-FD5D-497F-A6C2-7E54FBC3AF0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76568-D6FD-467D-9B34-2BB7CB3D91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4"/>
          <p:cNvSpPr/>
          <p:nvPr/>
        </p:nvSpPr>
        <p:spPr>
          <a:xfrm>
            <a:off x="1870711" y="1315085"/>
            <a:ext cx="8364972" cy="177101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MiSans" pitchFamily="34" charset="-120"/>
              </a:rPr>
              <a:t>Kaggle LLM Classification Finetuning</a:t>
            </a:r>
            <a:endParaRPr 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Shape 5"/>
          <p:cNvSpPr/>
          <p:nvPr/>
        </p:nvSpPr>
        <p:spPr>
          <a:xfrm>
            <a:off x="2675255" y="1055370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6" name="Text 6"/>
          <p:cNvSpPr/>
          <p:nvPr/>
        </p:nvSpPr>
        <p:spPr>
          <a:xfrm>
            <a:off x="2675255" y="1055370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7"/>
          <p:cNvSpPr/>
          <p:nvPr/>
        </p:nvSpPr>
        <p:spPr>
          <a:xfrm>
            <a:off x="3635375" y="1055370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8" name="Text 8"/>
          <p:cNvSpPr/>
          <p:nvPr/>
        </p:nvSpPr>
        <p:spPr>
          <a:xfrm>
            <a:off x="3635375" y="1055370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9"/>
          <p:cNvSpPr/>
          <p:nvPr/>
        </p:nvSpPr>
        <p:spPr>
          <a:xfrm>
            <a:off x="3155315" y="1055370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0" name="Text 10"/>
          <p:cNvSpPr/>
          <p:nvPr/>
        </p:nvSpPr>
        <p:spPr>
          <a:xfrm>
            <a:off x="3155315" y="1055370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11"/>
          <p:cNvSpPr/>
          <p:nvPr/>
        </p:nvSpPr>
        <p:spPr>
          <a:xfrm>
            <a:off x="4115435" y="1055370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2" name="Text 12"/>
          <p:cNvSpPr/>
          <p:nvPr/>
        </p:nvSpPr>
        <p:spPr>
          <a:xfrm>
            <a:off x="4115435" y="1055370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Text 13"/>
          <p:cNvSpPr/>
          <p:nvPr/>
        </p:nvSpPr>
        <p:spPr>
          <a:xfrm>
            <a:off x="8608695" y="5554345"/>
            <a:ext cx="3407410" cy="55499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Reporter：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ZHANG FAN</a:t>
            </a:r>
            <a:endParaRPr 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Text 14"/>
          <p:cNvSpPr/>
          <p:nvPr/>
        </p:nvSpPr>
        <p:spPr>
          <a:xfrm>
            <a:off x="9093835" y="6186043"/>
            <a:ext cx="2681398" cy="55499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Date：2025/10/10</a:t>
            </a:r>
            <a:endParaRPr 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Shape 15"/>
          <p:cNvSpPr/>
          <p:nvPr/>
        </p:nvSpPr>
        <p:spPr>
          <a:xfrm>
            <a:off x="291465" y="607504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6" name="Shape 16"/>
          <p:cNvSpPr/>
          <p:nvPr/>
        </p:nvSpPr>
        <p:spPr>
          <a:xfrm>
            <a:off x="291465" y="630872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7" name="Shape 17"/>
          <p:cNvSpPr/>
          <p:nvPr/>
        </p:nvSpPr>
        <p:spPr>
          <a:xfrm>
            <a:off x="291465" y="654240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8" name="Shape 18"/>
          <p:cNvSpPr/>
          <p:nvPr/>
        </p:nvSpPr>
        <p:spPr>
          <a:xfrm>
            <a:off x="4888230" y="1223645"/>
            <a:ext cx="5448300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9" name="Shape 19"/>
          <p:cNvSpPr/>
          <p:nvPr/>
        </p:nvSpPr>
        <p:spPr>
          <a:xfrm>
            <a:off x="1588770" y="2950845"/>
            <a:ext cx="8747760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0" name="Shape 20"/>
          <p:cNvSpPr/>
          <p:nvPr/>
        </p:nvSpPr>
        <p:spPr>
          <a:xfrm>
            <a:off x="10342245" y="1207135"/>
            <a:ext cx="0" cy="175895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1" name="Shape 21"/>
          <p:cNvSpPr/>
          <p:nvPr/>
        </p:nvSpPr>
        <p:spPr>
          <a:xfrm>
            <a:off x="1583055" y="1223645"/>
            <a:ext cx="0" cy="175895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2" name="Shape 22"/>
          <p:cNvSpPr/>
          <p:nvPr/>
        </p:nvSpPr>
        <p:spPr>
          <a:xfrm>
            <a:off x="1557020" y="1210945"/>
            <a:ext cx="742315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3" name="Text 1"/>
          <p:cNvSpPr/>
          <p:nvPr/>
        </p:nvSpPr>
        <p:spPr>
          <a:xfrm>
            <a:off x="2489670" y="3907155"/>
            <a:ext cx="7614450" cy="42656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30000"/>
              </a:lnSpc>
              <a:buNone/>
            </a:pPr>
            <a:r>
              <a:rPr lang="en-US" altLang="zh-CN" dirty="0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Team Members</a:t>
            </a:r>
            <a:r>
              <a:rPr lang="zh-CN" altLang="en-US" dirty="0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：</a:t>
            </a:r>
            <a:r>
              <a:rPr lang="en-US" altLang="zh-CN" dirty="0" err="1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Jiaxuan</a:t>
            </a:r>
            <a:r>
              <a:rPr lang="en-US" altLang="zh-CN" dirty="0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 Yue</a:t>
            </a:r>
            <a:r>
              <a:rPr lang="zh-CN" altLang="en-US" dirty="0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，</a:t>
            </a:r>
            <a:r>
              <a:rPr lang="en-US" altLang="zh-CN" dirty="0" err="1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Leying</a:t>
            </a:r>
            <a:r>
              <a:rPr lang="en-US" altLang="zh-CN" dirty="0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</a:rPr>
              <a:t> Deng</a:t>
            </a:r>
            <a:r>
              <a:rPr lang="zh-CN" altLang="en-US" dirty="0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</a:rPr>
              <a:t>，</a:t>
            </a:r>
            <a:r>
              <a:rPr lang="en-US" altLang="zh-CN" dirty="0" err="1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</a:rPr>
              <a:t>Linsen</a:t>
            </a:r>
            <a:r>
              <a:rPr lang="en-US" altLang="zh-CN" dirty="0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</a:rPr>
              <a:t> Song</a:t>
            </a:r>
            <a:r>
              <a:rPr lang="zh-CN" altLang="en-US" dirty="0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Noto Sans SC" panose="020B0200000000000000" pitchFamily="34" charset="-122"/>
                <a:ea typeface="Noto Sans SC" panose="020B0200000000000000" pitchFamily="34" charset="-122"/>
              </a:rPr>
              <a:t>Fan Zhang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520959" y="485658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Task1</a:t>
            </a:r>
            <a:endParaRPr lang="en-US" sz="16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4117" y="2048332"/>
            <a:ext cx="4962948" cy="31749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3105" y="1336218"/>
            <a:ext cx="63550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effectLst/>
                <a:latin typeface="微软雅黑" panose="020B0503020204020204" charset="-122"/>
                <a:ea typeface="微软雅黑" panose="020B0503020204020204" charset="-122"/>
              </a:rPr>
              <a:t>Random Forest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520959" y="485658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Task2</a:t>
            </a:r>
            <a:endParaRPr 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" y="993775"/>
            <a:ext cx="6019800" cy="3576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075" y="630555"/>
            <a:ext cx="6416040" cy="47853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3675" y="5267325"/>
            <a:ext cx="10083800" cy="783590"/>
          </a:xfrm>
          <a:prstGeom prst="rect">
            <a:avLst/>
          </a:prstGeom>
        </p:spPr>
        <p:txBody>
          <a:bodyPr>
            <a:noAutofit/>
          </a:bodyPr>
          <a:p>
            <a:pPr marL="0" indent="0" algn="l">
              <a:lnSpc>
                <a:spcPts val="131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特征向量维度不一</a:t>
            </a: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致</a:t>
            </a:r>
            <a:endParaRPr lang="zh-CN" altLang="en-US" sz="1600" b="1" i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ts val="1315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1" i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ts val="131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特征向量存在大量</a:t>
            </a:r>
            <a:r>
              <a:rPr lang="en-US" altLang="zh-CN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</a:t>
            </a:r>
            <a:endParaRPr lang="zh-CN" altLang="en-US" sz="1600" b="1" i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ts val="1315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1" i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ts val="131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原因：在文本编码过程中多次执行</a:t>
            </a:r>
            <a:r>
              <a:rPr lang="en-US" altLang="zh-CN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fit</a:t>
            </a: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操作，导致特征空间不统一</a:t>
            </a:r>
            <a:endParaRPr lang="zh-CN" altLang="en-US" sz="1600" b="1" i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ts val="1315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600" b="1" i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ts val="131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解决：单次</a:t>
            </a:r>
            <a:r>
              <a:rPr lang="en-US" altLang="zh-CN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fit</a:t>
            </a: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构建特征空间，基于全量文本集合执行一次</a:t>
            </a:r>
            <a:r>
              <a:rPr lang="en-US" altLang="zh-CN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fit</a:t>
            </a: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，生成唯一通用的特征空间。</a:t>
            </a:r>
            <a:endParaRPr lang="zh-CN" altLang="en-US" sz="1600" b="1" i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457200" algn="l">
              <a:lnSpc>
                <a:spcPts val="131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多次</a:t>
            </a:r>
            <a:r>
              <a:rPr lang="en-US" altLang="zh-CN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</a:t>
            </a:r>
            <a:r>
              <a:rPr lang="zh-CN" altLang="en-US" sz="1600" b="1" i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编码</a:t>
            </a:r>
            <a:endParaRPr lang="zh-CN" altLang="en-US" sz="1600" b="1" i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520959" y="485658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Task3</a:t>
            </a:r>
            <a:endParaRPr 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297180" y="1499616"/>
            <a:ext cx="635508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 err="1">
                <a:effectLst/>
                <a:latin typeface="微软雅黑" panose="020B0503020204020204" charset="-122"/>
                <a:ea typeface="微软雅黑" panose="020B0503020204020204" charset="-122"/>
              </a:rPr>
              <a:t>XGBoost  logloss= 1.02332  </a:t>
            </a:r>
            <a:r>
              <a:rPr lang="en-US" altLang="zh-CN" b="0" i="0" dirty="0" err="1">
                <a:effectLst/>
                <a:latin typeface="微软雅黑" panose="020B0503020204020204" charset="-122"/>
                <a:ea typeface="微软雅黑" panose="020B0503020204020204" charset="-122"/>
              </a:rPr>
              <a:t>rank 30</a:t>
            </a:r>
            <a:endParaRPr lang="en-US" altLang="zh-CN" b="0" i="0" dirty="0" err="1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" y="2141042"/>
            <a:ext cx="5690522" cy="32420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48056" y="229789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Task4</a:t>
            </a:r>
            <a:endParaRPr lang="en-US" sz="16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8056" y="739915"/>
            <a:ext cx="8449056" cy="59613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0" rIns="0" bIns="76176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Ollama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Inference Testing System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The local LLM calling framework has implemented the complete logic for invoking local large language models (e.g.,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llama3:8b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) via the Ollama tool.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It includes the following features: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Encapsulates the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ollama_predict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function, which interacts with the Ollama service through HTTP API requests to http://localhost:1143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/api/generate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Supports specifying the model name via the --ollama_model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 parameter; by default, it uses the locally installed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llama3:8b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model.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Automatically processes the input prompt format (integrating user questions and answers from Model A/Model B) and outputs classification results (0/1/2).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Sample Size Control Mechanism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Optimized for testing efficiency, it implements two sample truncation methods: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"Brute-force truncation"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 Directly retains the first 100 samples using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df.head(100)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to quickly verify the workflow.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"Parameter control"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: Adds the --test_sample_num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 command-line parameter to support dynamic specification of the number of test samples (e.g.,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--test_sample_num 50 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uses only 50 samples).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Batch Testing and Progress Tracking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Implements the logic for iterating through sample data, including: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Real-time output of progress (e.g., "Processed: 50/100") to facilitate tracking of the test status.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4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Next Week's Plan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charset="-122"/>
                <a:ea typeface="微软雅黑" panose="020B0503020204020204" charset="-122"/>
              </a:rPr>
              <a:t>Incorporate adjustments for LoRA parameters.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03405" y="556905"/>
            <a:ext cx="2860397" cy="20948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897112" y="3204615"/>
            <a:ext cx="3036741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dirty="0">
                <a:solidFill>
                  <a:schemeClr val="accent1"/>
                </a:solidFill>
              </a:rPr>
              <a:t>{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"total_samples": 1000,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"test_samples": 200,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"accuracy": 0.405,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"f1_score": 0.3177295666034538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}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分类报告: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      precision    recall  f1-score   support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   0     0.3937    0.9000    0.5478        70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   1     0.5312    0.2394    0.3301        71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         2     0.1250    0.0169    0.0299        59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  accuracy                         0.4050       200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   macro avg     0.3500    0.3855    0.3026       200</a:t>
            </a:r>
            <a:endParaRPr lang="zh-CN" altLang="en-US" sz="1000" dirty="0">
              <a:solidFill>
                <a:schemeClr val="accent1"/>
              </a:solidFill>
            </a:endParaRPr>
          </a:p>
          <a:p>
            <a:r>
              <a:rPr lang="zh-CN" altLang="en-US" sz="1000" dirty="0">
                <a:solidFill>
                  <a:schemeClr val="accent1"/>
                </a:solidFill>
              </a:rPr>
              <a:t>weighted avg     0.3633    0.4050    0.3177       200</a:t>
            </a:r>
            <a:endParaRPr lang="zh-CN" altLang="en-US" sz="1000" dirty="0">
              <a:solidFill>
                <a:schemeClr val="accent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234" y="56746"/>
            <a:ext cx="984558" cy="9305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0959" y="485658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sz="3600" dirty="0">
                <a:solidFill>
                  <a:srgbClr val="00AEEF"/>
                </a:solidFill>
                <a:latin typeface="Noto Sans SC" panose="020B0200000000000000" pitchFamily="34" charset="-122"/>
                <a:ea typeface="Noto Sans SC" panose="020B0200000000000000" pitchFamily="34" charset="-122"/>
                <a:cs typeface="Noto Sans SC" panose="020B0200000000000000" pitchFamily="34" charset="-120"/>
              </a:rPr>
              <a:t>cooperation &amp; exchange</a:t>
            </a:r>
            <a:endParaRPr lang="en-US" sz="16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4067" y="993658"/>
            <a:ext cx="6596743" cy="26634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2605" y="3927702"/>
            <a:ext cx="5935288" cy="28410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4"/>
          <p:cNvSpPr/>
          <p:nvPr/>
        </p:nvSpPr>
        <p:spPr>
          <a:xfrm>
            <a:off x="1870710" y="1315085"/>
            <a:ext cx="8588375" cy="177101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1500" b="1" dirty="0">
                <a:solidFill>
                  <a:srgbClr val="000000"/>
                </a:solidFill>
                <a:latin typeface="MiSans" pitchFamily="34" charset="0"/>
                <a:ea typeface="MiSans" pitchFamily="34" charset="-122"/>
                <a:cs typeface="MiSans" pitchFamily="34" charset="-120"/>
              </a:rPr>
              <a:t>THANKS!</a:t>
            </a:r>
            <a:endParaRPr lang="en-US" sz="1600" dirty="0"/>
          </a:p>
        </p:txBody>
      </p:sp>
      <p:sp>
        <p:nvSpPr>
          <p:cNvPr id="3" name="Shape 5"/>
          <p:cNvSpPr/>
          <p:nvPr/>
        </p:nvSpPr>
        <p:spPr>
          <a:xfrm>
            <a:off x="291465" y="202565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4" name="Text 6"/>
          <p:cNvSpPr/>
          <p:nvPr/>
        </p:nvSpPr>
        <p:spPr>
          <a:xfrm>
            <a:off x="291465" y="202565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7"/>
          <p:cNvSpPr/>
          <p:nvPr/>
        </p:nvSpPr>
        <p:spPr>
          <a:xfrm>
            <a:off x="1251585" y="202565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6" name="Text 8"/>
          <p:cNvSpPr/>
          <p:nvPr/>
        </p:nvSpPr>
        <p:spPr>
          <a:xfrm>
            <a:off x="1251585" y="202565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Shape 9"/>
          <p:cNvSpPr/>
          <p:nvPr/>
        </p:nvSpPr>
        <p:spPr>
          <a:xfrm>
            <a:off x="771525" y="202565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8" name="Text 10"/>
          <p:cNvSpPr/>
          <p:nvPr/>
        </p:nvSpPr>
        <p:spPr>
          <a:xfrm>
            <a:off x="771525" y="202565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11"/>
          <p:cNvSpPr/>
          <p:nvPr/>
        </p:nvSpPr>
        <p:spPr>
          <a:xfrm>
            <a:off x="1731645" y="202565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0" name="Text 12"/>
          <p:cNvSpPr/>
          <p:nvPr/>
        </p:nvSpPr>
        <p:spPr>
          <a:xfrm>
            <a:off x="1731645" y="202565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13"/>
          <p:cNvSpPr/>
          <p:nvPr/>
        </p:nvSpPr>
        <p:spPr>
          <a:xfrm>
            <a:off x="1701165" y="1215390"/>
            <a:ext cx="8762365" cy="1905635"/>
          </a:xfrm>
          <a:prstGeom prst="rect">
            <a:avLst/>
          </a:prstGeom>
          <a:solidFill>
            <a:srgbClr val="000000">
              <a:alpha val="0"/>
            </a:srgbClr>
          </a:solidFill>
          <a:ln w="57150">
            <a:solidFill>
              <a:srgbClr val="00B0F0"/>
            </a:solidFill>
            <a:prstDash val="solid"/>
          </a:ln>
        </p:spPr>
        <p:txBody>
          <a:bodyPr/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 14"/>
          <p:cNvSpPr/>
          <p:nvPr/>
        </p:nvSpPr>
        <p:spPr>
          <a:xfrm>
            <a:off x="1701165" y="1215390"/>
            <a:ext cx="8762365" cy="190563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7"/>
          <p:cNvSpPr/>
          <p:nvPr/>
        </p:nvSpPr>
        <p:spPr>
          <a:xfrm>
            <a:off x="291465" y="607504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4" name="Shape 18"/>
          <p:cNvSpPr/>
          <p:nvPr/>
        </p:nvSpPr>
        <p:spPr>
          <a:xfrm>
            <a:off x="291465" y="630872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5" name="Shape 19"/>
          <p:cNvSpPr/>
          <p:nvPr/>
        </p:nvSpPr>
        <p:spPr>
          <a:xfrm>
            <a:off x="291465" y="654240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6" name="Shape 0"/>
          <p:cNvSpPr/>
          <p:nvPr/>
        </p:nvSpPr>
        <p:spPr>
          <a:xfrm>
            <a:off x="8973058" y="6143625"/>
            <a:ext cx="3062097" cy="5111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</p:sp>
      <p:sp>
        <p:nvSpPr>
          <p:cNvPr id="17" name="Text 1"/>
          <p:cNvSpPr/>
          <p:nvPr/>
        </p:nvSpPr>
        <p:spPr>
          <a:xfrm>
            <a:off x="9493250" y="6143625"/>
            <a:ext cx="2541905" cy="51117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8" name="Shape 2"/>
          <p:cNvSpPr/>
          <p:nvPr/>
        </p:nvSpPr>
        <p:spPr>
          <a:xfrm>
            <a:off x="8954262" y="5563870"/>
            <a:ext cx="3080894" cy="511175"/>
          </a:xfrm>
          <a:prstGeom prst="roundRect">
            <a:avLst>
              <a:gd name="adj" fmla="val 50000"/>
            </a:avLst>
          </a:prstGeom>
          <a:solidFill>
            <a:srgbClr val="00B0F0"/>
          </a:solidFill>
        </p:spPr>
      </p:sp>
      <p:sp>
        <p:nvSpPr>
          <p:cNvPr id="19" name="Text 3"/>
          <p:cNvSpPr/>
          <p:nvPr/>
        </p:nvSpPr>
        <p:spPr>
          <a:xfrm>
            <a:off x="9493250" y="5563870"/>
            <a:ext cx="2541905" cy="51117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0" name="Text 13"/>
          <p:cNvSpPr/>
          <p:nvPr/>
        </p:nvSpPr>
        <p:spPr>
          <a:xfrm>
            <a:off x="8900795" y="5553710"/>
            <a:ext cx="3188335" cy="5213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Reporter：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ZHANG FAN</a:t>
            </a:r>
            <a:endParaRPr lang="en-US" sz="16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 14"/>
          <p:cNvSpPr/>
          <p:nvPr/>
        </p:nvSpPr>
        <p:spPr>
          <a:xfrm>
            <a:off x="9093835" y="6186043"/>
            <a:ext cx="2496820" cy="554990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Date：2025/10/10</a:t>
            </a:r>
            <a:endParaRPr lang="en-US" sz="2000" b="1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2145</Words>
  <Application>WPS 演示</Application>
  <PresentationFormat>宽屏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8" baseType="lpstr">
      <vt:lpstr>Arial</vt:lpstr>
      <vt:lpstr>宋体</vt:lpstr>
      <vt:lpstr>Wingdings</vt:lpstr>
      <vt:lpstr>MiSans</vt:lpstr>
      <vt:lpstr>Segoe Print</vt:lpstr>
      <vt:lpstr>MiSans</vt:lpstr>
      <vt:lpstr>MiSans</vt:lpstr>
      <vt:lpstr>Noto Sans SC</vt:lpstr>
      <vt:lpstr>Noto Sans SC</vt:lpstr>
      <vt:lpstr>Inter</vt:lpstr>
      <vt:lpstr>微软雅黑</vt:lpstr>
      <vt:lpstr>Montserrat</vt:lpstr>
      <vt:lpstr>Arial Unicode MS</vt:lpstr>
      <vt:lpstr>Menlo</vt:lpstr>
      <vt:lpstr>等线</vt:lpstr>
      <vt:lpstr>Arial Unicode MS</vt:lpstr>
      <vt:lpstr>等线 Light</vt:lpstr>
      <vt:lpstr>Calibri</vt:lpstr>
      <vt:lpstr>MingLiU-ExtB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lemon38126685@163.com</dc:creator>
  <cp:lastModifiedBy>Eternal</cp:lastModifiedBy>
  <cp:revision>4</cp:revision>
  <dcterms:created xsi:type="dcterms:W3CDTF">2025-09-26T11:12:00Z</dcterms:created>
  <dcterms:modified xsi:type="dcterms:W3CDTF">2025-10-10T12:04:32Z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7373A60709274A91950392A5F4D33A32_13</vt:lpwstr>
  </property>
  <property fmtid="{D5CDD505-2E9C-101B-9397-08002B2CF9AE}" pid="3" name="KSOProductBuildVer">
    <vt:lpwstr>2052-12.1.0.22529</vt:lpwstr>
  </property>
</Properties>
</file>