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6241D0-20F0-43EF-B9EF-DDE00A871F6F}">
  <a:tblStyle styleId="{146241D0-20F0-43EF-B9EF-DDE00A871F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a0df91b6c_4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a0df91b6c_4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a0df91b6c_4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da0df91b6c_4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a0df91b6c_4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a0df91b6c_4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a0df91b6c_4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da0df91b6c_4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a0df91b6c_4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a0df91b6c_4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a0df91b6c_4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a0df91b6c_4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a0df91b6c_4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a0df91b6c_4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a0df91b6c_4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da0df91b6c_4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a0df91b6c_4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da0df91b6c_4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707c56b4ea_0_2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707c56b4e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da0df91b6c_4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da0df91b6c_4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da0df91b6c_4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da0df91b6c_4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da0df91b6c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da0df91b6c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da0df91b6c_5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da0df91b6c_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da0df91b6c_5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da0df91b6c_5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a0df91b6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a0df91b6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a0df91b6c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a0df91b6c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a0df91b6c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a0df91b6c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a0df91b6c_4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a0df91b6c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a0df91b6c_4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a0df91b6c_4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a0df91b6c_4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a0df91b6c_4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a0df91b6c_4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a0df91b6c_4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Relationship Id="rId6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Relationship Id="rId5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MAFS5130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/>
              <a:t>Group14 : Jiang Xiaoyue, Shen Ruilin, Jia Yaoyao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ARIMA Model</a:t>
            </a:r>
            <a:endParaRPr/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1129700"/>
            <a:ext cx="19761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HK" sz="1620"/>
              <a:t>MA</a:t>
            </a:r>
            <a:r>
              <a:rPr b="1" lang="zh-HK" sz="1620"/>
              <a:t>(q) Model</a:t>
            </a:r>
            <a:endParaRPr b="1" sz="1620"/>
          </a:p>
        </p:txBody>
      </p:sp>
      <p:sp>
        <p:nvSpPr>
          <p:cNvPr id="133" name="Google Shape;133;p22"/>
          <p:cNvSpPr txBox="1"/>
          <p:nvPr/>
        </p:nvSpPr>
        <p:spPr>
          <a:xfrm>
            <a:off x="1608625" y="4113475"/>
            <a:ext cx="1254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HK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Inadequate!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625" y="1857125"/>
            <a:ext cx="5675450" cy="192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ARIMA Model</a:t>
            </a:r>
            <a:endParaRPr/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1129700"/>
            <a:ext cx="19761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HK" sz="1620"/>
              <a:t>AR</a:t>
            </a:r>
            <a:r>
              <a:rPr b="1" lang="zh-HK" sz="1620"/>
              <a:t>MA(p,q) Model</a:t>
            </a:r>
            <a:endParaRPr b="1" sz="1620"/>
          </a:p>
        </p:txBody>
      </p:sp>
      <p:sp>
        <p:nvSpPr>
          <p:cNvPr id="141" name="Google Shape;141;p23"/>
          <p:cNvSpPr txBox="1"/>
          <p:nvPr/>
        </p:nvSpPr>
        <p:spPr>
          <a:xfrm>
            <a:off x="3681725" y="4423125"/>
            <a:ext cx="1254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HK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Inadequate!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" y="1732175"/>
            <a:ext cx="4056650" cy="25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6025" y="1732175"/>
            <a:ext cx="4799924" cy="25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ARIMA Model</a:t>
            </a:r>
            <a:endParaRPr/>
          </a:p>
        </p:txBody>
      </p:sp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1129700"/>
            <a:ext cx="40566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HK" sz="1620"/>
              <a:t>ARIMA(p,d,q) Model</a:t>
            </a:r>
            <a:endParaRPr b="1" sz="1620"/>
          </a:p>
        </p:txBody>
      </p:sp>
      <p:sp>
        <p:nvSpPr>
          <p:cNvPr id="150" name="Google Shape;150;p24"/>
          <p:cNvSpPr txBox="1"/>
          <p:nvPr/>
        </p:nvSpPr>
        <p:spPr>
          <a:xfrm>
            <a:off x="6959450" y="4317438"/>
            <a:ext cx="1254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HK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Inadequate!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625" y="1620200"/>
            <a:ext cx="447675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8625" y="3246325"/>
            <a:ext cx="4476750" cy="1508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GARCH(m,s)</a:t>
            </a:r>
            <a:r>
              <a:rPr lang="zh-HK"/>
              <a:t> Model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950" y="1186450"/>
            <a:ext cx="3101975" cy="9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 rotWithShape="1">
          <a:blip r:embed="rId4">
            <a:alphaModFix/>
          </a:blip>
          <a:srcRect b="3222" l="0" r="0" t="0"/>
          <a:stretch/>
        </p:blipFill>
        <p:spPr>
          <a:xfrm>
            <a:off x="248500" y="2839825"/>
            <a:ext cx="230505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360575" y="2406163"/>
            <a:ext cx="30060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HK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lang="zh-HK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ACF 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0401" y="2839825"/>
            <a:ext cx="2305050" cy="1472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5775" y="2839825"/>
            <a:ext cx="3400425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5345775" y="2406172"/>
            <a:ext cx="30060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HK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t-test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GARCH(m,s) Model</a:t>
            </a:r>
            <a:endParaRPr/>
          </a:p>
        </p:txBody>
      </p:sp>
      <p:sp>
        <p:nvSpPr>
          <p:cNvPr id="169" name="Google Shape;169;p26"/>
          <p:cNvSpPr txBox="1"/>
          <p:nvPr/>
        </p:nvSpPr>
        <p:spPr>
          <a:xfrm>
            <a:off x="1574000" y="1089488"/>
            <a:ext cx="30060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HK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combinations of (m,s)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26"/>
          <p:cNvPicPr preferRelativeResize="0"/>
          <p:nvPr/>
        </p:nvPicPr>
        <p:blipFill rotWithShape="1">
          <a:blip r:embed="rId3">
            <a:alphaModFix/>
          </a:blip>
          <a:srcRect b="9324" l="9231" r="9790" t="2538"/>
          <a:stretch/>
        </p:blipFill>
        <p:spPr>
          <a:xfrm>
            <a:off x="1574000" y="1495450"/>
            <a:ext cx="5996000" cy="24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 txBox="1"/>
          <p:nvPr/>
        </p:nvSpPr>
        <p:spPr>
          <a:xfrm>
            <a:off x="2552825" y="4211475"/>
            <a:ext cx="45537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HK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GARCH(1,1) model has the lowest AIC!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GARCH(m,s) Model</a:t>
            </a:r>
            <a:endParaRPr/>
          </a:p>
        </p:txBody>
      </p:sp>
      <p:sp>
        <p:nvSpPr>
          <p:cNvPr id="177" name="Google Shape;177;p27"/>
          <p:cNvSpPr txBox="1"/>
          <p:nvPr/>
        </p:nvSpPr>
        <p:spPr>
          <a:xfrm>
            <a:off x="311700" y="1017725"/>
            <a:ext cx="40353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HK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Residuals analysis of GARCH(1,1) model</a:t>
            </a:r>
            <a:endParaRPr b="1"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HK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600" y="1578350"/>
            <a:ext cx="3568401" cy="11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5" y="1578350"/>
            <a:ext cx="3935275" cy="11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8600" y="3060875"/>
            <a:ext cx="3568400" cy="10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5" y="3060875"/>
            <a:ext cx="3935275" cy="1097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GARCH(m,s) Model</a:t>
            </a:r>
            <a:endParaRPr/>
          </a:p>
        </p:txBody>
      </p:sp>
      <p:sp>
        <p:nvSpPr>
          <p:cNvPr id="187" name="Google Shape;187;p28"/>
          <p:cNvSpPr txBox="1"/>
          <p:nvPr/>
        </p:nvSpPr>
        <p:spPr>
          <a:xfrm>
            <a:off x="311700" y="1143800"/>
            <a:ext cx="40353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HK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 </a:t>
            </a:r>
            <a:r>
              <a:rPr b="1" lang="zh-HK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GARCH(1,1) model</a:t>
            </a:r>
            <a:endParaRPr b="1"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HK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050" y="1641750"/>
            <a:ext cx="5365900" cy="18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 rotWithShape="1">
          <a:blip r:embed="rId4">
            <a:alphaModFix/>
          </a:blip>
          <a:srcRect b="11467" l="0" r="0" t="24252"/>
          <a:stretch/>
        </p:blipFill>
        <p:spPr>
          <a:xfrm>
            <a:off x="1752500" y="3887650"/>
            <a:ext cx="5639000" cy="4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ARIMA(p,d,q)-</a:t>
            </a:r>
            <a:r>
              <a:rPr lang="zh-HK"/>
              <a:t>GARCH(m,s) Model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 rotWithShape="1">
          <a:blip r:embed="rId3">
            <a:alphaModFix/>
          </a:blip>
          <a:srcRect b="3725" l="0" r="0" t="0"/>
          <a:stretch/>
        </p:blipFill>
        <p:spPr>
          <a:xfrm>
            <a:off x="3079950" y="1017725"/>
            <a:ext cx="2485625" cy="138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 rotWithShape="1">
          <a:blip r:embed="rId4">
            <a:alphaModFix/>
          </a:blip>
          <a:srcRect b="3479" l="0" r="0" t="4218"/>
          <a:stretch/>
        </p:blipFill>
        <p:spPr>
          <a:xfrm>
            <a:off x="1820950" y="2770075"/>
            <a:ext cx="533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9"/>
          <p:cNvSpPr txBox="1"/>
          <p:nvPr/>
        </p:nvSpPr>
        <p:spPr>
          <a:xfrm>
            <a:off x="1820950" y="2398613"/>
            <a:ext cx="30060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HK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combinations of (p,d,q)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1820950" y="4370275"/>
            <a:ext cx="56397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HK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ARMA(2,2)-</a:t>
            </a:r>
            <a:r>
              <a:rPr b="1" lang="zh-HK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GARCH(1,1) model has the lowest AIC!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ARIMA(p,d,q)-GARCH(m,s) Model</a:t>
            </a:r>
            <a:endParaRPr/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250" y="1440050"/>
            <a:ext cx="34480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0"/>
          <p:cNvSpPr txBox="1"/>
          <p:nvPr/>
        </p:nvSpPr>
        <p:spPr>
          <a:xfrm>
            <a:off x="2263213" y="1017725"/>
            <a:ext cx="5366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HK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Residuals analysis of ARMA(2,2)-GARCH(1,1) model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5025" y="3219675"/>
            <a:ext cx="4596500" cy="170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 rotWithShape="1">
          <a:blip r:embed="rId5">
            <a:alphaModFix/>
          </a:blip>
          <a:srcRect b="9357" l="0" r="0" t="10668"/>
          <a:stretch/>
        </p:blipFill>
        <p:spPr>
          <a:xfrm>
            <a:off x="2327100" y="2741375"/>
            <a:ext cx="383857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0"/>
          <p:cNvSpPr txBox="1"/>
          <p:nvPr/>
        </p:nvSpPr>
        <p:spPr>
          <a:xfrm>
            <a:off x="2263213" y="2289122"/>
            <a:ext cx="4889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HK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 of ARMA(2,2)-GARCH(1,1) model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LSTM Model Setting</a:t>
            </a:r>
            <a:endParaRPr/>
          </a:p>
        </p:txBody>
      </p:sp>
      <p:sp>
        <p:nvSpPr>
          <p:cNvPr id="214" name="Google Shape;214;p31"/>
          <p:cNvSpPr txBox="1"/>
          <p:nvPr/>
        </p:nvSpPr>
        <p:spPr>
          <a:xfrm>
            <a:off x="311700" y="1196375"/>
            <a:ext cx="29835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HK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Structure:</a:t>
            </a:r>
            <a:endParaRPr b="1" sz="11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HK" sz="10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LSTMModel(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HK" sz="10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(linear_1): Linear(in_features=1, out_features=32, bias=True)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HK" sz="10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(relu): ReLU()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HK" sz="10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(lstm): LSTM(32, 32, num_layers=2, batch_first=True)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HK" sz="10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(dropout): Dropout(p=0.2, inplace=False)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HK" sz="10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(linear_2): Linear(in_features=64, out_features=1, bias=True)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HK" sz="10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sz="11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5" name="Google Shape;215;p31"/>
          <p:cNvGraphicFramePr/>
          <p:nvPr/>
        </p:nvGraphicFramePr>
        <p:xfrm>
          <a:off x="4211600" y="186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{146241D0-20F0-43EF-B9EF-DDE00A871F6F}</a:tableStyleId>
              </a:tblPr>
              <a:tblGrid>
                <a:gridCol w="2310350"/>
                <a:gridCol w="23103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1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Hyper parameter</a:t>
                      </a:r>
                      <a:endParaRPr b="1" sz="11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1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Setting</a:t>
                      </a:r>
                      <a:endParaRPr b="1" sz="11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1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Criterion</a:t>
                      </a:r>
                      <a:endParaRPr b="1" sz="11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1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MSELoss</a:t>
                      </a:r>
                      <a:endParaRPr b="1" sz="11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1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Optimizer</a:t>
                      </a:r>
                      <a:endParaRPr b="1" sz="11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1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b="1" sz="11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1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Dropout</a:t>
                      </a:r>
                      <a:endParaRPr b="1" sz="11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1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</a:t>
                      </a:r>
                      <a:endParaRPr b="1" sz="11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1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Learning Rate</a:t>
                      </a:r>
                      <a:endParaRPr b="1" sz="11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1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0.001</a:t>
                      </a:r>
                      <a:endParaRPr b="1" sz="11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1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Epoch</a:t>
                      </a:r>
                      <a:endParaRPr b="1" sz="11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1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</a:t>
                      </a:r>
                      <a:endParaRPr b="1" sz="11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1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Sequence (window_size)</a:t>
                      </a:r>
                      <a:endParaRPr b="1" sz="11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1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3,5,10,15,20</a:t>
                      </a:r>
                      <a:endParaRPr b="1" sz="11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16" name="Google Shape;216;p31"/>
          <p:cNvSpPr txBox="1"/>
          <p:nvPr/>
        </p:nvSpPr>
        <p:spPr>
          <a:xfrm>
            <a:off x="4211600" y="1196375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HK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</a:t>
            </a:r>
            <a:r>
              <a:rPr b="1" lang="zh-HK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etting</a:t>
            </a:r>
            <a:r>
              <a:rPr b="1" lang="zh-HK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11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Content</a:t>
            </a:r>
            <a:endParaRPr/>
          </a:p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/>
              <a:t>Data Processing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/>
              <a:t>Model Fitting &amp; Forecast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4572000" y="130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HK" sz="1600">
                <a:latin typeface="Times New Roman"/>
                <a:ea typeface="Times New Roman"/>
                <a:cs typeface="Times New Roman"/>
                <a:sym typeface="Times New Roman"/>
              </a:rPr>
              <a:t>ARMA(2,2)-</a:t>
            </a:r>
            <a:r>
              <a:rPr b="1" lang="zh-HK" sz="1600">
                <a:latin typeface="Times New Roman"/>
                <a:ea typeface="Times New Roman"/>
                <a:cs typeface="Times New Roman"/>
                <a:sym typeface="Times New Roman"/>
              </a:rPr>
              <a:t>GARCH(1,1) model forecast</a:t>
            </a:r>
            <a:endParaRPr/>
          </a:p>
        </p:txBody>
      </p:sp>
      <p:sp>
        <p:nvSpPr>
          <p:cNvPr id="222" name="Google Shape;222;p32"/>
          <p:cNvSpPr txBox="1"/>
          <p:nvPr/>
        </p:nvSpPr>
        <p:spPr>
          <a:xfrm>
            <a:off x="526294" y="1304075"/>
            <a:ext cx="29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H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GARCH(1,1) model forecast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3" name="Google Shape;223;p32"/>
          <p:cNvPicPr preferRelativeResize="0"/>
          <p:nvPr/>
        </p:nvPicPr>
        <p:blipFill rotWithShape="1">
          <a:blip r:embed="rId3">
            <a:alphaModFix/>
          </a:blip>
          <a:srcRect b="-14292" l="-3042" r="-19641" t="-8391"/>
          <a:stretch/>
        </p:blipFill>
        <p:spPr>
          <a:xfrm>
            <a:off x="386225" y="1539100"/>
            <a:ext cx="4513150" cy="286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35178"/>
            <a:ext cx="3746825" cy="239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Forecast</a:t>
            </a:r>
            <a:endParaRPr/>
          </a:p>
        </p:txBody>
      </p:sp>
      <p:sp>
        <p:nvSpPr>
          <p:cNvPr id="226" name="Google Shape;226;p32"/>
          <p:cNvSpPr txBox="1"/>
          <p:nvPr/>
        </p:nvSpPr>
        <p:spPr>
          <a:xfrm>
            <a:off x="526304" y="4267575"/>
            <a:ext cx="716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H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ARMA(2,2)-</a:t>
            </a:r>
            <a:r>
              <a:rPr b="1" lang="zh-H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GARCH(1,1) model has narrower confidence intervals in the long term.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Forecast</a:t>
            </a:r>
            <a:endParaRPr/>
          </a:p>
        </p:txBody>
      </p:sp>
      <p:sp>
        <p:nvSpPr>
          <p:cNvPr id="232" name="Google Shape;232;p33"/>
          <p:cNvSpPr txBox="1"/>
          <p:nvPr/>
        </p:nvSpPr>
        <p:spPr>
          <a:xfrm>
            <a:off x="311704" y="1017725"/>
            <a:ext cx="728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H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GARCH(1,1) model forecast (use simulation to get the price)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3" name="Google Shape;2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176" y="1719525"/>
            <a:ext cx="3762450" cy="24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3"/>
          <p:cNvSpPr txBox="1"/>
          <p:nvPr/>
        </p:nvSpPr>
        <p:spPr>
          <a:xfrm>
            <a:off x="6713054" y="1804225"/>
            <a:ext cx="13599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HK" sz="1000">
                <a:solidFill>
                  <a:srgbClr val="9FC5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Blue: true price</a:t>
            </a:r>
            <a:endParaRPr b="1" sz="1000">
              <a:solidFill>
                <a:srgbClr val="9FC5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HK" sz="1000">
                <a:solidFill>
                  <a:srgbClr val="E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Red: predict price</a:t>
            </a:r>
            <a:endParaRPr b="1" sz="1000">
              <a:solidFill>
                <a:srgbClr val="E0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/>
        </p:nvSpPr>
        <p:spPr>
          <a:xfrm>
            <a:off x="317275" y="951850"/>
            <a:ext cx="8619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HK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Firstly </a:t>
            </a:r>
            <a:r>
              <a:rPr lang="zh-HK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2012-2016 data as train set, 2017 data as validation set, then use 2013-2017 data as train set, 2018 data as test set.</a:t>
            </a:r>
            <a:endParaRPr sz="1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HK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avoid overfitting, we use dropout and find the epoch which has minimum validation loss during first train as optimal epoch_num.</a:t>
            </a:r>
            <a:endParaRPr sz="1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LSTM Model Training</a:t>
            </a:r>
            <a:endParaRPr/>
          </a:p>
        </p:txBody>
      </p:sp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75" y="2691475"/>
            <a:ext cx="3961350" cy="16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4"/>
          <p:cNvSpPr txBox="1"/>
          <p:nvPr/>
        </p:nvSpPr>
        <p:spPr>
          <a:xfrm>
            <a:off x="377975" y="2321075"/>
            <a:ext cx="3842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HK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&amp; Validation Loss of Different Epoch</a:t>
            </a:r>
            <a:endParaRPr b="1" sz="11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34"/>
          <p:cNvSpPr txBox="1"/>
          <p:nvPr/>
        </p:nvSpPr>
        <p:spPr>
          <a:xfrm>
            <a:off x="4608500" y="2321075"/>
            <a:ext cx="3842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HK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 Validation Loss with Different Sequence</a:t>
            </a:r>
            <a:endParaRPr b="1" sz="11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44" name="Google Shape;244;p34"/>
          <p:cNvGraphicFramePr/>
          <p:nvPr/>
        </p:nvGraphicFramePr>
        <p:xfrm>
          <a:off x="4990250" y="268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{146241D0-20F0-43EF-B9EF-DDE00A871F6F}</a:tableStyleId>
              </a:tblPr>
              <a:tblGrid>
                <a:gridCol w="886475"/>
                <a:gridCol w="240592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Sequence</a:t>
                      </a:r>
                      <a:endParaRPr b="1"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Minimum Validation Loss</a:t>
                      </a:r>
                      <a:endParaRPr b="1"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0.007991445</a:t>
                      </a:r>
                      <a:endParaRPr b="1"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1"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0.008481636</a:t>
                      </a:r>
                      <a:endParaRPr b="1"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b="1"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0.008229232</a:t>
                      </a:r>
                      <a:endParaRPr b="1"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b="1"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0.009599054</a:t>
                      </a:r>
                      <a:endParaRPr b="1"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b="1"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0.009699056</a:t>
                      </a:r>
                      <a:endParaRPr b="1"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LSTM Forecast</a:t>
            </a:r>
            <a:endParaRPr/>
          </a:p>
        </p:txBody>
      </p:sp>
      <p:sp>
        <p:nvSpPr>
          <p:cNvPr id="250" name="Google Shape;250;p35"/>
          <p:cNvSpPr txBox="1"/>
          <p:nvPr/>
        </p:nvSpPr>
        <p:spPr>
          <a:xfrm>
            <a:off x="317275" y="951850"/>
            <a:ext cx="8619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HK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 the model with </a:t>
            </a:r>
            <a:r>
              <a:rPr b="1" lang="zh-HK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</a:t>
            </a:r>
            <a:r>
              <a:rPr lang="zh-HK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zh-HK" sz="11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1" lang="zh-HK" sz="11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alidation Loss</a:t>
            </a:r>
            <a:r>
              <a:rPr lang="zh-HK" sz="11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that is the model with sequence=3.</a:t>
            </a:r>
            <a:endParaRPr sz="1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51" name="Google Shape;251;p35"/>
          <p:cNvGraphicFramePr/>
          <p:nvPr/>
        </p:nvGraphicFramePr>
        <p:xfrm>
          <a:off x="4897300" y="199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{146241D0-20F0-43EF-B9EF-DDE00A871F6F}</a:tableStyleId>
              </a:tblPr>
              <a:tblGrid>
                <a:gridCol w="731750"/>
                <a:gridCol w="731750"/>
                <a:gridCol w="731750"/>
                <a:gridCol w="731750"/>
                <a:gridCol w="7317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1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Sequence</a:t>
                      </a:r>
                      <a:endParaRPr b="1" sz="11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1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MSE</a:t>
                      </a:r>
                      <a:endParaRPr b="1" sz="11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0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RMSE</a:t>
                      </a:r>
                      <a:endParaRPr b="1" sz="11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0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MAE</a:t>
                      </a:r>
                      <a:endParaRPr b="1" sz="11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1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 Square</a:t>
                      </a:r>
                      <a:endParaRPr b="1" sz="11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1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 sz="11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050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1.983</a:t>
                      </a:r>
                      <a:endParaRPr b="1" sz="1050">
                        <a:solidFill>
                          <a:schemeClr val="dk1"/>
                        </a:solidFill>
                        <a:highlight>
                          <a:srgbClr val="FF000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050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1.408</a:t>
                      </a:r>
                      <a:endParaRPr b="1" sz="1150">
                        <a:solidFill>
                          <a:schemeClr val="dk1"/>
                        </a:solidFill>
                        <a:highlight>
                          <a:srgbClr val="FF000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050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1.082</a:t>
                      </a:r>
                      <a:endParaRPr b="1" sz="1150">
                        <a:solidFill>
                          <a:schemeClr val="dk1"/>
                        </a:solidFill>
                        <a:highlight>
                          <a:srgbClr val="FF000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050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0.9652</a:t>
                      </a:r>
                      <a:endParaRPr b="1" sz="1150">
                        <a:solidFill>
                          <a:schemeClr val="dk1"/>
                        </a:solidFill>
                        <a:highlight>
                          <a:srgbClr val="FF000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1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1" sz="11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0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2.745</a:t>
                      </a:r>
                      <a:endParaRPr b="1" sz="11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0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1.657</a:t>
                      </a:r>
                      <a:endParaRPr b="1" sz="11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0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1.245</a:t>
                      </a:r>
                      <a:endParaRPr b="1" sz="11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0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0.9519</a:t>
                      </a:r>
                      <a:endParaRPr b="1" sz="11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1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b="1" sz="11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0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2.057</a:t>
                      </a:r>
                      <a:endParaRPr b="1" sz="11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0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1.434</a:t>
                      </a:r>
                      <a:endParaRPr b="1" sz="11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0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1.087</a:t>
                      </a:r>
                      <a:endParaRPr b="1" sz="11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0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0.9639</a:t>
                      </a:r>
                      <a:endParaRPr b="1" sz="11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1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b="1" sz="11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0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2.096</a:t>
                      </a:r>
                      <a:endParaRPr b="1" sz="11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0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1.448</a:t>
                      </a:r>
                      <a:endParaRPr b="1" sz="11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0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1.079</a:t>
                      </a:r>
                      <a:endParaRPr b="1" sz="11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0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0.9633</a:t>
                      </a:r>
                      <a:endParaRPr b="1" sz="11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1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b="1" sz="11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0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2.177</a:t>
                      </a:r>
                      <a:endParaRPr b="1" sz="11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0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1.476</a:t>
                      </a:r>
                      <a:endParaRPr b="1" sz="11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0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1.141</a:t>
                      </a:r>
                      <a:endParaRPr b="1" sz="11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10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0.9618</a:t>
                      </a:r>
                      <a:endParaRPr b="1" sz="11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252" name="Google Shape;2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75" y="1994125"/>
            <a:ext cx="4484450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5"/>
          <p:cNvSpPr txBox="1"/>
          <p:nvPr/>
        </p:nvSpPr>
        <p:spPr>
          <a:xfrm>
            <a:off x="630975" y="4104325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HK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</a:t>
            </a:r>
            <a:r>
              <a:rPr lang="zh-HK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</a:t>
            </a:r>
            <a:r>
              <a:rPr lang="zh-HK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real price and prediction</a:t>
            </a:r>
            <a:endParaRPr sz="1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35"/>
          <p:cNvSpPr txBox="1"/>
          <p:nvPr/>
        </p:nvSpPr>
        <p:spPr>
          <a:xfrm>
            <a:off x="5410050" y="4104325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HK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between different models</a:t>
            </a:r>
            <a:endParaRPr sz="1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Thanks for Listening!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62500" y="1017725"/>
            <a:ext cx="8619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HK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Dataset:</a:t>
            </a:r>
            <a:r>
              <a:rPr lang="zh-HK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daily frequency data </a:t>
            </a:r>
            <a:r>
              <a:rPr lang="zh-HK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BYD stock from 2012 to 2018 year.</a:t>
            </a:r>
            <a:endParaRPr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HK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Containing: </a:t>
            </a:r>
            <a:r>
              <a:rPr lang="zh-HK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date, open price, return, log return.</a:t>
            </a:r>
            <a:endParaRPr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Data Processing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550250" y="4324550"/>
            <a:ext cx="3842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HK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open price of BYD</a:t>
            </a:r>
            <a:endParaRPr b="1"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203" y="2153228"/>
            <a:ext cx="4200800" cy="2013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11730" l="3987" r="3488" t="14074"/>
          <a:stretch/>
        </p:blipFill>
        <p:spPr>
          <a:xfrm>
            <a:off x="5058175" y="515050"/>
            <a:ext cx="3630196" cy="1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5">
            <a:alphaModFix/>
          </a:blip>
          <a:srcRect b="12259" l="4255" r="3823" t="12206"/>
          <a:stretch/>
        </p:blipFill>
        <p:spPr>
          <a:xfrm>
            <a:off x="5058181" y="2812706"/>
            <a:ext cx="3630200" cy="1773213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951925" y="2209950"/>
            <a:ext cx="3842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HK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zh-HK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lang="zh-HK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BYD</a:t>
            </a:r>
            <a:endParaRPr b="1"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951925" y="4686350"/>
            <a:ext cx="3842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HK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percentage log return of BYD</a:t>
            </a:r>
            <a:endParaRPr b="1"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262500" y="1353900"/>
            <a:ext cx="86190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HK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ADF test</a:t>
            </a:r>
            <a:r>
              <a:rPr b="1" lang="zh-HK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zh-HK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HK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examine whether the dataset is stationary.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Data Processing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075" y="2058508"/>
            <a:ext cx="6052875" cy="15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262500" y="3401050"/>
            <a:ext cx="86190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HK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zh-HK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Conclusion:</a:t>
            </a:r>
            <a:r>
              <a:rPr b="1" lang="zh-HK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HK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not reject the null hypothesis that the time series is stationary.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262500" y="1143800"/>
            <a:ext cx="86190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HK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ACF and PCAF of percentage log return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Data Processing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12923" l="0" r="6006" t="15830"/>
          <a:stretch/>
        </p:blipFill>
        <p:spPr>
          <a:xfrm>
            <a:off x="423775" y="1693200"/>
            <a:ext cx="3774325" cy="23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b="12115" l="0" r="6006" t="15509"/>
          <a:stretch/>
        </p:blipFill>
        <p:spPr>
          <a:xfrm>
            <a:off x="4703125" y="1688213"/>
            <a:ext cx="3774325" cy="236399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810938" y="4296875"/>
            <a:ext cx="3000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HK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Figure 5: ACF of percentage log-returns                   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5090288" y="4296875"/>
            <a:ext cx="3000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HK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Figure 6: PACF of percentage log-returns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262500" y="1353900"/>
            <a:ext cx="86190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HK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Box-Ljung</a:t>
            </a:r>
            <a:r>
              <a:rPr b="1" lang="zh-HK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test:</a:t>
            </a:r>
            <a:r>
              <a:rPr lang="zh-HK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HK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find the serial correlation</a:t>
            </a:r>
            <a:r>
              <a:rPr lang="zh-HK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Data Processing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262500" y="3401050"/>
            <a:ext cx="86190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HK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Conclusion:</a:t>
            </a:r>
            <a:r>
              <a:rPr b="1" lang="zh-HK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HK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exists the series correlation in the dataset.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0" l="0" r="0" t="4012"/>
          <a:stretch/>
        </p:blipFill>
        <p:spPr>
          <a:xfrm>
            <a:off x="1677725" y="2029400"/>
            <a:ext cx="5788553" cy="14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262500" y="1143800"/>
            <a:ext cx="86190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HK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ACF and PCAF of log return square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Data Processing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810938" y="4296875"/>
            <a:ext cx="3000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HK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Figure 5: ACF of log-return square                  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5090288" y="4296875"/>
            <a:ext cx="3000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HK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Figure 6: PACF of log-return square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12329" l="0" r="5624" t="14152"/>
          <a:stretch/>
        </p:blipFill>
        <p:spPr>
          <a:xfrm>
            <a:off x="432550" y="1688225"/>
            <a:ext cx="3734801" cy="236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 rotWithShape="1">
          <a:blip r:embed="rId4">
            <a:alphaModFix/>
          </a:blip>
          <a:srcRect b="12200" l="0" r="5624" t="14523"/>
          <a:stretch/>
        </p:blipFill>
        <p:spPr>
          <a:xfrm>
            <a:off x="4745150" y="1688225"/>
            <a:ext cx="3734800" cy="2348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262500" y="1353900"/>
            <a:ext cx="86190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HK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ArchTest</a:t>
            </a:r>
            <a:r>
              <a:rPr b="1" lang="zh-HK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zh-HK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HK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zh-HK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find whether there is ARCH effect in the time series.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Data Processing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262500" y="3401050"/>
            <a:ext cx="86190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HK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Conclusion:</a:t>
            </a:r>
            <a:r>
              <a:rPr b="1" lang="zh-HK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HK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series of log-returns have the ARCH effect, we may consider using GARCH models to fit the dataset.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075" y="1959325"/>
            <a:ext cx="6192864" cy="14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ARIMA Model</a:t>
            </a:r>
            <a:endParaRPr/>
          </a:p>
        </p:txBody>
      </p:sp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1129700"/>
            <a:ext cx="19761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HK" sz="1620"/>
              <a:t>AR(p) Model</a:t>
            </a:r>
            <a:endParaRPr b="1" sz="1620"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8550" y="655150"/>
            <a:ext cx="5734050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5500" y="3285025"/>
            <a:ext cx="4660150" cy="14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1032900" y="4015425"/>
            <a:ext cx="1254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HK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Inadequate!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