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ooper Hewitt Bold" charset="1" panose="00000000000000000000"/>
      <p:regular r:id="rId24"/>
    </p:embeddedFont>
    <p:embeddedFont>
      <p:font typeface="Canva Sans Bold" charset="1" panose="020B0803030501040103"/>
      <p:regular r:id="rId25"/>
    </p:embeddedFont>
    <p:embeddedFont>
      <p:font typeface="Playfair Display" charset="1" panose="00000500000000000000"/>
      <p:regular r:id="rId26"/>
    </p:embeddedFont>
    <p:embeddedFont>
      <p:font typeface="Public Sans Bold" charset="1" panose="00000000000000000000"/>
      <p:regular r:id="rId27"/>
    </p:embeddedFont>
    <p:embeddedFont>
      <p:font typeface="Playfair Display Bold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84843" y="2310790"/>
            <a:ext cx="8118315" cy="5665421"/>
            <a:chOff x="0" y="0"/>
            <a:chExt cx="2138157" cy="14921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38157" cy="1492127"/>
            </a:xfrm>
            <a:custGeom>
              <a:avLst/>
              <a:gdLst/>
              <a:ahLst/>
              <a:cxnLst/>
              <a:rect r="r" b="b" t="t" l="l"/>
              <a:pathLst>
                <a:path h="1492127" w="2138157">
                  <a:moveTo>
                    <a:pt x="48635" y="0"/>
                  </a:moveTo>
                  <a:lnTo>
                    <a:pt x="2089522" y="0"/>
                  </a:lnTo>
                  <a:cubicBezTo>
                    <a:pt x="2116382" y="0"/>
                    <a:pt x="2138157" y="21775"/>
                    <a:pt x="2138157" y="48635"/>
                  </a:cubicBezTo>
                  <a:lnTo>
                    <a:pt x="2138157" y="1443492"/>
                  </a:lnTo>
                  <a:cubicBezTo>
                    <a:pt x="2138157" y="1470352"/>
                    <a:pt x="2116382" y="1492127"/>
                    <a:pt x="2089522" y="1492127"/>
                  </a:cubicBezTo>
                  <a:lnTo>
                    <a:pt x="48635" y="1492127"/>
                  </a:lnTo>
                  <a:cubicBezTo>
                    <a:pt x="21775" y="1492127"/>
                    <a:pt x="0" y="1470352"/>
                    <a:pt x="0" y="1443492"/>
                  </a:cubicBezTo>
                  <a:lnTo>
                    <a:pt x="0" y="48635"/>
                  </a:lnTo>
                  <a:cubicBezTo>
                    <a:pt x="0" y="21775"/>
                    <a:pt x="21775" y="0"/>
                    <a:pt x="48635" y="0"/>
                  </a:cubicBezTo>
                  <a:close/>
                </a:path>
              </a:pathLst>
            </a:custGeom>
            <a:solidFill>
              <a:srgbClr val="FAAE3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138157" cy="15397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484774" y="2432199"/>
            <a:ext cx="7318452" cy="3979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WORKPLACE SAFETY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84774" y="6851324"/>
            <a:ext cx="731845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Jia Yee Wong</a:t>
            </a:r>
          </a:p>
        </p:txBody>
      </p:sp>
      <p:sp>
        <p:nvSpPr>
          <p:cNvPr name="AutoShape 8" id="8"/>
          <p:cNvSpPr/>
          <p:nvPr/>
        </p:nvSpPr>
        <p:spPr>
          <a:xfrm>
            <a:off x="5897880" y="6674391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3992323" y="2194217"/>
            <a:ext cx="9846037" cy="2559099"/>
            <a:chOff x="0" y="0"/>
            <a:chExt cx="13128050" cy="34121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28050" cy="3047431"/>
            </a:xfrm>
            <a:custGeom>
              <a:avLst/>
              <a:gdLst/>
              <a:ahLst/>
              <a:cxnLst/>
              <a:rect r="r" b="b" t="t" l="l"/>
              <a:pathLst>
                <a:path h="3047431" w="13128050">
                  <a:moveTo>
                    <a:pt x="0" y="0"/>
                  </a:moveTo>
                  <a:lnTo>
                    <a:pt x="13128050" y="0"/>
                  </a:lnTo>
                  <a:lnTo>
                    <a:pt x="13128050" y="3047431"/>
                  </a:lnTo>
                  <a:lnTo>
                    <a:pt x="0" y="30474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17" r="0" b="-617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3047431"/>
              <a:ext cx="13128050" cy="364701"/>
            </a:xfrm>
            <a:custGeom>
              <a:avLst/>
              <a:gdLst/>
              <a:ahLst/>
              <a:cxnLst/>
              <a:rect r="r" b="b" t="t" l="l"/>
              <a:pathLst>
                <a:path h="364701" w="13128050">
                  <a:moveTo>
                    <a:pt x="0" y="0"/>
                  </a:moveTo>
                  <a:lnTo>
                    <a:pt x="13128050" y="0"/>
                  </a:lnTo>
                  <a:lnTo>
                    <a:pt x="13128050" y="364700"/>
                  </a:lnTo>
                  <a:lnTo>
                    <a:pt x="0" y="364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913" r="0" b="-1957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327580" y="5143500"/>
            <a:ext cx="9175522" cy="4863027"/>
          </a:xfrm>
          <a:custGeom>
            <a:avLst/>
            <a:gdLst/>
            <a:ahLst/>
            <a:cxnLst/>
            <a:rect r="r" b="b" t="t" l="l"/>
            <a:pathLst>
              <a:path h="4863027" w="9175522">
                <a:moveTo>
                  <a:pt x="0" y="0"/>
                </a:moveTo>
                <a:lnTo>
                  <a:pt x="9175523" y="0"/>
                </a:lnTo>
                <a:lnTo>
                  <a:pt x="9175523" y="4863027"/>
                </a:lnTo>
                <a:lnTo>
                  <a:pt x="0" y="4863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40983" y="2538574"/>
            <a:ext cx="8100950" cy="6845303"/>
          </a:xfrm>
          <a:custGeom>
            <a:avLst/>
            <a:gdLst/>
            <a:ahLst/>
            <a:cxnLst/>
            <a:rect r="r" b="b" t="t" l="l"/>
            <a:pathLst>
              <a:path h="6845303" w="8100950">
                <a:moveTo>
                  <a:pt x="0" y="0"/>
                </a:moveTo>
                <a:lnTo>
                  <a:pt x="8100949" y="0"/>
                </a:lnTo>
                <a:lnTo>
                  <a:pt x="8100949" y="6845302"/>
                </a:lnTo>
                <a:lnTo>
                  <a:pt x="0" y="684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657562" y="2507180"/>
            <a:ext cx="7789483" cy="6908091"/>
          </a:xfrm>
          <a:custGeom>
            <a:avLst/>
            <a:gdLst/>
            <a:ahLst/>
            <a:cxnLst/>
            <a:rect r="r" b="b" t="t" l="l"/>
            <a:pathLst>
              <a:path h="6908091" w="7789483">
                <a:moveTo>
                  <a:pt x="0" y="0"/>
                </a:moveTo>
                <a:lnTo>
                  <a:pt x="7789483" y="0"/>
                </a:lnTo>
                <a:lnTo>
                  <a:pt x="7789483" y="6908090"/>
                </a:lnTo>
                <a:lnTo>
                  <a:pt x="0" y="6908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79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96109"/>
            <a:ext cx="7777638" cy="6562382"/>
          </a:xfrm>
          <a:custGeom>
            <a:avLst/>
            <a:gdLst/>
            <a:ahLst/>
            <a:cxnLst/>
            <a:rect r="r" b="b" t="t" l="l"/>
            <a:pathLst>
              <a:path h="6562382" w="7777638">
                <a:moveTo>
                  <a:pt x="0" y="0"/>
                </a:moveTo>
                <a:lnTo>
                  <a:pt x="7777638" y="0"/>
                </a:lnTo>
                <a:lnTo>
                  <a:pt x="7777638" y="6562383"/>
                </a:lnTo>
                <a:lnTo>
                  <a:pt x="0" y="6562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06277" y="2496109"/>
            <a:ext cx="8076778" cy="6562382"/>
          </a:xfrm>
          <a:custGeom>
            <a:avLst/>
            <a:gdLst/>
            <a:ahLst/>
            <a:cxnLst/>
            <a:rect r="r" b="b" t="t" l="l"/>
            <a:pathLst>
              <a:path h="6562382" w="8076778">
                <a:moveTo>
                  <a:pt x="0" y="0"/>
                </a:moveTo>
                <a:lnTo>
                  <a:pt x="8076778" y="0"/>
                </a:lnTo>
                <a:lnTo>
                  <a:pt x="8076778" y="6562383"/>
                </a:lnTo>
                <a:lnTo>
                  <a:pt x="0" y="6562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2538544"/>
            <a:ext cx="16399143" cy="6802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One-way ANOVA showed no significant differences, p=0.168</a:t>
            </a:r>
          </a:p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significant correlation found, r=-0.99 and p=0.553</a:t>
            </a:r>
          </a:p>
          <a:p>
            <a:pPr algn="l">
              <a:lnSpc>
                <a:spcPts val="7799"/>
              </a:lnSpc>
            </a:pPr>
          </a:p>
          <a:p>
            <a:pPr algn="l">
              <a:lnSpc>
                <a:spcPts val="7799"/>
              </a:lnSpc>
            </a:pPr>
          </a:p>
          <a:p>
            <a:pPr algn="l">
              <a:lnSpc>
                <a:spcPts val="779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2567119"/>
            <a:ext cx="16399143" cy="672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Office environments account for 23.9% of total injury costs; non-office environments contribute 30.8%.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Falls are the leading cause of injury in both settings, with office falls being disproportionately costly.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Regional injury rates varied, but no statistically significant differences were found.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meaningful relationship was identified between injury volume and injury rates.</a:t>
            </a:r>
          </a:p>
          <a:p>
            <a:pPr algn="l">
              <a:lnSpc>
                <a:spcPts val="599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LIMITATIONS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2538544"/>
            <a:ext cx="16399143" cy="484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Public data may not fully capture unreported incidents or industry-specific variations.</a:t>
            </a:r>
          </a:p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collection inconsistencies could affect accuracy.</a:t>
            </a:r>
          </a:p>
          <a:p>
            <a:pPr algn="l">
              <a:lnSpc>
                <a:spcPts val="779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022783" y="5302700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6" y="0"/>
                </a:lnTo>
                <a:lnTo>
                  <a:pt x="4198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RECOMMENDATIONS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2538544"/>
            <a:ext cx="16399143" cy="189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Enhance Fall Prevention in Oﬀice Setting </a:t>
            </a:r>
          </a:p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Conduct Region-Specific Safety Assessment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84843" y="2310790"/>
            <a:ext cx="8118315" cy="5665421"/>
            <a:chOff x="0" y="0"/>
            <a:chExt cx="2138157" cy="14921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38157" cy="1492127"/>
            </a:xfrm>
            <a:custGeom>
              <a:avLst/>
              <a:gdLst/>
              <a:ahLst/>
              <a:cxnLst/>
              <a:rect r="r" b="b" t="t" l="l"/>
              <a:pathLst>
                <a:path h="1492127" w="2138157">
                  <a:moveTo>
                    <a:pt x="48635" y="0"/>
                  </a:moveTo>
                  <a:lnTo>
                    <a:pt x="2089522" y="0"/>
                  </a:lnTo>
                  <a:cubicBezTo>
                    <a:pt x="2116382" y="0"/>
                    <a:pt x="2138157" y="21775"/>
                    <a:pt x="2138157" y="48635"/>
                  </a:cubicBezTo>
                  <a:lnTo>
                    <a:pt x="2138157" y="1443492"/>
                  </a:lnTo>
                  <a:cubicBezTo>
                    <a:pt x="2138157" y="1470352"/>
                    <a:pt x="2116382" y="1492127"/>
                    <a:pt x="2089522" y="1492127"/>
                  </a:cubicBezTo>
                  <a:lnTo>
                    <a:pt x="48635" y="1492127"/>
                  </a:lnTo>
                  <a:cubicBezTo>
                    <a:pt x="21775" y="1492127"/>
                    <a:pt x="0" y="1470352"/>
                    <a:pt x="0" y="1443492"/>
                  </a:cubicBezTo>
                  <a:lnTo>
                    <a:pt x="0" y="48635"/>
                  </a:lnTo>
                  <a:cubicBezTo>
                    <a:pt x="0" y="21775"/>
                    <a:pt x="21775" y="0"/>
                    <a:pt x="48635" y="0"/>
                  </a:cubicBezTo>
                  <a:close/>
                </a:path>
              </a:pathLst>
            </a:custGeom>
            <a:solidFill>
              <a:srgbClr val="F7D4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138157" cy="15397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7241" y="963942"/>
            <a:ext cx="3296471" cy="3086100"/>
            <a:chOff x="0" y="0"/>
            <a:chExt cx="86820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206" cy="812800"/>
            </a:xfrm>
            <a:custGeom>
              <a:avLst/>
              <a:gdLst/>
              <a:ahLst/>
              <a:cxnLst/>
              <a:rect r="r" b="b" t="t" l="l"/>
              <a:pathLst>
                <a:path h="812800" w="868206">
                  <a:moveTo>
                    <a:pt x="119776" y="0"/>
                  </a:moveTo>
                  <a:lnTo>
                    <a:pt x="748430" y="0"/>
                  </a:lnTo>
                  <a:cubicBezTo>
                    <a:pt x="780197" y="0"/>
                    <a:pt x="810662" y="12619"/>
                    <a:pt x="833125" y="35082"/>
                  </a:cubicBezTo>
                  <a:cubicBezTo>
                    <a:pt x="855587" y="57544"/>
                    <a:pt x="868206" y="88009"/>
                    <a:pt x="868206" y="119776"/>
                  </a:cubicBezTo>
                  <a:lnTo>
                    <a:pt x="868206" y="693024"/>
                  </a:lnTo>
                  <a:cubicBezTo>
                    <a:pt x="868206" y="724791"/>
                    <a:pt x="855587" y="755256"/>
                    <a:pt x="833125" y="777718"/>
                  </a:cubicBezTo>
                  <a:cubicBezTo>
                    <a:pt x="810662" y="800181"/>
                    <a:pt x="780197" y="812800"/>
                    <a:pt x="748430" y="812800"/>
                  </a:cubicBezTo>
                  <a:lnTo>
                    <a:pt x="119776" y="812800"/>
                  </a:lnTo>
                  <a:cubicBezTo>
                    <a:pt x="88009" y="812800"/>
                    <a:pt x="57544" y="800181"/>
                    <a:pt x="35082" y="777718"/>
                  </a:cubicBezTo>
                  <a:cubicBezTo>
                    <a:pt x="12619" y="755256"/>
                    <a:pt x="0" y="724791"/>
                    <a:pt x="0" y="693024"/>
                  </a:cubicBezTo>
                  <a:lnTo>
                    <a:pt x="0" y="119776"/>
                  </a:lnTo>
                  <a:cubicBezTo>
                    <a:pt x="0" y="88009"/>
                    <a:pt x="12619" y="57544"/>
                    <a:pt x="35082" y="35082"/>
                  </a:cubicBezTo>
                  <a:cubicBezTo>
                    <a:pt x="57544" y="12619"/>
                    <a:pt x="88009" y="0"/>
                    <a:pt x="1197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6820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938959">
            <a:off x="922487" y="1506620"/>
            <a:ext cx="2518252" cy="2972186"/>
          </a:xfrm>
          <a:custGeom>
            <a:avLst/>
            <a:gdLst/>
            <a:ahLst/>
            <a:cxnLst/>
            <a:rect r="r" b="b" t="t" l="l"/>
            <a:pathLst>
              <a:path h="2972186" w="2518252">
                <a:moveTo>
                  <a:pt x="0" y="0"/>
                </a:moveTo>
                <a:lnTo>
                  <a:pt x="2518251" y="0"/>
                </a:lnTo>
                <a:lnTo>
                  <a:pt x="2518251" y="2972185"/>
                </a:lnTo>
                <a:lnTo>
                  <a:pt x="0" y="2972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375253" y="2057400"/>
            <a:ext cx="3600339" cy="3086100"/>
            <a:chOff x="0" y="0"/>
            <a:chExt cx="948238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8237" cy="812800"/>
            </a:xfrm>
            <a:custGeom>
              <a:avLst/>
              <a:gdLst/>
              <a:ahLst/>
              <a:cxnLst/>
              <a:rect r="r" b="b" t="t" l="l"/>
              <a:pathLst>
                <a:path h="812800" w="948237">
                  <a:moveTo>
                    <a:pt x="109667" y="0"/>
                  </a:moveTo>
                  <a:lnTo>
                    <a:pt x="838571" y="0"/>
                  </a:lnTo>
                  <a:cubicBezTo>
                    <a:pt x="867656" y="0"/>
                    <a:pt x="895550" y="11554"/>
                    <a:pt x="916117" y="32121"/>
                  </a:cubicBezTo>
                  <a:cubicBezTo>
                    <a:pt x="936683" y="52687"/>
                    <a:pt x="948237" y="80581"/>
                    <a:pt x="948237" y="109667"/>
                  </a:cubicBezTo>
                  <a:lnTo>
                    <a:pt x="948237" y="703133"/>
                  </a:lnTo>
                  <a:cubicBezTo>
                    <a:pt x="948237" y="763700"/>
                    <a:pt x="899138" y="812800"/>
                    <a:pt x="838571" y="812800"/>
                  </a:cubicBezTo>
                  <a:lnTo>
                    <a:pt x="109667" y="812800"/>
                  </a:lnTo>
                  <a:cubicBezTo>
                    <a:pt x="49100" y="812800"/>
                    <a:pt x="0" y="763700"/>
                    <a:pt x="0" y="703133"/>
                  </a:cubicBezTo>
                  <a:lnTo>
                    <a:pt x="0" y="109667"/>
                  </a:lnTo>
                  <a:cubicBezTo>
                    <a:pt x="0" y="49100"/>
                    <a:pt x="49100" y="0"/>
                    <a:pt x="10966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94823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872266">
            <a:off x="14001346" y="2183165"/>
            <a:ext cx="2348153" cy="2483623"/>
          </a:xfrm>
          <a:custGeom>
            <a:avLst/>
            <a:gdLst/>
            <a:ahLst/>
            <a:cxnLst/>
            <a:rect r="r" b="b" t="t" l="l"/>
            <a:pathLst>
              <a:path h="2483623" w="2348153">
                <a:moveTo>
                  <a:pt x="0" y="0"/>
                </a:moveTo>
                <a:lnTo>
                  <a:pt x="2348152" y="0"/>
                </a:lnTo>
                <a:lnTo>
                  <a:pt x="2348152" y="2483623"/>
                </a:lnTo>
                <a:lnTo>
                  <a:pt x="0" y="2483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380371" y="2506992"/>
            <a:ext cx="7270138" cy="1964123"/>
            <a:chOff x="0" y="0"/>
            <a:chExt cx="1914769" cy="5173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4769" cy="517300"/>
            </a:xfrm>
            <a:custGeom>
              <a:avLst/>
              <a:gdLst/>
              <a:ahLst/>
              <a:cxnLst/>
              <a:rect r="r" b="b" t="t" l="l"/>
              <a:pathLst>
                <a:path h="517300" w="1914769">
                  <a:moveTo>
                    <a:pt x="54310" y="0"/>
                  </a:moveTo>
                  <a:lnTo>
                    <a:pt x="1860459" y="0"/>
                  </a:lnTo>
                  <a:cubicBezTo>
                    <a:pt x="1874863" y="0"/>
                    <a:pt x="1888677" y="5722"/>
                    <a:pt x="1898862" y="15907"/>
                  </a:cubicBezTo>
                  <a:cubicBezTo>
                    <a:pt x="1909047" y="26092"/>
                    <a:pt x="1914769" y="39906"/>
                    <a:pt x="1914769" y="54310"/>
                  </a:cubicBezTo>
                  <a:lnTo>
                    <a:pt x="1914769" y="462990"/>
                  </a:lnTo>
                  <a:cubicBezTo>
                    <a:pt x="1914769" y="477394"/>
                    <a:pt x="1909047" y="491208"/>
                    <a:pt x="1898862" y="501393"/>
                  </a:cubicBezTo>
                  <a:cubicBezTo>
                    <a:pt x="1888677" y="511578"/>
                    <a:pt x="1874863" y="517300"/>
                    <a:pt x="1860459" y="517300"/>
                  </a:cubicBezTo>
                  <a:lnTo>
                    <a:pt x="54310" y="517300"/>
                  </a:lnTo>
                  <a:cubicBezTo>
                    <a:pt x="39906" y="517300"/>
                    <a:pt x="26092" y="511578"/>
                    <a:pt x="15907" y="501393"/>
                  </a:cubicBezTo>
                  <a:cubicBezTo>
                    <a:pt x="5722" y="491208"/>
                    <a:pt x="0" y="477394"/>
                    <a:pt x="0" y="462990"/>
                  </a:cubicBezTo>
                  <a:lnTo>
                    <a:pt x="0" y="54310"/>
                  </a:lnTo>
                  <a:cubicBezTo>
                    <a:pt x="0" y="39906"/>
                    <a:pt x="5722" y="26092"/>
                    <a:pt x="15907" y="15907"/>
                  </a:cubicBezTo>
                  <a:cubicBezTo>
                    <a:pt x="26092" y="5722"/>
                    <a:pt x="39906" y="0"/>
                    <a:pt x="54310" y="0"/>
                  </a:cubicBezTo>
                  <a:close/>
                </a:path>
              </a:pathLst>
            </a:custGeom>
            <a:solidFill>
              <a:srgbClr val="01011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914769" cy="564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551490" y="7243434"/>
            <a:ext cx="625525" cy="732777"/>
            <a:chOff x="0" y="0"/>
            <a:chExt cx="520377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356214" y="2608949"/>
            <a:ext cx="7318452" cy="142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YOU!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177014" y="7243434"/>
            <a:ext cx="625525" cy="732777"/>
            <a:chOff x="0" y="0"/>
            <a:chExt cx="520377" cy="6096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817962" y="7243434"/>
            <a:ext cx="625525" cy="732777"/>
            <a:chOff x="0" y="0"/>
            <a:chExt cx="520377" cy="609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389916" y="7243434"/>
            <a:ext cx="625525" cy="732777"/>
            <a:chOff x="0" y="0"/>
            <a:chExt cx="520377" cy="6096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015440" y="7243434"/>
            <a:ext cx="625525" cy="732777"/>
            <a:chOff x="0" y="0"/>
            <a:chExt cx="520377" cy="6096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555695" y="7243434"/>
            <a:ext cx="625525" cy="732777"/>
            <a:chOff x="0" y="0"/>
            <a:chExt cx="520377" cy="6096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095951" y="7243434"/>
            <a:ext cx="625525" cy="732777"/>
            <a:chOff x="0" y="0"/>
            <a:chExt cx="520377" cy="6096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721475" y="7243434"/>
            <a:ext cx="625525" cy="732777"/>
            <a:chOff x="0" y="0"/>
            <a:chExt cx="520377" cy="6096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277426" y="7243434"/>
            <a:ext cx="625525" cy="732777"/>
            <a:chOff x="0" y="0"/>
            <a:chExt cx="520377" cy="6096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1861350" y="7243434"/>
            <a:ext cx="625525" cy="732777"/>
            <a:chOff x="0" y="0"/>
            <a:chExt cx="520377" cy="6096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2417301" y="7243434"/>
            <a:ext cx="625525" cy="732777"/>
            <a:chOff x="0" y="0"/>
            <a:chExt cx="520377" cy="6096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925965" y="7243434"/>
            <a:ext cx="625525" cy="732777"/>
            <a:chOff x="0" y="0"/>
            <a:chExt cx="520377" cy="6096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5300441" y="7243434"/>
            <a:ext cx="625525" cy="732777"/>
            <a:chOff x="0" y="0"/>
            <a:chExt cx="520377" cy="6096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20377" cy="609600"/>
            </a:xfrm>
            <a:custGeom>
              <a:avLst/>
              <a:gdLst/>
              <a:ahLst/>
              <a:cxnLst/>
              <a:rect r="r" b="b" t="t" l="l"/>
              <a:pathLst>
                <a:path h="609600" w="520377">
                  <a:moveTo>
                    <a:pt x="203200" y="0"/>
                  </a:moveTo>
                  <a:lnTo>
                    <a:pt x="520377" y="0"/>
                  </a:lnTo>
                  <a:lnTo>
                    <a:pt x="31717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101600" y="-47625"/>
              <a:ext cx="317177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7" id="57"/>
          <p:cNvSpPr/>
          <p:nvPr/>
        </p:nvSpPr>
        <p:spPr>
          <a:xfrm>
            <a:off x="5084843" y="7243434"/>
            <a:ext cx="81183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REFERENCES 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2050465"/>
            <a:ext cx="16399143" cy="652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1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Palmer, Annie. 2023. “Amazon Cited by Labor Department for Exposing Warehouse Workers to Safety Hazards.” CNBC.    https://www.cnbc.com/2023/01/18/amazon-cited-by-osha-for- </a:t>
            </a:r>
            <a:r>
              <a:rPr lang="en-US" sz="2199" spc="1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exposing-warehouse-workers-to-safety-hazards.html.</a:t>
            </a:r>
          </a:p>
          <a:p>
            <a:pPr algn="l">
              <a:lnSpc>
                <a:spcPts val="3299"/>
              </a:lnSpc>
            </a:pPr>
            <a:r>
              <a:rPr lang="en-US" sz="2199" spc="1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Scheiber, Noah. 2024. “Amazon Is Fined Nearly $6 Million Over Warehouse Work Quotas - The New York Times.” June 18, 2024. https://www.nytimes.com/2024/06/18/business/economy/amazon-california-productivity-quota.html.</a:t>
            </a:r>
          </a:p>
          <a:p>
            <a:pPr algn="l">
              <a:lnSpc>
                <a:spcPts val="3299"/>
              </a:lnSpc>
            </a:pPr>
            <a:r>
              <a:rPr lang="en-US" sz="2199" spc="1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Staff, WPTA, and Jazlynn Bebout. 2023. “Fort Wayne Amazon Facility Fined for Safety Violation Leading to 20-Year-Old Worker’s</a:t>
            </a:r>
          </a:p>
          <a:p>
            <a:pPr algn="l">
              <a:lnSpc>
                <a:spcPts val="3299"/>
              </a:lnSpc>
            </a:pPr>
            <a:r>
              <a:rPr lang="en-US" sz="2199" spc="1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Death.” https://www.21alivenews.com. November 28, 2023. https://www.21alivenews.com/2023/11/28/fort-wayne-amazon-facility-fined- safety-violation-leading-20-year-old-workers-death/. </a:t>
            </a:r>
          </a:p>
          <a:p>
            <a:pPr algn="l">
              <a:lnSpc>
                <a:spcPts val="3299"/>
              </a:lnSpc>
            </a:pPr>
            <a:r>
              <a:rPr lang="en-US" sz="2199" spc="1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Wickham, Hadley. 2016. Ggplot2: Elegant Graphics for Data Analysis. Springer-Verlag New York. https://ggplot2.tidyverse.org. </a:t>
            </a:r>
          </a:p>
          <a:p>
            <a:pPr algn="l">
              <a:lnSpc>
                <a:spcPts val="3299"/>
              </a:lnSpc>
            </a:pPr>
            <a:r>
              <a:rPr lang="en-US" sz="2199" spc="1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Wickham, Hadley, Mara Averick, Jennifer Bryan, Winston Chang, Lucy D’Agostino McGowan, Romain François, Garrett Grolemund, et al. 2019. “Welcome to the tidyverse.” Journal of Open Source Software 4 (43): 1686. https://doi.org/10.21105/joss.01686. </a:t>
            </a:r>
          </a:p>
          <a:p>
            <a:pPr algn="l">
              <a:lnSpc>
                <a:spcPts val="3299"/>
              </a:lnSpc>
            </a:pPr>
            <a:r>
              <a:rPr lang="en-US" sz="2199" spc="1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Wickham, Hadley, and Jennifer Bryan. 2023. Readxl: Read Excel Files. https://CRAN.R- project.org/package=readxl. </a:t>
            </a:r>
          </a:p>
          <a:p>
            <a:pPr algn="l">
              <a:lnSpc>
                <a:spcPts val="3299"/>
              </a:lnSpc>
            </a:pPr>
            <a:r>
              <a:rPr lang="en-US" sz="2199" spc="1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Wickham, Hadley, Thomas Lin Pedersen, and Dana Seidel. 2023. Scales: Scale Functions for Visualization. https://CRAN.R-project.org/package=scales. </a:t>
            </a:r>
          </a:p>
          <a:p>
            <a:pPr algn="l">
              <a:lnSpc>
                <a:spcPts val="3299"/>
              </a:lnSpc>
            </a:pPr>
            <a:r>
              <a:rPr lang="en-US" sz="2199" spc="1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Xie, Yihui. 2024. Knitr: A General-Purpose Package for Dynamic Report Generation in r. https://yihui.org/knitr/. </a:t>
            </a:r>
          </a:p>
          <a:p>
            <a:pPr algn="l">
              <a:lnSpc>
                <a:spcPts val="32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143500"/>
            <a:ext cx="4216405" cy="1275463"/>
          </a:xfrm>
          <a:custGeom>
            <a:avLst/>
            <a:gdLst/>
            <a:ahLst/>
            <a:cxnLst/>
            <a:rect r="r" b="b" t="t" l="l"/>
            <a:pathLst>
              <a:path h="1275463" w="4216405">
                <a:moveTo>
                  <a:pt x="0" y="0"/>
                </a:moveTo>
                <a:lnTo>
                  <a:pt x="4216405" y="0"/>
                </a:lnTo>
                <a:lnTo>
                  <a:pt x="4216405" y="1275463"/>
                </a:lnTo>
                <a:lnTo>
                  <a:pt x="0" y="1275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35483" y="1977874"/>
            <a:ext cx="9907700" cy="194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2023, fined $7,000 due to death of a worker in warehouse (Staff and Bebout 2023 ).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35483" y="4378248"/>
            <a:ext cx="9907700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$60,000 penalty for exposing employee to hazard (Palmer 2023).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35483" y="6121396"/>
            <a:ext cx="9907700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Had over 50 investigations by OSHA since 2020 (Scheiber 2024 ).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35483" y="7998479"/>
            <a:ext cx="9907700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Total fines = more than $6 million since 2020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5531213" y="2966887"/>
            <a:ext cx="2604270" cy="2176613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flipV="true">
            <a:off x="5543994" y="5038648"/>
            <a:ext cx="2591488" cy="340618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5547366" y="5781231"/>
            <a:ext cx="2588117" cy="658154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5547366" y="6149971"/>
            <a:ext cx="2588117" cy="1877083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818766" y="5665455"/>
            <a:ext cx="4440534" cy="3918771"/>
          </a:xfrm>
          <a:custGeom>
            <a:avLst/>
            <a:gdLst/>
            <a:ahLst/>
            <a:cxnLst/>
            <a:rect r="r" b="b" t="t" l="l"/>
            <a:pathLst>
              <a:path h="3918771" w="4440534">
                <a:moveTo>
                  <a:pt x="0" y="0"/>
                </a:moveTo>
                <a:lnTo>
                  <a:pt x="4440534" y="0"/>
                </a:lnTo>
                <a:lnTo>
                  <a:pt x="4440534" y="3918771"/>
                </a:lnTo>
                <a:lnTo>
                  <a:pt x="0" y="3918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GOAL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2633794"/>
            <a:ext cx="16399143" cy="254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3" indent="-561336" lvl="1">
              <a:lnSpc>
                <a:spcPts val="675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Investigate workplace injury in office and non-office environments in the U.S</a:t>
            </a:r>
          </a:p>
          <a:p>
            <a:pPr algn="l" marL="1122673" indent="-561336" lvl="1">
              <a:lnSpc>
                <a:spcPts val="675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Focus on financial impact and regional trends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845238" y="7849650"/>
            <a:ext cx="4553867" cy="3762632"/>
          </a:xfrm>
          <a:custGeom>
            <a:avLst/>
            <a:gdLst/>
            <a:ahLst/>
            <a:cxnLst/>
            <a:rect r="r" b="b" t="t" l="l"/>
            <a:pathLst>
              <a:path h="3762632" w="4553867">
                <a:moveTo>
                  <a:pt x="0" y="0"/>
                </a:moveTo>
                <a:lnTo>
                  <a:pt x="4553866" y="0"/>
                </a:lnTo>
                <a:lnTo>
                  <a:pt x="4553866" y="3762632"/>
                </a:lnTo>
                <a:lnTo>
                  <a:pt x="0" y="3762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993513"/>
            <a:ext cx="7592821" cy="6299974"/>
            <a:chOff x="0" y="0"/>
            <a:chExt cx="10123761" cy="839996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10123761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2B2C3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Data Sources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56190"/>
              <a:ext cx="10123761" cy="7343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63598" indent="-431799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Census of Fatal Occupational Injuries (CFOI)</a:t>
              </a:r>
            </a:p>
            <a:p>
              <a:pPr algn="l" marL="863598" indent="-431799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Survey of Occupational Injuries and Illnesses (SOII) </a:t>
              </a:r>
            </a:p>
            <a:p>
              <a:pPr algn="l" marL="863598" indent="-431799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CDC State-by-State Occupational Health Data </a:t>
              </a:r>
            </a:p>
            <a:p>
              <a:pPr algn="l" marL="863598" indent="-431799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Liberty Mutual Insurance </a:t>
              </a:r>
            </a:p>
            <a:p>
              <a:pPr algn="l">
                <a:lnSpc>
                  <a:spcPts val="49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63761" y="1965957"/>
            <a:ext cx="7295539" cy="4960295"/>
            <a:chOff x="0" y="0"/>
            <a:chExt cx="9727385" cy="661372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9727385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2B2C3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Data Features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43719"/>
              <a:ext cx="9727385" cy="5570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Injury types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Industries categories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Severity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Worker Demographic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Work environment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Geography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646229" y="6299305"/>
            <a:ext cx="2805890" cy="3509006"/>
          </a:xfrm>
          <a:custGeom>
            <a:avLst/>
            <a:gdLst/>
            <a:ahLst/>
            <a:cxnLst/>
            <a:rect r="r" b="b" t="t" l="l"/>
            <a:pathLst>
              <a:path h="3509006" w="2805890">
                <a:moveTo>
                  <a:pt x="0" y="0"/>
                </a:moveTo>
                <a:lnTo>
                  <a:pt x="2805890" y="0"/>
                </a:lnTo>
                <a:lnTo>
                  <a:pt x="2805890" y="3509006"/>
                </a:lnTo>
                <a:lnTo>
                  <a:pt x="0" y="350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7642" y="5825497"/>
            <a:ext cx="5283998" cy="3982814"/>
          </a:xfrm>
          <a:custGeom>
            <a:avLst/>
            <a:gdLst/>
            <a:ahLst/>
            <a:cxnLst/>
            <a:rect r="r" b="b" t="t" l="l"/>
            <a:pathLst>
              <a:path h="3982814" w="5283998">
                <a:moveTo>
                  <a:pt x="0" y="0"/>
                </a:moveTo>
                <a:lnTo>
                  <a:pt x="5283998" y="0"/>
                </a:lnTo>
                <a:lnTo>
                  <a:pt x="5283998" y="3982814"/>
                </a:lnTo>
                <a:lnTo>
                  <a:pt x="0" y="3982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377522" y="2551447"/>
            <a:ext cx="6526326" cy="3932230"/>
            <a:chOff x="0" y="0"/>
            <a:chExt cx="8701768" cy="524297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8701768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2B2C3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Non office injuries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43719"/>
              <a:ext cx="8701768" cy="4199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77242" indent="-388621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Falls to lower level</a:t>
              </a:r>
            </a:p>
            <a:p>
              <a:pPr algn="l" marL="777242" indent="-388621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</a:t>
              </a: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truck by object</a:t>
              </a:r>
            </a:p>
            <a:p>
              <a:pPr algn="l" marL="777242" indent="-388621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R</a:t>
              </a: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oadway incidents</a:t>
              </a:r>
            </a:p>
            <a:p>
              <a:pPr algn="l" marL="777242" indent="-388621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B</a:t>
              </a: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eing caught in equipment</a:t>
              </a:r>
            </a:p>
            <a:p>
              <a:pPr algn="l" marL="777242" indent="-388621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Struck against object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CLASSIFICATION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29962" y="2551447"/>
            <a:ext cx="5947560" cy="3296424"/>
            <a:chOff x="0" y="0"/>
            <a:chExt cx="7930081" cy="439523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76200"/>
              <a:ext cx="7930081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20"/>
                </a:lnSpc>
              </a:pPr>
              <a:r>
                <a:rPr lang="en-US" sz="3800" b="true">
                  <a:solidFill>
                    <a:srgbClr val="2B2C3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Office-related injuries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12163"/>
              <a:ext cx="7930081" cy="3383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77242" indent="-388621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Falls on the same level</a:t>
              </a:r>
            </a:p>
            <a:p>
              <a:pPr algn="l" marL="777242" indent="-388621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Slips or trips without fall</a:t>
              </a:r>
            </a:p>
            <a:p>
              <a:pPr algn="l" marL="777242" indent="-388621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repetitive motions </a:t>
              </a:r>
            </a:p>
            <a:p>
              <a:pPr algn="l">
                <a:lnSpc>
                  <a:spcPts val="53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04710" y="2551447"/>
            <a:ext cx="5683290" cy="4601349"/>
            <a:chOff x="0" y="0"/>
            <a:chExt cx="7577720" cy="613513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76200"/>
              <a:ext cx="7577720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20"/>
                </a:lnSpc>
              </a:pPr>
              <a:r>
                <a:rPr lang="en-US" sz="3800" b="true">
                  <a:solidFill>
                    <a:srgbClr val="2B2C3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Others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012163"/>
              <a:ext cx="7577720" cy="5122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77242" indent="-388621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Overexe</a:t>
              </a: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rtion involving outside sources</a:t>
              </a:r>
            </a:p>
            <a:p>
              <a:pPr algn="l" marL="777242" indent="-388621" lvl="1">
                <a:lnSpc>
                  <a:spcPts val="5040"/>
                </a:lnSpc>
                <a:buFont typeface="Arial"/>
                <a:buChar char="•"/>
              </a:pPr>
              <a:r>
                <a:rPr lang="en-US" sz="3600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 Other exertions or bodily reactions</a:t>
              </a:r>
            </a:p>
            <a:p>
              <a:pPr algn="l">
                <a:lnSpc>
                  <a:spcPts val="5320"/>
                </a:lnSpc>
              </a:pPr>
            </a:p>
            <a:p>
              <a:pPr algn="l">
                <a:lnSpc>
                  <a:spcPts val="532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PACKAGES AND SOFTWARE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06871" y="2500444"/>
            <a:ext cx="16399143" cy="6105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1"/>
              </a:lnSpc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 (version 4.3.2) </a:t>
            </a:r>
          </a:p>
          <a:p>
            <a:pPr algn="l" marL="1122673" indent="-561336" lvl="1">
              <a:lnSpc>
                <a:spcPts val="8111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readxl (Wickham and Bryan 2023)</a:t>
            </a:r>
          </a:p>
          <a:p>
            <a:pPr algn="l" marL="1122673" indent="-561336" lvl="1">
              <a:lnSpc>
                <a:spcPts val="8111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tidyverse (Wickham et al. 2019)</a:t>
            </a:r>
          </a:p>
          <a:p>
            <a:pPr algn="l" marL="1122673" indent="-561336" lvl="1">
              <a:lnSpc>
                <a:spcPts val="8111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ggplot2 (Wickham 2016)</a:t>
            </a:r>
          </a:p>
          <a:p>
            <a:pPr algn="l" marL="1122673" indent="-561336" lvl="1">
              <a:lnSpc>
                <a:spcPts val="8111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scales (Wickham, Pedersen, and Seidel 2023)</a:t>
            </a:r>
          </a:p>
          <a:p>
            <a:pPr algn="l" marL="1122673" indent="-561336" lvl="1">
              <a:lnSpc>
                <a:spcPts val="8111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knitr(Xie 2024)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2538544"/>
            <a:ext cx="16399143" cy="484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Proportions of injury costs were calculated by environment type </a:t>
            </a:r>
          </a:p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t-test</a:t>
            </a:r>
          </a:p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ANOVA</a:t>
            </a:r>
          </a:p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Pearson correlation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893585" y="4430546"/>
            <a:ext cx="6304011" cy="4114800"/>
          </a:xfrm>
          <a:custGeom>
            <a:avLst/>
            <a:gdLst/>
            <a:ahLst/>
            <a:cxnLst/>
            <a:rect r="r" b="b" t="t" l="l"/>
            <a:pathLst>
              <a:path h="4114800" w="6304011">
                <a:moveTo>
                  <a:pt x="0" y="0"/>
                </a:moveTo>
                <a:lnTo>
                  <a:pt x="6304012" y="0"/>
                </a:lnTo>
                <a:lnTo>
                  <a:pt x="63040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ANALYTICAL  APPROACH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13670" y="2689047"/>
            <a:ext cx="9236886" cy="5871158"/>
          </a:xfrm>
          <a:custGeom>
            <a:avLst/>
            <a:gdLst/>
            <a:ahLst/>
            <a:cxnLst/>
            <a:rect r="r" b="b" t="t" l="l"/>
            <a:pathLst>
              <a:path h="5871158" w="9236886">
                <a:moveTo>
                  <a:pt x="0" y="0"/>
                </a:moveTo>
                <a:lnTo>
                  <a:pt x="9236886" y="0"/>
                </a:lnTo>
                <a:lnTo>
                  <a:pt x="9236886" y="5871158"/>
                </a:lnTo>
                <a:lnTo>
                  <a:pt x="0" y="587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13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47051" y="5113509"/>
            <a:ext cx="7412249" cy="3446696"/>
          </a:xfrm>
          <a:custGeom>
            <a:avLst/>
            <a:gdLst/>
            <a:ahLst/>
            <a:cxnLst/>
            <a:rect r="r" b="b" t="t" l="l"/>
            <a:pathLst>
              <a:path h="3446696" w="7412249">
                <a:moveTo>
                  <a:pt x="0" y="0"/>
                </a:moveTo>
                <a:lnTo>
                  <a:pt x="7412249" y="0"/>
                </a:lnTo>
                <a:lnTo>
                  <a:pt x="7412249" y="3446696"/>
                </a:lnTo>
                <a:lnTo>
                  <a:pt x="0" y="3446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47051" y="2685200"/>
            <a:ext cx="7390421" cy="1720100"/>
          </a:xfrm>
          <a:custGeom>
            <a:avLst/>
            <a:gdLst/>
            <a:ahLst/>
            <a:cxnLst/>
            <a:rect r="r" b="b" t="t" l="l"/>
            <a:pathLst>
              <a:path h="1720100" w="7390421">
                <a:moveTo>
                  <a:pt x="0" y="0"/>
                </a:moveTo>
                <a:lnTo>
                  <a:pt x="7390420" y="0"/>
                </a:lnTo>
                <a:lnTo>
                  <a:pt x="7390420" y="1720101"/>
                </a:lnTo>
                <a:lnTo>
                  <a:pt x="0" y="1720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7" t="0" r="-59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T-TEST RESULTS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2538544"/>
            <a:ext cx="16399143" cy="6802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significant difference identified</a:t>
            </a:r>
          </a:p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t(2.40) = 0.37, p=0.74</a:t>
            </a:r>
          </a:p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Office: 7.96% (SD = 8.04)</a:t>
            </a:r>
          </a:p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Non-Office: 6.16% (SD = 3.26)</a:t>
            </a:r>
          </a:p>
          <a:p>
            <a:pPr algn="l" marL="1122673" indent="-561336" lvl="1">
              <a:lnSpc>
                <a:spcPts val="7799"/>
              </a:lnSpc>
              <a:buFont typeface="Arial"/>
              <a:buChar char="•"/>
            </a:pPr>
            <a:r>
              <a:rPr lang="en-US" sz="5199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95% CI: [-16.11, 19.71]</a:t>
            </a:r>
          </a:p>
          <a:p>
            <a:pPr algn="l">
              <a:lnSpc>
                <a:spcPts val="7799"/>
              </a:lnSpc>
            </a:pPr>
          </a:p>
          <a:p>
            <a:pPr algn="l">
              <a:lnSpc>
                <a:spcPts val="77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DAGldyBJTkQ</dc:identifier>
  <dcterms:modified xsi:type="dcterms:W3CDTF">2011-08-01T06:04:30Z</dcterms:modified>
  <cp:revision>1</cp:revision>
  <dc:title>NOT</dc:title>
</cp:coreProperties>
</file>