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1" r:id="rId6"/>
    <p:sldId id="260" r:id="rId7"/>
    <p:sldId id="265" r:id="rId8"/>
    <p:sldId id="264" r:id="rId9"/>
    <p:sldId id="269" r:id="rId10"/>
    <p:sldId id="262" r:id="rId11"/>
    <p:sldId id="270" r:id="rId12"/>
    <p:sldId id="277" r:id="rId13"/>
    <p:sldId id="263" r:id="rId14"/>
    <p:sldId id="274" r:id="rId15"/>
    <p:sldId id="275" r:id="rId16"/>
    <p:sldId id="276" r:id="rId17"/>
    <p:sldId id="278" r:id="rId18"/>
    <p:sldId id="283" r:id="rId19"/>
    <p:sldId id="28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1" Type="http://schemas.openxmlformats.org/officeDocument/2006/relationships/image" Target="../media/image30.wmf"/><Relationship Id="rId10" Type="http://schemas.openxmlformats.org/officeDocument/2006/relationships/image" Target="../media/image29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0.wmf"/><Relationship Id="rId6" Type="http://schemas.openxmlformats.org/officeDocument/2006/relationships/image" Target="../media/image34.wmf"/><Relationship Id="rId5" Type="http://schemas.openxmlformats.org/officeDocument/2006/relationships/image" Target="../media/image27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1" Type="http://schemas.openxmlformats.org/officeDocument/2006/relationships/image" Target="../media/image48.wmf"/><Relationship Id="rId20" Type="http://schemas.openxmlformats.org/officeDocument/2006/relationships/image" Target="../media/image47.wmf"/><Relationship Id="rId2" Type="http://schemas.openxmlformats.org/officeDocument/2006/relationships/image" Target="../media/image23.wmf"/><Relationship Id="rId19" Type="http://schemas.openxmlformats.org/officeDocument/2006/relationships/image" Target="../media/image46.wmf"/><Relationship Id="rId18" Type="http://schemas.openxmlformats.org/officeDocument/2006/relationships/image" Target="../media/image45.wmf"/><Relationship Id="rId17" Type="http://schemas.openxmlformats.org/officeDocument/2006/relationships/image" Target="../media/image44.wmf"/><Relationship Id="rId16" Type="http://schemas.openxmlformats.org/officeDocument/2006/relationships/image" Target="../media/image43.wmf"/><Relationship Id="rId15" Type="http://schemas.openxmlformats.org/officeDocument/2006/relationships/image" Target="../media/image42.wmf"/><Relationship Id="rId14" Type="http://schemas.openxmlformats.org/officeDocument/2006/relationships/image" Target="../media/image41.wmf"/><Relationship Id="rId13" Type="http://schemas.openxmlformats.org/officeDocument/2006/relationships/image" Target="../media/image40.wmf"/><Relationship Id="rId12" Type="http://schemas.openxmlformats.org/officeDocument/2006/relationships/image" Target="../media/image39.wmf"/><Relationship Id="rId11" Type="http://schemas.openxmlformats.org/officeDocument/2006/relationships/image" Target="../media/image38.wmf"/><Relationship Id="rId10" Type="http://schemas.openxmlformats.org/officeDocument/2006/relationships/image" Target="../media/image37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262109"/>
            <a:ext cx="10515600" cy="540284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4228191"/>
            <a:ext cx="10515600" cy="989469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400300" y="-29936"/>
            <a:ext cx="7391400" cy="3825422"/>
            <a:chOff x="2075393" y="-12700"/>
            <a:chExt cx="4993620" cy="2584450"/>
          </a:xfrm>
        </p:grpSpPr>
        <p:sp>
          <p:nvSpPr>
            <p:cNvPr id="12" name="椭圆 1"/>
            <p:cNvSpPr/>
            <p:nvPr userDrawn="1"/>
          </p:nvSpPr>
          <p:spPr>
            <a:xfrm rot="5400000">
              <a:off x="1790966" y="417492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7"/>
            <p:cNvSpPr/>
            <p:nvPr userDrawn="1"/>
          </p:nvSpPr>
          <p:spPr>
            <a:xfrm rot="5400000">
              <a:off x="2809827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2"/>
            <p:cNvSpPr/>
            <p:nvPr userDrawn="1"/>
          </p:nvSpPr>
          <p:spPr>
            <a:xfrm rot="5400000">
              <a:off x="5324309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3"/>
            <p:cNvSpPr/>
            <p:nvPr userDrawn="1"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4493240" y="2414232"/>
              <a:ext cx="157518" cy="1575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84175" y="360542"/>
            <a:ext cx="11423650" cy="62976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4000" y="2660400"/>
            <a:ext cx="6411600" cy="2196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0" y="2646362"/>
            <a:ext cx="7786007" cy="120967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1500" y="3939949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" name="MH_Number"/>
          <p:cNvSpPr/>
          <p:nvPr userDrawn="1">
            <p:custDataLst>
              <p:tags r:id="rId2"/>
            </p:custDataLst>
          </p:nvPr>
        </p:nvSpPr>
        <p:spPr>
          <a:xfrm>
            <a:off x="2197100" y="2875605"/>
            <a:ext cx="648336" cy="7511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4400" kern="0" dirty="0">
              <a:solidFill>
                <a:srgbClr val="FFFFFF"/>
              </a:solidFill>
              <a:latin typeface="Times New Roman" panose="02020603050405020304"/>
              <a:ea typeface="幼圆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111500" y="3733800"/>
            <a:ext cx="7786007" cy="122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896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868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80261" y="4554674"/>
            <a:ext cx="3660504" cy="723445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4789713" y="146594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400" y="806400"/>
            <a:ext cx="9536400" cy="460800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23200" y="1778400"/>
            <a:ext cx="4546800" cy="27432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2000" y="4950000"/>
            <a:ext cx="7189200" cy="925200"/>
          </a:xfrm>
          <a:noFill/>
        </p:spPr>
        <p:txBody>
          <a:bodyPr lIns="90000" rIns="90000" anchor="t" anchorCtr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2040" y="532550"/>
            <a:ext cx="1205247" cy="5811838"/>
          </a:xfrm>
        </p:spPr>
        <p:txBody>
          <a:bodyPr vert="eaVert"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5004" y="532550"/>
            <a:ext cx="969359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75210"/>
            <a:ext cx="10515599" cy="450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anose="05000000000000000000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1" Type="http://schemas.openxmlformats.org/officeDocument/2006/relationships/notesSlide" Target="../notesSlides/notesSlide10.xml"/><Relationship Id="rId20" Type="http://schemas.openxmlformats.org/officeDocument/2006/relationships/vmlDrawing" Target="../drawings/vmlDrawing4.vml"/><Relationship Id="rId2" Type="http://schemas.openxmlformats.org/officeDocument/2006/relationships/tags" Target="../tags/tag64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67.xml"/><Relationship Id="rId17" Type="http://schemas.openxmlformats.org/officeDocument/2006/relationships/image" Target="../media/image18.wmf"/><Relationship Id="rId16" Type="http://schemas.openxmlformats.org/officeDocument/2006/relationships/oleObject" Target="../embeddings/oleObject19.bin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1" Type="http://schemas.openxmlformats.org/officeDocument/2006/relationships/tags" Target="../tags/tag6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9" Type="http://schemas.openxmlformats.org/officeDocument/2006/relationships/notesSlide" Target="../notesSlides/notesSlide1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4.xml"/><Relationship Id="rId16" Type="http://schemas.openxmlformats.org/officeDocument/2006/relationships/tags" Target="../tags/tag83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94.xml"/><Relationship Id="rId5" Type="http://schemas.openxmlformats.org/officeDocument/2006/relationships/image" Target="../media/image19.png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tags" Target="../tags/tag98.xml"/><Relationship Id="rId30" Type="http://schemas.openxmlformats.org/officeDocument/2006/relationships/notesSlide" Target="../notesSlides/notesSlide14.xml"/><Relationship Id="rId3" Type="http://schemas.openxmlformats.org/officeDocument/2006/relationships/tags" Target="../tags/tag97.xml"/><Relationship Id="rId29" Type="http://schemas.openxmlformats.org/officeDocument/2006/relationships/vmlDrawing" Target="../drawings/vmlDrawing5.v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99.xml"/><Relationship Id="rId26" Type="http://schemas.openxmlformats.org/officeDocument/2006/relationships/image" Target="../media/image30.wmf"/><Relationship Id="rId25" Type="http://schemas.openxmlformats.org/officeDocument/2006/relationships/oleObject" Target="../embeddings/oleObject30.bin"/><Relationship Id="rId24" Type="http://schemas.openxmlformats.org/officeDocument/2006/relationships/image" Target="../media/image29.wmf"/><Relationship Id="rId23" Type="http://schemas.openxmlformats.org/officeDocument/2006/relationships/oleObject" Target="../embeddings/oleObject29.bin"/><Relationship Id="rId22" Type="http://schemas.openxmlformats.org/officeDocument/2006/relationships/image" Target="../media/image28.wmf"/><Relationship Id="rId21" Type="http://schemas.openxmlformats.org/officeDocument/2006/relationships/oleObject" Target="../embeddings/oleObject28.bin"/><Relationship Id="rId20" Type="http://schemas.openxmlformats.org/officeDocument/2006/relationships/image" Target="../media/image27.wmf"/><Relationship Id="rId2" Type="http://schemas.openxmlformats.org/officeDocument/2006/relationships/tags" Target="../tags/tag96.xml"/><Relationship Id="rId19" Type="http://schemas.openxmlformats.org/officeDocument/2006/relationships/oleObject" Target="../embeddings/oleObject27.bin"/><Relationship Id="rId18" Type="http://schemas.openxmlformats.org/officeDocument/2006/relationships/image" Target="../media/image26.wmf"/><Relationship Id="rId17" Type="http://schemas.openxmlformats.org/officeDocument/2006/relationships/oleObject" Target="../embeddings/oleObject26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25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24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2.wmf"/><Relationship Id="rId1" Type="http://schemas.openxmlformats.org/officeDocument/2006/relationships/tags" Target="../tags/tag95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1.wmf"/><Relationship Id="rId51" Type="http://schemas.openxmlformats.org/officeDocument/2006/relationships/notesSlide" Target="../notesSlides/notesSlide16.xml"/><Relationship Id="rId50" Type="http://schemas.openxmlformats.org/officeDocument/2006/relationships/vmlDrawing" Target="../drawings/vmlDrawing6.vml"/><Relationship Id="rId5" Type="http://schemas.openxmlformats.org/officeDocument/2006/relationships/oleObject" Target="../embeddings/oleObject31.bin"/><Relationship Id="rId49" Type="http://schemas.openxmlformats.org/officeDocument/2006/relationships/slideLayout" Target="../slideLayouts/slideLayout2.xml"/><Relationship Id="rId48" Type="http://schemas.openxmlformats.org/officeDocument/2006/relationships/tags" Target="../tags/tag109.xml"/><Relationship Id="rId47" Type="http://schemas.openxmlformats.org/officeDocument/2006/relationships/image" Target="../media/image48.wmf"/><Relationship Id="rId46" Type="http://schemas.openxmlformats.org/officeDocument/2006/relationships/oleObject" Target="../embeddings/oleObject52.bin"/><Relationship Id="rId45" Type="http://schemas.openxmlformats.org/officeDocument/2006/relationships/image" Target="../media/image47.wmf"/><Relationship Id="rId44" Type="http://schemas.openxmlformats.org/officeDocument/2006/relationships/oleObject" Target="../embeddings/oleObject51.bin"/><Relationship Id="rId43" Type="http://schemas.openxmlformats.org/officeDocument/2006/relationships/image" Target="../media/image46.wmf"/><Relationship Id="rId42" Type="http://schemas.openxmlformats.org/officeDocument/2006/relationships/oleObject" Target="../embeddings/oleObject50.bin"/><Relationship Id="rId41" Type="http://schemas.openxmlformats.org/officeDocument/2006/relationships/oleObject" Target="../embeddings/oleObject49.bin"/><Relationship Id="rId40" Type="http://schemas.openxmlformats.org/officeDocument/2006/relationships/image" Target="../media/image45.wmf"/><Relationship Id="rId4" Type="http://schemas.openxmlformats.org/officeDocument/2006/relationships/tags" Target="../tags/tag108.xml"/><Relationship Id="rId39" Type="http://schemas.openxmlformats.org/officeDocument/2006/relationships/oleObject" Target="../embeddings/oleObject48.bin"/><Relationship Id="rId38" Type="http://schemas.openxmlformats.org/officeDocument/2006/relationships/image" Target="../media/image44.wmf"/><Relationship Id="rId37" Type="http://schemas.openxmlformats.org/officeDocument/2006/relationships/oleObject" Target="../embeddings/oleObject47.bin"/><Relationship Id="rId36" Type="http://schemas.openxmlformats.org/officeDocument/2006/relationships/image" Target="../media/image43.wmf"/><Relationship Id="rId35" Type="http://schemas.openxmlformats.org/officeDocument/2006/relationships/oleObject" Target="../embeddings/oleObject46.bin"/><Relationship Id="rId34" Type="http://schemas.openxmlformats.org/officeDocument/2006/relationships/image" Target="../media/image42.wmf"/><Relationship Id="rId33" Type="http://schemas.openxmlformats.org/officeDocument/2006/relationships/oleObject" Target="../embeddings/oleObject45.bin"/><Relationship Id="rId32" Type="http://schemas.openxmlformats.org/officeDocument/2006/relationships/image" Target="../media/image41.wmf"/><Relationship Id="rId31" Type="http://schemas.openxmlformats.org/officeDocument/2006/relationships/oleObject" Target="../embeddings/oleObject44.bin"/><Relationship Id="rId30" Type="http://schemas.openxmlformats.org/officeDocument/2006/relationships/image" Target="../media/image40.wmf"/><Relationship Id="rId3" Type="http://schemas.openxmlformats.org/officeDocument/2006/relationships/tags" Target="../tags/tag107.xml"/><Relationship Id="rId29" Type="http://schemas.openxmlformats.org/officeDocument/2006/relationships/oleObject" Target="../embeddings/oleObject43.bin"/><Relationship Id="rId28" Type="http://schemas.openxmlformats.org/officeDocument/2006/relationships/image" Target="../media/image39.wmf"/><Relationship Id="rId27" Type="http://schemas.openxmlformats.org/officeDocument/2006/relationships/oleObject" Target="../embeddings/oleObject42.bin"/><Relationship Id="rId26" Type="http://schemas.openxmlformats.org/officeDocument/2006/relationships/image" Target="../media/image38.wmf"/><Relationship Id="rId25" Type="http://schemas.openxmlformats.org/officeDocument/2006/relationships/oleObject" Target="../embeddings/oleObject41.bin"/><Relationship Id="rId24" Type="http://schemas.openxmlformats.org/officeDocument/2006/relationships/image" Target="../media/image37.wmf"/><Relationship Id="rId23" Type="http://schemas.openxmlformats.org/officeDocument/2006/relationships/oleObject" Target="../embeddings/oleObject40.bin"/><Relationship Id="rId22" Type="http://schemas.openxmlformats.org/officeDocument/2006/relationships/image" Target="../media/image36.wmf"/><Relationship Id="rId21" Type="http://schemas.openxmlformats.org/officeDocument/2006/relationships/oleObject" Target="../embeddings/oleObject39.bin"/><Relationship Id="rId20" Type="http://schemas.openxmlformats.org/officeDocument/2006/relationships/image" Target="../media/image35.wmf"/><Relationship Id="rId2" Type="http://schemas.openxmlformats.org/officeDocument/2006/relationships/tags" Target="../tags/tag106.xml"/><Relationship Id="rId19" Type="http://schemas.openxmlformats.org/officeDocument/2006/relationships/oleObject" Target="../embeddings/oleObject38.bin"/><Relationship Id="rId18" Type="http://schemas.openxmlformats.org/officeDocument/2006/relationships/image" Target="../media/image30.wmf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2.wmf"/><Relationship Id="rId1" Type="http://schemas.openxmlformats.org/officeDocument/2006/relationships/tags" Target="../tags/tag105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slide" Target="slide3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image" Target="../media/image2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8" Type="http://schemas.openxmlformats.org/officeDocument/2006/relationships/notesSlide" Target="../notesSlides/notesSlide5.xml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35.xml"/><Relationship Id="rId14" Type="http://schemas.openxmlformats.org/officeDocument/2006/relationships/image" Target="../media/image5.wmf"/><Relationship Id="rId13" Type="http://schemas.openxmlformats.org/officeDocument/2006/relationships/oleObject" Target="../embeddings/oleObject5.bin"/><Relationship Id="rId12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10" Type="http://schemas.openxmlformats.org/officeDocument/2006/relationships/image" Target="../media/image3.wmf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6" Type="http://schemas.openxmlformats.org/officeDocument/2006/relationships/notesSlide" Target="../notesSlides/notesSlide7.xml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45.xml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1" Type="http://schemas.openxmlformats.org/officeDocument/2006/relationships/tags" Target="../tags/tag4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tags" Target="../tags/tag4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4" Type="http://schemas.openxmlformats.org/officeDocument/2006/relationships/notesSlide" Target="../notesSlides/notesSlide9.xml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2.xml"/><Relationship Id="rId10" Type="http://schemas.openxmlformats.org/officeDocument/2006/relationships/image" Target="../media/image12.wmf"/><Relationship Id="rId1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12520" y="5688829"/>
            <a:ext cx="10515600" cy="540284"/>
          </a:xfrm>
        </p:spPr>
        <p:txBody>
          <a:bodyPr>
            <a:noAutofit/>
          </a:bodyPr>
          <a:lstStyle/>
          <a:p>
            <a:pPr algn="r"/>
            <a:r>
              <a:rPr lang="zh-CN" altLang="en-US" sz="3200" dirty="0"/>
              <a:t>魏鑫</a:t>
            </a:r>
            <a:r>
              <a:rPr lang="en-US" altLang="zh-CN" sz="3200" dirty="0"/>
              <a:t>  </a:t>
            </a:r>
            <a:r>
              <a:rPr lang="zh-CN" altLang="en-US" sz="3200" dirty="0"/>
              <a:t>魏嘉毅  </a:t>
            </a:r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6000" dirty="0"/>
              <a:t>努力学习学习班</a:t>
            </a:r>
            <a:br>
              <a:rPr lang="zh-CN" altLang="en-US" sz="6000" dirty="0"/>
            </a:br>
            <a:r>
              <a:rPr lang="zh-CN" altLang="en-US" sz="6000" dirty="0"/>
              <a:t>              </a:t>
            </a:r>
            <a:r>
              <a:rPr lang="en-US" altLang="zh-CN" sz="4000" dirty="0"/>
              <a:t>——</a:t>
            </a:r>
            <a:r>
              <a:rPr lang="zh-CN" altLang="en-US" sz="4000" dirty="0"/>
              <a:t>逻辑斯特回归与最大熵模型（二）</a:t>
            </a:r>
            <a:endParaRPr lang="zh-CN" altLang="en-US" sz="4000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逻辑斯特回归与最大熵模型（二）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63115" y="1242695"/>
            <a:ext cx="9109710" cy="4740910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当知道的更新公式的话，我们可以获得算法如下：</a:t>
            </a:r>
            <a:endParaRPr lang="zh-CN" altLang="en-US" sz="2800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、对所有                   ，取初值</a:t>
            </a:r>
            <a:endParaRPr lang="zh-CN" altLang="en-US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、对每一个                   ：</a:t>
            </a:r>
            <a:endParaRPr lang="zh-CN" altLang="en-US" sz="2800" dirty="0"/>
          </a:p>
          <a:p>
            <a:r>
              <a:rPr lang="en-US" altLang="zh-CN" sz="2800" dirty="0"/>
              <a:t>	a</a:t>
            </a:r>
            <a:r>
              <a:rPr lang="zh-CN" altLang="en-US" sz="2800" dirty="0"/>
              <a:t>、另     是方程</a:t>
            </a:r>
            <a:endParaRPr lang="zh-CN" altLang="en-US" sz="2800" dirty="0"/>
          </a:p>
          <a:p>
            <a:r>
              <a:rPr lang="en-US" altLang="zh-CN" sz="2800" dirty="0"/>
              <a:t>                						            			</a:t>
            </a:r>
            <a:endParaRPr lang="en-US" altLang="zh-CN" sz="2800" dirty="0"/>
          </a:p>
          <a:p>
            <a:r>
              <a:rPr lang="zh-CN" altLang="en-US" sz="2800" dirty="0"/>
              <a:t>的解</a:t>
            </a:r>
            <a:endParaRPr lang="zh-CN" altLang="en-US" sz="2800" dirty="0"/>
          </a:p>
          <a:p>
            <a:r>
              <a:rPr lang="en-US" altLang="zh-CN" sz="2800" dirty="0"/>
              <a:t>	b</a:t>
            </a:r>
            <a:r>
              <a:rPr lang="zh-CN" altLang="en-US" sz="2800" dirty="0"/>
              <a:t>、更新     的值：</a:t>
            </a:r>
            <a:endParaRPr lang="zh-CN" altLang="en-US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、如果不收敛，则重复步骤</a:t>
            </a:r>
            <a:r>
              <a:rPr lang="en-US" altLang="zh-CN" sz="2800" dirty="0"/>
              <a:t>“2”</a:t>
            </a:r>
            <a:endParaRPr lang="en-US" altLang="zh-CN" sz="2800" dirty="0"/>
          </a:p>
        </p:txBody>
      </p:sp>
      <p:sp>
        <p:nvSpPr>
          <p:cNvPr id="11" name="MH_Other_3"/>
          <p:cNvSpPr txBox="1"/>
          <p:nvPr>
            <p:custDataLst>
              <p:tags r:id="rId3"/>
            </p:custDataLst>
          </p:nvPr>
        </p:nvSpPr>
        <p:spPr>
          <a:xfrm>
            <a:off x="11172825" y="5740083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H_Other_4"/>
          <p:cNvSpPr txBox="1"/>
          <p:nvPr>
            <p:custDataLst>
              <p:tags r:id="rId4"/>
            </p:custDataLst>
          </p:nvPr>
        </p:nvSpPr>
        <p:spPr>
          <a:xfrm>
            <a:off x="1152525" y="945038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2880" y="2833370"/>
          <a:ext cx="382270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52400" imgH="215900" progId="Equation.KSEE3">
                  <p:embed/>
                </p:oleObj>
              </mc:Choice>
              <mc:Fallback>
                <p:oleObj name="" r:id="rId5" imgW="152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2880" y="2833370"/>
                        <a:ext cx="382270" cy="54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3490" y="1831975"/>
          <a:ext cx="1842770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787400" imgH="203200" progId="Equation.KSEE3">
                  <p:embed/>
                </p:oleObj>
              </mc:Choice>
              <mc:Fallback>
                <p:oleObj name="" r:id="rId7" imgW="787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3490" y="1831975"/>
                        <a:ext cx="1842770" cy="47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48195" y="1831975"/>
          <a:ext cx="92392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9" imgW="419100" imgH="228600" progId="Equation.KSEE3">
                  <p:embed/>
                </p:oleObj>
              </mc:Choice>
              <mc:Fallback>
                <p:oleObj name="" r:id="rId9" imgW="4191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48195" y="1831975"/>
                        <a:ext cx="923925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76725" y="4743450"/>
          <a:ext cx="51181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1" imgW="177165" imgH="228600" progId="Equation.KSEE3">
                  <p:embed/>
                </p:oleObj>
              </mc:Choice>
              <mc:Fallback>
                <p:oleObj name="" r:id="rId11" imgW="177165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76725" y="4743450"/>
                        <a:ext cx="51181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73420" y="4798060"/>
          <a:ext cx="2085975" cy="60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3" imgW="787400" imgH="228600" progId="Equation.KSEE3">
                  <p:embed/>
                </p:oleObj>
              </mc:Choice>
              <mc:Fallback>
                <p:oleObj name="" r:id="rId13" imgW="7874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73420" y="4798060"/>
                        <a:ext cx="2085975" cy="60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64965" y="2449195"/>
          <a:ext cx="1842770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5" imgW="787400" imgH="203200" progId="Equation.KSEE3">
                  <p:embed/>
                </p:oleObj>
              </mc:Choice>
              <mc:Fallback>
                <p:oleObj name="" r:id="rId15" imgW="787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64965" y="2449195"/>
                        <a:ext cx="1842770" cy="47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2220" y="3176905"/>
          <a:ext cx="739838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6" imgW="2908300" imgH="431800" progId="Equation.KSEE3">
                  <p:embed/>
                </p:oleObj>
              </mc:Choice>
              <mc:Fallback>
                <p:oleObj name="" r:id="rId16" imgW="2908300" imgH="4318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22220" y="3176905"/>
                        <a:ext cx="7398385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3053080" y="1396369"/>
            <a:ext cx="4599423" cy="1314324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2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3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en-US" altLang="zh-CN" sz="3200" dirty="0">
                  <a:solidFill>
                    <a:srgbClr val="FFFFFF"/>
                  </a:solidFill>
                </a:rPr>
                <a:t>   </a:t>
              </a:r>
              <a:r>
                <a:rPr lang="zh-CN" altLang="en-US" sz="3200" dirty="0">
                  <a:solidFill>
                    <a:srgbClr val="FFFFFF"/>
                  </a:solidFill>
                </a:rPr>
                <a:t>最大似然估计</a:t>
              </a:r>
              <a:endParaRPr lang="zh-CN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4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任意多边形 10"/>
            <p:cNvSpPr/>
            <p:nvPr>
              <p:custDataLst>
                <p:tags r:id="rId5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01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6"/>
            </p:custDataLst>
          </p:nvPr>
        </p:nvGrpSpPr>
        <p:grpSpPr>
          <a:xfrm>
            <a:off x="4849377" y="4791197"/>
            <a:ext cx="4599423" cy="1314324"/>
            <a:chOff x="3877016" y="2451024"/>
            <a:chExt cx="3304381" cy="962818"/>
          </a:xfrm>
        </p:grpSpPr>
        <p:sp>
          <p:nvSpPr>
            <p:cNvPr id="42" name="五边形 23"/>
            <p:cNvSpPr/>
            <p:nvPr>
              <p:custDataLst>
                <p:tags r:id="rId7"/>
              </p:custDataLst>
            </p:nvPr>
          </p:nvSpPr>
          <p:spPr>
            <a:xfrm>
              <a:off x="3885627" y="2499442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五边形 42"/>
            <p:cNvSpPr/>
            <p:nvPr>
              <p:custDataLst>
                <p:tags r:id="rId8"/>
              </p:custDataLst>
            </p:nvPr>
          </p:nvSpPr>
          <p:spPr>
            <a:xfrm>
              <a:off x="3882572" y="2451024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en-US" altLang="zh-CN" sz="3200" dirty="0">
                  <a:solidFill>
                    <a:srgbClr val="FFFFFF"/>
                  </a:solidFill>
                </a:rPr>
                <a:t>   </a:t>
              </a:r>
              <a:r>
                <a:rPr lang="zh-CN" altLang="en-US" sz="3200" dirty="0">
                  <a:solidFill>
                    <a:srgbClr val="FFFFFF"/>
                  </a:solidFill>
                </a:rPr>
                <a:t>拟牛顿法</a:t>
              </a:r>
              <a:endParaRPr lang="zh-CN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9"/>
              </p:custDataLst>
            </p:nvPr>
          </p:nvSpPr>
          <p:spPr>
            <a:xfrm>
              <a:off x="3887334" y="2924099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任意多边形 40"/>
            <p:cNvSpPr/>
            <p:nvPr>
              <p:custDataLst>
                <p:tags r:id="rId10"/>
              </p:custDataLst>
            </p:nvPr>
          </p:nvSpPr>
          <p:spPr>
            <a:xfrm>
              <a:off x="3877016" y="2451024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03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3060728" y="3171862"/>
            <a:ext cx="4599423" cy="1314324"/>
            <a:chOff x="1984716" y="3623657"/>
            <a:chExt cx="3304381" cy="962818"/>
          </a:xfrm>
        </p:grpSpPr>
        <p:sp>
          <p:nvSpPr>
            <p:cNvPr id="48" name="五边形 23"/>
            <p:cNvSpPr/>
            <p:nvPr>
              <p:custDataLst>
                <p:tags r:id="rId12"/>
              </p:custDataLst>
            </p:nvPr>
          </p:nvSpPr>
          <p:spPr>
            <a:xfrm>
              <a:off x="1993327" y="3672075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9" name="五边形 48"/>
            <p:cNvSpPr/>
            <p:nvPr>
              <p:custDataLst>
                <p:tags r:id="rId13"/>
              </p:custDataLst>
            </p:nvPr>
          </p:nvSpPr>
          <p:spPr>
            <a:xfrm>
              <a:off x="1990272" y="3623657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en-US" altLang="zh-CN" sz="3200" dirty="0">
                  <a:solidFill>
                    <a:srgbClr val="FFFFFF"/>
                  </a:solidFill>
                </a:rPr>
                <a:t>   </a:t>
              </a:r>
              <a:r>
                <a:rPr lang="zh-CN" altLang="en-US" sz="3200" dirty="0">
                  <a:solidFill>
                    <a:srgbClr val="FFFFFF"/>
                  </a:solidFill>
                </a:rPr>
                <a:t>迭代尺度算法</a:t>
              </a:r>
              <a:endParaRPr lang="zh-CN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46" name="任意多边形 45"/>
            <p:cNvSpPr/>
            <p:nvPr>
              <p:custDataLst>
                <p:tags r:id="rId14"/>
              </p:custDataLst>
            </p:nvPr>
          </p:nvSpPr>
          <p:spPr>
            <a:xfrm>
              <a:off x="1995034" y="4096732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7" name="任意多边形 46"/>
            <p:cNvSpPr/>
            <p:nvPr>
              <p:custDataLst>
                <p:tags r:id="rId15"/>
              </p:custDataLst>
            </p:nvPr>
          </p:nvSpPr>
          <p:spPr>
            <a:xfrm>
              <a:off x="1984716" y="3623657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16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逻辑斯特回归与最大熵模型（二）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1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逻辑斯特回归与最大熵模型（二）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159125" y="2701290"/>
            <a:ext cx="5681980" cy="1455420"/>
          </a:xfrm>
        </p:spPr>
        <p:txBody>
          <a:bodyPr/>
          <a:lstStyle/>
          <a:p>
            <a:pPr algn="ctr"/>
            <a:r>
              <a:rPr lang="zh-CN" altLang="en-US" sz="3600" dirty="0"/>
              <a:t>牛顿法是个啥？</a:t>
            </a:r>
            <a:endParaRPr lang="zh-CN" altLang="en-US" sz="3600" dirty="0"/>
          </a:p>
        </p:txBody>
      </p:sp>
      <p:sp>
        <p:nvSpPr>
          <p:cNvPr id="11" name="MH_Other_3"/>
          <p:cNvSpPr txBox="1"/>
          <p:nvPr>
            <p:custDataLst>
              <p:tags r:id="rId3"/>
            </p:custDataLst>
          </p:nvPr>
        </p:nvSpPr>
        <p:spPr>
          <a:xfrm>
            <a:off x="7930515" y="3728403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H_Other_4"/>
          <p:cNvSpPr txBox="1"/>
          <p:nvPr>
            <p:custDataLst>
              <p:tags r:id="rId4"/>
            </p:custDataLst>
          </p:nvPr>
        </p:nvSpPr>
        <p:spPr>
          <a:xfrm>
            <a:off x="3387725" y="2499518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逻辑斯特回归与最大熵模型（二）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680845" y="3415030"/>
            <a:ext cx="5681980" cy="1455420"/>
          </a:xfrm>
        </p:spPr>
        <p:txBody>
          <a:bodyPr>
            <a:normAutofit lnSpcReduction="10000"/>
          </a:bodyPr>
          <a:lstStyle/>
          <a:p>
            <a:pPr algn="ctr"/>
            <a:r>
              <a:rPr lang="zh-CN" altLang="en-US" sz="3600" dirty="0"/>
              <a:t>牛顿法是牛顿发明的求解最优化问题的方法</a:t>
            </a:r>
            <a:endParaRPr lang="zh-CN" altLang="en-US" sz="3600" dirty="0"/>
          </a:p>
        </p:txBody>
      </p:sp>
      <p:sp>
        <p:nvSpPr>
          <p:cNvPr id="11" name="MH_Other_3"/>
          <p:cNvSpPr txBox="1"/>
          <p:nvPr>
            <p:custDataLst>
              <p:tags r:id="rId3"/>
            </p:custDataLst>
          </p:nvPr>
        </p:nvSpPr>
        <p:spPr>
          <a:xfrm>
            <a:off x="7362825" y="4870133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H_Other_4"/>
          <p:cNvSpPr txBox="1"/>
          <p:nvPr>
            <p:custDataLst>
              <p:tags r:id="rId4"/>
            </p:custDataLst>
          </p:nvPr>
        </p:nvSpPr>
        <p:spPr>
          <a:xfrm>
            <a:off x="838200" y="2528093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900" y="709930"/>
            <a:ext cx="3009900" cy="36518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逻辑斯特回归与最大熵模型（二）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63115" y="1242695"/>
            <a:ext cx="9109710" cy="4740910"/>
          </a:xfrm>
        </p:spPr>
        <p:txBody>
          <a:bodyPr>
            <a:normAutofit lnSpcReduction="20000"/>
          </a:bodyPr>
          <a:lstStyle/>
          <a:p>
            <a:r>
              <a:rPr lang="zh-CN" altLang="en-US" sz="2800" dirty="0"/>
              <a:t>输入：目标函数         ，梯度                   ，海塞矩阵        ，精度要求</a:t>
            </a:r>
            <a:endParaRPr lang="zh-CN" altLang="en-US" sz="2800" dirty="0"/>
          </a:p>
          <a:p>
            <a:r>
              <a:rPr lang="zh-CN" altLang="en-US" sz="2800" dirty="0"/>
              <a:t>输出：极小值点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）取初始值，并且</a:t>
            </a:r>
            <a:r>
              <a:rPr lang="en-US" altLang="zh-CN" sz="2800" dirty="0"/>
              <a:t>k=0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）计算梯度                      ，如果小于精度要求停止，否则继续。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）计算                   ，并求出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）置</a:t>
            </a:r>
            <a:r>
              <a:rPr lang="en-US" altLang="zh-CN" sz="2800" dirty="0"/>
              <a:t>		      </a:t>
            </a:r>
            <a:r>
              <a:rPr lang="zh-CN" altLang="en-US" sz="2800" dirty="0"/>
              <a:t>，</a:t>
            </a:r>
            <a:endParaRPr lang="zh-CN" altLang="en-US" sz="2800" dirty="0"/>
          </a:p>
        </p:txBody>
      </p:sp>
      <p:sp>
        <p:nvSpPr>
          <p:cNvPr id="11" name="MH_Other_3"/>
          <p:cNvSpPr txBox="1"/>
          <p:nvPr>
            <p:custDataLst>
              <p:tags r:id="rId3"/>
            </p:custDataLst>
          </p:nvPr>
        </p:nvSpPr>
        <p:spPr>
          <a:xfrm>
            <a:off x="11172825" y="5740083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H_Other_4"/>
          <p:cNvSpPr txBox="1"/>
          <p:nvPr>
            <p:custDataLst>
              <p:tags r:id="rId4"/>
            </p:custDataLst>
          </p:nvPr>
        </p:nvSpPr>
        <p:spPr>
          <a:xfrm>
            <a:off x="1152525" y="945038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0580" y="1477645"/>
          <a:ext cx="882650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342900" imgH="203200" progId="Equation.KSEE3">
                  <p:embed/>
                </p:oleObj>
              </mc:Choice>
              <mc:Fallback>
                <p:oleObj name="" r:id="rId5" imgW="342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0580" y="1477645"/>
                        <a:ext cx="882650" cy="52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14850" y="3359150"/>
          <a:ext cx="212661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7" imgW="850900" imgH="203200" progId="Equation.KSEE3">
                  <p:embed/>
                </p:oleObj>
              </mc:Choice>
              <mc:Fallback>
                <p:oleObj name="" r:id="rId7" imgW="8509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59150"/>
                        <a:ext cx="2126615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73335" y="1508125"/>
          <a:ext cx="892810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9" imgW="368300" imgH="203200" progId="Equation.KSEE3">
                  <p:embed/>
                </p:oleObj>
              </mc:Choice>
              <mc:Fallback>
                <p:oleObj name="" r:id="rId9" imgW="3683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73335" y="1508125"/>
                        <a:ext cx="892810" cy="49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6480" y="2000885"/>
          <a:ext cx="446405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11" imgW="127000" imgH="139700" progId="Equation.KSEE3">
                  <p:embed/>
                </p:oleObj>
              </mc:Choice>
              <mc:Fallback>
                <p:oleObj name="" r:id="rId11" imgW="127000" imgH="1397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86480" y="2000885"/>
                        <a:ext cx="446405" cy="49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0580" y="2324100"/>
          <a:ext cx="43878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3" imgW="165100" imgH="203200" progId="Equation.KSEE3">
                  <p:embed/>
                </p:oleObj>
              </mc:Choice>
              <mc:Fallback>
                <p:oleObj name="" r:id="rId13" imgW="165100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40580" y="2324100"/>
                        <a:ext cx="43878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28130" y="1411605"/>
          <a:ext cx="1889760" cy="58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5" imgW="774065" imgH="241300" progId="Equation.KSEE3">
                  <p:embed/>
                </p:oleObj>
              </mc:Choice>
              <mc:Fallback>
                <p:oleObj name="" r:id="rId15" imgW="774065" imgH="2413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28130" y="1411605"/>
                        <a:ext cx="1889760" cy="589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1750" y="4258945"/>
          <a:ext cx="1811020" cy="5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7" imgW="850900" imgH="241300" progId="Equation.KSEE3">
                  <p:embed/>
                </p:oleObj>
              </mc:Choice>
              <mc:Fallback>
                <p:oleObj name="" r:id="rId17" imgW="850900" imgH="2413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41750" y="4258945"/>
                        <a:ext cx="1811020" cy="51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07225" y="4258945"/>
          <a:ext cx="492125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19" imgW="190500" imgH="228600" progId="Equation.KSEE3">
                  <p:embed/>
                </p:oleObj>
              </mc:Choice>
              <mc:Fallback>
                <p:oleObj name="" r:id="rId19" imgW="190500" imgH="2286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07225" y="4258945"/>
                        <a:ext cx="492125" cy="591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48175" y="4689793"/>
          <a:ext cx="2134235" cy="62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" r:id="rId21" imgW="825500" imgH="241300" progId="Equation.KSEE3">
                  <p:embed/>
                </p:oleObj>
              </mc:Choice>
              <mc:Fallback>
                <p:oleObj name="" r:id="rId21" imgW="825500" imgH="2413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48175" y="4689793"/>
                        <a:ext cx="2134235" cy="624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73120" y="5255895"/>
          <a:ext cx="2012950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" r:id="rId23" imgW="1002665" imgH="241300" progId="Equation.KSEE3">
                  <p:embed/>
                </p:oleObj>
              </mc:Choice>
              <mc:Fallback>
                <p:oleObj name="" r:id="rId23" imgW="1002665" imgH="2413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373120" y="5255895"/>
                        <a:ext cx="2012950" cy="48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52770" y="5297805"/>
          <a:ext cx="123253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" r:id="rId25" imgW="545465" imgH="177165" progId="Equation.KSEE3">
                  <p:embed/>
                </p:oleObj>
              </mc:Choice>
              <mc:Fallback>
                <p:oleObj name="" r:id="rId25" imgW="545465" imgH="177165" progId="Equation.KSEE3">
                  <p:embed/>
                  <p:pic>
                    <p:nvPicPr>
                      <p:cNvPr id="0" name="图片 205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652770" y="5297805"/>
                        <a:ext cx="123253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逻辑斯特回归与最大熵模型（二）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199640" y="2290445"/>
            <a:ext cx="7924800" cy="303847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600" dirty="0"/>
              <a:t>但是由于一个超级大矩阵求逆的运算量太大</a:t>
            </a:r>
            <a:endParaRPr lang="zh-CN" altLang="en-US" sz="3600" dirty="0"/>
          </a:p>
          <a:p>
            <a:pPr algn="ctr"/>
            <a:r>
              <a:rPr lang="zh-CN" altLang="en-US" sz="3600" dirty="0"/>
              <a:t>我们希望可以用近似的方法</a:t>
            </a:r>
            <a:endParaRPr lang="zh-CN" altLang="en-US" sz="3600" dirty="0"/>
          </a:p>
          <a:p>
            <a:pPr algn="ctr"/>
            <a:r>
              <a:rPr lang="zh-CN" altLang="en-US" sz="3600" dirty="0"/>
              <a:t>代替</a:t>
            </a:r>
            <a:r>
              <a:rPr lang="zh-CN" altLang="en-US" sz="3600" b="1" dirty="0">
                <a:solidFill>
                  <a:schemeClr val="tx2">
                    <a:lumMod val="50000"/>
                  </a:schemeClr>
                </a:solidFill>
              </a:rPr>
              <a:t>矩阵求逆的运算</a:t>
            </a:r>
            <a:endParaRPr lang="zh-CN" altLang="en-US" sz="36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就有了拟牛顿法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MH_Other_3"/>
          <p:cNvSpPr txBox="1"/>
          <p:nvPr>
            <p:custDataLst>
              <p:tags r:id="rId3"/>
            </p:custDataLst>
          </p:nvPr>
        </p:nvSpPr>
        <p:spPr>
          <a:xfrm>
            <a:off x="10018395" y="5115243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H_Other_4"/>
          <p:cNvSpPr txBox="1"/>
          <p:nvPr>
            <p:custDataLst>
              <p:tags r:id="rId4"/>
            </p:custDataLst>
          </p:nvPr>
        </p:nvSpPr>
        <p:spPr>
          <a:xfrm>
            <a:off x="1776730" y="1403508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逻辑斯特回归与最大熵模型（二）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42035" y="1117600"/>
            <a:ext cx="9460230" cy="538416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sz="2800" dirty="0"/>
              <a:t>输入：一堆特征函数；经验分布           ，目标函数         ，精度要</a:t>
            </a:r>
            <a:r>
              <a:rPr lang="en-US" altLang="zh-CN" sz="2800" dirty="0"/>
              <a:t>	</a:t>
            </a:r>
            <a:r>
              <a:rPr lang="zh-CN" altLang="en-US" sz="2800" dirty="0"/>
              <a:t>求   ，</a:t>
            </a:r>
            <a:r>
              <a:rPr lang="zh-CN" altLang="en-US" sz="2800" dirty="0">
                <a:sym typeface="+mn-ea"/>
              </a:rPr>
              <a:t>梯度                     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r>
              <a:rPr lang="zh-CN" altLang="en-US" sz="2800" dirty="0"/>
              <a:t>输出：最优参数    ；最优模型                      。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）设置初始      ，取    为正定矩阵，置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）计算                  ，并                  由求出 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）一维搜素：求      使得</a:t>
            </a:r>
            <a:endParaRPr lang="zh-CN" altLang="en-US" sz="2800" dirty="0"/>
          </a:p>
          <a:p>
            <a:r>
              <a:rPr lang="en-US" altLang="zh-CN" sz="2800" dirty="0"/>
              <a:t>		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）置                            ，更新得到        ，若符合精度   要求，则停止迭代，得                ；否则求出       ：</a:t>
            </a:r>
            <a:endParaRPr lang="zh-CN" altLang="en-US" sz="2800" dirty="0"/>
          </a:p>
          <a:p>
            <a:r>
              <a:rPr lang="en-US" altLang="zh-CN" sz="2800" dirty="0"/>
              <a:t>		</a:t>
            </a:r>
            <a:r>
              <a:rPr lang="zh-CN" altLang="en-US" sz="2800" dirty="0"/>
              <a:t>真的放不下了，公式自己看书吧</a:t>
            </a:r>
            <a:endParaRPr lang="zh-CN" altLang="en-US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其中，                      ，  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）置              ，转到（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endParaRPr lang="zh-CN" altLang="en-US" sz="2800" dirty="0"/>
          </a:p>
        </p:txBody>
      </p:sp>
      <p:sp>
        <p:nvSpPr>
          <p:cNvPr id="11" name="MH_Other_3"/>
          <p:cNvSpPr txBox="1"/>
          <p:nvPr>
            <p:custDataLst>
              <p:tags r:id="rId3"/>
            </p:custDataLst>
          </p:nvPr>
        </p:nvSpPr>
        <p:spPr>
          <a:xfrm>
            <a:off x="11218545" y="5740083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H_Other_4"/>
          <p:cNvSpPr txBox="1"/>
          <p:nvPr>
            <p:custDataLst>
              <p:tags r:id="rId4"/>
            </p:custDataLst>
          </p:nvPr>
        </p:nvSpPr>
        <p:spPr>
          <a:xfrm>
            <a:off x="375285" y="889158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4615" y="1776095"/>
          <a:ext cx="1837055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901700" imgH="203200" progId="Equation.KSEE3">
                  <p:embed/>
                </p:oleObj>
              </mc:Choice>
              <mc:Fallback>
                <p:oleObj name="" r:id="rId5" imgW="901700" imgH="20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4615" y="1776095"/>
                        <a:ext cx="1837055" cy="414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0335" y="1831975"/>
          <a:ext cx="370205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127000" imgH="139700" progId="Equation.KSEE3">
                  <p:embed/>
                </p:oleObj>
              </mc:Choice>
              <mc:Fallback>
                <p:oleObj name="" r:id="rId7" imgW="127000" imgH="1397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0335" y="1831975"/>
                        <a:ext cx="370205" cy="40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4535" y="2068195"/>
          <a:ext cx="445770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9" imgW="190500" imgH="203200" progId="Equation.KSEE3">
                  <p:embed/>
                </p:oleObj>
              </mc:Choice>
              <mc:Fallback>
                <p:oleObj name="" r:id="rId9" imgW="190500" imgH="203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64535" y="2068195"/>
                        <a:ext cx="445770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4615" y="2937510"/>
          <a:ext cx="1498600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1" imgW="774065" imgH="241300" progId="Equation.KSEE3">
                  <p:embed/>
                </p:oleObj>
              </mc:Choice>
              <mc:Fallback>
                <p:oleObj name="" r:id="rId11" imgW="774065" imgH="2413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34615" y="2937510"/>
                        <a:ext cx="1498600" cy="46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78700" y="2948940"/>
          <a:ext cx="38862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13" imgW="190500" imgH="228600" progId="Equation.KSEE3">
                  <p:embed/>
                </p:oleObj>
              </mc:Choice>
              <mc:Fallback>
                <p:oleObj name="" r:id="rId13" imgW="190500" imgH="2286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78700" y="2948940"/>
                        <a:ext cx="388620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8540" y="4219575"/>
          <a:ext cx="2397760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" r:id="rId15" imgW="1193800" imgH="241300" progId="Equation.KSEE3">
                  <p:embed/>
                </p:oleObj>
              </mc:Choice>
              <mc:Fallback>
                <p:oleObj name="" r:id="rId15" imgW="1193800" imgH="2413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88540" y="4219575"/>
                        <a:ext cx="2397760" cy="48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8540" y="5983605"/>
          <a:ext cx="123253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" r:id="rId17" imgW="545465" imgH="177165" progId="Equation.KSEE3">
                  <p:embed/>
                </p:oleObj>
              </mc:Choice>
              <mc:Fallback>
                <p:oleObj name="" r:id="rId17" imgW="545465" imgH="177165" progId="Equation.KSEE3">
                  <p:embed/>
                  <p:pic>
                    <p:nvPicPr>
                      <p:cNvPr id="0" name="图片 205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88540" y="5983605"/>
                        <a:ext cx="123253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21175" y="2543175"/>
          <a:ext cx="39116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9" imgW="190500" imgH="228600" progId="Equation.KSEE3">
                  <p:embed/>
                </p:oleObj>
              </mc:Choice>
              <mc:Fallback>
                <p:oleObj name="" r:id="rId19" imgW="190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21175" y="2543175"/>
                        <a:ext cx="39116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79845" y="4670425"/>
          <a:ext cx="579755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21" imgW="279400" imgH="228600" progId="Equation.KSEE3">
                  <p:embed/>
                </p:oleObj>
              </mc:Choice>
              <mc:Fallback>
                <p:oleObj name="" r:id="rId21" imgW="2794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379845" y="4670425"/>
                        <a:ext cx="579755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42380" y="4198620"/>
          <a:ext cx="617220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23" imgW="279400" imgH="228600" progId="Equation.KSEE3">
                  <p:embed/>
                </p:oleObj>
              </mc:Choice>
              <mc:Fallback>
                <p:oleObj name="" r:id="rId23" imgW="2794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342380" y="4198620"/>
                        <a:ext cx="617220" cy="5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3230" y="1117600"/>
          <a:ext cx="101536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5" imgW="482600" imgH="304800" progId="Equation.KSEE3">
                  <p:embed/>
                </p:oleObj>
              </mc:Choice>
              <mc:Fallback>
                <p:oleObj name="" r:id="rId25" imgW="482600" imgH="304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523230" y="1117600"/>
                        <a:ext cx="1015365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09280" y="1329690"/>
          <a:ext cx="77724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27" imgW="368300" imgH="203200" progId="Equation.KSEE3">
                  <p:embed/>
                </p:oleObj>
              </mc:Choice>
              <mc:Fallback>
                <p:oleObj name="" r:id="rId27" imgW="3683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209280" y="1329690"/>
                        <a:ext cx="77724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50815" y="2190115"/>
          <a:ext cx="2036445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29" imgW="1997710" imgH="471805" progId="Equation.KSEE3">
                  <p:embed/>
                </p:oleObj>
              </mc:Choice>
              <mc:Fallback>
                <p:oleObj name="" r:id="rId29" imgW="1997710" imgH="471805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250815" y="2190115"/>
                        <a:ext cx="2036445" cy="48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4535" y="2543175"/>
          <a:ext cx="51752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31" imgW="266700" imgH="203200" progId="Equation.KSEE3">
                  <p:embed/>
                </p:oleObj>
              </mc:Choice>
              <mc:Fallback>
                <p:oleObj name="" r:id="rId31" imgW="266700" imgH="203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264535" y="2543175"/>
                        <a:ext cx="51752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07225" y="2559050"/>
          <a:ext cx="76009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33" imgW="355600" imgH="177165" progId="Equation.KSEE3">
                  <p:embed/>
                </p:oleObj>
              </mc:Choice>
              <mc:Fallback>
                <p:oleObj name="" r:id="rId33" imgW="355600" imgH="177165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007225" y="2559050"/>
                        <a:ext cx="760095" cy="37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98695" y="2937510"/>
          <a:ext cx="1455420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35" imgW="736600" imgH="228600" progId="Equation.KSEE3">
                  <p:embed/>
                </p:oleObj>
              </mc:Choice>
              <mc:Fallback>
                <p:oleObj name="" r:id="rId35" imgW="736600" imgH="2286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798695" y="2937510"/>
                        <a:ext cx="1455420" cy="45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3980" y="3390265"/>
          <a:ext cx="41719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37" imgW="177165" imgH="228600" progId="Equation.KSEE3">
                  <p:embed/>
                </p:oleObj>
              </mc:Choice>
              <mc:Fallback>
                <p:oleObj name="" r:id="rId37" imgW="177165" imgH="2286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903980" y="3390265"/>
                        <a:ext cx="41719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1670" y="3777615"/>
          <a:ext cx="522478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" r:id="rId39" imgW="2197100" imgH="292100" progId="Equation.KSEE3">
                  <p:embed/>
                </p:oleObj>
              </mc:Choice>
              <mc:Fallback>
                <p:oleObj name="" r:id="rId39" imgW="2197100" imgH="292100" progId="Equation.KSEE3">
                  <p:embed/>
                  <p:pic>
                    <p:nvPicPr>
                      <p:cNvPr id="0" name="图片 1034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471670" y="3777615"/>
                        <a:ext cx="522478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83015" y="4297045"/>
          <a:ext cx="370205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41" imgW="127000" imgH="139700" progId="Equation.KSEE3">
                  <p:embed/>
                </p:oleObj>
              </mc:Choice>
              <mc:Fallback>
                <p:oleObj name="" r:id="rId41" imgW="127000" imgH="1397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83015" y="4297045"/>
                        <a:ext cx="370205" cy="40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9785" y="4704080"/>
          <a:ext cx="1352550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42" imgW="673100" imgH="203200" progId="Equation.KSEE3">
                  <p:embed/>
                </p:oleObj>
              </mc:Choice>
              <mc:Fallback>
                <p:oleObj name="" r:id="rId42" imgW="6731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359785" y="4704080"/>
                        <a:ext cx="1352550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33700" y="5494020"/>
          <a:ext cx="18446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44" imgW="862965" imgH="228600" progId="Equation.KSEE3">
                  <p:embed/>
                </p:oleObj>
              </mc:Choice>
              <mc:Fallback>
                <p:oleObj name="" r:id="rId44" imgW="862965" imgH="228600" progId="Equation.KSEE3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933700" y="5494020"/>
                        <a:ext cx="184467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23510" y="5499100"/>
          <a:ext cx="2091690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46" imgW="1041400" imgH="241300" progId="Equation.KSEE3">
                  <p:embed/>
                </p:oleObj>
              </mc:Choice>
              <mc:Fallback>
                <p:oleObj name="" r:id="rId46" imgW="1041400" imgH="2413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223510" y="5499100"/>
                        <a:ext cx="2091690" cy="48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逻辑斯特回归与最大熵模型（二）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159125" y="2701290"/>
            <a:ext cx="5681980" cy="1455420"/>
          </a:xfrm>
        </p:spPr>
        <p:txBody>
          <a:bodyPr>
            <a:normAutofit lnSpcReduction="10000"/>
          </a:bodyPr>
          <a:lstStyle/>
          <a:p>
            <a:pPr algn="ctr"/>
            <a:r>
              <a:rPr lang="zh-CN" altLang="en-US" sz="3600" dirty="0"/>
              <a:t>讲得不好，难为大家</a:t>
            </a:r>
            <a:endParaRPr lang="zh-CN" altLang="en-US" sz="3600" dirty="0"/>
          </a:p>
          <a:p>
            <a:pPr algn="ctr"/>
            <a:r>
              <a:rPr lang="zh-CN" altLang="en-US" sz="3600" dirty="0"/>
              <a:t>希望以后我们互帮互助</a:t>
            </a:r>
            <a:endParaRPr lang="zh-CN" altLang="en-US" sz="3600" dirty="0"/>
          </a:p>
        </p:txBody>
      </p:sp>
      <p:sp>
        <p:nvSpPr>
          <p:cNvPr id="11" name="MH_Other_3"/>
          <p:cNvSpPr txBox="1"/>
          <p:nvPr>
            <p:custDataLst>
              <p:tags r:id="rId3"/>
            </p:custDataLst>
          </p:nvPr>
        </p:nvSpPr>
        <p:spPr>
          <a:xfrm>
            <a:off x="8841105" y="4156393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H_Other_4"/>
          <p:cNvSpPr txBox="1"/>
          <p:nvPr>
            <p:custDataLst>
              <p:tags r:id="rId4"/>
            </p:custDataLst>
          </p:nvPr>
        </p:nvSpPr>
        <p:spPr>
          <a:xfrm>
            <a:off x="2492375" y="1814353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MH_Others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4891088" y="819000"/>
            <a:ext cx="0" cy="5220000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4694152" y="1881806"/>
            <a:ext cx="5643648" cy="540000"/>
            <a:chOff x="4694152" y="1274449"/>
            <a:chExt cx="5643648" cy="540000"/>
          </a:xfrm>
        </p:grpSpPr>
        <p:sp>
          <p:nvSpPr>
            <p:cNvPr id="17" name="MH_Entry_1">
              <a:hlinkClick r:id="" action="ppaction://noaction"/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243320" y="1274449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Autofit/>
            </a:bodyPr>
            <a:lstStyle/>
            <a:p>
              <a:pPr>
                <a:defRPr/>
              </a:pPr>
              <a:r>
                <a:rPr lang="zh-CN" altLang="en-US" sz="3200" kern="0" spc="100" dirty="0"/>
                <a:t>最大似然估计</a:t>
              </a:r>
              <a:endParaRPr lang="zh-CN" altLang="en-US" sz="3200" kern="0" spc="100" dirty="0"/>
            </a:p>
          </p:txBody>
        </p:sp>
        <p:sp>
          <p:nvSpPr>
            <p:cNvPr id="22" name="MH_Number_1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4694152" y="1321835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</a:rPr>
                <a:t>1</a:t>
              </a:r>
              <a:endParaRPr lang="zh-CN" altLang="en-US" sz="24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4694152" y="3159000"/>
            <a:ext cx="5643648" cy="540000"/>
            <a:chOff x="4694152" y="2019513"/>
            <a:chExt cx="5643648" cy="540000"/>
          </a:xfrm>
        </p:grpSpPr>
        <p:sp>
          <p:nvSpPr>
            <p:cNvPr id="27" name="MH_Entry_2">
              <a:hlinkClick r:id="rId6" action="ppaction://hlinksldjump"/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5243320" y="2019513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Autofit/>
            </a:bodyPr>
            <a:lstStyle/>
            <a:p>
              <a:pPr>
                <a:defRPr/>
              </a:pPr>
              <a:r>
                <a:rPr lang="zh-CN" altLang="en-US" sz="3200" kern="0" spc="100" dirty="0"/>
                <a:t>迭代尺度算法</a:t>
              </a:r>
              <a:endParaRPr lang="zh-CN" altLang="en-US" sz="3200" kern="0" spc="100" dirty="0"/>
            </a:p>
          </p:txBody>
        </p:sp>
        <p:sp>
          <p:nvSpPr>
            <p:cNvPr id="28" name="MH_Number_2">
              <a:hlinkClick r:id="rId6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4694152" y="2066899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>
                  <a:solidFill>
                    <a:srgbClr val="FFFFFF"/>
                  </a:solidFill>
                </a:rPr>
                <a:t>2</a:t>
              </a:r>
              <a:endParaRPr lang="zh-CN" altLang="en-US" sz="24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9"/>
            </p:custDataLst>
          </p:nvPr>
        </p:nvGrpSpPr>
        <p:grpSpPr>
          <a:xfrm>
            <a:off x="4694152" y="4436194"/>
            <a:ext cx="5643648" cy="540000"/>
            <a:chOff x="4694152" y="2764577"/>
            <a:chExt cx="5643648" cy="540000"/>
          </a:xfrm>
        </p:grpSpPr>
        <p:sp>
          <p:nvSpPr>
            <p:cNvPr id="30" name="MH_Entry_3">
              <a:hlinkClick r:id="" action="ppaction://noaction"/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243320" y="2764577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Autofit/>
            </a:bodyPr>
            <a:lstStyle/>
            <a:p>
              <a:pPr>
                <a:defRPr/>
              </a:pPr>
              <a:r>
                <a:rPr lang="zh-CN" altLang="en-US" sz="3200" kern="0" spc="100" dirty="0"/>
                <a:t>拟牛顿算法</a:t>
              </a:r>
              <a:endParaRPr lang="zh-CN" altLang="en-US" sz="3200" kern="0" spc="100" dirty="0"/>
            </a:p>
          </p:txBody>
        </p:sp>
        <p:sp>
          <p:nvSpPr>
            <p:cNvPr id="31" name="MH_Number_3">
              <a:hlinkClick r:id="" action="ppaction://noaction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694152" y="2811963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algn="ctr">
                <a:defRPr/>
              </a:pPr>
              <a:r>
                <a:rPr lang="en-US" altLang="zh-CN" sz="2400" kern="0">
                  <a:solidFill>
                    <a:srgbClr val="FFFFFF"/>
                  </a:solidFill>
                </a:rPr>
                <a:t>3</a:t>
              </a:r>
              <a:endParaRPr lang="zh-CN" altLang="en-US" sz="2400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MH_Others_2"/>
          <p:cNvSpPr txBox="1"/>
          <p:nvPr>
            <p:custDataLst>
              <p:tags r:id="rId12"/>
            </p:custDataLst>
          </p:nvPr>
        </p:nvSpPr>
        <p:spPr>
          <a:xfrm>
            <a:off x="1720484" y="2822941"/>
            <a:ext cx="1766661" cy="785812"/>
          </a:xfrm>
          <a:prstGeom prst="rect">
            <a:avLst/>
          </a:prstGeom>
          <a:noFill/>
        </p:spPr>
        <p:txBody>
          <a:bodyPr wrap="square" anchor="ctr" anchorCtr="0">
            <a:normAutofit fontScale="92500" lnSpcReduction="20000"/>
          </a:bodyPr>
          <a:lstStyle/>
          <a:p>
            <a:pPr algn="ctr">
              <a:defRPr/>
            </a:pPr>
            <a:r>
              <a:rPr lang="zh-CN" altLang="en-US" sz="5400" b="1" kern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5400" b="1" kern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MH_Others_3"/>
          <p:cNvSpPr txBox="1"/>
          <p:nvPr>
            <p:custDataLst>
              <p:tags r:id="rId13"/>
            </p:custDataLst>
          </p:nvPr>
        </p:nvSpPr>
        <p:spPr>
          <a:xfrm>
            <a:off x="1720484" y="3346217"/>
            <a:ext cx="1766661" cy="785812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2800" kern="0" spc="300" dirty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CONTENTS</a:t>
            </a:r>
            <a:endParaRPr lang="zh-CN" altLang="en-US" sz="2800" kern="0" spc="300" dirty="0">
              <a:solidFill>
                <a:srgbClr val="DDDDDD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逻辑斯特回归与最大熵模型（二）</a:t>
            </a:r>
            <a:endParaRPr lang="zh-CN" altLang="en-US" dirty="0">
              <a:latin typeface="+mj-lt"/>
              <a:ea typeface="+mj-ea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4490506" y="2840974"/>
            <a:ext cx="4369229" cy="1238916"/>
            <a:chOff x="3877016" y="2451024"/>
            <a:chExt cx="3304381" cy="962818"/>
          </a:xfrm>
        </p:grpSpPr>
        <p:sp>
          <p:nvSpPr>
            <p:cNvPr id="42" name="五边形 23"/>
            <p:cNvSpPr/>
            <p:nvPr>
              <p:custDataLst>
                <p:tags r:id="rId3"/>
              </p:custDataLst>
            </p:nvPr>
          </p:nvSpPr>
          <p:spPr>
            <a:xfrm>
              <a:off x="3885627" y="2499442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五边形 42"/>
            <p:cNvSpPr/>
            <p:nvPr>
              <p:custDataLst>
                <p:tags r:id="rId4"/>
              </p:custDataLst>
            </p:nvPr>
          </p:nvSpPr>
          <p:spPr>
            <a:xfrm>
              <a:off x="3882572" y="2451024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p>
              <a:r>
                <a:rPr lang="en-US" altLang="zh-CN" sz="2000" dirty="0">
                  <a:solidFill>
                    <a:srgbClr val="FFFFFF"/>
                  </a:solidFill>
                </a:rPr>
                <a:t>     </a:t>
              </a:r>
              <a:r>
                <a:rPr lang="en-US" altLang="zh-CN" sz="3200" dirty="0">
                  <a:solidFill>
                    <a:srgbClr val="FFFFFF"/>
                  </a:solidFill>
                </a:rPr>
                <a:t> </a:t>
              </a:r>
              <a:r>
                <a:rPr lang="zh-CN" altLang="en-US" sz="3200" dirty="0">
                  <a:solidFill>
                    <a:srgbClr val="FFFFFF"/>
                  </a:solidFill>
                </a:rPr>
                <a:t>最大似然估计</a:t>
              </a:r>
              <a:endParaRPr lang="zh-CN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5"/>
              </p:custDataLst>
            </p:nvPr>
          </p:nvSpPr>
          <p:spPr>
            <a:xfrm>
              <a:off x="3887334" y="2924099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任意多边形 40"/>
            <p:cNvSpPr/>
            <p:nvPr>
              <p:custDataLst>
                <p:tags r:id="rId6"/>
              </p:custDataLst>
            </p:nvPr>
          </p:nvSpPr>
          <p:spPr>
            <a:xfrm>
              <a:off x="3877016" y="2451024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01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逻辑斯特回归与最大熵模型（二）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114040" y="2660650"/>
            <a:ext cx="5955665" cy="2119630"/>
          </a:xfrm>
        </p:spPr>
        <p:txBody>
          <a:bodyPr/>
          <a:lstStyle/>
          <a:p>
            <a:r>
              <a:rPr lang="zh-CN" altLang="en-US" sz="3600" dirty="0"/>
              <a:t>快速重温一下上节课的内容</a:t>
            </a:r>
            <a:endParaRPr lang="zh-CN" altLang="en-US" sz="3600" dirty="0"/>
          </a:p>
        </p:txBody>
      </p:sp>
      <p:sp>
        <p:nvSpPr>
          <p:cNvPr id="11" name="MH_Other_3"/>
          <p:cNvSpPr txBox="1"/>
          <p:nvPr>
            <p:custDataLst>
              <p:tags r:id="rId3"/>
            </p:custDataLst>
          </p:nvPr>
        </p:nvSpPr>
        <p:spPr>
          <a:xfrm>
            <a:off x="9069705" y="4246563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H_Other_4"/>
          <p:cNvSpPr txBox="1"/>
          <p:nvPr>
            <p:custDataLst>
              <p:tags r:id="rId4"/>
            </p:custDataLst>
          </p:nvPr>
        </p:nvSpPr>
        <p:spPr>
          <a:xfrm>
            <a:off x="2447925" y="2286158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逻辑斯特回归与最大熵模型（二）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11960" y="1381760"/>
            <a:ext cx="8394065" cy="4771390"/>
          </a:xfrm>
        </p:spPr>
        <p:txBody>
          <a:bodyPr/>
          <a:lstStyle/>
          <a:p>
            <a:r>
              <a:rPr lang="zh-CN" altLang="en-US" sz="3600" dirty="0"/>
              <a:t>最大熵模型：</a:t>
            </a:r>
            <a:endParaRPr lang="zh-CN" altLang="en-US" sz="3600" dirty="0"/>
          </a:p>
          <a:p>
            <a:r>
              <a:rPr lang="zh-CN" altLang="en-US" sz="2800" dirty="0"/>
              <a:t>    有满足约束条件的集合：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en-US" altLang="zh-CN" sz="2800" dirty="0"/>
              <a:t>    </a:t>
            </a:r>
            <a:r>
              <a:rPr lang="zh-CN" altLang="en-US" sz="2800" dirty="0"/>
              <a:t>条件概率              上的条件熵：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则模型集合   中条件熵        最大的就是最大熵模型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11" name="MH_Other_3"/>
          <p:cNvSpPr txBox="1"/>
          <p:nvPr>
            <p:custDataLst>
              <p:tags r:id="rId3"/>
            </p:custDataLst>
          </p:nvPr>
        </p:nvSpPr>
        <p:spPr>
          <a:xfrm>
            <a:off x="11203305" y="5374323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H_Other_4"/>
          <p:cNvSpPr txBox="1"/>
          <p:nvPr>
            <p:custDataLst>
              <p:tags r:id="rId4"/>
            </p:custDataLst>
          </p:nvPr>
        </p:nvSpPr>
        <p:spPr>
          <a:xfrm>
            <a:off x="1396365" y="929798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5015" y="2727960"/>
          <a:ext cx="5196840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2501900" imgH="405765" progId="Equation.KSEE3">
                  <p:embed/>
                </p:oleObj>
              </mc:Choice>
              <mc:Fallback>
                <p:oleObj name="" r:id="rId5" imgW="2501900" imgH="4057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35015" y="2727960"/>
                        <a:ext cx="5196840" cy="843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8390" y="3692525"/>
          <a:ext cx="1360805" cy="4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571500" imgH="203200" progId="Equation.KSEE3">
                  <p:embed/>
                </p:oleObj>
              </mc:Choice>
              <mc:Fallback>
                <p:oleObj name="" r:id="rId7" imgW="5715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28390" y="3692525"/>
                        <a:ext cx="1360805" cy="48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4250" y="4773295"/>
          <a:ext cx="349885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24250" y="4773295"/>
                        <a:ext cx="349885" cy="40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04790" y="4773295"/>
          <a:ext cx="789305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1" imgW="393700" imgH="203200" progId="Equation.KSEE3">
                  <p:embed/>
                </p:oleObj>
              </mc:Choice>
              <mc:Fallback>
                <p:oleObj name="" r:id="rId11" imgW="3937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04790" y="4773295"/>
                        <a:ext cx="789305" cy="40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57315" y="3894455"/>
          <a:ext cx="515810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3" imgW="2260600" imgH="431800" progId="Equation.KSEE3">
                  <p:embed/>
                </p:oleObj>
              </mc:Choice>
              <mc:Fallback>
                <p:oleObj name="" r:id="rId13" imgW="2260600" imgH="4318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57315" y="3894455"/>
                        <a:ext cx="5158105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逻辑斯特回归与最大熵模型（二）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114040" y="2660650"/>
            <a:ext cx="5955665" cy="2119630"/>
          </a:xfrm>
        </p:spPr>
        <p:txBody>
          <a:bodyPr/>
          <a:lstStyle/>
          <a:p>
            <a:r>
              <a:rPr lang="zh-CN" altLang="en-US" sz="3600" dirty="0"/>
              <a:t>最大熵模型中对偶函数的极大化等价于其极大似然估计</a:t>
            </a:r>
            <a:endParaRPr lang="zh-CN" altLang="en-US" sz="3600" dirty="0"/>
          </a:p>
        </p:txBody>
      </p:sp>
      <p:sp>
        <p:nvSpPr>
          <p:cNvPr id="11" name="MH_Other_3"/>
          <p:cNvSpPr txBox="1"/>
          <p:nvPr>
            <p:custDataLst>
              <p:tags r:id="rId3"/>
            </p:custDataLst>
          </p:nvPr>
        </p:nvSpPr>
        <p:spPr>
          <a:xfrm>
            <a:off x="9069705" y="4246563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H_Other_4"/>
          <p:cNvSpPr txBox="1"/>
          <p:nvPr>
            <p:custDataLst>
              <p:tags r:id="rId4"/>
            </p:custDataLst>
          </p:nvPr>
        </p:nvSpPr>
        <p:spPr>
          <a:xfrm>
            <a:off x="2447925" y="2286158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逻辑斯特回归与最大熵模型（二）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321560" y="1227455"/>
            <a:ext cx="8394065" cy="4771390"/>
          </a:xfrm>
        </p:spPr>
        <p:txBody>
          <a:bodyPr/>
          <a:lstStyle/>
          <a:p>
            <a:r>
              <a:rPr lang="zh-CN" altLang="en-US" sz="2800" dirty="0"/>
              <a:t>模型表示：</a:t>
            </a:r>
            <a:endParaRPr lang="zh-CN" altLang="en-US" sz="2800" dirty="0"/>
          </a:p>
          <a:p>
            <a:r>
              <a:rPr lang="en-US" altLang="zh-CN" sz="2800" dirty="0"/>
              <a:t>	</a:t>
            </a:r>
            <a:endParaRPr lang="en-US" altLang="zh-CN" sz="2800" dirty="0"/>
          </a:p>
          <a:p>
            <a:r>
              <a:rPr lang="zh-CN" altLang="en-US" sz="2800" dirty="0"/>
              <a:t>其中：</a:t>
            </a:r>
            <a:endParaRPr lang="zh-CN" altLang="en-US" sz="2800" dirty="0"/>
          </a:p>
          <a:p>
            <a:r>
              <a:rPr lang="en-US" altLang="zh-CN" sz="2800" dirty="0"/>
              <a:t>	</a:t>
            </a:r>
            <a:endParaRPr lang="en-US" altLang="zh-CN" sz="2800" dirty="0"/>
          </a:p>
          <a:p>
            <a:r>
              <a:rPr lang="zh-CN" altLang="en-US" sz="2800" dirty="0"/>
              <a:t>对数似然函数：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对偶函数：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11" name="MH_Other_3"/>
          <p:cNvSpPr txBox="1"/>
          <p:nvPr>
            <p:custDataLst>
              <p:tags r:id="rId3"/>
            </p:custDataLst>
          </p:nvPr>
        </p:nvSpPr>
        <p:spPr>
          <a:xfrm>
            <a:off x="11203305" y="5374323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H_Other_4"/>
          <p:cNvSpPr txBox="1"/>
          <p:nvPr>
            <p:custDataLst>
              <p:tags r:id="rId4"/>
            </p:custDataLst>
          </p:nvPr>
        </p:nvSpPr>
        <p:spPr>
          <a:xfrm>
            <a:off x="1396365" y="929798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20210" y="1117600"/>
          <a:ext cx="6617335" cy="113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247900" imgH="457200" progId="Equation.KSEE3">
                  <p:embed/>
                </p:oleObj>
              </mc:Choice>
              <mc:Fallback>
                <p:oleObj name="" r:id="rId5" imgW="2247900" imgH="457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0210" y="1117600"/>
                        <a:ext cx="6617335" cy="113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65090" y="2252980"/>
          <a:ext cx="4428490" cy="108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7" imgW="1866900" imgH="457200" progId="Equation.KSEE3">
                  <p:embed/>
                </p:oleObj>
              </mc:Choice>
              <mc:Fallback>
                <p:oleObj name="" r:id="rId7" imgW="1866900" imgH="457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65090" y="2252980"/>
                        <a:ext cx="4428490" cy="1084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65090" y="3391535"/>
          <a:ext cx="4441825" cy="107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9" imgW="1790700" imgH="431800" progId="Equation.KSEE3">
                  <p:embed/>
                </p:oleObj>
              </mc:Choice>
              <mc:Fallback>
                <p:oleObj name="" r:id="rId9" imgW="1790700" imgH="4318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65090" y="3391535"/>
                        <a:ext cx="4441825" cy="107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65090" y="4704080"/>
          <a:ext cx="3091815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1" imgW="1054100" imgH="228600" progId="Equation.KSEE3">
                  <p:embed/>
                </p:oleObj>
              </mc:Choice>
              <mc:Fallback>
                <p:oleObj name="" r:id="rId11" imgW="1054100" imgH="2286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65090" y="4704080"/>
                        <a:ext cx="3091815" cy="67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3754315" y="1841593"/>
            <a:ext cx="4597645" cy="1254650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2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3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</a:rPr>
                <a:t>        </a:t>
              </a:r>
              <a:r>
                <a:rPr lang="zh-CN" altLang="en-US" sz="3200" dirty="0">
                  <a:solidFill>
                    <a:srgbClr val="FFFFFF"/>
                  </a:solidFill>
                </a:rPr>
                <a:t>最大似然估计</a:t>
              </a:r>
              <a:endParaRPr lang="zh-CN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4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任意多边形 10"/>
            <p:cNvSpPr/>
            <p:nvPr>
              <p:custDataLst>
                <p:tags r:id="rId5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01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6"/>
            </p:custDataLst>
          </p:nvPr>
        </p:nvGrpSpPr>
        <p:grpSpPr>
          <a:xfrm>
            <a:off x="4791270" y="3766838"/>
            <a:ext cx="4597645" cy="1254650"/>
            <a:chOff x="3877016" y="2451024"/>
            <a:chExt cx="3304381" cy="962818"/>
          </a:xfrm>
        </p:grpSpPr>
        <p:sp>
          <p:nvSpPr>
            <p:cNvPr id="42" name="五边形 23"/>
            <p:cNvSpPr/>
            <p:nvPr>
              <p:custDataLst>
                <p:tags r:id="rId7"/>
              </p:custDataLst>
            </p:nvPr>
          </p:nvSpPr>
          <p:spPr>
            <a:xfrm>
              <a:off x="3885627" y="2499442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五边形 42"/>
            <p:cNvSpPr/>
            <p:nvPr>
              <p:custDataLst>
                <p:tags r:id="rId8"/>
              </p:custDataLst>
            </p:nvPr>
          </p:nvSpPr>
          <p:spPr>
            <a:xfrm>
              <a:off x="3882572" y="2451024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en-US" altLang="zh-CN" sz="2000" dirty="0">
                  <a:solidFill>
                    <a:srgbClr val="FFFFFF"/>
                  </a:solidFill>
                </a:rPr>
                <a:t>        </a:t>
              </a:r>
              <a:r>
                <a:rPr lang="zh-CN" altLang="en-US" sz="3200" dirty="0">
                  <a:solidFill>
                    <a:srgbClr val="FFFFFF"/>
                  </a:solidFill>
                </a:rPr>
                <a:t>迭代尺度算法</a:t>
              </a:r>
              <a:endParaRPr lang="zh-CN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9"/>
              </p:custDataLst>
            </p:nvPr>
          </p:nvSpPr>
          <p:spPr>
            <a:xfrm>
              <a:off x="3887334" y="2924099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任意多边形 40"/>
            <p:cNvSpPr/>
            <p:nvPr>
              <p:custDataLst>
                <p:tags r:id="rId10"/>
              </p:custDataLst>
            </p:nvPr>
          </p:nvSpPr>
          <p:spPr>
            <a:xfrm>
              <a:off x="3877016" y="2451024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11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逻辑斯特回归与最大熵模型（二）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逻辑斯特回归与最大熵模型（二）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925955" y="1532890"/>
            <a:ext cx="8971280" cy="4404995"/>
          </a:xfrm>
        </p:spPr>
        <p:txBody>
          <a:bodyPr/>
          <a:lstStyle/>
          <a:p>
            <a:r>
              <a:rPr lang="zh-CN" altLang="en-US" sz="2800" dirty="0"/>
              <a:t>算出模型后，参数只和                                相关。希望找到新的参数</a:t>
            </a:r>
            <a:endParaRPr lang="zh-CN" altLang="en-US" sz="2800" dirty="0"/>
          </a:p>
          <a:p>
            <a:r>
              <a:rPr lang="zh-CN" altLang="en-US" sz="2800" dirty="0"/>
              <a:t>使似然函数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不断增大，直到取得极值。</a:t>
            </a:r>
            <a:endParaRPr lang="zh-CN" altLang="en-US" sz="2800" dirty="0"/>
          </a:p>
        </p:txBody>
      </p:sp>
      <p:sp>
        <p:nvSpPr>
          <p:cNvPr id="11" name="MH_Other_3"/>
          <p:cNvSpPr txBox="1"/>
          <p:nvPr>
            <p:custDataLst>
              <p:tags r:id="rId3"/>
            </p:custDataLst>
          </p:nvPr>
        </p:nvSpPr>
        <p:spPr>
          <a:xfrm>
            <a:off x="11172825" y="5785803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MH_Other_4"/>
          <p:cNvSpPr txBox="1"/>
          <p:nvPr>
            <p:custDataLst>
              <p:tags r:id="rId4"/>
            </p:custDataLst>
          </p:nvPr>
        </p:nvSpPr>
        <p:spPr>
          <a:xfrm>
            <a:off x="1259205" y="1117758"/>
            <a:ext cx="666750" cy="88709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84190" y="2126615"/>
          <a:ext cx="3187065" cy="63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1206500" imgH="241300" progId="Equation.KSEE3">
                  <p:embed/>
                </p:oleObj>
              </mc:Choice>
              <mc:Fallback>
                <p:oleObj name="" r:id="rId5" imgW="12065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4190" y="2126615"/>
                        <a:ext cx="3187065" cy="63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77995" y="2665730"/>
          <a:ext cx="602551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7" imgW="2234565" imgH="241300" progId="Equation.KSEE3">
                  <p:embed/>
                </p:oleObj>
              </mc:Choice>
              <mc:Fallback>
                <p:oleObj name="" r:id="rId7" imgW="2234565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7995" y="2665730"/>
                        <a:ext cx="6025515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8680" y="3741420"/>
          <a:ext cx="7488555" cy="107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9" imgW="3086100" imgH="444500" progId="Equation.KSEE3">
                  <p:embed/>
                </p:oleObj>
              </mc:Choice>
              <mc:Fallback>
                <p:oleObj name="" r:id="rId9" imgW="3086100" imgH="4445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08680" y="3741420"/>
                        <a:ext cx="7488555" cy="1078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NUMBER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8*i*6"/>
  <p:tag name="KSO_WM_TEMPLATE_CATEGORY" val="custom"/>
  <p:tag name="KSO_WM_TEMPLATE_INDEX" val="160117"/>
  <p:tag name="KSO_WM_UNIT_INDEX" val="6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13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3"/>
  <p:tag name="KSO_WM_UNIT_PRESET_TEXT_LEN" val="72"/>
</p:tagLst>
</file>

<file path=ppt/tags/tag102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3*i*2"/>
  <p:tag name="KSO_WM_TEMPLATE_CATEGORY" val="custom"/>
  <p:tag name="KSO_WM_TEMPLATE_INDEX" val="160117"/>
  <p:tag name="KSO_WM_UNIT_INDEX" val="2"/>
</p:tagLst>
</file>

<file path=ppt/tags/tag103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3*i*3"/>
  <p:tag name="KSO_WM_TEMPLATE_CATEGORY" val="custom"/>
  <p:tag name="KSO_WM_TEMPLATE_INDEX" val="160117"/>
  <p:tag name="KSO_WM_UNIT_INDEX" val="3"/>
</p:tagLst>
</file>

<file path=ppt/tags/tag104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13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3"/>
  <p:tag name="KSO_WM_UNIT_PRESET_TEXT_LEN" val="72"/>
</p:tagLst>
</file>

<file path=ppt/tags/tag107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3*i*2"/>
  <p:tag name="KSO_WM_TEMPLATE_CATEGORY" val="custom"/>
  <p:tag name="KSO_WM_TEMPLATE_INDEX" val="160117"/>
  <p:tag name="KSO_WM_UNIT_INDEX" val="2"/>
</p:tagLst>
</file>

<file path=ppt/tags/tag108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3*i*3"/>
  <p:tag name="KSO_WM_TEMPLATE_CATEGORY" val="custom"/>
  <p:tag name="KSO_WM_TEMPLATE_INDEX" val="160117"/>
  <p:tag name="KSO_WM_UNIT_INDEX" val="3"/>
</p:tagLst>
</file>

<file path=ppt/tags/tag109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2"/>
  <p:tag name="KSO_WM_UNIT_TYPE" val="l_h_f"/>
  <p:tag name="KSO_WM_UNIT_INDEX" val="1_2_1"/>
  <p:tag name="KSO_WM_UNIT_ID" val="custom160117_8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13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3"/>
  <p:tag name="KSO_WM_UNIT_PRESET_TEXT_LEN" val="72"/>
</p:tagLst>
</file>

<file path=ppt/tags/tag112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3*i*2"/>
  <p:tag name="KSO_WM_TEMPLATE_CATEGORY" val="custom"/>
  <p:tag name="KSO_WM_TEMPLATE_INDEX" val="160117"/>
  <p:tag name="KSO_WM_UNIT_INDEX" val="2"/>
</p:tagLst>
</file>

<file path=ppt/tags/tag113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3*i*3"/>
  <p:tag name="KSO_WM_TEMPLATE_CATEGORY" val="custom"/>
  <p:tag name="KSO_WM_TEMPLATE_INDEX" val="160117"/>
  <p:tag name="KSO_WM_UNIT_INDEX" val="3"/>
</p:tagLst>
</file>

<file path=ppt/tags/tag114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2"/>
  <p:tag name="KSO_WM_UNIT_TYPE" val="l_i"/>
  <p:tag name="KSO_WM_UNIT_INDEX" val="1_3"/>
  <p:tag name="KSO_WM_UNIT_ID" val="custom160117_8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8*i*11"/>
  <p:tag name="KSO_WM_TEMPLATE_CATEGORY" val="custom"/>
  <p:tag name="KSO_WM_TEMPLATE_INDEX" val="160117"/>
  <p:tag name="KSO_WM_UNIT_INDEX" val="1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3"/>
  <p:tag name="KSO_WM_UNIT_TYPE" val="l_h_f"/>
  <p:tag name="KSO_WM_UNIT_INDEX" val="1_3_1"/>
  <p:tag name="KSO_WM_UNIT_ID" val="custom160117_8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3"/>
  <p:tag name="KSO_WM_UNIT_TYPE" val="l_i"/>
  <p:tag name="KSO_WM_UNIT_INDEX" val="1_4"/>
  <p:tag name="KSO_WM_UNIT_ID" val="custom160117_8*l_i*1_4"/>
  <p:tag name="KSO_WM_UNIT_CLEAR" val="1"/>
  <p:tag name="KSO_WM_UNIT_LAYERLEVEL" val="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OTHERS"/>
  <p:tag name="ID" val="547136"/>
  <p:tag name="KSO_WM_UNIT_TYPE" val="a"/>
  <p:tag name="KSO_WM_UNIT_INDEX" val="1"/>
  <p:tag name="KSO_WM_UNIT_ID" val="custom160117_8*a*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BIND_DECORATION_IDS" val="custom160117_8*i*17"/>
  <p:tag name="KSO_WM_UNIT_PRESET_TEXT" val="目录"/>
</p:tagLst>
</file>

<file path=ppt/tags/tag17.xml><?xml version="1.0" encoding="utf-8"?>
<p:tagLst xmlns:p="http://schemas.openxmlformats.org/presentationml/2006/main">
  <p:tag name="MH" val="20151013144530"/>
  <p:tag name="MH_LIBRARY" val="CONTENTS"/>
  <p:tag name="MH_TYPE" val="OTHERS"/>
  <p:tag name="ID" val="547136"/>
  <p:tag name="KSO_WM_TAG_VERSION" val="1.0"/>
  <p:tag name="KSO_WM_BEAUTIFY_FLAG" val="#wm#"/>
  <p:tag name="KSO_WM_UNIT_TYPE" val="i"/>
  <p:tag name="KSO_WM_UNIT_ID" val="custom160117_8*i*17"/>
  <p:tag name="KSO_WM_TEMPLATE_CATEGORY" val="custom"/>
  <p:tag name="KSO_WM_TEMPLATE_INDEX" val="160117"/>
  <p:tag name="KSO_WM_UNIT_INDEX" val="17"/>
</p:tagLst>
</file>

<file path=ppt/tags/tag18.xml><?xml version="1.0" encoding="utf-8"?>
<p:tagLst xmlns:p="http://schemas.openxmlformats.org/presentationml/2006/main">
  <p:tag name="MH" val="20151013144530"/>
  <p:tag name="MH_LIBRARY" val="CONTENTS"/>
  <p:tag name="MH_AUTOCOLOR" val="TRUE"/>
  <p:tag name="MH_TYPE" val="CONTENTS"/>
  <p:tag name="ID" val="547136"/>
  <p:tag name="KSO_WM_TEMPLATE_CATEGORY" val="custom"/>
  <p:tag name="KSO_WM_TEMPLATE_INDEX" val="160117"/>
  <p:tag name="KSO_WM_TAG_VERSION" val="1.0"/>
  <p:tag name="KSO_WM_SLIDE_ID" val="custom160117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p="http://schemas.openxmlformats.org/presentationml/2006/main">
  <p:tag name="MH" val="20151013144139"/>
  <p:tag name="MH_LIBRARY" val="GRAPHIC"/>
  <p:tag name="MH_ORDER" val="Oval 1"/>
  <p:tag name="KSO_WM_TAG_VERSION" val="1.0"/>
  <p:tag name="KSO_WM_BEAUTIFY_FLAG" val="#wm#"/>
  <p:tag name="KSO_WM_UNIT_TYPE" val="i"/>
  <p:tag name="KSO_WM_UNIT_ID" val="258*i*0"/>
  <p:tag name="KSO_WM_TEMPLATE_CATEGORY" val="custom"/>
  <p:tag name="KSO_WM_TEMPLATE_INDEX" val="1601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16*i*9"/>
  <p:tag name="KSO_WM_TEMPLATE_CATEGORY" val="custom"/>
  <p:tag name="KSO_WM_TEMPLATE_INDEX" val="160117"/>
  <p:tag name="KSO_WM_UNIT_INDEX" val="9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4"/>
  <p:tag name="KSO_WM_UNIT_ID" val="custom160117_16*l_i*1_4"/>
  <p:tag name="KSO_WM_UNIT_CLEAR" val="1"/>
  <p:tag name="KSO_WM_UNIT_LAYERLEVEL" val="1_1"/>
  <p:tag name="KSO_WM_DIAGRAM_GROUP_CODE" val="l1-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2_1"/>
  <p:tag name="KSO_WM_UNIT_ID" val="custom160117_16*l_h_f*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5"/>
  <p:tag name="KSO_WM_UNIT_ID" val="custom160117_16*l_i*1_5"/>
  <p:tag name="KSO_WM_UNIT_CLEAR" val="1"/>
  <p:tag name="KSO_WM_UNIT_LAYERLEVEL" val="1_1"/>
  <p:tag name="KSO_WM_DIAGRAM_GROUP_CODE" val="l1-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6"/>
  <p:tag name="KSO_WM_UNIT_ID" val="custom160117_16*l_i*1_6"/>
  <p:tag name="KSO_WM_UNIT_CLEAR" val="1"/>
  <p:tag name="KSO_WM_UNIT_LAYERLEVEL" val="1_1"/>
  <p:tag name="KSO_WM_DIAGRAM_GROUP_CODE" val="l1-2"/>
</p:tagLst>
</file>

<file path=ppt/tags/tag25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5"/>
  <p:tag name="KSO_WM_SLIDE_INDEX" val="15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50*269"/>
  <p:tag name="KSO_WM_SLIDE_SIZE" val="261*76"/>
  <p:tag name="KSO_WM_DIAGRAM_GROUP_CODE" val="l1-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13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3"/>
  <p:tag name="KSO_WM_UNIT_PRESET_TEXT_LEN" val="72"/>
</p:tagLst>
</file>

<file path=ppt/tags/tag28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3*i*2"/>
  <p:tag name="KSO_WM_TEMPLATE_CATEGORY" val="custom"/>
  <p:tag name="KSO_WM_TEMPLATE_INDEX" val="160117"/>
  <p:tag name="KSO_WM_UNIT_INDEX" val="2"/>
</p:tagLst>
</file>

<file path=ppt/tags/tag29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3*i*3"/>
  <p:tag name="KSO_WM_TEMPLATE_CATEGORY" val="custom"/>
  <p:tag name="KSO_WM_TEMPLATE_INDEX" val="160117"/>
  <p:tag name="KSO_WM_UNIT_INDEX" val="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0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13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3"/>
  <p:tag name="KSO_WM_UNIT_PRESET_TEXT_LEN" val="72"/>
</p:tagLst>
</file>

<file path=ppt/tags/tag33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3*i*2"/>
  <p:tag name="KSO_WM_TEMPLATE_CATEGORY" val="custom"/>
  <p:tag name="KSO_WM_TEMPLATE_INDEX" val="160117"/>
  <p:tag name="KSO_WM_UNIT_INDEX" val="2"/>
</p:tagLst>
</file>

<file path=ppt/tags/tag34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3*i*3"/>
  <p:tag name="KSO_WM_TEMPLATE_CATEGORY" val="custom"/>
  <p:tag name="KSO_WM_TEMPLATE_INDEX" val="160117"/>
  <p:tag name="KSO_WM_UNIT_INDEX" val="3"/>
</p:tagLst>
</file>

<file path=ppt/tags/tag35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13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3"/>
  <p:tag name="KSO_WM_UNIT_PRESET_TEXT_LEN" val="72"/>
</p:tagLst>
</file>

<file path=ppt/tags/tag38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3*i*2"/>
  <p:tag name="KSO_WM_TEMPLATE_CATEGORY" val="custom"/>
  <p:tag name="KSO_WM_TEMPLATE_INDEX" val="160117"/>
  <p:tag name="KSO_WM_UNIT_INDEX" val="2"/>
</p:tagLst>
</file>

<file path=ppt/tags/tag39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3*i*3"/>
  <p:tag name="KSO_WM_TEMPLATE_CATEGORY" val="custom"/>
  <p:tag name="KSO_WM_TEMPLATE_INDEX" val="160117"/>
  <p:tag name="KSO_WM_UNIT_INDEX" val="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0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13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3"/>
  <p:tag name="KSO_WM_UNIT_PRESET_TEXT_LEN" val="72"/>
</p:tagLst>
</file>

<file path=ppt/tags/tag43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3*i*2"/>
  <p:tag name="KSO_WM_TEMPLATE_CATEGORY" val="custom"/>
  <p:tag name="KSO_WM_TEMPLATE_INDEX" val="160117"/>
  <p:tag name="KSO_WM_UNIT_INDEX" val="2"/>
</p:tagLst>
</file>

<file path=ppt/tags/tag44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3*i*3"/>
  <p:tag name="KSO_WM_TEMPLATE_CATEGORY" val="custom"/>
  <p:tag name="KSO_WM_TEMPLATE_INDEX" val="160117"/>
  <p:tag name="KSO_WM_UNIT_INDEX" val="3"/>
</p:tagLst>
</file>

<file path=ppt/tags/tag45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16*i*0"/>
  <p:tag name="KSO_WM_TEMPLATE_CATEGORY" val="custom"/>
  <p:tag name="KSO_WM_TEMPLATE_INDEX" val="160117"/>
  <p:tag name="KSO_WM_UNIT_INDEX" val="0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6*l_i*1_1"/>
  <p:tag name="KSO_WM_UNIT_CLEAR" val="1"/>
  <p:tag name="KSO_WM_UNIT_LAYERLEVEL" val="1_1"/>
  <p:tag name="KSO_WM_DIAGRAM_GROUP_CODE" val="l1-2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6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6*l_i*1_2"/>
  <p:tag name="KSO_WM_UNIT_CLEAR" val="1"/>
  <p:tag name="KSO_WM_UNIT_LAYERLEVEL" val="1_1"/>
  <p:tag name="KSO_WM_DIAGRAM_GROUP_CODE" val="l1-2"/>
</p:tagLst>
</file>

<file path=ppt/tags/tag5.xml><?xml version="1.0" encoding="utf-8"?>
<p:tagLst xmlns:p="http://schemas.openxmlformats.org/presentationml/2006/main">
  <p:tag name="KSO_WM_TEMPLATE_THUMBS_INDEX" val="1、4、5、9、12、13、17、24、26、27、28、29"/>
  <p:tag name="KSO_WM_TEMPLATE_CATEGORY" val="custom"/>
  <p:tag name="KSO_WM_TEMPLATE_INDEX" val="160117"/>
  <p:tag name="KSO_WM_TAG_VERSION" val="1.0"/>
  <p:tag name="KSO_WM_SLIDE_ID" val="custom16011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6*l_i*1_3"/>
  <p:tag name="KSO_WM_UNIT_CLEAR" val="1"/>
  <p:tag name="KSO_WM_UNIT_LAYERLEVEL" val="1_1"/>
  <p:tag name="KSO_WM_DIAGRAM_GROUP_CODE" val="l1-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16*i*9"/>
  <p:tag name="KSO_WM_TEMPLATE_CATEGORY" val="custom"/>
  <p:tag name="KSO_WM_TEMPLATE_INDEX" val="160117"/>
  <p:tag name="KSO_WM_UNIT_INDEX" val="9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4"/>
  <p:tag name="KSO_WM_UNIT_ID" val="custom160117_16*l_i*1_4"/>
  <p:tag name="KSO_WM_UNIT_CLEAR" val="1"/>
  <p:tag name="KSO_WM_UNIT_LAYERLEVEL" val="1_1"/>
  <p:tag name="KSO_WM_DIAGRAM_GROUP_CODE" val="l1-2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2_1"/>
  <p:tag name="KSO_WM_UNIT_ID" val="custom160117_16*l_h_f*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5"/>
  <p:tag name="KSO_WM_UNIT_ID" val="custom160117_16*l_i*1_5"/>
  <p:tag name="KSO_WM_UNIT_CLEAR" val="1"/>
  <p:tag name="KSO_WM_UNIT_LAYERLEVEL" val="1_1"/>
  <p:tag name="KSO_WM_DIAGRAM_GROUP_CODE" val="l1-2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6"/>
  <p:tag name="KSO_WM_UNIT_ID" val="custom160117_16*l_i*1_6"/>
  <p:tag name="KSO_WM_UNIT_CLEAR" val="1"/>
  <p:tag name="KSO_WM_UNIT_LAYERLEVEL" val="1_1"/>
  <p:tag name="KSO_WM_DIAGRAM_GROUP_CODE" val="l1-2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6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6"/>
  <p:tag name="KSO_WM_SLIDE_INDEX" val="16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350*220"/>
  <p:tag name="KSO_WM_SLIDE_SIZE" val="261*192"/>
  <p:tag name="KSO_WM_DIAGRAM_GROUP_CODE" val="l1-2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13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3"/>
  <p:tag name="KSO_WM_UNIT_PRESET_TEXT_LEN" val="7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OTHERS"/>
  <p:tag name="ID" val="547136"/>
  <p:tag name="KSO_WM_UNIT_TYPE" val="l_i"/>
  <p:tag name="KSO_WM_UNIT_INDEX" val="1_1"/>
  <p:tag name="KSO_WM_UNIT_ID" val="custom160117_8*l_i*1_1"/>
  <p:tag name="KSO_WM_UNIT_CLEAR" val="1"/>
  <p:tag name="KSO_WM_UNIT_LAYERLEVEL" val="1_1"/>
  <p:tag name="KSO_WM_DIAGRAM_GROUP_CODE" val="l1-1"/>
</p:tagLst>
</file>

<file path=ppt/tags/tag60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3*i*2"/>
  <p:tag name="KSO_WM_TEMPLATE_CATEGORY" val="custom"/>
  <p:tag name="KSO_WM_TEMPLATE_INDEX" val="160117"/>
  <p:tag name="KSO_WM_UNIT_INDEX" val="2"/>
</p:tagLst>
</file>

<file path=ppt/tags/tag61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3*i*3"/>
  <p:tag name="KSO_WM_TEMPLATE_CATEGORY" val="custom"/>
  <p:tag name="KSO_WM_TEMPLATE_INDEX" val="160117"/>
  <p:tag name="KSO_WM_UNIT_INDEX" val="3"/>
</p:tagLst>
</file>

<file path=ppt/tags/tag62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13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3"/>
  <p:tag name="KSO_WM_UNIT_PRESET_TEXT_LEN" val="72"/>
</p:tagLst>
</file>

<file path=ppt/tags/tag65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3*i*2"/>
  <p:tag name="KSO_WM_TEMPLATE_CATEGORY" val="custom"/>
  <p:tag name="KSO_WM_TEMPLATE_INDEX" val="160117"/>
  <p:tag name="KSO_WM_UNIT_INDEX" val="2"/>
</p:tagLst>
</file>

<file path=ppt/tags/tag66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3*i*3"/>
  <p:tag name="KSO_WM_TEMPLATE_CATEGORY" val="custom"/>
  <p:tag name="KSO_WM_TEMPLATE_INDEX" val="160117"/>
  <p:tag name="KSO_WM_UNIT_INDEX" val="3"/>
</p:tagLst>
</file>

<file path=ppt/tags/tag67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17*i*0"/>
  <p:tag name="KSO_WM_TEMPLATE_CATEGORY" val="custom"/>
  <p:tag name="KSO_WM_TEMPLATE_INDEX" val="160117"/>
  <p:tag name="KSO_WM_UNIT_INDEX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7*l_i*1_1"/>
  <p:tag name="KSO_WM_UNIT_CLEAR" val="1"/>
  <p:tag name="KSO_WM_UNIT_LAYERLEVEL" val="1_1"/>
  <p:tag name="KSO_WM_DIAGRAM_GROUP_CODE" val="l1-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8*i*1"/>
  <p:tag name="KSO_WM_TEMPLATE_CATEGORY" val="custom"/>
  <p:tag name="KSO_WM_TEMPLATE_INDEX" val="160117"/>
  <p:tag name="KSO_WM_UNIT_INDEX" val="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7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7*l_i*1_2"/>
  <p:tag name="KSO_WM_UNIT_CLEAR" val="1"/>
  <p:tag name="KSO_WM_UNIT_LAYERLEVEL" val="1_1"/>
  <p:tag name="KSO_WM_DIAGRAM_GROUP_CODE" val="l1-2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7*l_i*1_3"/>
  <p:tag name="KSO_WM_UNIT_CLEAR" val="1"/>
  <p:tag name="KSO_WM_UNIT_LAYERLEVEL" val="1_1"/>
  <p:tag name="KSO_WM_DIAGRAM_GROUP_CODE" val="l1-2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17*i*9"/>
  <p:tag name="KSO_WM_TEMPLATE_CATEGORY" val="custom"/>
  <p:tag name="KSO_WM_TEMPLATE_INDEX" val="160117"/>
  <p:tag name="KSO_WM_UNIT_INDEX" val="9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4"/>
  <p:tag name="KSO_WM_UNIT_ID" val="custom160117_17*l_i*1_4"/>
  <p:tag name="KSO_WM_UNIT_CLEAR" val="1"/>
  <p:tag name="KSO_WM_UNIT_LAYERLEVEL" val="1_1"/>
  <p:tag name="KSO_WM_DIAGRAM_GROUP_CODE" val="l1-2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2_1"/>
  <p:tag name="KSO_WM_UNIT_ID" val="custom160117_17*l_h_f*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5"/>
  <p:tag name="KSO_WM_UNIT_ID" val="custom160117_17*l_i*1_5"/>
  <p:tag name="KSO_WM_UNIT_CLEAR" val="1"/>
  <p:tag name="KSO_WM_UNIT_LAYERLEVEL" val="1_1"/>
  <p:tag name="KSO_WM_DIAGRAM_GROUP_CODE" val="l1-2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6"/>
  <p:tag name="KSO_WM_UNIT_ID" val="custom160117_17*l_i*1_6"/>
  <p:tag name="KSO_WM_UNIT_CLEAR" val="1"/>
  <p:tag name="KSO_WM_UNIT_LAYERLEVEL" val="1_1"/>
  <p:tag name="KSO_WM_DIAGRAM_GROUP_CODE" val="l1-2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17*i*18"/>
  <p:tag name="KSO_WM_TEMPLATE_CATEGORY" val="custom"/>
  <p:tag name="KSO_WM_TEMPLATE_INDEX" val="160117"/>
  <p:tag name="KSO_WM_UNIT_INDEX" val="18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7"/>
  <p:tag name="KSO_WM_UNIT_ID" val="custom160117_17*l_i*1_7"/>
  <p:tag name="KSO_WM_UNIT_CLEAR" val="1"/>
  <p:tag name="KSO_WM_UNIT_LAYERLEVEL" val="1_1"/>
  <p:tag name="KSO_WM_DIAGRAM_GROUP_CODE" val="l1-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8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3_1"/>
  <p:tag name="KSO_WM_UNIT_ID" val="custom160117_17*l_h_f*1_3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8"/>
  <p:tag name="KSO_WM_UNIT_ID" val="custom160117_17*l_i*1_8"/>
  <p:tag name="KSO_WM_UNIT_CLEAR" val="1"/>
  <p:tag name="KSO_WM_UNIT_LAYERLEVEL" val="1_1"/>
  <p:tag name="KSO_WM_DIAGRAM_GROUP_CODE" val="l1-2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9"/>
  <p:tag name="KSO_WM_UNIT_ID" val="custom160117_17*l_i*1_9"/>
  <p:tag name="KSO_WM_UNIT_CLEAR" val="1"/>
  <p:tag name="KSO_WM_UNIT_LAYERLEVEL" val="1_1"/>
  <p:tag name="KSO_WM_DIAGRAM_GROUP_CODE" val="l1-2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7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4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7"/>
  <p:tag name="KSO_WM_SLIDE_INDEX" val="17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287*143"/>
  <p:tag name="KSO_WM_SLIDE_SIZE" val="387*281"/>
  <p:tag name="KSO_WM_DIAGRAM_GROUP_CODE" val="l1-2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13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3"/>
  <p:tag name="KSO_WM_UNIT_PRESET_TEXT_LEN" val="72"/>
</p:tagLst>
</file>

<file path=ppt/tags/tag87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3*i*2"/>
  <p:tag name="KSO_WM_TEMPLATE_CATEGORY" val="custom"/>
  <p:tag name="KSO_WM_TEMPLATE_INDEX" val="160117"/>
  <p:tag name="KSO_WM_UNIT_INDEX" val="2"/>
</p:tagLst>
</file>

<file path=ppt/tags/tag88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3*i*3"/>
  <p:tag name="KSO_WM_TEMPLATE_CATEGORY" val="custom"/>
  <p:tag name="KSO_WM_TEMPLATE_INDEX" val="160117"/>
  <p:tag name="KSO_WM_UNIT_INDEX" val="3"/>
</p:tagLst>
</file>

<file path=ppt/tags/tag89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1"/>
  <p:tag name="KSO_WM_UNIT_TYPE" val="l_i"/>
  <p:tag name="KSO_WM_UNIT_INDEX" val="1_2"/>
  <p:tag name="KSO_WM_UNIT_ID" val="custom160117_8*l_i*1_2"/>
  <p:tag name="KSO_WM_UNIT_CLEAR" val="1"/>
  <p:tag name="KSO_WM_UNIT_LAYERLEVEL" val="1_1"/>
  <p:tag name="KSO_WM_DIAGRAM_GROUP_CODE" val="l1-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13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3"/>
  <p:tag name="KSO_WM_UNIT_PRESET_TEXT_LEN" val="72"/>
</p:tagLst>
</file>

<file path=ppt/tags/tag92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3*i*2"/>
  <p:tag name="KSO_WM_TEMPLATE_CATEGORY" val="custom"/>
  <p:tag name="KSO_WM_TEMPLATE_INDEX" val="160117"/>
  <p:tag name="KSO_WM_UNIT_INDEX" val="2"/>
</p:tagLst>
</file>

<file path=ppt/tags/tag93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3*i*3"/>
  <p:tag name="KSO_WM_TEMPLATE_CATEGORY" val="custom"/>
  <p:tag name="KSO_WM_TEMPLATE_INDEX" val="160117"/>
  <p:tag name="KSO_WM_UNIT_INDEX" val="3"/>
</p:tagLst>
</file>

<file path=ppt/tags/tag94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13*f*1"/>
  <p:tag name="KSO_WM_UNIT_CLEAR" val="1"/>
  <p:tag name="KSO_WM_UNIT_LAYERLEVEL" val="1"/>
  <p:tag name="KSO_WM_UNIT_VALUE" val="80"/>
  <p:tag name="KSO_WM_UNIT_HIGHLIGHT" val="0"/>
  <p:tag name="KSO_WM_UNIT_COMPATIBLE" val="0"/>
  <p:tag name="KSO_WM_UNIT_PRESET_TEXT_INDEX" val="3"/>
  <p:tag name="KSO_WM_UNIT_PRESET_TEXT_LEN" val="72"/>
</p:tagLst>
</file>

<file path=ppt/tags/tag97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7_13*i*2"/>
  <p:tag name="KSO_WM_TEMPLATE_CATEGORY" val="custom"/>
  <p:tag name="KSO_WM_TEMPLATE_INDEX" val="160117"/>
  <p:tag name="KSO_WM_UNIT_INDEX" val="2"/>
</p:tagLst>
</file>

<file path=ppt/tags/tag98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7_13*i*3"/>
  <p:tag name="KSO_WM_TEMPLATE_CATEGORY" val="custom"/>
  <p:tag name="KSO_WM_TEMPLATE_INDEX" val="160117"/>
  <p:tag name="KSO_WM_UNIT_INDEX" val="3"/>
</p:tagLst>
</file>

<file path=ppt/tags/tag99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245*209"/>
  <p:tag name="KSO_WM_SLIDE_SIZE" val="505*173"/>
</p:tagLst>
</file>

<file path=ppt/theme/theme1.xml><?xml version="1.0" encoding="utf-8"?>
<a:theme xmlns:a="http://schemas.openxmlformats.org/drawingml/2006/main" name="1_Office 主题">
  <a:themeElements>
    <a:clrScheme name="自定义 139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1388</Words>
  <Application>WPS 演示</Application>
  <PresentationFormat>宽屏</PresentationFormat>
  <Paragraphs>189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52</vt:i4>
      </vt:variant>
      <vt:variant>
        <vt:lpstr>幻灯片标题</vt:lpstr>
      </vt:variant>
      <vt:variant>
        <vt:i4>17</vt:i4>
      </vt:variant>
    </vt:vector>
  </HeadingPairs>
  <TitlesOfParts>
    <vt:vector size="80" baseType="lpstr">
      <vt:lpstr>Arial</vt:lpstr>
      <vt:lpstr>宋体</vt:lpstr>
      <vt:lpstr>Wingdings</vt:lpstr>
      <vt:lpstr>Times New Roman</vt:lpstr>
      <vt:lpstr>幼圆</vt:lpstr>
      <vt:lpstr>华文细黑</vt:lpstr>
      <vt:lpstr>黑体</vt:lpstr>
      <vt:lpstr>Arial Black</vt:lpstr>
      <vt:lpstr>微软雅黑</vt:lpstr>
      <vt:lpstr>Calibri</vt:lpstr>
      <vt:lpstr>1_Office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努力学习学习班               ——逻辑斯特回归与最大熵模型（二）</vt:lpstr>
      <vt:lpstr>PowerPoint 演示文稿</vt:lpstr>
      <vt:lpstr>PowerPoint 演示文稿</vt:lpstr>
      <vt:lpstr>逻辑斯特回归与最大熵模型（二）</vt:lpstr>
      <vt:lpstr>逻辑斯特回归与最大熵模型（二）</vt:lpstr>
      <vt:lpstr>逻辑斯特回归与最大熵模型（二）</vt:lpstr>
      <vt:lpstr>逻辑斯特回归与最大熵模型（二）</vt:lpstr>
      <vt:lpstr>PowerPoint 演示文稿</vt:lpstr>
      <vt:lpstr>逻辑斯特回归与最大熵模型（二）</vt:lpstr>
      <vt:lpstr>逻辑斯特回归与最大熵模型（二）</vt:lpstr>
      <vt:lpstr>PowerPoint 演示文稿</vt:lpstr>
      <vt:lpstr>逻辑斯特回归与最大熵模型（二）</vt:lpstr>
      <vt:lpstr>逻辑斯特回归与最大熵模型（二）</vt:lpstr>
      <vt:lpstr>逻辑斯特回归与最大熵模型（二）</vt:lpstr>
      <vt:lpstr>逻辑斯特回归与最大熵模型（二）</vt:lpstr>
      <vt:lpstr>逻辑斯特回归与最大熵模型（二）</vt:lpstr>
      <vt:lpstr>逻辑斯特回归与最大熵模型（二）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JiaYi</cp:lastModifiedBy>
  <cp:revision>9</cp:revision>
  <dcterms:created xsi:type="dcterms:W3CDTF">2015-05-05T08:02:00Z</dcterms:created>
  <dcterms:modified xsi:type="dcterms:W3CDTF">2016-11-14T14:33:57Z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