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sldIdLst>
    <p:sldId id="256" r:id="rId3"/>
    <p:sldId id="257" r:id="rId4"/>
    <p:sldId id="258" r:id="rId5"/>
    <p:sldId id="265" r:id="rId6"/>
    <p:sldId id="259" r:id="rId7"/>
    <p:sldId id="286" r:id="rId8"/>
    <p:sldId id="264" r:id="rId9"/>
    <p:sldId id="268" r:id="rId10"/>
    <p:sldId id="260" r:id="rId11"/>
    <p:sldId id="280" r:id="rId12"/>
    <p:sldId id="274" r:id="rId13"/>
    <p:sldId id="277" r:id="rId14"/>
    <p:sldId id="283" r:id="rId15"/>
    <p:sldId id="278" r:id="rId16"/>
    <p:sldId id="284" r:id="rId17"/>
    <p:sldId id="285" r:id="rId18"/>
    <p:sldId id="275"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showGuides="1">
      <p:cViewPr varScale="1">
        <p:scale>
          <a:sx n="91" d="100"/>
          <a:sy n="91" d="100"/>
        </p:scale>
        <p:origin x="33" y="231"/>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E71AA-F714-4F29-A635-7F40AD74E279}" type="datetimeFigureOut">
              <a:rPr lang="zh-CN" altLang="en-US" smtClean="0"/>
              <a:t>2024/10/16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734CD-92FB-4C5F-9C8A-CF95BCF79996}" type="slidenum">
              <a:rPr lang="zh-CN" altLang="en-US" smtClean="0"/>
              <a:t>‹#›</a:t>
            </a:fld>
            <a:endParaRPr lang="zh-CN" altLang="en-US"/>
          </a:p>
        </p:txBody>
      </p:sp>
    </p:spTree>
    <p:extLst>
      <p:ext uri="{BB962C8B-B14F-4D97-AF65-F5344CB8AC3E}">
        <p14:creationId xmlns:p14="http://schemas.microsoft.com/office/powerpoint/2010/main" val="185184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D734CD-92FB-4C5F-9C8A-CF95BCF79996}" type="slidenum">
              <a:rPr lang="zh-CN" altLang="en-US" smtClean="0"/>
              <a:t>6</a:t>
            </a:fld>
            <a:endParaRPr lang="zh-CN" altLang="en-US"/>
          </a:p>
        </p:txBody>
      </p:sp>
    </p:spTree>
    <p:extLst>
      <p:ext uri="{BB962C8B-B14F-4D97-AF65-F5344CB8AC3E}">
        <p14:creationId xmlns:p14="http://schemas.microsoft.com/office/powerpoint/2010/main" val="338581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B6B87-D2B0-4BEE-9896-E0F6FFF115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24AF8B-79C8-4965-B8D1-3EBE423CB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6B21EE-F106-4DD3-8732-8FB7CEF1F112}"/>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B66EA6B6-6B86-4BC0-B278-AB9E964B16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F1DC9E-1503-4C56-9EB8-E46652802D9D}"/>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47037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B6CA7-4ED6-4C1A-8E84-CA811D059D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F2027D-0024-4511-8AD1-A73BB276A3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B5E05EB-0859-4211-BF3D-44A863D67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068994-F665-4CBF-BD10-203E3B4D2D30}"/>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6" name="页脚占位符 5">
            <a:extLst>
              <a:ext uri="{FF2B5EF4-FFF2-40B4-BE49-F238E27FC236}">
                <a16:creationId xmlns:a16="http://schemas.microsoft.com/office/drawing/2014/main" id="{B2BAE0BE-9168-4295-A4F0-251636EF50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67760E-B8A5-4571-BB98-438E7410C9CF}"/>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60864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861FE-5633-43B9-8901-BD4D0F8466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733623-E996-4D85-8894-B9E63C6A1F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89F9EA-9A49-4441-9FFE-BD27C5A99F71}"/>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0DD5FAC6-F4B3-4CDD-9C91-635DE850DE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B15110-E8C1-44A7-8BDC-E7F40490B553}"/>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4229761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D61E4E-BD83-4C23-9056-6E5A03E136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C24CD3-BE3D-4BD4-AA7D-1B6270E6DB1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766F10-D9A3-4A6E-AD02-7E9AECCF9301}"/>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87ABC564-F73E-47BD-B7EE-22B6310165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D19408-0E0B-437E-9214-C8F4FDF95E18}"/>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521587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2024/10/16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81109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2024/10/16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7401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30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64949-BBDB-4D06-B96A-C100DD59AD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8C1333-528D-4CC9-9EA2-16BAE9FACA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258956-67DE-4A06-87C5-7554C8BAA6CC}"/>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6EF1B7D3-18D1-4AAB-8C36-FC17649AF2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9AFE82-2E08-4827-9A10-7CDCCE4B2AE8}"/>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397347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696E6-1D81-43B6-8931-91DB762D58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65A7E5-8F10-477F-BAA5-6DB67E7EC2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154351-EBD4-4427-9CA4-95B41022C3C6}"/>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66EE21E5-5AFF-4E4E-BE98-9B5A523749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5CD0D-C9F6-45E6-A48B-DB0B72624F87}"/>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159796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5EF25-ED32-4C4C-9011-B700151857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7ABDDE-66AC-44CF-952A-28A7C3BA4B1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40A1D0E-68B9-44E4-82B4-1743C9E04C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9C9D3ED-E694-49B1-98C3-F40197FD938D}"/>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6" name="页脚占位符 5">
            <a:extLst>
              <a:ext uri="{FF2B5EF4-FFF2-40B4-BE49-F238E27FC236}">
                <a16:creationId xmlns:a16="http://schemas.microsoft.com/office/drawing/2014/main" id="{01653105-AA3A-48AB-85EF-E34D4613AF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028A64-3CC4-4D80-AA93-286B90B5BCAE}"/>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315490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831FF-6AAC-45A4-9E42-2A2EF39E0DA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341CCE-A6DA-4BDD-A655-E21F2F5DC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20F1AA8-CB57-4ED5-AFDB-3D7BA57193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0F26A94-53AA-43F6-B65C-FF2735DAC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FB7EF8-408B-4D53-844C-FF45BDA5E5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3A966E-9A3D-439D-8BD8-8464B0B4184C}"/>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8" name="页脚占位符 7">
            <a:extLst>
              <a:ext uri="{FF2B5EF4-FFF2-40B4-BE49-F238E27FC236}">
                <a16:creationId xmlns:a16="http://schemas.microsoft.com/office/drawing/2014/main" id="{89617950-5FD4-4E1C-B405-F66D9907D4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ACE79A-0912-4BB3-A198-66465DC5160D}"/>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377468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831FF-6AAC-45A4-9E42-2A2EF39E0DA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341CCE-A6DA-4BDD-A655-E21F2F5DC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20F1AA8-CB57-4ED5-AFDB-3D7BA57193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0F26A94-53AA-43F6-B65C-FF2735DAC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FB7EF8-408B-4D53-844C-FF45BDA5E5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3A966E-9A3D-439D-8BD8-8464B0B4184C}"/>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8" name="页脚占位符 7">
            <a:extLst>
              <a:ext uri="{FF2B5EF4-FFF2-40B4-BE49-F238E27FC236}">
                <a16:creationId xmlns:a16="http://schemas.microsoft.com/office/drawing/2014/main" id="{89617950-5FD4-4E1C-B405-F66D9907D4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ACE79A-0912-4BB3-A198-66465DC5160D}"/>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
        <p:nvSpPr>
          <p:cNvPr id="11" name="TextBox 10"/>
          <p:cNvSpPr txBox="1"/>
          <p:nvPr userDrawn="1"/>
        </p:nvSpPr>
        <p:spPr>
          <a:xfrm>
            <a:off x="1007605" y="672624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890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619A-2527-4DB8-8F90-6DD15A5EF9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EFC4AB-3F48-470C-9278-96B5493A516F}"/>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4" name="页脚占位符 3">
            <a:extLst>
              <a:ext uri="{FF2B5EF4-FFF2-40B4-BE49-F238E27FC236}">
                <a16:creationId xmlns:a16="http://schemas.microsoft.com/office/drawing/2014/main" id="{02EE28DF-B99E-4D07-9D5A-73B1821F91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7AFC41-E0C9-48C3-9B50-49FD028D675A}"/>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104122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9761BD-2EA6-4C42-B90A-3F00F4EB22FD}"/>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3" name="页脚占位符 2">
            <a:extLst>
              <a:ext uri="{FF2B5EF4-FFF2-40B4-BE49-F238E27FC236}">
                <a16:creationId xmlns:a16="http://schemas.microsoft.com/office/drawing/2014/main" id="{9B1A38C2-AB28-4F9F-93F3-1581A4B3E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5C6589-0B68-4726-958E-F5CD97855FDE}"/>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253014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949E3-F7CE-434D-9F82-0C49C328A3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556F17-C1C4-4C58-B4ED-990742676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596C2F-689C-4DAD-833F-5A32B1006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139D65-0DF1-48F8-BB18-5D97C9B2DD52}"/>
              </a:ext>
            </a:extLst>
          </p:cNvPr>
          <p:cNvSpPr>
            <a:spLocks noGrp="1"/>
          </p:cNvSpPr>
          <p:nvPr>
            <p:ph type="dt" sz="half" idx="10"/>
          </p:nvPr>
        </p:nvSpPr>
        <p:spPr/>
        <p:txBody>
          <a:bodyPr/>
          <a:lstStyle/>
          <a:p>
            <a:fld id="{DCA097F4-DBFA-4A34-A4E1-97C823F559E9}" type="datetimeFigureOut">
              <a:rPr lang="zh-CN" altLang="en-US" smtClean="0"/>
              <a:t>2024/10/16</a:t>
            </a:fld>
            <a:endParaRPr lang="zh-CN" altLang="en-US"/>
          </a:p>
        </p:txBody>
      </p:sp>
      <p:sp>
        <p:nvSpPr>
          <p:cNvPr id="6" name="页脚占位符 5">
            <a:extLst>
              <a:ext uri="{FF2B5EF4-FFF2-40B4-BE49-F238E27FC236}">
                <a16:creationId xmlns:a16="http://schemas.microsoft.com/office/drawing/2014/main" id="{FBA18D5B-F9F1-45A6-8EB8-9EF8F045C9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41126A-3DF4-4EB0-B93C-B0F949AB1562}"/>
              </a:ext>
            </a:extLst>
          </p:cNvPr>
          <p:cNvSpPr>
            <a:spLocks noGrp="1"/>
          </p:cNvSpPr>
          <p:nvPr>
            <p:ph type="sldNum" sz="quarter" idx="12"/>
          </p:nvPr>
        </p:nvSpPr>
        <p:spPr/>
        <p:txBody>
          <a:body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244021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CBE8B8-5AFA-445A-8872-235D4B3DD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074A5F0-7E54-415A-B273-39D340679B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7D670A-481D-4647-8674-FA59EEA00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097F4-DBFA-4A34-A4E1-97C823F559E9}" type="datetimeFigureOut">
              <a:rPr lang="zh-CN" altLang="en-US" smtClean="0"/>
              <a:t>2024/10/16</a:t>
            </a:fld>
            <a:endParaRPr lang="zh-CN" altLang="en-US"/>
          </a:p>
        </p:txBody>
      </p:sp>
      <p:sp>
        <p:nvSpPr>
          <p:cNvPr id="5" name="页脚占位符 4">
            <a:extLst>
              <a:ext uri="{FF2B5EF4-FFF2-40B4-BE49-F238E27FC236}">
                <a16:creationId xmlns:a16="http://schemas.microsoft.com/office/drawing/2014/main" id="{18BCC26C-C8FD-4E39-9442-D7B2C0292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D82D7-1857-4967-B5B0-547D09424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377FB-F1E1-4398-9273-37301FDE1CE2}" type="slidenum">
              <a:rPr lang="zh-CN" altLang="en-US" smtClean="0"/>
              <a:t>‹#›</a:t>
            </a:fld>
            <a:endParaRPr lang="zh-CN" altLang="en-US"/>
          </a:p>
        </p:txBody>
      </p:sp>
    </p:spTree>
    <p:extLst>
      <p:ext uri="{BB962C8B-B14F-4D97-AF65-F5344CB8AC3E}">
        <p14:creationId xmlns:p14="http://schemas.microsoft.com/office/powerpoint/2010/main" val="2270493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871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F4A981-2676-4150-83E5-660BE63552D2}"/>
              </a:ext>
            </a:extLst>
          </p:cNvPr>
          <p:cNvSpPr txBox="1"/>
          <p:nvPr/>
        </p:nvSpPr>
        <p:spPr>
          <a:xfrm>
            <a:off x="1506187" y="1863110"/>
            <a:ext cx="9608502" cy="2123658"/>
          </a:xfrm>
          <a:prstGeom prst="rect">
            <a:avLst/>
          </a:prstGeom>
          <a:noFill/>
        </p:spPr>
        <p:txBody>
          <a:bodyPr wrap="square" rtlCol="0">
            <a:spAutoFit/>
          </a:bodyPr>
          <a:lstStyle/>
          <a:p>
            <a:pPr algn="ctr"/>
            <a:r>
              <a:rPr lang="zh-CN" altLang="en-US" sz="4400" b="1" dirty="0">
                <a:solidFill>
                  <a:schemeClr val="tx2">
                    <a:lumMod val="50000"/>
                  </a:schemeClr>
                </a:solidFill>
                <a:latin typeface="幼圆" panose="02010509060101010101" pitchFamily="49" charset="-122"/>
                <a:ea typeface="幼圆" panose="02010509060101010101" pitchFamily="49" charset="-122"/>
                <a:cs typeface="字魂105号-简雅黑" panose="00000500000000000000" pitchFamily="2" charset="-122"/>
              </a:rPr>
              <a:t>中国股票市场收益率的描述性统计与</a:t>
            </a:r>
            <a:endParaRPr lang="en-US" altLang="zh-CN" sz="4400" b="1" dirty="0">
              <a:solidFill>
                <a:schemeClr val="tx2">
                  <a:lumMod val="50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ctr"/>
            <a:endParaRPr lang="en-US" altLang="zh-CN" sz="4400" b="1" dirty="0">
              <a:solidFill>
                <a:schemeClr val="tx2">
                  <a:lumMod val="50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ctr"/>
            <a:r>
              <a:rPr lang="zh-CN" altLang="en-US" sz="4400" b="1" dirty="0">
                <a:solidFill>
                  <a:schemeClr val="tx2">
                    <a:lumMod val="50000"/>
                  </a:schemeClr>
                </a:solidFill>
                <a:latin typeface="幼圆" panose="02010509060101010101" pitchFamily="49" charset="-122"/>
                <a:ea typeface="幼圆" panose="02010509060101010101" pitchFamily="49" charset="-122"/>
                <a:cs typeface="字魂105号-简雅黑" panose="00000500000000000000" pitchFamily="2" charset="-122"/>
              </a:rPr>
              <a:t>中国股票市场股票样本概况</a:t>
            </a:r>
            <a:endParaRPr lang="en-US" altLang="zh-CN" sz="4400" b="1" dirty="0">
              <a:solidFill>
                <a:schemeClr val="tx2">
                  <a:lumMod val="50000"/>
                </a:schemeClr>
              </a:solidFill>
              <a:latin typeface="幼圆" panose="02010509060101010101" pitchFamily="49" charset="-122"/>
              <a:ea typeface="幼圆" panose="02010509060101010101" pitchFamily="49" charset="-122"/>
              <a:cs typeface="字魂105号-简雅黑" panose="00000500000000000000" pitchFamily="2" charset="-122"/>
            </a:endParaRPr>
          </a:p>
        </p:txBody>
      </p:sp>
      <p:sp>
        <p:nvSpPr>
          <p:cNvPr id="10" name="文本框 9">
            <a:extLst>
              <a:ext uri="{FF2B5EF4-FFF2-40B4-BE49-F238E27FC236}">
                <a16:creationId xmlns:a16="http://schemas.microsoft.com/office/drawing/2014/main" id="{AF24223E-EE75-4B25-8A4A-9540395AEA26}"/>
              </a:ext>
            </a:extLst>
          </p:cNvPr>
          <p:cNvSpPr txBox="1"/>
          <p:nvPr/>
        </p:nvSpPr>
        <p:spPr>
          <a:xfrm>
            <a:off x="7088806" y="4791619"/>
            <a:ext cx="4109965" cy="584775"/>
          </a:xfrm>
          <a:prstGeom prst="rect">
            <a:avLst/>
          </a:prstGeom>
          <a:noFill/>
        </p:spPr>
        <p:txBody>
          <a:bodyPr wrap="square" rtlCol="0">
            <a:spAutoFit/>
          </a:bodyPr>
          <a:lstStyle/>
          <a:p>
            <a:r>
              <a:rPr lang="zh-CN" altLang="en-US" sz="1600" dirty="0">
                <a:latin typeface="幼圆" panose="02010509060101010101" pitchFamily="49" charset="-122"/>
                <a:ea typeface="幼圆" panose="02010509060101010101" pitchFamily="49" charset="-122"/>
                <a:cs typeface="字魂105号-简雅黑" panose="00000500000000000000" pitchFamily="2" charset="-122"/>
              </a:rPr>
              <a:t>小组成员：李亚萌、翁嘉译、丁宇、蒋婉茹、</a:t>
            </a:r>
            <a:r>
              <a:rPr lang="en-US" altLang="zh-CN" sz="1600" dirty="0">
                <a:latin typeface="幼圆" panose="02010509060101010101" pitchFamily="49" charset="-122"/>
                <a:ea typeface="幼圆" panose="02010509060101010101" pitchFamily="49" charset="-122"/>
                <a:cs typeface="字魂105号-简雅黑" panose="00000500000000000000" pitchFamily="2" charset="-122"/>
              </a:rPr>
              <a:t>                         </a:t>
            </a:r>
          </a:p>
          <a:p>
            <a:r>
              <a:rPr lang="en-US" altLang="zh-CN" sz="1600" dirty="0">
                <a:latin typeface="幼圆" panose="02010509060101010101" pitchFamily="49" charset="-122"/>
                <a:ea typeface="幼圆" panose="02010509060101010101" pitchFamily="49" charset="-122"/>
                <a:cs typeface="字魂105号-简雅黑" panose="00000500000000000000" pitchFamily="2" charset="-122"/>
              </a:rPr>
              <a:t>                 </a:t>
            </a:r>
            <a:r>
              <a:rPr lang="zh-CN" altLang="en-US" sz="1600" dirty="0">
                <a:latin typeface="幼圆" panose="02010509060101010101" pitchFamily="49" charset="-122"/>
                <a:ea typeface="幼圆" panose="02010509060101010101" pitchFamily="49" charset="-122"/>
                <a:cs typeface="字魂105号-简雅黑" panose="00000500000000000000" pitchFamily="2" charset="-122"/>
              </a:rPr>
              <a:t>金明月、</a:t>
            </a:r>
            <a:r>
              <a:rPr lang="en-US" altLang="zh-CN" sz="1600" dirty="0">
                <a:latin typeface="幼圆" panose="02010509060101010101" pitchFamily="49" charset="-122"/>
                <a:ea typeface="幼圆" panose="02010509060101010101" pitchFamily="49" charset="-122"/>
                <a:cs typeface="字魂105号-简雅黑" panose="00000500000000000000" pitchFamily="2" charset="-122"/>
              </a:rPr>
              <a:t> </a:t>
            </a:r>
            <a:r>
              <a:rPr lang="zh-CN" altLang="en-US" sz="1600" dirty="0">
                <a:latin typeface="幼圆" panose="02010509060101010101" pitchFamily="49" charset="-122"/>
                <a:ea typeface="幼圆" panose="02010509060101010101" pitchFamily="49" charset="-122"/>
                <a:cs typeface="字魂105号-简雅黑" panose="00000500000000000000" pitchFamily="2" charset="-122"/>
              </a:rPr>
              <a:t>韩丹</a:t>
            </a:r>
          </a:p>
        </p:txBody>
      </p:sp>
    </p:spTree>
    <p:extLst>
      <p:ext uri="{BB962C8B-B14F-4D97-AF65-F5344CB8AC3E}">
        <p14:creationId xmlns:p14="http://schemas.microsoft.com/office/powerpoint/2010/main" val="349569922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7D8AFF1-5B91-489F-A4D1-A639D3D7F6B0}"/>
              </a:ext>
            </a:extLst>
          </p:cNvPr>
          <p:cNvGrpSpPr/>
          <p:nvPr/>
        </p:nvGrpSpPr>
        <p:grpSpPr>
          <a:xfrm>
            <a:off x="5121976" y="2539687"/>
            <a:ext cx="1948047" cy="2165476"/>
            <a:chOff x="4616382" y="2375188"/>
            <a:chExt cx="2889087" cy="3211549"/>
          </a:xfrm>
        </p:grpSpPr>
        <p:grpSp>
          <p:nvGrpSpPr>
            <p:cNvPr id="4" name="组合 3">
              <a:extLst>
                <a:ext uri="{FF2B5EF4-FFF2-40B4-BE49-F238E27FC236}">
                  <a16:creationId xmlns:a16="http://schemas.microsoft.com/office/drawing/2014/main" id="{A564CB3F-E37A-4366-9861-309FF1B60990}"/>
                </a:ext>
              </a:extLst>
            </p:cNvPr>
            <p:cNvGrpSpPr/>
            <p:nvPr/>
          </p:nvGrpSpPr>
          <p:grpSpPr>
            <a:xfrm>
              <a:off x="5633663" y="3429000"/>
              <a:ext cx="1871806" cy="1358900"/>
              <a:chOff x="5730757" y="3767239"/>
              <a:chExt cx="1871806" cy="1358900"/>
            </a:xfrm>
          </p:grpSpPr>
          <p:sp>
            <p:nvSpPr>
              <p:cNvPr id="5" name="Freeform 25">
                <a:extLst>
                  <a:ext uri="{FF2B5EF4-FFF2-40B4-BE49-F238E27FC236}">
                    <a16:creationId xmlns:a16="http://schemas.microsoft.com/office/drawing/2014/main" id="{2CB05323-5061-453F-9A9E-B25F02D6E216}"/>
                  </a:ext>
                </a:extLst>
              </p:cNvPr>
              <p:cNvSpPr/>
              <p:nvPr/>
            </p:nvSpPr>
            <p:spPr bwMode="auto">
              <a:xfrm>
                <a:off x="5730757" y="3767239"/>
                <a:ext cx="1871806" cy="1358900"/>
              </a:xfrm>
              <a:custGeom>
                <a:avLst/>
                <a:gdLst>
                  <a:gd name="T0" fmla="*/ 0 w 145"/>
                  <a:gd name="T1" fmla="*/ 59 h 105"/>
                  <a:gd name="T2" fmla="*/ 15 w 145"/>
                  <a:gd name="T3" fmla="*/ 75 h 105"/>
                  <a:gd name="T4" fmla="*/ 47 w 145"/>
                  <a:gd name="T5" fmla="*/ 96 h 105"/>
                  <a:gd name="T6" fmla="*/ 90 w 145"/>
                  <a:gd name="T7" fmla="*/ 103 h 105"/>
                  <a:gd name="T8" fmla="*/ 128 w 145"/>
                  <a:gd name="T9" fmla="*/ 84 h 105"/>
                  <a:gd name="T10" fmla="*/ 129 w 145"/>
                  <a:gd name="T11" fmla="*/ 83 h 105"/>
                  <a:gd name="T12" fmla="*/ 142 w 145"/>
                  <a:gd name="T13" fmla="*/ 59 h 105"/>
                  <a:gd name="T14" fmla="*/ 145 w 145"/>
                  <a:gd name="T15" fmla="*/ 33 h 105"/>
                  <a:gd name="T16" fmla="*/ 139 w 145"/>
                  <a:gd name="T17" fmla="*/ 13 h 105"/>
                  <a:gd name="T18" fmla="*/ 128 w 145"/>
                  <a:gd name="T19" fmla="*/ 2 h 105"/>
                  <a:gd name="T20" fmla="*/ 115 w 145"/>
                  <a:gd name="T21" fmla="*/ 1 h 105"/>
                  <a:gd name="T22" fmla="*/ 103 w 145"/>
                  <a:gd name="T23" fmla="*/ 6 h 105"/>
                  <a:gd name="T24" fmla="*/ 92 w 145"/>
                  <a:gd name="T25" fmla="*/ 14 h 105"/>
                  <a:gd name="T26" fmla="*/ 82 w 145"/>
                  <a:gd name="T27" fmla="*/ 23 h 105"/>
                  <a:gd name="T28" fmla="*/ 81 w 145"/>
                  <a:gd name="T29" fmla="*/ 24 h 105"/>
                  <a:gd name="T30" fmla="*/ 65 w 145"/>
                  <a:gd name="T31" fmla="*/ 41 h 105"/>
                  <a:gd name="T32" fmla="*/ 43 w 145"/>
                  <a:gd name="T33" fmla="*/ 56 h 105"/>
                  <a:gd name="T34" fmla="*/ 17 w 145"/>
                  <a:gd name="T35" fmla="*/ 61 h 105"/>
                  <a:gd name="T36" fmla="*/ 0 w 145"/>
                  <a:gd name="T37" fmla="*/ 5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105">
                    <a:moveTo>
                      <a:pt x="0" y="59"/>
                    </a:moveTo>
                    <a:cubicBezTo>
                      <a:pt x="2" y="62"/>
                      <a:pt x="7" y="68"/>
                      <a:pt x="15" y="75"/>
                    </a:cubicBezTo>
                    <a:cubicBezTo>
                      <a:pt x="23" y="83"/>
                      <a:pt x="34" y="91"/>
                      <a:pt x="47" y="96"/>
                    </a:cubicBezTo>
                    <a:cubicBezTo>
                      <a:pt x="60" y="102"/>
                      <a:pt x="75" y="105"/>
                      <a:pt x="90" y="103"/>
                    </a:cubicBezTo>
                    <a:cubicBezTo>
                      <a:pt x="104" y="101"/>
                      <a:pt x="118" y="94"/>
                      <a:pt x="128" y="84"/>
                    </a:cubicBezTo>
                    <a:cubicBezTo>
                      <a:pt x="128" y="84"/>
                      <a:pt x="128" y="83"/>
                      <a:pt x="129" y="83"/>
                    </a:cubicBezTo>
                    <a:cubicBezTo>
                      <a:pt x="135" y="76"/>
                      <a:pt x="140" y="67"/>
                      <a:pt x="142" y="59"/>
                    </a:cubicBezTo>
                    <a:cubicBezTo>
                      <a:pt x="145" y="50"/>
                      <a:pt x="145" y="41"/>
                      <a:pt x="145" y="33"/>
                    </a:cubicBezTo>
                    <a:cubicBezTo>
                      <a:pt x="144" y="25"/>
                      <a:pt x="142" y="18"/>
                      <a:pt x="139" y="13"/>
                    </a:cubicBezTo>
                    <a:cubicBezTo>
                      <a:pt x="136" y="8"/>
                      <a:pt x="132" y="4"/>
                      <a:pt x="128" y="2"/>
                    </a:cubicBezTo>
                    <a:cubicBezTo>
                      <a:pt x="124" y="0"/>
                      <a:pt x="119" y="0"/>
                      <a:pt x="115" y="1"/>
                    </a:cubicBezTo>
                    <a:cubicBezTo>
                      <a:pt x="111" y="2"/>
                      <a:pt x="107" y="4"/>
                      <a:pt x="103" y="6"/>
                    </a:cubicBezTo>
                    <a:cubicBezTo>
                      <a:pt x="99" y="8"/>
                      <a:pt x="95" y="11"/>
                      <a:pt x="92" y="14"/>
                    </a:cubicBezTo>
                    <a:cubicBezTo>
                      <a:pt x="88" y="16"/>
                      <a:pt x="85" y="20"/>
                      <a:pt x="82" y="23"/>
                    </a:cubicBezTo>
                    <a:cubicBezTo>
                      <a:pt x="81" y="24"/>
                      <a:pt x="81" y="24"/>
                      <a:pt x="81" y="24"/>
                    </a:cubicBezTo>
                    <a:cubicBezTo>
                      <a:pt x="76" y="29"/>
                      <a:pt x="71" y="35"/>
                      <a:pt x="65" y="41"/>
                    </a:cubicBezTo>
                    <a:cubicBezTo>
                      <a:pt x="59" y="47"/>
                      <a:pt x="51" y="52"/>
                      <a:pt x="43" y="56"/>
                    </a:cubicBezTo>
                    <a:cubicBezTo>
                      <a:pt x="34" y="59"/>
                      <a:pt x="25" y="61"/>
                      <a:pt x="17" y="61"/>
                    </a:cubicBezTo>
                    <a:cubicBezTo>
                      <a:pt x="9" y="61"/>
                      <a:pt x="3" y="59"/>
                      <a:pt x="0" y="59"/>
                    </a:cubicBezTo>
                    <a:close/>
                  </a:path>
                </a:pathLst>
              </a:custGeom>
              <a:solidFill>
                <a:schemeClr val="accent1"/>
              </a:solidFill>
              <a:ln>
                <a:noFill/>
              </a:ln>
            </p:spPr>
            <p:txBody>
              <a:bodyPr vert="horz" wrap="square" lIns="91412" tIns="45706" rIns="91412" bIns="45706" numCol="1" anchor="t" anchorCtr="0" compatLnSpc="1"/>
              <a:lstStyle/>
              <a:p>
                <a:endParaRPr lang="en-US" sz="2400" dirty="0">
                  <a:solidFill>
                    <a:srgbClr val="3A3A3A"/>
                  </a:solidFill>
                  <a:latin typeface="字魂58号-创中黑" panose="00000500000000000000" pitchFamily="2" charset="-122"/>
                </a:endParaRPr>
              </a:p>
            </p:txBody>
          </p:sp>
          <p:grpSp>
            <p:nvGrpSpPr>
              <p:cNvPr id="6" name="Google Shape;1002;p32">
                <a:extLst>
                  <a:ext uri="{FF2B5EF4-FFF2-40B4-BE49-F238E27FC236}">
                    <a16:creationId xmlns:a16="http://schemas.microsoft.com/office/drawing/2014/main" id="{088E5117-888E-4214-885A-BEE350F8819D}"/>
                  </a:ext>
                </a:extLst>
              </p:cNvPr>
              <p:cNvGrpSpPr/>
              <p:nvPr/>
            </p:nvGrpSpPr>
            <p:grpSpPr>
              <a:xfrm>
                <a:off x="6772342" y="4368394"/>
                <a:ext cx="293777" cy="343455"/>
                <a:chOff x="-48237107" y="2342637"/>
                <a:chExt cx="256801" cy="300223"/>
              </a:xfrm>
              <a:solidFill>
                <a:schemeClr val="bg1"/>
              </a:solidFill>
            </p:grpSpPr>
            <p:sp>
              <p:nvSpPr>
                <p:cNvPr id="7" name="Google Shape;1003;p32">
                  <a:extLst>
                    <a:ext uri="{FF2B5EF4-FFF2-40B4-BE49-F238E27FC236}">
                      <a16:creationId xmlns:a16="http://schemas.microsoft.com/office/drawing/2014/main" id="{9D972506-E702-404F-9750-305A67A4AA71}"/>
                    </a:ext>
                  </a:extLst>
                </p:cNvPr>
                <p:cNvSpPr/>
                <p:nvPr/>
              </p:nvSpPr>
              <p:spPr>
                <a:xfrm>
                  <a:off x="-48237107" y="2342637"/>
                  <a:ext cx="256801" cy="300223"/>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1004;p32">
                  <a:extLst>
                    <a:ext uri="{FF2B5EF4-FFF2-40B4-BE49-F238E27FC236}">
                      <a16:creationId xmlns:a16="http://schemas.microsoft.com/office/drawing/2014/main" id="{80699C31-3751-4D76-9BD7-ADD6B43167A9}"/>
                    </a:ext>
                  </a:extLst>
                </p:cNvPr>
                <p:cNvSpPr/>
                <p:nvPr/>
              </p:nvSpPr>
              <p:spPr>
                <a:xfrm>
                  <a:off x="-48195368" y="2377416"/>
                  <a:ext cx="144150" cy="140224"/>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Google Shape;1005;p32">
                  <a:extLst>
                    <a:ext uri="{FF2B5EF4-FFF2-40B4-BE49-F238E27FC236}">
                      <a16:creationId xmlns:a16="http://schemas.microsoft.com/office/drawing/2014/main" id="{99FD76C9-F1ED-4B04-AF62-FC04530F2740}"/>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0" name="组合 9">
              <a:extLst>
                <a:ext uri="{FF2B5EF4-FFF2-40B4-BE49-F238E27FC236}">
                  <a16:creationId xmlns:a16="http://schemas.microsoft.com/office/drawing/2014/main" id="{0C299AAE-D248-49D2-8034-7E6594787E56}"/>
                </a:ext>
              </a:extLst>
            </p:cNvPr>
            <p:cNvGrpSpPr/>
            <p:nvPr/>
          </p:nvGrpSpPr>
          <p:grpSpPr>
            <a:xfrm>
              <a:off x="5718339" y="2375188"/>
              <a:ext cx="1473862" cy="1049391"/>
              <a:chOff x="5815433" y="2713427"/>
              <a:chExt cx="1473862" cy="1049391"/>
            </a:xfrm>
          </p:grpSpPr>
          <p:sp>
            <p:nvSpPr>
              <p:cNvPr id="11" name="Freeform 31">
                <a:extLst>
                  <a:ext uri="{FF2B5EF4-FFF2-40B4-BE49-F238E27FC236}">
                    <a16:creationId xmlns:a16="http://schemas.microsoft.com/office/drawing/2014/main" id="{BBCB515F-A9D9-4540-A545-F4A57C3A039E}"/>
                  </a:ext>
                </a:extLst>
              </p:cNvPr>
              <p:cNvSpPr/>
              <p:nvPr/>
            </p:nvSpPr>
            <p:spPr bwMode="auto">
              <a:xfrm>
                <a:off x="5815433" y="2713427"/>
                <a:ext cx="1473862" cy="1049391"/>
              </a:xfrm>
              <a:custGeom>
                <a:avLst/>
                <a:gdLst>
                  <a:gd name="T0" fmla="*/ 0 w 114"/>
                  <a:gd name="T1" fmla="*/ 46 h 81"/>
                  <a:gd name="T2" fmla="*/ 12 w 114"/>
                  <a:gd name="T3" fmla="*/ 58 h 81"/>
                  <a:gd name="T4" fmla="*/ 37 w 114"/>
                  <a:gd name="T5" fmla="*/ 75 h 81"/>
                  <a:gd name="T6" fmla="*/ 70 w 114"/>
                  <a:gd name="T7" fmla="*/ 80 h 81"/>
                  <a:gd name="T8" fmla="*/ 100 w 114"/>
                  <a:gd name="T9" fmla="*/ 65 h 81"/>
                  <a:gd name="T10" fmla="*/ 101 w 114"/>
                  <a:gd name="T11" fmla="*/ 64 h 81"/>
                  <a:gd name="T12" fmla="*/ 111 w 114"/>
                  <a:gd name="T13" fmla="*/ 45 h 81"/>
                  <a:gd name="T14" fmla="*/ 113 w 114"/>
                  <a:gd name="T15" fmla="*/ 25 h 81"/>
                  <a:gd name="T16" fmla="*/ 109 w 114"/>
                  <a:gd name="T17" fmla="*/ 10 h 81"/>
                  <a:gd name="T18" fmla="*/ 100 w 114"/>
                  <a:gd name="T19" fmla="*/ 1 h 81"/>
                  <a:gd name="T20" fmla="*/ 90 w 114"/>
                  <a:gd name="T21" fmla="*/ 0 h 81"/>
                  <a:gd name="T22" fmla="*/ 81 w 114"/>
                  <a:gd name="T23" fmla="*/ 4 h 81"/>
                  <a:gd name="T24" fmla="*/ 72 w 114"/>
                  <a:gd name="T25" fmla="*/ 10 h 81"/>
                  <a:gd name="T26" fmla="*/ 64 w 114"/>
                  <a:gd name="T27" fmla="*/ 17 h 81"/>
                  <a:gd name="T28" fmla="*/ 64 w 114"/>
                  <a:gd name="T29" fmla="*/ 18 h 81"/>
                  <a:gd name="T30" fmla="*/ 51 w 114"/>
                  <a:gd name="T31" fmla="*/ 32 h 81"/>
                  <a:gd name="T32" fmla="*/ 34 w 114"/>
                  <a:gd name="T33" fmla="*/ 43 h 81"/>
                  <a:gd name="T34" fmla="*/ 14 w 114"/>
                  <a:gd name="T35" fmla="*/ 47 h 81"/>
                  <a:gd name="T36" fmla="*/ 0 w 114"/>
                  <a:gd name="T37" fmla="*/ 4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81">
                    <a:moveTo>
                      <a:pt x="0" y="46"/>
                    </a:moveTo>
                    <a:cubicBezTo>
                      <a:pt x="2" y="48"/>
                      <a:pt x="6" y="53"/>
                      <a:pt x="12" y="58"/>
                    </a:cubicBezTo>
                    <a:cubicBezTo>
                      <a:pt x="18" y="64"/>
                      <a:pt x="27" y="70"/>
                      <a:pt x="37" y="75"/>
                    </a:cubicBezTo>
                    <a:cubicBezTo>
                      <a:pt x="47" y="79"/>
                      <a:pt x="59" y="81"/>
                      <a:pt x="70" y="80"/>
                    </a:cubicBezTo>
                    <a:cubicBezTo>
                      <a:pt x="82" y="78"/>
                      <a:pt x="92" y="73"/>
                      <a:pt x="100" y="65"/>
                    </a:cubicBezTo>
                    <a:cubicBezTo>
                      <a:pt x="100" y="65"/>
                      <a:pt x="101" y="64"/>
                      <a:pt x="101" y="64"/>
                    </a:cubicBezTo>
                    <a:cubicBezTo>
                      <a:pt x="106" y="59"/>
                      <a:pt x="109" y="52"/>
                      <a:pt x="111" y="45"/>
                    </a:cubicBezTo>
                    <a:cubicBezTo>
                      <a:pt x="113" y="39"/>
                      <a:pt x="114" y="32"/>
                      <a:pt x="113" y="25"/>
                    </a:cubicBezTo>
                    <a:cubicBezTo>
                      <a:pt x="113" y="19"/>
                      <a:pt x="111" y="14"/>
                      <a:pt x="109" y="10"/>
                    </a:cubicBezTo>
                    <a:cubicBezTo>
                      <a:pt x="106" y="5"/>
                      <a:pt x="103" y="3"/>
                      <a:pt x="100" y="1"/>
                    </a:cubicBezTo>
                    <a:cubicBezTo>
                      <a:pt x="97" y="0"/>
                      <a:pt x="93" y="0"/>
                      <a:pt x="90" y="0"/>
                    </a:cubicBezTo>
                    <a:cubicBezTo>
                      <a:pt x="87" y="1"/>
                      <a:pt x="84" y="3"/>
                      <a:pt x="81" y="4"/>
                    </a:cubicBezTo>
                    <a:cubicBezTo>
                      <a:pt x="78" y="6"/>
                      <a:pt x="75" y="8"/>
                      <a:pt x="72" y="10"/>
                    </a:cubicBezTo>
                    <a:cubicBezTo>
                      <a:pt x="69" y="12"/>
                      <a:pt x="67" y="15"/>
                      <a:pt x="64" y="17"/>
                    </a:cubicBezTo>
                    <a:cubicBezTo>
                      <a:pt x="64" y="18"/>
                      <a:pt x="64" y="18"/>
                      <a:pt x="64" y="18"/>
                    </a:cubicBezTo>
                    <a:cubicBezTo>
                      <a:pt x="60" y="22"/>
                      <a:pt x="56" y="27"/>
                      <a:pt x="51" y="32"/>
                    </a:cubicBezTo>
                    <a:cubicBezTo>
                      <a:pt x="46" y="36"/>
                      <a:pt x="40" y="40"/>
                      <a:pt x="34" y="43"/>
                    </a:cubicBezTo>
                    <a:cubicBezTo>
                      <a:pt x="27" y="46"/>
                      <a:pt x="20" y="47"/>
                      <a:pt x="14" y="47"/>
                    </a:cubicBezTo>
                    <a:cubicBezTo>
                      <a:pt x="8" y="47"/>
                      <a:pt x="2" y="46"/>
                      <a:pt x="0" y="46"/>
                    </a:cubicBezTo>
                    <a:close/>
                  </a:path>
                </a:pathLst>
              </a:custGeom>
              <a:solidFill>
                <a:schemeClr val="accent1"/>
              </a:solidFill>
              <a:ln>
                <a:noFill/>
              </a:ln>
            </p:spPr>
            <p:txBody>
              <a:bodyPr vert="horz" wrap="square" lIns="91412" tIns="45706" rIns="91412" bIns="45706" numCol="1" anchor="t" anchorCtr="0" compatLnSpc="1"/>
              <a:lstStyle/>
              <a:p>
                <a:endParaRPr lang="en-US" sz="2400" dirty="0">
                  <a:solidFill>
                    <a:srgbClr val="3A3A3A"/>
                  </a:solidFill>
                  <a:latin typeface="字魂58号-创中黑" panose="00000500000000000000" pitchFamily="2" charset="-122"/>
                </a:endParaRPr>
              </a:p>
            </p:txBody>
          </p:sp>
          <p:sp>
            <p:nvSpPr>
              <p:cNvPr id="14" name="Google Shape;973;p32">
                <a:extLst>
                  <a:ext uri="{FF2B5EF4-FFF2-40B4-BE49-F238E27FC236}">
                    <a16:creationId xmlns:a16="http://schemas.microsoft.com/office/drawing/2014/main" id="{06BD01DE-D9C2-49B2-A29E-4077A015F762}"/>
                  </a:ext>
                </a:extLst>
              </p:cNvPr>
              <p:cNvSpPr/>
              <p:nvPr/>
            </p:nvSpPr>
            <p:spPr>
              <a:xfrm>
                <a:off x="6653335" y="3157909"/>
                <a:ext cx="317686" cy="316032"/>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 name="组合 14">
              <a:extLst>
                <a:ext uri="{FF2B5EF4-FFF2-40B4-BE49-F238E27FC236}">
                  <a16:creationId xmlns:a16="http://schemas.microsoft.com/office/drawing/2014/main" id="{9D7BE647-2850-4F78-80DA-B2E0AEA6D6F7}"/>
                </a:ext>
              </a:extLst>
            </p:cNvPr>
            <p:cNvGrpSpPr/>
            <p:nvPr/>
          </p:nvGrpSpPr>
          <p:grpSpPr>
            <a:xfrm>
              <a:off x="4616382" y="4024442"/>
              <a:ext cx="2172474" cy="1562295"/>
              <a:chOff x="4713476" y="4362681"/>
              <a:chExt cx="2172474" cy="1562295"/>
            </a:xfrm>
          </p:grpSpPr>
          <p:sp>
            <p:nvSpPr>
              <p:cNvPr id="16" name="Freeform 22">
                <a:extLst>
                  <a:ext uri="{FF2B5EF4-FFF2-40B4-BE49-F238E27FC236}">
                    <a16:creationId xmlns:a16="http://schemas.microsoft.com/office/drawing/2014/main" id="{D3F2BD9A-06B1-44E1-A641-F688E754DA05}"/>
                  </a:ext>
                </a:extLst>
              </p:cNvPr>
              <p:cNvSpPr/>
              <p:nvPr/>
            </p:nvSpPr>
            <p:spPr bwMode="auto">
              <a:xfrm>
                <a:off x="4713476" y="4362681"/>
                <a:ext cx="2172474" cy="1562295"/>
              </a:xfrm>
              <a:custGeom>
                <a:avLst/>
                <a:gdLst>
                  <a:gd name="T0" fmla="*/ 168 w 168"/>
                  <a:gd name="T1" fmla="*/ 68 h 121"/>
                  <a:gd name="T2" fmla="*/ 151 w 168"/>
                  <a:gd name="T3" fmla="*/ 87 h 121"/>
                  <a:gd name="T4" fmla="*/ 114 w 168"/>
                  <a:gd name="T5" fmla="*/ 111 h 121"/>
                  <a:gd name="T6" fmla="*/ 65 w 168"/>
                  <a:gd name="T7" fmla="*/ 118 h 121"/>
                  <a:gd name="T8" fmla="*/ 21 w 168"/>
                  <a:gd name="T9" fmla="*/ 97 h 121"/>
                  <a:gd name="T10" fmla="*/ 19 w 168"/>
                  <a:gd name="T11" fmla="*/ 95 h 121"/>
                  <a:gd name="T12" fmla="*/ 4 w 168"/>
                  <a:gd name="T13" fmla="*/ 68 h 121"/>
                  <a:gd name="T14" fmla="*/ 1 w 168"/>
                  <a:gd name="T15" fmla="*/ 38 h 121"/>
                  <a:gd name="T16" fmla="*/ 8 w 168"/>
                  <a:gd name="T17" fmla="*/ 15 h 121"/>
                  <a:gd name="T18" fmla="*/ 21 w 168"/>
                  <a:gd name="T19" fmla="*/ 3 h 121"/>
                  <a:gd name="T20" fmla="*/ 35 w 168"/>
                  <a:gd name="T21" fmla="*/ 2 h 121"/>
                  <a:gd name="T22" fmla="*/ 49 w 168"/>
                  <a:gd name="T23" fmla="*/ 7 h 121"/>
                  <a:gd name="T24" fmla="*/ 62 w 168"/>
                  <a:gd name="T25" fmla="*/ 16 h 121"/>
                  <a:gd name="T26" fmla="*/ 74 w 168"/>
                  <a:gd name="T27" fmla="*/ 27 h 121"/>
                  <a:gd name="T28" fmla="*/ 74 w 168"/>
                  <a:gd name="T29" fmla="*/ 28 h 121"/>
                  <a:gd name="T30" fmla="*/ 93 w 168"/>
                  <a:gd name="T31" fmla="*/ 48 h 121"/>
                  <a:gd name="T32" fmla="*/ 119 w 168"/>
                  <a:gd name="T33" fmla="*/ 64 h 121"/>
                  <a:gd name="T34" fmla="*/ 148 w 168"/>
                  <a:gd name="T35" fmla="*/ 70 h 121"/>
                  <a:gd name="T36" fmla="*/ 168 w 168"/>
                  <a:gd name="T37" fmla="*/ 6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8" h="121">
                    <a:moveTo>
                      <a:pt x="168" y="68"/>
                    </a:moveTo>
                    <a:cubicBezTo>
                      <a:pt x="166" y="71"/>
                      <a:pt x="160" y="78"/>
                      <a:pt x="151" y="87"/>
                    </a:cubicBezTo>
                    <a:cubicBezTo>
                      <a:pt x="142" y="95"/>
                      <a:pt x="129" y="105"/>
                      <a:pt x="114" y="111"/>
                    </a:cubicBezTo>
                    <a:cubicBezTo>
                      <a:pt x="99" y="117"/>
                      <a:pt x="81" y="121"/>
                      <a:pt x="65" y="118"/>
                    </a:cubicBezTo>
                    <a:cubicBezTo>
                      <a:pt x="48" y="116"/>
                      <a:pt x="32" y="109"/>
                      <a:pt x="21" y="97"/>
                    </a:cubicBezTo>
                    <a:cubicBezTo>
                      <a:pt x="20" y="97"/>
                      <a:pt x="20" y="96"/>
                      <a:pt x="19" y="95"/>
                    </a:cubicBezTo>
                    <a:cubicBezTo>
                      <a:pt x="12" y="88"/>
                      <a:pt x="7" y="78"/>
                      <a:pt x="4" y="68"/>
                    </a:cubicBezTo>
                    <a:cubicBezTo>
                      <a:pt x="1" y="58"/>
                      <a:pt x="0" y="47"/>
                      <a:pt x="1" y="38"/>
                    </a:cubicBezTo>
                    <a:cubicBezTo>
                      <a:pt x="2" y="29"/>
                      <a:pt x="4" y="21"/>
                      <a:pt x="8" y="15"/>
                    </a:cubicBezTo>
                    <a:cubicBezTo>
                      <a:pt x="11" y="9"/>
                      <a:pt x="16" y="5"/>
                      <a:pt x="21" y="3"/>
                    </a:cubicBezTo>
                    <a:cubicBezTo>
                      <a:pt x="26" y="0"/>
                      <a:pt x="30" y="0"/>
                      <a:pt x="35" y="2"/>
                    </a:cubicBezTo>
                    <a:cubicBezTo>
                      <a:pt x="40" y="3"/>
                      <a:pt x="45" y="5"/>
                      <a:pt x="49" y="7"/>
                    </a:cubicBezTo>
                    <a:cubicBezTo>
                      <a:pt x="54" y="10"/>
                      <a:pt x="58" y="13"/>
                      <a:pt x="62" y="16"/>
                    </a:cubicBezTo>
                    <a:cubicBezTo>
                      <a:pt x="66" y="19"/>
                      <a:pt x="70" y="23"/>
                      <a:pt x="74" y="27"/>
                    </a:cubicBezTo>
                    <a:cubicBezTo>
                      <a:pt x="74" y="28"/>
                      <a:pt x="74" y="28"/>
                      <a:pt x="74" y="28"/>
                    </a:cubicBezTo>
                    <a:cubicBezTo>
                      <a:pt x="80" y="33"/>
                      <a:pt x="86" y="41"/>
                      <a:pt x="93" y="48"/>
                    </a:cubicBezTo>
                    <a:cubicBezTo>
                      <a:pt x="100" y="54"/>
                      <a:pt x="109" y="60"/>
                      <a:pt x="119" y="64"/>
                    </a:cubicBezTo>
                    <a:cubicBezTo>
                      <a:pt x="128" y="68"/>
                      <a:pt x="139" y="70"/>
                      <a:pt x="148" y="70"/>
                    </a:cubicBezTo>
                    <a:cubicBezTo>
                      <a:pt x="157" y="70"/>
                      <a:pt x="165" y="68"/>
                      <a:pt x="168" y="68"/>
                    </a:cubicBezTo>
                    <a:close/>
                  </a:path>
                </a:pathLst>
              </a:custGeom>
              <a:solidFill>
                <a:schemeClr val="accent1"/>
              </a:solidFill>
              <a:ln>
                <a:noFill/>
              </a:ln>
            </p:spPr>
            <p:txBody>
              <a:bodyPr vert="horz" wrap="square" lIns="91412" tIns="45706" rIns="91412" bIns="45706" numCol="1" anchor="t" anchorCtr="0" compatLnSpc="1"/>
              <a:lstStyle/>
              <a:p>
                <a:endParaRPr lang="en-US" sz="2400" dirty="0">
                  <a:solidFill>
                    <a:srgbClr val="3A3A3A"/>
                  </a:solidFill>
                  <a:latin typeface="字魂58号-创中黑" panose="00000500000000000000" pitchFamily="2" charset="-122"/>
                </a:endParaRPr>
              </a:p>
            </p:txBody>
          </p:sp>
          <p:grpSp>
            <p:nvGrpSpPr>
              <p:cNvPr id="17" name="Google Shape;982;p32">
                <a:extLst>
                  <a:ext uri="{FF2B5EF4-FFF2-40B4-BE49-F238E27FC236}">
                    <a16:creationId xmlns:a16="http://schemas.microsoft.com/office/drawing/2014/main" id="{E98904CB-F8FB-45A3-AE57-41D4740B1D3E}"/>
                  </a:ext>
                </a:extLst>
              </p:cNvPr>
              <p:cNvGrpSpPr/>
              <p:nvPr/>
            </p:nvGrpSpPr>
            <p:grpSpPr>
              <a:xfrm>
                <a:off x="5282674" y="5028867"/>
                <a:ext cx="341591" cy="338862"/>
                <a:chOff x="-31166797" y="1939524"/>
                <a:chExt cx="293772" cy="291425"/>
              </a:xfrm>
              <a:solidFill>
                <a:schemeClr val="bg1"/>
              </a:solidFill>
            </p:grpSpPr>
            <p:sp>
              <p:nvSpPr>
                <p:cNvPr id="18" name="Google Shape;983;p32">
                  <a:extLst>
                    <a:ext uri="{FF2B5EF4-FFF2-40B4-BE49-F238E27FC236}">
                      <a16:creationId xmlns:a16="http://schemas.microsoft.com/office/drawing/2014/main" id="{8CAC3C12-8D06-4AD1-84A3-C94872394BDB}"/>
                    </a:ext>
                  </a:extLst>
                </p:cNvPr>
                <p:cNvSpPr/>
                <p:nvPr/>
              </p:nvSpPr>
              <p:spPr>
                <a:xfrm>
                  <a:off x="-31166797" y="1939524"/>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984;p32">
                  <a:extLst>
                    <a:ext uri="{FF2B5EF4-FFF2-40B4-BE49-F238E27FC236}">
                      <a16:creationId xmlns:a16="http://schemas.microsoft.com/office/drawing/2014/main" id="{5A05BFF8-96B1-48E0-AFF0-F6DE5AC9A6E5}"/>
                    </a:ext>
                  </a:extLst>
                </p:cNvPr>
                <p:cNvSpPr/>
                <p:nvPr/>
              </p:nvSpPr>
              <p:spPr>
                <a:xfrm>
                  <a:off x="-31131348"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985;p32">
                  <a:extLst>
                    <a:ext uri="{FF2B5EF4-FFF2-40B4-BE49-F238E27FC236}">
                      <a16:creationId xmlns:a16="http://schemas.microsoft.com/office/drawing/2014/main" id="{6B91A82A-72C9-4FF6-986C-00B9BBDBD9B2}"/>
                    </a:ext>
                  </a:extLst>
                </p:cNvPr>
                <p:cNvSpPr/>
                <p:nvPr/>
              </p:nvSpPr>
              <p:spPr>
                <a:xfrm>
                  <a:off x="-31131357" y="2076549"/>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 name="Google Shape;986;p32">
                  <a:extLst>
                    <a:ext uri="{FF2B5EF4-FFF2-40B4-BE49-F238E27FC236}">
                      <a16:creationId xmlns:a16="http://schemas.microsoft.com/office/drawing/2014/main" id="{6A90F726-28EE-488C-9FC5-2A8136C8BC45}"/>
                    </a:ext>
                  </a:extLst>
                </p:cNvPr>
                <p:cNvSpPr/>
                <p:nvPr/>
              </p:nvSpPr>
              <p:spPr>
                <a:xfrm>
                  <a:off x="-31131333" y="2007249"/>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987;p32">
                  <a:extLst>
                    <a:ext uri="{FF2B5EF4-FFF2-40B4-BE49-F238E27FC236}">
                      <a16:creationId xmlns:a16="http://schemas.microsoft.com/office/drawing/2014/main" id="{83BF8CA3-F487-4579-91A1-96A515546CD9}"/>
                    </a:ext>
                  </a:extLst>
                </p:cNvPr>
                <p:cNvSpPr/>
                <p:nvPr/>
              </p:nvSpPr>
              <p:spPr>
                <a:xfrm>
                  <a:off x="-31062032" y="2007249"/>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988;p32">
                  <a:extLst>
                    <a:ext uri="{FF2B5EF4-FFF2-40B4-BE49-F238E27FC236}">
                      <a16:creationId xmlns:a16="http://schemas.microsoft.com/office/drawing/2014/main" id="{B7995B5D-9334-4A46-B4A6-24E5071B94DB}"/>
                    </a:ext>
                  </a:extLst>
                </p:cNvPr>
                <p:cNvSpPr/>
                <p:nvPr/>
              </p:nvSpPr>
              <p:spPr>
                <a:xfrm>
                  <a:off x="-31062032" y="2041899"/>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989;p32">
                  <a:extLst>
                    <a:ext uri="{FF2B5EF4-FFF2-40B4-BE49-F238E27FC236}">
                      <a16:creationId xmlns:a16="http://schemas.microsoft.com/office/drawing/2014/main" id="{97BB6C00-46DF-4BC6-AE1D-075B11CE610F}"/>
                    </a:ext>
                  </a:extLst>
                </p:cNvPr>
                <p:cNvSpPr/>
                <p:nvPr/>
              </p:nvSpPr>
              <p:spPr>
                <a:xfrm>
                  <a:off x="-31062032" y="2076549"/>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990;p32">
                  <a:extLst>
                    <a:ext uri="{FF2B5EF4-FFF2-40B4-BE49-F238E27FC236}">
                      <a16:creationId xmlns:a16="http://schemas.microsoft.com/office/drawing/2014/main" id="{F39118B2-E1A9-4F4D-9D18-E22D7767DAB5}"/>
                    </a:ext>
                  </a:extLst>
                </p:cNvPr>
                <p:cNvSpPr/>
                <p:nvPr/>
              </p:nvSpPr>
              <p:spPr>
                <a:xfrm>
                  <a:off x="-31062032" y="2110424"/>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991;p32">
                  <a:extLst>
                    <a:ext uri="{FF2B5EF4-FFF2-40B4-BE49-F238E27FC236}">
                      <a16:creationId xmlns:a16="http://schemas.microsoft.com/office/drawing/2014/main" id="{0340558A-B18E-48D4-BD81-9A9198CA8479}"/>
                    </a:ext>
                  </a:extLst>
                </p:cNvPr>
                <p:cNvSpPr/>
                <p:nvPr/>
              </p:nvSpPr>
              <p:spPr>
                <a:xfrm>
                  <a:off x="-31062032"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 name="Google Shape;992;p32">
                  <a:extLst>
                    <a:ext uri="{FF2B5EF4-FFF2-40B4-BE49-F238E27FC236}">
                      <a16:creationId xmlns:a16="http://schemas.microsoft.com/office/drawing/2014/main" id="{1D7608A3-A350-40E1-87CC-87CD70A7E8AB}"/>
                    </a:ext>
                  </a:extLst>
                </p:cNvPr>
                <p:cNvSpPr/>
                <p:nvPr/>
              </p:nvSpPr>
              <p:spPr>
                <a:xfrm>
                  <a:off x="-31062089" y="2179749"/>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 name="Google Shape;993;p32">
                  <a:extLst>
                    <a:ext uri="{FF2B5EF4-FFF2-40B4-BE49-F238E27FC236}">
                      <a16:creationId xmlns:a16="http://schemas.microsoft.com/office/drawing/2014/main" id="{3097EAB4-5C41-4045-A602-33B02058F7FD}"/>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29" name="组合 28">
              <a:extLst>
                <a:ext uri="{FF2B5EF4-FFF2-40B4-BE49-F238E27FC236}">
                  <a16:creationId xmlns:a16="http://schemas.microsoft.com/office/drawing/2014/main" id="{DA14F1AF-00D9-452A-8D9A-16D43C9E42FB}"/>
                </a:ext>
              </a:extLst>
            </p:cNvPr>
            <p:cNvGrpSpPr/>
            <p:nvPr/>
          </p:nvGrpSpPr>
          <p:grpSpPr>
            <a:xfrm>
              <a:off x="4866731" y="2842403"/>
              <a:ext cx="1756846" cy="1252784"/>
              <a:chOff x="4963825" y="3180642"/>
              <a:chExt cx="1756846" cy="1252784"/>
            </a:xfrm>
          </p:grpSpPr>
          <p:sp>
            <p:nvSpPr>
              <p:cNvPr id="30" name="Freeform 28">
                <a:extLst>
                  <a:ext uri="{FF2B5EF4-FFF2-40B4-BE49-F238E27FC236}">
                    <a16:creationId xmlns:a16="http://schemas.microsoft.com/office/drawing/2014/main" id="{1F1DAB6E-856C-4383-99A5-84152DE8B4F4}"/>
                  </a:ext>
                </a:extLst>
              </p:cNvPr>
              <p:cNvSpPr/>
              <p:nvPr/>
            </p:nvSpPr>
            <p:spPr bwMode="auto">
              <a:xfrm>
                <a:off x="4963825" y="3180642"/>
                <a:ext cx="1756846" cy="1252784"/>
              </a:xfrm>
              <a:custGeom>
                <a:avLst/>
                <a:gdLst>
                  <a:gd name="T0" fmla="*/ 136 w 136"/>
                  <a:gd name="T1" fmla="*/ 55 h 97"/>
                  <a:gd name="T2" fmla="*/ 122 w 136"/>
                  <a:gd name="T3" fmla="*/ 70 h 97"/>
                  <a:gd name="T4" fmla="*/ 92 w 136"/>
                  <a:gd name="T5" fmla="*/ 90 h 97"/>
                  <a:gd name="T6" fmla="*/ 52 w 136"/>
                  <a:gd name="T7" fmla="*/ 96 h 97"/>
                  <a:gd name="T8" fmla="*/ 16 w 136"/>
                  <a:gd name="T9" fmla="*/ 78 h 97"/>
                  <a:gd name="T10" fmla="*/ 15 w 136"/>
                  <a:gd name="T11" fmla="*/ 77 h 97"/>
                  <a:gd name="T12" fmla="*/ 3 w 136"/>
                  <a:gd name="T13" fmla="*/ 55 h 97"/>
                  <a:gd name="T14" fmla="*/ 0 w 136"/>
                  <a:gd name="T15" fmla="*/ 31 h 97"/>
                  <a:gd name="T16" fmla="*/ 6 w 136"/>
                  <a:gd name="T17" fmla="*/ 12 h 97"/>
                  <a:gd name="T18" fmla="*/ 16 w 136"/>
                  <a:gd name="T19" fmla="*/ 2 h 97"/>
                  <a:gd name="T20" fmla="*/ 28 w 136"/>
                  <a:gd name="T21" fmla="*/ 1 h 97"/>
                  <a:gd name="T22" fmla="*/ 39 w 136"/>
                  <a:gd name="T23" fmla="*/ 6 h 97"/>
                  <a:gd name="T24" fmla="*/ 50 w 136"/>
                  <a:gd name="T25" fmla="*/ 13 h 97"/>
                  <a:gd name="T26" fmla="*/ 59 w 136"/>
                  <a:gd name="T27" fmla="*/ 21 h 97"/>
                  <a:gd name="T28" fmla="*/ 60 w 136"/>
                  <a:gd name="T29" fmla="*/ 22 h 97"/>
                  <a:gd name="T30" fmla="*/ 75 w 136"/>
                  <a:gd name="T31" fmla="*/ 38 h 97"/>
                  <a:gd name="T32" fmla="*/ 96 w 136"/>
                  <a:gd name="T33" fmla="*/ 52 h 97"/>
                  <a:gd name="T34" fmla="*/ 120 w 136"/>
                  <a:gd name="T35" fmla="*/ 56 h 97"/>
                  <a:gd name="T36" fmla="*/ 136 w 136"/>
                  <a:gd name="T37" fmla="*/ 5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97">
                    <a:moveTo>
                      <a:pt x="136" y="55"/>
                    </a:moveTo>
                    <a:cubicBezTo>
                      <a:pt x="134" y="57"/>
                      <a:pt x="129" y="63"/>
                      <a:pt x="122" y="70"/>
                    </a:cubicBezTo>
                    <a:cubicBezTo>
                      <a:pt x="114" y="77"/>
                      <a:pt x="104" y="85"/>
                      <a:pt x="92" y="90"/>
                    </a:cubicBezTo>
                    <a:cubicBezTo>
                      <a:pt x="80" y="95"/>
                      <a:pt x="65" y="97"/>
                      <a:pt x="52" y="96"/>
                    </a:cubicBezTo>
                    <a:cubicBezTo>
                      <a:pt x="38" y="94"/>
                      <a:pt x="25" y="88"/>
                      <a:pt x="16" y="78"/>
                    </a:cubicBezTo>
                    <a:cubicBezTo>
                      <a:pt x="16" y="78"/>
                      <a:pt x="15" y="77"/>
                      <a:pt x="15" y="77"/>
                    </a:cubicBezTo>
                    <a:cubicBezTo>
                      <a:pt x="9" y="71"/>
                      <a:pt x="5" y="63"/>
                      <a:pt x="3" y="55"/>
                    </a:cubicBezTo>
                    <a:cubicBezTo>
                      <a:pt x="0" y="47"/>
                      <a:pt x="0" y="38"/>
                      <a:pt x="0" y="31"/>
                    </a:cubicBezTo>
                    <a:cubicBezTo>
                      <a:pt x="1" y="23"/>
                      <a:pt x="3" y="17"/>
                      <a:pt x="6" y="12"/>
                    </a:cubicBezTo>
                    <a:cubicBezTo>
                      <a:pt x="9" y="7"/>
                      <a:pt x="12" y="4"/>
                      <a:pt x="16" y="2"/>
                    </a:cubicBezTo>
                    <a:cubicBezTo>
                      <a:pt x="20" y="0"/>
                      <a:pt x="24" y="0"/>
                      <a:pt x="28" y="1"/>
                    </a:cubicBezTo>
                    <a:cubicBezTo>
                      <a:pt x="32" y="2"/>
                      <a:pt x="36" y="3"/>
                      <a:pt x="39" y="6"/>
                    </a:cubicBezTo>
                    <a:cubicBezTo>
                      <a:pt x="43" y="8"/>
                      <a:pt x="46" y="10"/>
                      <a:pt x="50" y="13"/>
                    </a:cubicBezTo>
                    <a:cubicBezTo>
                      <a:pt x="53" y="15"/>
                      <a:pt x="56" y="18"/>
                      <a:pt x="59" y="21"/>
                    </a:cubicBezTo>
                    <a:cubicBezTo>
                      <a:pt x="60" y="22"/>
                      <a:pt x="60" y="22"/>
                      <a:pt x="60" y="22"/>
                    </a:cubicBezTo>
                    <a:cubicBezTo>
                      <a:pt x="64" y="27"/>
                      <a:pt x="69" y="33"/>
                      <a:pt x="75" y="38"/>
                    </a:cubicBezTo>
                    <a:cubicBezTo>
                      <a:pt x="81" y="44"/>
                      <a:pt x="88" y="49"/>
                      <a:pt x="96" y="52"/>
                    </a:cubicBezTo>
                    <a:cubicBezTo>
                      <a:pt x="104" y="55"/>
                      <a:pt x="112" y="56"/>
                      <a:pt x="120" y="56"/>
                    </a:cubicBezTo>
                    <a:cubicBezTo>
                      <a:pt x="127" y="57"/>
                      <a:pt x="133" y="55"/>
                      <a:pt x="136" y="55"/>
                    </a:cubicBezTo>
                    <a:close/>
                  </a:path>
                </a:pathLst>
              </a:custGeom>
              <a:solidFill>
                <a:schemeClr val="accent1"/>
              </a:solidFill>
              <a:ln>
                <a:noFill/>
              </a:ln>
            </p:spPr>
            <p:txBody>
              <a:bodyPr vert="horz" wrap="square" lIns="91412" tIns="45706" rIns="91412" bIns="45706" numCol="1" anchor="t" anchorCtr="0" compatLnSpc="1"/>
              <a:lstStyle/>
              <a:p>
                <a:endParaRPr lang="en-US" sz="2400" dirty="0">
                  <a:solidFill>
                    <a:srgbClr val="3A3A3A"/>
                  </a:solidFill>
                  <a:latin typeface="字魂58号-创中黑" panose="00000500000000000000" pitchFamily="2" charset="-122"/>
                </a:endParaRPr>
              </a:p>
            </p:txBody>
          </p:sp>
          <p:grpSp>
            <p:nvGrpSpPr>
              <p:cNvPr id="31" name="Google Shape;1014;p32">
                <a:extLst>
                  <a:ext uri="{FF2B5EF4-FFF2-40B4-BE49-F238E27FC236}">
                    <a16:creationId xmlns:a16="http://schemas.microsoft.com/office/drawing/2014/main" id="{1F5B5909-465C-4DFC-9A55-9CF7DF2C1A0D}"/>
                  </a:ext>
                </a:extLst>
              </p:cNvPr>
              <p:cNvGrpSpPr/>
              <p:nvPr/>
            </p:nvGrpSpPr>
            <p:grpSpPr>
              <a:xfrm>
                <a:off x="5397151" y="3706302"/>
                <a:ext cx="329288" cy="330162"/>
                <a:chOff x="-1700221" y="2768858"/>
                <a:chExt cx="291449" cy="292223"/>
              </a:xfrm>
              <a:solidFill>
                <a:schemeClr val="bg1"/>
              </a:solidFill>
            </p:grpSpPr>
            <p:sp>
              <p:nvSpPr>
                <p:cNvPr id="32" name="Google Shape;1015;p32">
                  <a:extLst>
                    <a:ext uri="{FF2B5EF4-FFF2-40B4-BE49-F238E27FC236}">
                      <a16:creationId xmlns:a16="http://schemas.microsoft.com/office/drawing/2014/main" id="{E831F459-6620-4A0D-93DB-D2C53FBFA696}"/>
                    </a:ext>
                  </a:extLst>
                </p:cNvPr>
                <p:cNvSpPr/>
                <p:nvPr/>
              </p:nvSpPr>
              <p:spPr>
                <a:xfrm>
                  <a:off x="-1700221" y="2768858"/>
                  <a:ext cx="291449" cy="292223"/>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1016;p32">
                  <a:extLst>
                    <a:ext uri="{FF2B5EF4-FFF2-40B4-BE49-F238E27FC236}">
                      <a16:creationId xmlns:a16="http://schemas.microsoft.com/office/drawing/2014/main" id="{FD6E745C-0E96-4E85-A25C-27F62C9C666C}"/>
                    </a:ext>
                  </a:extLst>
                </p:cNvPr>
                <p:cNvSpPr/>
                <p:nvPr/>
              </p:nvSpPr>
              <p:spPr>
                <a:xfrm>
                  <a:off x="-1667146" y="2801933"/>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1017;p32">
                  <a:extLst>
                    <a:ext uri="{FF2B5EF4-FFF2-40B4-BE49-F238E27FC236}">
                      <a16:creationId xmlns:a16="http://schemas.microsoft.com/office/drawing/2014/main" id="{B126BC63-B3BB-465C-9D21-331E3818755F}"/>
                    </a:ext>
                  </a:extLst>
                </p:cNvPr>
                <p:cNvSpPr/>
                <p:nvPr/>
              </p:nvSpPr>
              <p:spPr>
                <a:xfrm>
                  <a:off x="-1632500" y="2801928"/>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1018;p32">
                  <a:extLst>
                    <a:ext uri="{FF2B5EF4-FFF2-40B4-BE49-F238E27FC236}">
                      <a16:creationId xmlns:a16="http://schemas.microsoft.com/office/drawing/2014/main" id="{978A927D-AD16-45FA-8A4E-284FA8036A9F}"/>
                    </a:ext>
                  </a:extLst>
                </p:cNvPr>
                <p:cNvSpPr/>
                <p:nvPr/>
              </p:nvSpPr>
              <p:spPr>
                <a:xfrm>
                  <a:off x="-1597850" y="2801931"/>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 name="Google Shape;1019;p32">
                  <a:extLst>
                    <a:ext uri="{FF2B5EF4-FFF2-40B4-BE49-F238E27FC236}">
                      <a16:creationId xmlns:a16="http://schemas.microsoft.com/office/drawing/2014/main" id="{857257DE-78F0-4A88-94C6-88E9AD3E4713}"/>
                    </a:ext>
                  </a:extLst>
                </p:cNvPr>
                <p:cNvSpPr/>
                <p:nvPr/>
              </p:nvSpPr>
              <p:spPr>
                <a:xfrm>
                  <a:off x="-1564755" y="2801937"/>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 name="Google Shape;1020;p32">
                  <a:extLst>
                    <a:ext uri="{FF2B5EF4-FFF2-40B4-BE49-F238E27FC236}">
                      <a16:creationId xmlns:a16="http://schemas.microsoft.com/office/drawing/2014/main" id="{3638DA4B-72A8-4551-B0FB-601BAE058EA7}"/>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sp>
        <p:nvSpPr>
          <p:cNvPr id="38" name="文本框 37">
            <a:extLst>
              <a:ext uri="{FF2B5EF4-FFF2-40B4-BE49-F238E27FC236}">
                <a16:creationId xmlns:a16="http://schemas.microsoft.com/office/drawing/2014/main" id="{D12EC9A4-5A69-471F-8CD1-B9F54C58D0E7}"/>
              </a:ext>
            </a:extLst>
          </p:cNvPr>
          <p:cNvSpPr txBox="1"/>
          <p:nvPr/>
        </p:nvSpPr>
        <p:spPr>
          <a:xfrm>
            <a:off x="7755953" y="1868554"/>
            <a:ext cx="2018155" cy="400110"/>
          </a:xfrm>
          <a:prstGeom prst="rect">
            <a:avLst/>
          </a:prstGeom>
          <a:noFill/>
        </p:spPr>
        <p:txBody>
          <a:bodyPr wrap="square" rtlCol="0">
            <a:spAutoFit/>
          </a:bodyPr>
          <a:lstStyle/>
          <a:p>
            <a:pPr algn="just"/>
            <a:r>
              <a:rPr lang="zh-CN" altLang="en-US" sz="2000" b="1"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深圳证券交易所</a:t>
            </a:r>
          </a:p>
        </p:txBody>
      </p:sp>
      <p:sp>
        <p:nvSpPr>
          <p:cNvPr id="39" name="文本框 38">
            <a:extLst>
              <a:ext uri="{FF2B5EF4-FFF2-40B4-BE49-F238E27FC236}">
                <a16:creationId xmlns:a16="http://schemas.microsoft.com/office/drawing/2014/main" id="{A6AAB0F7-4DC4-4562-8EFA-AF5941F8058E}"/>
              </a:ext>
            </a:extLst>
          </p:cNvPr>
          <p:cNvSpPr txBox="1"/>
          <p:nvPr/>
        </p:nvSpPr>
        <p:spPr>
          <a:xfrm>
            <a:off x="7755951" y="2550717"/>
            <a:ext cx="3270939" cy="707886"/>
          </a:xfrm>
          <a:prstGeom prst="rect">
            <a:avLst/>
          </a:prstGeom>
          <a:noFill/>
        </p:spPr>
        <p:txBody>
          <a:bodyPr wrap="square" rtlCol="0">
            <a:spAutoFit/>
          </a:bodyPr>
          <a:lstStyle/>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主板定位于突出“成长型”特色</a:t>
            </a:r>
            <a:endParaRPr lang="en-US" altLang="zh-CN"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endParaRPr>
          </a:p>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重点支持具有良好成长能力和发展潜力的企业</a:t>
            </a:r>
          </a:p>
        </p:txBody>
      </p:sp>
      <p:sp>
        <p:nvSpPr>
          <p:cNvPr id="40" name="文本框 39">
            <a:extLst>
              <a:ext uri="{FF2B5EF4-FFF2-40B4-BE49-F238E27FC236}">
                <a16:creationId xmlns:a16="http://schemas.microsoft.com/office/drawing/2014/main" id="{B631A009-F639-460D-ADE8-628D52184F5B}"/>
              </a:ext>
            </a:extLst>
          </p:cNvPr>
          <p:cNvSpPr txBox="1"/>
          <p:nvPr/>
        </p:nvSpPr>
        <p:spPr>
          <a:xfrm>
            <a:off x="7755953" y="4135985"/>
            <a:ext cx="2018155" cy="400110"/>
          </a:xfrm>
          <a:prstGeom prst="rect">
            <a:avLst/>
          </a:prstGeom>
          <a:noFill/>
        </p:spPr>
        <p:txBody>
          <a:bodyPr wrap="square" rtlCol="0">
            <a:spAutoFit/>
          </a:bodyPr>
          <a:lstStyle/>
          <a:p>
            <a:pPr algn="just"/>
            <a:r>
              <a:rPr lang="zh-CN" altLang="en-US" sz="2000" b="1"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香港证券交易所</a:t>
            </a:r>
          </a:p>
        </p:txBody>
      </p:sp>
      <p:sp>
        <p:nvSpPr>
          <p:cNvPr id="41" name="文本框 40">
            <a:extLst>
              <a:ext uri="{FF2B5EF4-FFF2-40B4-BE49-F238E27FC236}">
                <a16:creationId xmlns:a16="http://schemas.microsoft.com/office/drawing/2014/main" id="{A84A089D-B468-4CF8-8433-C4CF0E1142AF}"/>
              </a:ext>
            </a:extLst>
          </p:cNvPr>
          <p:cNvSpPr txBox="1"/>
          <p:nvPr/>
        </p:nvSpPr>
        <p:spPr>
          <a:xfrm>
            <a:off x="7755951" y="4807755"/>
            <a:ext cx="3270939" cy="913070"/>
          </a:xfrm>
          <a:prstGeom prst="rect">
            <a:avLst/>
          </a:prstGeom>
          <a:noFill/>
        </p:spPr>
        <p:txBody>
          <a:bodyPr wrap="square" rtlCol="0">
            <a:spAutoFit/>
          </a:bodyPr>
          <a:lstStyle/>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国际化程度高</a:t>
            </a:r>
            <a:endParaRPr lang="en-US" altLang="zh-CN"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endParaRPr>
          </a:p>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全球重要的融资平台之一</a:t>
            </a:r>
            <a:endParaRPr lang="en-US" altLang="zh-CN"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endParaRPr>
          </a:p>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吸引了来自世界各地的优质企业上市</a:t>
            </a:r>
          </a:p>
        </p:txBody>
      </p:sp>
      <p:sp>
        <p:nvSpPr>
          <p:cNvPr id="44" name="文本框 43">
            <a:extLst>
              <a:ext uri="{FF2B5EF4-FFF2-40B4-BE49-F238E27FC236}">
                <a16:creationId xmlns:a16="http://schemas.microsoft.com/office/drawing/2014/main" id="{881627E0-7656-4E3F-8D3A-FCD9E0B46586}"/>
              </a:ext>
            </a:extLst>
          </p:cNvPr>
          <p:cNvSpPr txBox="1"/>
          <p:nvPr/>
        </p:nvSpPr>
        <p:spPr>
          <a:xfrm>
            <a:off x="1345443" y="1868554"/>
            <a:ext cx="2018155" cy="400110"/>
          </a:xfrm>
          <a:prstGeom prst="rect">
            <a:avLst/>
          </a:prstGeom>
          <a:noFill/>
        </p:spPr>
        <p:txBody>
          <a:bodyPr wrap="square" rtlCol="0">
            <a:spAutoFit/>
          </a:bodyPr>
          <a:lstStyle/>
          <a:p>
            <a:pPr algn="just"/>
            <a:r>
              <a:rPr lang="zh-CN" altLang="en-US" sz="2000" b="1"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上海证券交易所</a:t>
            </a:r>
          </a:p>
        </p:txBody>
      </p:sp>
      <p:sp>
        <p:nvSpPr>
          <p:cNvPr id="45" name="文本框 44">
            <a:extLst>
              <a:ext uri="{FF2B5EF4-FFF2-40B4-BE49-F238E27FC236}">
                <a16:creationId xmlns:a16="http://schemas.microsoft.com/office/drawing/2014/main" id="{C031F54E-5541-4353-86C7-4C9743E25BF4}"/>
              </a:ext>
            </a:extLst>
          </p:cNvPr>
          <p:cNvSpPr txBox="1"/>
          <p:nvPr/>
        </p:nvSpPr>
        <p:spPr>
          <a:xfrm>
            <a:off x="1345443" y="2481389"/>
            <a:ext cx="3017551" cy="913070"/>
          </a:xfrm>
          <a:prstGeom prst="rect">
            <a:avLst/>
          </a:prstGeom>
          <a:noFill/>
        </p:spPr>
        <p:txBody>
          <a:bodyPr wrap="square" rtlCol="0">
            <a:spAutoFit/>
          </a:bodyPr>
          <a:lstStyle/>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主突出“大盘蓝筹”特色</a:t>
            </a:r>
            <a:endParaRPr lang="en-US" altLang="zh-CN"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endParaRPr>
          </a:p>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重点支持业务模式成熟、经营业绩稳定、规模较大、具有行业代表性的优质企业</a:t>
            </a:r>
          </a:p>
        </p:txBody>
      </p:sp>
      <p:sp>
        <p:nvSpPr>
          <p:cNvPr id="46" name="文本框 45">
            <a:extLst>
              <a:ext uri="{FF2B5EF4-FFF2-40B4-BE49-F238E27FC236}">
                <a16:creationId xmlns:a16="http://schemas.microsoft.com/office/drawing/2014/main" id="{E6CFE9BF-6BB6-4F56-A596-FD0AF87062E6}"/>
              </a:ext>
            </a:extLst>
          </p:cNvPr>
          <p:cNvSpPr txBox="1"/>
          <p:nvPr/>
        </p:nvSpPr>
        <p:spPr>
          <a:xfrm>
            <a:off x="1345443" y="4136511"/>
            <a:ext cx="2018155" cy="400110"/>
          </a:xfrm>
          <a:prstGeom prst="rect">
            <a:avLst/>
          </a:prstGeom>
          <a:noFill/>
        </p:spPr>
        <p:txBody>
          <a:bodyPr wrap="square" rtlCol="0">
            <a:spAutoFit/>
          </a:bodyPr>
          <a:lstStyle/>
          <a:p>
            <a:pPr algn="just"/>
            <a:r>
              <a:rPr lang="zh-CN" altLang="en-US" sz="2000" b="1"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北京证券交易所</a:t>
            </a:r>
          </a:p>
        </p:txBody>
      </p:sp>
      <p:sp>
        <p:nvSpPr>
          <p:cNvPr id="47" name="文本框 46">
            <a:extLst>
              <a:ext uri="{FF2B5EF4-FFF2-40B4-BE49-F238E27FC236}">
                <a16:creationId xmlns:a16="http://schemas.microsoft.com/office/drawing/2014/main" id="{598E6FB6-F46B-4667-BEE3-F04B2B29CFF9}"/>
              </a:ext>
            </a:extLst>
          </p:cNvPr>
          <p:cNvSpPr txBox="1"/>
          <p:nvPr/>
        </p:nvSpPr>
        <p:spPr>
          <a:xfrm>
            <a:off x="1345443" y="4705163"/>
            <a:ext cx="3017551" cy="1118255"/>
          </a:xfrm>
          <a:prstGeom prst="rect">
            <a:avLst/>
          </a:prstGeom>
          <a:noFill/>
        </p:spPr>
        <p:txBody>
          <a:bodyPr wrap="square" rtlCol="0">
            <a:spAutoFit/>
          </a:bodyPr>
          <a:lstStyle/>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中国第一家公司制证券交易所</a:t>
            </a:r>
            <a:endParaRPr lang="en-US" altLang="zh-CN"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endParaRPr>
          </a:p>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服务创新型中小企业</a:t>
            </a:r>
            <a:endParaRPr lang="en-US" altLang="zh-CN"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endParaRPr>
          </a:p>
          <a:p>
            <a:pPr algn="just">
              <a:lnSpc>
                <a:spcPts val="1600"/>
              </a:lnSpc>
            </a:pPr>
            <a:r>
              <a:rPr lang="zh-CN" altLang="en-US" sz="1600" spc="100"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重点支持先进制造业和现代服务业等领域的企业，打造服务创新型中小企业主阵地</a:t>
            </a:r>
          </a:p>
        </p:txBody>
      </p:sp>
      <p:pic>
        <p:nvPicPr>
          <p:cNvPr id="3" name="图片 2">
            <a:extLst>
              <a:ext uri="{FF2B5EF4-FFF2-40B4-BE49-F238E27FC236}">
                <a16:creationId xmlns:a16="http://schemas.microsoft.com/office/drawing/2014/main" id="{C1A8D70F-563F-2261-BBF5-8BCBCB330F83}"/>
              </a:ext>
            </a:extLst>
          </p:cNvPr>
          <p:cNvPicPr>
            <a:picLocks noChangeAspect="1"/>
          </p:cNvPicPr>
          <p:nvPr/>
        </p:nvPicPr>
        <p:blipFill>
          <a:blip r:embed="rId3"/>
          <a:stretch>
            <a:fillRect/>
          </a:stretch>
        </p:blipFill>
        <p:spPr>
          <a:xfrm>
            <a:off x="4294476" y="560360"/>
            <a:ext cx="3603048" cy="755970"/>
          </a:xfrm>
          <a:prstGeom prst="rect">
            <a:avLst/>
          </a:prstGeom>
        </p:spPr>
      </p:pic>
      <p:sp>
        <p:nvSpPr>
          <p:cNvPr id="50" name="椭圆 49">
            <a:extLst>
              <a:ext uri="{FF2B5EF4-FFF2-40B4-BE49-F238E27FC236}">
                <a16:creationId xmlns:a16="http://schemas.microsoft.com/office/drawing/2014/main" id="{33F0A8F9-BB21-6684-CAC7-5D527AE424AA}"/>
              </a:ext>
            </a:extLst>
          </p:cNvPr>
          <p:cNvSpPr/>
          <p:nvPr/>
        </p:nvSpPr>
        <p:spPr>
          <a:xfrm>
            <a:off x="953589" y="1965960"/>
            <a:ext cx="306977" cy="31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A3676339-95BC-21E7-A738-E8A29EA38934}"/>
              </a:ext>
            </a:extLst>
          </p:cNvPr>
          <p:cNvSpPr/>
          <p:nvPr/>
        </p:nvSpPr>
        <p:spPr>
          <a:xfrm>
            <a:off x="959486" y="4154036"/>
            <a:ext cx="306977" cy="31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1B69FE03-608C-E25B-1125-7EB03583AA51}"/>
              </a:ext>
            </a:extLst>
          </p:cNvPr>
          <p:cNvSpPr/>
          <p:nvPr/>
        </p:nvSpPr>
        <p:spPr>
          <a:xfrm>
            <a:off x="7448976" y="1968195"/>
            <a:ext cx="306977" cy="31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44F20960-50B2-279B-E3E7-EEBFD0EDDC56}"/>
              </a:ext>
            </a:extLst>
          </p:cNvPr>
          <p:cNvSpPr/>
          <p:nvPr/>
        </p:nvSpPr>
        <p:spPr>
          <a:xfrm>
            <a:off x="7448975" y="4233917"/>
            <a:ext cx="306977" cy="31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1154972"/>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000" fill="hold"/>
                                        <p:tgtEl>
                                          <p:spTgt spid="38"/>
                                        </p:tgtEl>
                                        <p:attrNameLst>
                                          <p:attrName>ppt_x</p:attrName>
                                        </p:attrNameLst>
                                      </p:cBhvr>
                                      <p:tavLst>
                                        <p:tav tm="0">
                                          <p:val>
                                            <p:strVal val="1+#ppt_w/2"/>
                                          </p:val>
                                        </p:tav>
                                        <p:tav tm="100000">
                                          <p:val>
                                            <p:strVal val="#ppt_x"/>
                                          </p:val>
                                        </p:tav>
                                      </p:tavLst>
                                    </p:anim>
                                    <p:anim calcmode="lin" valueType="num">
                                      <p:cBhvr additive="base">
                                        <p:cTn id="8" dur="10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000" fill="hold"/>
                                        <p:tgtEl>
                                          <p:spTgt spid="39"/>
                                        </p:tgtEl>
                                        <p:attrNameLst>
                                          <p:attrName>ppt_x</p:attrName>
                                        </p:attrNameLst>
                                      </p:cBhvr>
                                      <p:tavLst>
                                        <p:tav tm="0">
                                          <p:val>
                                            <p:strVal val="1+#ppt_w/2"/>
                                          </p:val>
                                        </p:tav>
                                        <p:tav tm="100000">
                                          <p:val>
                                            <p:strVal val="#ppt_x"/>
                                          </p:val>
                                        </p:tav>
                                      </p:tavLst>
                                    </p:anim>
                                    <p:anim calcmode="lin" valueType="num">
                                      <p:cBhvr additive="base">
                                        <p:cTn id="12" dur="1000" fill="hold"/>
                                        <p:tgtEl>
                                          <p:spTgt spid="3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000" fill="hold"/>
                                        <p:tgtEl>
                                          <p:spTgt spid="40"/>
                                        </p:tgtEl>
                                        <p:attrNameLst>
                                          <p:attrName>ppt_x</p:attrName>
                                        </p:attrNameLst>
                                      </p:cBhvr>
                                      <p:tavLst>
                                        <p:tav tm="0">
                                          <p:val>
                                            <p:strVal val="1+#ppt_w/2"/>
                                          </p:val>
                                        </p:tav>
                                        <p:tav tm="100000">
                                          <p:val>
                                            <p:strVal val="#ppt_x"/>
                                          </p:val>
                                        </p:tav>
                                      </p:tavLst>
                                    </p:anim>
                                    <p:anim calcmode="lin" valueType="num">
                                      <p:cBhvr additive="base">
                                        <p:cTn id="16" dur="1000" fill="hold"/>
                                        <p:tgtEl>
                                          <p:spTgt spid="4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000" fill="hold"/>
                                        <p:tgtEl>
                                          <p:spTgt spid="41"/>
                                        </p:tgtEl>
                                        <p:attrNameLst>
                                          <p:attrName>ppt_x</p:attrName>
                                        </p:attrNameLst>
                                      </p:cBhvr>
                                      <p:tavLst>
                                        <p:tav tm="0">
                                          <p:val>
                                            <p:strVal val="1+#ppt_w/2"/>
                                          </p:val>
                                        </p:tav>
                                        <p:tav tm="100000">
                                          <p:val>
                                            <p:strVal val="#ppt_x"/>
                                          </p:val>
                                        </p:tav>
                                      </p:tavLst>
                                    </p:anim>
                                    <p:anim calcmode="lin" valueType="num">
                                      <p:cBhvr additive="base">
                                        <p:cTn id="20" dur="10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1000" fill="hold"/>
                                        <p:tgtEl>
                                          <p:spTgt spid="44"/>
                                        </p:tgtEl>
                                        <p:attrNameLst>
                                          <p:attrName>ppt_x</p:attrName>
                                        </p:attrNameLst>
                                      </p:cBhvr>
                                      <p:tavLst>
                                        <p:tav tm="0">
                                          <p:val>
                                            <p:strVal val="1+#ppt_w/2"/>
                                          </p:val>
                                        </p:tav>
                                        <p:tav tm="100000">
                                          <p:val>
                                            <p:strVal val="#ppt_x"/>
                                          </p:val>
                                        </p:tav>
                                      </p:tavLst>
                                    </p:anim>
                                    <p:anim calcmode="lin" valueType="num">
                                      <p:cBhvr additive="base">
                                        <p:cTn id="24" dur="1000" fill="hold"/>
                                        <p:tgtEl>
                                          <p:spTgt spid="4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1000" fill="hold"/>
                                        <p:tgtEl>
                                          <p:spTgt spid="45"/>
                                        </p:tgtEl>
                                        <p:attrNameLst>
                                          <p:attrName>ppt_x</p:attrName>
                                        </p:attrNameLst>
                                      </p:cBhvr>
                                      <p:tavLst>
                                        <p:tav tm="0">
                                          <p:val>
                                            <p:strVal val="1+#ppt_w/2"/>
                                          </p:val>
                                        </p:tav>
                                        <p:tav tm="100000">
                                          <p:val>
                                            <p:strVal val="#ppt_x"/>
                                          </p:val>
                                        </p:tav>
                                      </p:tavLst>
                                    </p:anim>
                                    <p:anim calcmode="lin" valueType="num">
                                      <p:cBhvr additive="base">
                                        <p:cTn id="28" dur="1000" fill="hold"/>
                                        <p:tgtEl>
                                          <p:spTgt spid="4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1000" fill="hold"/>
                                        <p:tgtEl>
                                          <p:spTgt spid="46"/>
                                        </p:tgtEl>
                                        <p:attrNameLst>
                                          <p:attrName>ppt_x</p:attrName>
                                        </p:attrNameLst>
                                      </p:cBhvr>
                                      <p:tavLst>
                                        <p:tav tm="0">
                                          <p:val>
                                            <p:strVal val="1+#ppt_w/2"/>
                                          </p:val>
                                        </p:tav>
                                        <p:tav tm="100000">
                                          <p:val>
                                            <p:strVal val="#ppt_x"/>
                                          </p:val>
                                        </p:tav>
                                      </p:tavLst>
                                    </p:anim>
                                    <p:anim calcmode="lin" valueType="num">
                                      <p:cBhvr additive="base">
                                        <p:cTn id="32" dur="1000" fill="hold"/>
                                        <p:tgtEl>
                                          <p:spTgt spid="4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1000" fill="hold"/>
                                        <p:tgtEl>
                                          <p:spTgt spid="47"/>
                                        </p:tgtEl>
                                        <p:attrNameLst>
                                          <p:attrName>ppt_x</p:attrName>
                                        </p:attrNameLst>
                                      </p:cBhvr>
                                      <p:tavLst>
                                        <p:tav tm="0">
                                          <p:val>
                                            <p:strVal val="1+#ppt_w/2"/>
                                          </p:val>
                                        </p:tav>
                                        <p:tav tm="100000">
                                          <p:val>
                                            <p:strVal val="#ppt_x"/>
                                          </p:val>
                                        </p:tav>
                                      </p:tavLst>
                                    </p:anim>
                                    <p:anim calcmode="lin" valueType="num">
                                      <p:cBhvr additive="base">
                                        <p:cTn id="36" dur="1000" fill="hold"/>
                                        <p:tgtEl>
                                          <p:spTgt spid="47"/>
                                        </p:tgtEl>
                                        <p:attrNameLst>
                                          <p:attrName>ppt_y</p:attrName>
                                        </p:attrNameLst>
                                      </p:cBhvr>
                                      <p:tavLst>
                                        <p:tav tm="0">
                                          <p:val>
                                            <p:strVal val="#ppt_y"/>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anim calcmode="lin" valueType="num">
                                      <p:cBhvr>
                                        <p:cTn id="40" dur="1000" fill="hold"/>
                                        <p:tgtEl>
                                          <p:spTgt spid="2"/>
                                        </p:tgtEl>
                                        <p:attrNameLst>
                                          <p:attrName>ppt_x</p:attrName>
                                        </p:attrNameLst>
                                      </p:cBhvr>
                                      <p:tavLst>
                                        <p:tav tm="0">
                                          <p:val>
                                            <p:strVal val="#ppt_x"/>
                                          </p:val>
                                        </p:tav>
                                        <p:tav tm="100000">
                                          <p:val>
                                            <p:strVal val="#ppt_x"/>
                                          </p:val>
                                        </p:tav>
                                      </p:tavLst>
                                    </p:anim>
                                    <p:anim calcmode="lin" valueType="num">
                                      <p:cBhvr>
                                        <p:cTn id="4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4" grpId="0"/>
      <p:bldP spid="45"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B1168D87-0373-466E-99F5-E31F83CDDDE6}"/>
              </a:ext>
            </a:extLst>
          </p:cNvPr>
          <p:cNvSpPr txBox="1"/>
          <p:nvPr/>
        </p:nvSpPr>
        <p:spPr>
          <a:xfrm>
            <a:off x="4616382" y="1357327"/>
            <a:ext cx="2959236" cy="523220"/>
          </a:xfrm>
          <a:prstGeom prst="rect">
            <a:avLst/>
          </a:prstGeom>
          <a:solidFill>
            <a:schemeClr val="accent1">
              <a:lumMod val="60000"/>
              <a:lumOff val="40000"/>
            </a:schemeClr>
          </a:solidFill>
        </p:spPr>
        <p:txBody>
          <a:bodyPr wrap="square" rtlCol="0">
            <a:spAutoFit/>
          </a:bodyPr>
          <a:lstStyle/>
          <a:p>
            <a:pPr algn="dist"/>
            <a:r>
              <a:rPr lang="zh-CN" altLang="en-US" sz="2800" b="1" dirty="0">
                <a:solidFill>
                  <a:schemeClr val="bg1"/>
                </a:solidFill>
                <a:latin typeface="幼圆" panose="02010509060101010101" pitchFamily="49" charset="-122"/>
                <a:ea typeface="幼圆" panose="02010509060101010101" pitchFamily="49" charset="-122"/>
                <a:cs typeface="字魂105号-简雅黑" panose="00000500000000000000" pitchFamily="2" charset="-122"/>
              </a:rPr>
              <a:t>市场板块</a:t>
            </a:r>
          </a:p>
        </p:txBody>
      </p:sp>
      <p:grpSp>
        <p:nvGrpSpPr>
          <p:cNvPr id="4" name="组合 3">
            <a:extLst>
              <a:ext uri="{FF2B5EF4-FFF2-40B4-BE49-F238E27FC236}">
                <a16:creationId xmlns:a16="http://schemas.microsoft.com/office/drawing/2014/main" id="{6CDD73C4-C9DC-45AF-AC3A-1AC5C59EB61A}"/>
              </a:ext>
            </a:extLst>
          </p:cNvPr>
          <p:cNvGrpSpPr/>
          <p:nvPr/>
        </p:nvGrpSpPr>
        <p:grpSpPr>
          <a:xfrm>
            <a:off x="673554" y="2257222"/>
            <a:ext cx="5270046" cy="3843131"/>
            <a:chOff x="1020726" y="2007283"/>
            <a:chExt cx="4572000" cy="2590802"/>
          </a:xfrm>
        </p:grpSpPr>
        <p:sp>
          <p:nvSpPr>
            <p:cNvPr id="5" name="矩形 4">
              <a:extLst>
                <a:ext uri="{FF2B5EF4-FFF2-40B4-BE49-F238E27FC236}">
                  <a16:creationId xmlns:a16="http://schemas.microsoft.com/office/drawing/2014/main" id="{3BBE5755-46D4-40EE-8D67-98F470BF113A}"/>
                </a:ext>
              </a:extLst>
            </p:cNvPr>
            <p:cNvSpPr/>
            <p:nvPr/>
          </p:nvSpPr>
          <p:spPr>
            <a:xfrm>
              <a:off x="1020726" y="2133600"/>
              <a:ext cx="4572000" cy="24644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D643554-6015-42AE-9F17-6A20FA93B8FA}"/>
                </a:ext>
              </a:extLst>
            </p:cNvPr>
            <p:cNvSpPr/>
            <p:nvPr/>
          </p:nvSpPr>
          <p:spPr>
            <a:xfrm>
              <a:off x="2322955" y="2046668"/>
              <a:ext cx="2915352" cy="2464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C529763-09C3-4ED4-BAB0-C6800B30B229}"/>
                </a:ext>
              </a:extLst>
            </p:cNvPr>
            <p:cNvSpPr txBox="1"/>
            <p:nvPr/>
          </p:nvSpPr>
          <p:spPr>
            <a:xfrm>
              <a:off x="1497274" y="2524381"/>
              <a:ext cx="3456097" cy="753859"/>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核心板块</a:t>
              </a:r>
              <a:endPar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上海证券交易所和深圳证券交易所</a:t>
              </a:r>
              <a:endPar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大型、成熟的企业</a:t>
              </a:r>
              <a:endPar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投资者可以通过证券交易所或者证券经纪商购买主板市场股票</a:t>
              </a:r>
            </a:p>
          </p:txBody>
        </p:sp>
        <p:sp>
          <p:nvSpPr>
            <p:cNvPr id="8" name="文本框 7">
              <a:extLst>
                <a:ext uri="{FF2B5EF4-FFF2-40B4-BE49-F238E27FC236}">
                  <a16:creationId xmlns:a16="http://schemas.microsoft.com/office/drawing/2014/main" id="{0E8442C7-07DF-4055-9B16-670C20232881}"/>
                </a:ext>
              </a:extLst>
            </p:cNvPr>
            <p:cNvSpPr txBox="1"/>
            <p:nvPr/>
          </p:nvSpPr>
          <p:spPr>
            <a:xfrm>
              <a:off x="1474382" y="3741372"/>
              <a:ext cx="3456097" cy="615536"/>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针对创新型和成长型企业设立的板块，</a:t>
              </a:r>
              <a:endPar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深圳证券交易所</a:t>
              </a:r>
              <a:endPar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高技术产业或者新兴产业的代表，处于发展阶段，具有较高的成长性和风险性</a:t>
              </a:r>
            </a:p>
          </p:txBody>
        </p:sp>
        <p:sp>
          <p:nvSpPr>
            <p:cNvPr id="9" name="文本框 8">
              <a:extLst>
                <a:ext uri="{FF2B5EF4-FFF2-40B4-BE49-F238E27FC236}">
                  <a16:creationId xmlns:a16="http://schemas.microsoft.com/office/drawing/2014/main" id="{7934EE9C-B6D0-4F31-8DBA-945DFB0D7C79}"/>
                </a:ext>
              </a:extLst>
            </p:cNvPr>
            <p:cNvSpPr txBox="1"/>
            <p:nvPr/>
          </p:nvSpPr>
          <p:spPr>
            <a:xfrm>
              <a:off x="1474382" y="2236313"/>
              <a:ext cx="2018155" cy="400110"/>
            </a:xfrm>
            <a:prstGeom prst="rect">
              <a:avLst/>
            </a:prstGeom>
            <a:noFill/>
          </p:spPr>
          <p:txBody>
            <a:bodyPr wrap="square" rtlCol="0">
              <a:spAutoFit/>
            </a:bodyPr>
            <a:lstStyle/>
            <a:p>
              <a:pPr algn="just"/>
              <a:r>
                <a:rPr lang="zh-CN" altLang="en-US" sz="2000" b="1"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主板市场</a:t>
              </a:r>
            </a:p>
          </p:txBody>
        </p:sp>
        <p:sp>
          <p:nvSpPr>
            <p:cNvPr id="10" name="文本框 9">
              <a:extLst>
                <a:ext uri="{FF2B5EF4-FFF2-40B4-BE49-F238E27FC236}">
                  <a16:creationId xmlns:a16="http://schemas.microsoft.com/office/drawing/2014/main" id="{DAE34500-F036-4EF2-9ECE-498779CCD307}"/>
                </a:ext>
              </a:extLst>
            </p:cNvPr>
            <p:cNvSpPr txBox="1"/>
            <p:nvPr/>
          </p:nvSpPr>
          <p:spPr>
            <a:xfrm>
              <a:off x="1474382" y="3438463"/>
              <a:ext cx="2018155" cy="400110"/>
            </a:xfrm>
            <a:prstGeom prst="rect">
              <a:avLst/>
            </a:prstGeom>
            <a:noFill/>
          </p:spPr>
          <p:txBody>
            <a:bodyPr wrap="square" rtlCol="0">
              <a:spAutoFit/>
            </a:bodyPr>
            <a:lstStyle/>
            <a:p>
              <a:pPr algn="just"/>
              <a:r>
                <a:rPr lang="zh-CN" altLang="en-US" sz="2000" b="1"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创业板市场</a:t>
              </a:r>
            </a:p>
          </p:txBody>
        </p:sp>
        <p:sp>
          <p:nvSpPr>
            <p:cNvPr id="11" name="文本框 10">
              <a:extLst>
                <a:ext uri="{FF2B5EF4-FFF2-40B4-BE49-F238E27FC236}">
                  <a16:creationId xmlns:a16="http://schemas.microsoft.com/office/drawing/2014/main" id="{37822E34-D13F-44DD-9B78-75BBB1D1B3BB}"/>
                </a:ext>
              </a:extLst>
            </p:cNvPr>
            <p:cNvSpPr txBox="1"/>
            <p:nvPr/>
          </p:nvSpPr>
          <p:spPr>
            <a:xfrm>
              <a:off x="2483459" y="2007283"/>
              <a:ext cx="2754848" cy="265457"/>
            </a:xfrm>
            <a:prstGeom prst="rect">
              <a:avLst/>
            </a:prstGeom>
            <a:noFill/>
          </p:spPr>
          <p:txBody>
            <a:bodyPr wrap="square">
              <a:spAutoFit/>
            </a:bodyPr>
            <a:lstStyle/>
            <a:p>
              <a:pPr algn="dist">
                <a:lnSpc>
                  <a:spcPts val="1400"/>
                </a:lnSpc>
              </a:pPr>
              <a:r>
                <a:rPr lang="en-US" altLang="zh-CN" sz="1000" spc="100" dirty="0">
                  <a:solidFill>
                    <a:schemeClr val="accent1"/>
                  </a:solidFill>
                  <a:latin typeface="字魂58号-创中黑" panose="00000500000000000000" pitchFamily="2" charset="-122"/>
                  <a:ea typeface="字魂58号-创中黑" panose="00000500000000000000" pitchFamily="2" charset="-122"/>
                </a:rPr>
                <a:t>BUSINESS REPOET SUMMARY</a:t>
              </a:r>
              <a:endParaRPr lang="zh-CN" altLang="en-US" sz="1000" spc="100" dirty="0">
                <a:solidFill>
                  <a:schemeClr val="accent1"/>
                </a:solidFill>
                <a:latin typeface="字魂58号-创中黑" panose="00000500000000000000" pitchFamily="2" charset="-122"/>
                <a:ea typeface="字魂58号-创中黑" panose="00000500000000000000" pitchFamily="2" charset="-122"/>
              </a:endParaRPr>
            </a:p>
          </p:txBody>
        </p:sp>
      </p:grpSp>
      <p:grpSp>
        <p:nvGrpSpPr>
          <p:cNvPr id="14" name="组合 13">
            <a:extLst>
              <a:ext uri="{FF2B5EF4-FFF2-40B4-BE49-F238E27FC236}">
                <a16:creationId xmlns:a16="http://schemas.microsoft.com/office/drawing/2014/main" id="{4B34F2BD-CAED-4E27-8EC2-6218919764B2}"/>
              </a:ext>
            </a:extLst>
          </p:cNvPr>
          <p:cNvGrpSpPr/>
          <p:nvPr/>
        </p:nvGrpSpPr>
        <p:grpSpPr>
          <a:xfrm>
            <a:off x="6486813" y="2255355"/>
            <a:ext cx="4753776" cy="3844997"/>
            <a:chOff x="1020726" y="2007283"/>
            <a:chExt cx="4572000" cy="2590802"/>
          </a:xfrm>
        </p:grpSpPr>
        <p:sp>
          <p:nvSpPr>
            <p:cNvPr id="15" name="矩形 14">
              <a:extLst>
                <a:ext uri="{FF2B5EF4-FFF2-40B4-BE49-F238E27FC236}">
                  <a16:creationId xmlns:a16="http://schemas.microsoft.com/office/drawing/2014/main" id="{0A3C4161-298E-4C39-93A7-F7E591114B89}"/>
                </a:ext>
              </a:extLst>
            </p:cNvPr>
            <p:cNvSpPr/>
            <p:nvPr/>
          </p:nvSpPr>
          <p:spPr>
            <a:xfrm>
              <a:off x="1020726" y="2133600"/>
              <a:ext cx="4572000" cy="24644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5863A37-CCB0-4E96-BAAC-10BFE41B9DC8}"/>
                </a:ext>
              </a:extLst>
            </p:cNvPr>
            <p:cNvSpPr/>
            <p:nvPr/>
          </p:nvSpPr>
          <p:spPr>
            <a:xfrm>
              <a:off x="2322955" y="2046668"/>
              <a:ext cx="2915352" cy="2464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98577314-27C3-4873-87E7-FEF6C86EC08C}"/>
                </a:ext>
              </a:extLst>
            </p:cNvPr>
            <p:cNvSpPr txBox="1"/>
            <p:nvPr/>
          </p:nvSpPr>
          <p:spPr>
            <a:xfrm>
              <a:off x="1498675" y="2553311"/>
              <a:ext cx="3456097" cy="602060"/>
            </a:xfrm>
            <a:prstGeom prst="rect">
              <a:avLst/>
            </a:prstGeom>
            <a:noFill/>
          </p:spPr>
          <p:txBody>
            <a:bodyPr wrap="square" rtlCol="0">
              <a:spAutoFit/>
            </a:bodyPr>
            <a:lstStyle/>
            <a:p>
              <a:pPr algn="just">
                <a:lnSpc>
                  <a:spcPts val="1600"/>
                </a:lnSpc>
              </a:pPr>
              <a:r>
                <a:rPr lang="zh-CN" altLang="en-US" sz="1100" spc="100" dirty="0">
                  <a:solidFill>
                    <a:schemeClr val="tx1">
                      <a:lumMod val="85000"/>
                      <a:lumOff val="15000"/>
                    </a:schemeClr>
                  </a:solidFill>
                  <a:latin typeface="幼圆" panose="02010509060101010101" pitchFamily="49" charset="-122"/>
                  <a:ea typeface="字魂58号-创中黑" panose="00000500000000000000" pitchFamily="2" charset="-122"/>
                  <a:cs typeface="字魂105号-简雅黑" panose="00000500000000000000" pitchFamily="2" charset="-122"/>
                </a:rPr>
                <a:t>深圳证券交易所</a:t>
              </a:r>
              <a:endParaRPr lang="en-US" altLang="zh-CN" sz="1100" spc="100" dirty="0">
                <a:solidFill>
                  <a:schemeClr val="tx1">
                    <a:lumMod val="85000"/>
                    <a:lumOff val="15000"/>
                  </a:schemeClr>
                </a:solidFill>
                <a:latin typeface="幼圆" panose="02010509060101010101" pitchFamily="49" charset="-122"/>
                <a:ea typeface="字魂58号-创中黑" panose="00000500000000000000" pitchFamily="2" charset="-122"/>
                <a:cs typeface="字魂105号-简雅黑" panose="00000500000000000000" pitchFamily="2" charset="-122"/>
              </a:endParaRPr>
            </a:p>
            <a:p>
              <a:pPr algn="just">
                <a:lnSpc>
                  <a:spcPts val="1600"/>
                </a:lnSpc>
              </a:pPr>
              <a:r>
                <a:rPr lang="zh-CN" altLang="en-US" sz="1100" spc="100" dirty="0">
                  <a:solidFill>
                    <a:schemeClr val="tx1">
                      <a:lumMod val="85000"/>
                      <a:lumOff val="15000"/>
                    </a:schemeClr>
                  </a:solidFill>
                  <a:latin typeface="幼圆" panose="02010509060101010101" pitchFamily="49" charset="-122"/>
                  <a:ea typeface="字魂58号-创中黑" panose="00000500000000000000" pitchFamily="2" charset="-122"/>
                  <a:cs typeface="字魂105号-简雅黑" panose="00000500000000000000" pitchFamily="2" charset="-122"/>
                </a:rPr>
                <a:t>主要为中小型企业提供融资渠道</a:t>
              </a:r>
              <a:endParaRPr lang="en-US" altLang="zh-CN" sz="1100" spc="100" dirty="0">
                <a:solidFill>
                  <a:schemeClr val="tx1">
                    <a:lumMod val="85000"/>
                    <a:lumOff val="15000"/>
                  </a:schemeClr>
                </a:solidFill>
                <a:latin typeface="幼圆" panose="02010509060101010101" pitchFamily="49" charset="-122"/>
                <a:ea typeface="字魂58号-创中黑" panose="00000500000000000000" pitchFamily="2" charset="-122"/>
                <a:cs typeface="字魂105号-简雅黑" panose="00000500000000000000" pitchFamily="2" charset="-122"/>
              </a:endParaRPr>
            </a:p>
            <a:p>
              <a:pPr algn="just">
                <a:lnSpc>
                  <a:spcPts val="1600"/>
                </a:lnSpc>
              </a:pPr>
              <a:r>
                <a:rPr lang="zh-CN" altLang="en-US" sz="1100" spc="100" dirty="0">
                  <a:solidFill>
                    <a:schemeClr val="tx1">
                      <a:lumMod val="85000"/>
                      <a:lumOff val="15000"/>
                    </a:schemeClr>
                  </a:solidFill>
                  <a:latin typeface="幼圆" panose="02010509060101010101" pitchFamily="49" charset="-122"/>
                  <a:ea typeface="字魂58号-创中黑" panose="00000500000000000000" pitchFamily="2" charset="-122"/>
                  <a:cs typeface="字魂105号-简雅黑" panose="00000500000000000000" pitchFamily="2" charset="-122"/>
                </a:rPr>
                <a:t>上市的公司规模较小， 但也具有一定的成长性和潜力</a:t>
              </a:r>
            </a:p>
          </p:txBody>
        </p:sp>
        <p:sp>
          <p:nvSpPr>
            <p:cNvPr id="18" name="文本框 17">
              <a:extLst>
                <a:ext uri="{FF2B5EF4-FFF2-40B4-BE49-F238E27FC236}">
                  <a16:creationId xmlns:a16="http://schemas.microsoft.com/office/drawing/2014/main" id="{9A228272-E890-4636-B4A0-1A13A41C7092}"/>
                </a:ext>
              </a:extLst>
            </p:cNvPr>
            <p:cNvSpPr txBox="1"/>
            <p:nvPr/>
          </p:nvSpPr>
          <p:spPr>
            <a:xfrm>
              <a:off x="1498675" y="3672660"/>
              <a:ext cx="3456097" cy="753493"/>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上海证券交易所</a:t>
              </a:r>
              <a:endPar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2024</a:t>
              </a: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正式设立</a:t>
              </a:r>
              <a:endPar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科技创新型企业</a:t>
              </a:r>
              <a:endPar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符合条件的科技企业提供了更加灵活、包容的上市条件，鼓励科技创新发展</a:t>
              </a:r>
            </a:p>
          </p:txBody>
        </p:sp>
        <p:sp>
          <p:nvSpPr>
            <p:cNvPr id="19" name="文本框 18">
              <a:extLst>
                <a:ext uri="{FF2B5EF4-FFF2-40B4-BE49-F238E27FC236}">
                  <a16:creationId xmlns:a16="http://schemas.microsoft.com/office/drawing/2014/main" id="{061E11F1-698B-4CAD-A674-3B6322C91346}"/>
                </a:ext>
              </a:extLst>
            </p:cNvPr>
            <p:cNvSpPr txBox="1"/>
            <p:nvPr/>
          </p:nvSpPr>
          <p:spPr>
            <a:xfrm>
              <a:off x="1439014" y="2272740"/>
              <a:ext cx="2018155" cy="400110"/>
            </a:xfrm>
            <a:prstGeom prst="rect">
              <a:avLst/>
            </a:prstGeom>
            <a:noFill/>
          </p:spPr>
          <p:txBody>
            <a:bodyPr wrap="square" rtlCol="0">
              <a:spAutoFit/>
            </a:bodyPr>
            <a:lstStyle/>
            <a:p>
              <a:pPr algn="just"/>
              <a:r>
                <a:rPr lang="zh-CN" altLang="en-US" sz="2000" b="1"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中小板市场</a:t>
              </a:r>
            </a:p>
          </p:txBody>
        </p:sp>
        <p:sp>
          <p:nvSpPr>
            <p:cNvPr id="20" name="文本框 19">
              <a:extLst>
                <a:ext uri="{FF2B5EF4-FFF2-40B4-BE49-F238E27FC236}">
                  <a16:creationId xmlns:a16="http://schemas.microsoft.com/office/drawing/2014/main" id="{2A508D7C-7E0D-4F10-9C00-D20EC96EA6FB}"/>
                </a:ext>
              </a:extLst>
            </p:cNvPr>
            <p:cNvSpPr txBox="1"/>
            <p:nvPr/>
          </p:nvSpPr>
          <p:spPr>
            <a:xfrm>
              <a:off x="1474381" y="3352300"/>
              <a:ext cx="2018155" cy="400110"/>
            </a:xfrm>
            <a:prstGeom prst="rect">
              <a:avLst/>
            </a:prstGeom>
            <a:noFill/>
          </p:spPr>
          <p:txBody>
            <a:bodyPr wrap="square" rtlCol="0">
              <a:spAutoFit/>
            </a:bodyPr>
            <a:lstStyle/>
            <a:p>
              <a:pPr algn="just"/>
              <a:r>
                <a:rPr lang="zh-CN" altLang="en-US" sz="2000" b="1"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科创板市场</a:t>
              </a:r>
            </a:p>
          </p:txBody>
        </p:sp>
        <p:sp>
          <p:nvSpPr>
            <p:cNvPr id="21" name="文本框 20">
              <a:extLst>
                <a:ext uri="{FF2B5EF4-FFF2-40B4-BE49-F238E27FC236}">
                  <a16:creationId xmlns:a16="http://schemas.microsoft.com/office/drawing/2014/main" id="{C26FA1F5-AE8C-486C-AB61-E516D787D950}"/>
                </a:ext>
              </a:extLst>
            </p:cNvPr>
            <p:cNvSpPr txBox="1"/>
            <p:nvPr/>
          </p:nvSpPr>
          <p:spPr>
            <a:xfrm>
              <a:off x="2483459" y="2007283"/>
              <a:ext cx="2754848" cy="265457"/>
            </a:xfrm>
            <a:prstGeom prst="rect">
              <a:avLst/>
            </a:prstGeom>
            <a:noFill/>
          </p:spPr>
          <p:txBody>
            <a:bodyPr wrap="square">
              <a:spAutoFit/>
            </a:bodyPr>
            <a:lstStyle/>
            <a:p>
              <a:pPr algn="dist">
                <a:lnSpc>
                  <a:spcPts val="1400"/>
                </a:lnSpc>
              </a:pPr>
              <a:r>
                <a:rPr lang="en-US" altLang="zh-CN" sz="1000" spc="100" dirty="0">
                  <a:solidFill>
                    <a:schemeClr val="accent1"/>
                  </a:solidFill>
                  <a:latin typeface="字魂58号-创中黑" panose="00000500000000000000" pitchFamily="2" charset="-122"/>
                  <a:ea typeface="字魂58号-创中黑" panose="00000500000000000000" pitchFamily="2" charset="-122"/>
                </a:rPr>
                <a:t>BUSINESS REPOET SUMMARY</a:t>
              </a:r>
              <a:endParaRPr lang="zh-CN" altLang="en-US" sz="1000" spc="100" dirty="0">
                <a:solidFill>
                  <a:schemeClr val="accent1"/>
                </a:solidFill>
                <a:latin typeface="字魂58号-创中黑" panose="00000500000000000000" pitchFamily="2" charset="-122"/>
                <a:ea typeface="字魂58号-创中黑" panose="00000500000000000000" pitchFamily="2" charset="-122"/>
              </a:endParaRPr>
            </a:p>
          </p:txBody>
        </p:sp>
      </p:grpSp>
    </p:spTree>
    <p:extLst>
      <p:ext uri="{BB962C8B-B14F-4D97-AF65-F5344CB8AC3E}">
        <p14:creationId xmlns:p14="http://schemas.microsoft.com/office/powerpoint/2010/main" val="1434256566"/>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5AC4E1F-E025-433B-AF59-6196671D2035}"/>
              </a:ext>
            </a:extLst>
          </p:cNvPr>
          <p:cNvGrpSpPr/>
          <p:nvPr/>
        </p:nvGrpSpPr>
        <p:grpSpPr>
          <a:xfrm>
            <a:off x="2125619" y="3677096"/>
            <a:ext cx="7691626" cy="473054"/>
            <a:chOff x="2125619" y="3677096"/>
            <a:chExt cx="7691626" cy="473054"/>
          </a:xfrm>
        </p:grpSpPr>
        <p:sp>
          <p:nvSpPr>
            <p:cNvPr id="4" name="圆角矩形 7">
              <a:extLst>
                <a:ext uri="{FF2B5EF4-FFF2-40B4-BE49-F238E27FC236}">
                  <a16:creationId xmlns:a16="http://schemas.microsoft.com/office/drawing/2014/main" id="{FD3B762C-ED1F-432E-8FBA-FF4AA029D1CD}"/>
                </a:ext>
              </a:extLst>
            </p:cNvPr>
            <p:cNvSpPr/>
            <p:nvPr/>
          </p:nvSpPr>
          <p:spPr>
            <a:xfrm>
              <a:off x="2125619" y="3857084"/>
              <a:ext cx="1441166" cy="113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sp>
          <p:nvSpPr>
            <p:cNvPr id="5" name="圆角矩形 8">
              <a:extLst>
                <a:ext uri="{FF2B5EF4-FFF2-40B4-BE49-F238E27FC236}">
                  <a16:creationId xmlns:a16="http://schemas.microsoft.com/office/drawing/2014/main" id="{7E7C05BF-24D9-45F0-92E4-0A81BFF9FAF1}"/>
                </a:ext>
              </a:extLst>
            </p:cNvPr>
            <p:cNvSpPr/>
            <p:nvPr/>
          </p:nvSpPr>
          <p:spPr>
            <a:xfrm>
              <a:off x="3688233" y="3857084"/>
              <a:ext cx="1441166" cy="113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sp>
          <p:nvSpPr>
            <p:cNvPr id="6" name="圆角矩形 9">
              <a:extLst>
                <a:ext uri="{FF2B5EF4-FFF2-40B4-BE49-F238E27FC236}">
                  <a16:creationId xmlns:a16="http://schemas.microsoft.com/office/drawing/2014/main" id="{B44D9AF0-D3DD-45CB-8D3C-9DD8E157DB49}"/>
                </a:ext>
              </a:extLst>
            </p:cNvPr>
            <p:cNvSpPr/>
            <p:nvPr/>
          </p:nvSpPr>
          <p:spPr>
            <a:xfrm>
              <a:off x="5250849" y="3857084"/>
              <a:ext cx="1441166" cy="113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sp>
          <p:nvSpPr>
            <p:cNvPr id="7" name="圆角矩形 10">
              <a:extLst>
                <a:ext uri="{FF2B5EF4-FFF2-40B4-BE49-F238E27FC236}">
                  <a16:creationId xmlns:a16="http://schemas.microsoft.com/office/drawing/2014/main" id="{D3F5C0BE-969C-4A90-93BD-CF73C6BE423F}"/>
                </a:ext>
              </a:extLst>
            </p:cNvPr>
            <p:cNvSpPr/>
            <p:nvPr/>
          </p:nvSpPr>
          <p:spPr>
            <a:xfrm>
              <a:off x="6813464" y="3857084"/>
              <a:ext cx="1441166" cy="113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sp>
          <p:nvSpPr>
            <p:cNvPr id="8" name="圆角矩形 11">
              <a:extLst>
                <a:ext uri="{FF2B5EF4-FFF2-40B4-BE49-F238E27FC236}">
                  <a16:creationId xmlns:a16="http://schemas.microsoft.com/office/drawing/2014/main" id="{EF7BB8CF-D8C2-4D8F-8FFA-1C5EDB380AB3}"/>
                </a:ext>
              </a:extLst>
            </p:cNvPr>
            <p:cNvSpPr/>
            <p:nvPr/>
          </p:nvSpPr>
          <p:spPr>
            <a:xfrm>
              <a:off x="8376079" y="3857084"/>
              <a:ext cx="1441166" cy="113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sp>
          <p:nvSpPr>
            <p:cNvPr id="9" name="等腰三角形 8">
              <a:extLst>
                <a:ext uri="{FF2B5EF4-FFF2-40B4-BE49-F238E27FC236}">
                  <a16:creationId xmlns:a16="http://schemas.microsoft.com/office/drawing/2014/main" id="{E821FB7B-1BCC-4582-B858-661788AD36F6}"/>
                </a:ext>
              </a:extLst>
            </p:cNvPr>
            <p:cNvSpPr/>
            <p:nvPr/>
          </p:nvSpPr>
          <p:spPr>
            <a:xfrm>
              <a:off x="8953792" y="3677096"/>
              <a:ext cx="285740" cy="10257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sp>
          <p:nvSpPr>
            <p:cNvPr id="10" name="任意多边形 15">
              <a:extLst>
                <a:ext uri="{FF2B5EF4-FFF2-40B4-BE49-F238E27FC236}">
                  <a16:creationId xmlns:a16="http://schemas.microsoft.com/office/drawing/2014/main" id="{97EE7CA4-7CC2-42E8-A621-171A44991B1B}"/>
                </a:ext>
              </a:extLst>
            </p:cNvPr>
            <p:cNvSpPr/>
            <p:nvPr/>
          </p:nvSpPr>
          <p:spPr>
            <a:xfrm>
              <a:off x="4265947" y="4047576"/>
              <a:ext cx="285740" cy="102574"/>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sp>
          <p:nvSpPr>
            <p:cNvPr id="11" name="任意多边形 16">
              <a:extLst>
                <a:ext uri="{FF2B5EF4-FFF2-40B4-BE49-F238E27FC236}">
                  <a16:creationId xmlns:a16="http://schemas.microsoft.com/office/drawing/2014/main" id="{AC54AB71-E0BB-4A56-BB87-F78DCFE0820E}"/>
                </a:ext>
              </a:extLst>
            </p:cNvPr>
            <p:cNvSpPr/>
            <p:nvPr/>
          </p:nvSpPr>
          <p:spPr>
            <a:xfrm>
              <a:off x="7391175" y="4047576"/>
              <a:ext cx="285740" cy="102574"/>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sp>
          <p:nvSpPr>
            <p:cNvPr id="14" name="等腰三角形 13">
              <a:extLst>
                <a:ext uri="{FF2B5EF4-FFF2-40B4-BE49-F238E27FC236}">
                  <a16:creationId xmlns:a16="http://schemas.microsoft.com/office/drawing/2014/main" id="{28BB6F84-CCF8-4D1A-87D7-B13FA0AA21D9}"/>
                </a:ext>
              </a:extLst>
            </p:cNvPr>
            <p:cNvSpPr/>
            <p:nvPr/>
          </p:nvSpPr>
          <p:spPr>
            <a:xfrm>
              <a:off x="5828562" y="3677096"/>
              <a:ext cx="285740" cy="10257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sp>
          <p:nvSpPr>
            <p:cNvPr id="15" name="等腰三角形 14">
              <a:extLst>
                <a:ext uri="{FF2B5EF4-FFF2-40B4-BE49-F238E27FC236}">
                  <a16:creationId xmlns:a16="http://schemas.microsoft.com/office/drawing/2014/main" id="{66FEF95B-EEE8-4683-B96D-9B5B0C05BAA3}"/>
                </a:ext>
              </a:extLst>
            </p:cNvPr>
            <p:cNvSpPr/>
            <p:nvPr/>
          </p:nvSpPr>
          <p:spPr>
            <a:xfrm>
              <a:off x="2703331" y="3677096"/>
              <a:ext cx="285740" cy="10257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latin typeface="字魂58号-创中黑" panose="00000500000000000000" pitchFamily="2" charset="-122"/>
                <a:ea typeface="字魂58号-创中黑" panose="00000500000000000000" pitchFamily="2" charset="-122"/>
              </a:endParaRPr>
            </a:p>
          </p:txBody>
        </p:sp>
      </p:grpSp>
      <p:sp>
        <p:nvSpPr>
          <p:cNvPr id="17" name="文本框 16">
            <a:extLst>
              <a:ext uri="{FF2B5EF4-FFF2-40B4-BE49-F238E27FC236}">
                <a16:creationId xmlns:a16="http://schemas.microsoft.com/office/drawing/2014/main" id="{8EA13ED7-1A4B-4E97-91CB-B05E1F79C271}"/>
              </a:ext>
            </a:extLst>
          </p:cNvPr>
          <p:cNvSpPr txBox="1"/>
          <p:nvPr/>
        </p:nvSpPr>
        <p:spPr>
          <a:xfrm>
            <a:off x="2247792" y="2925877"/>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金融行业</a:t>
            </a:r>
          </a:p>
        </p:txBody>
      </p:sp>
      <p:sp>
        <p:nvSpPr>
          <p:cNvPr id="19" name="文本框 18">
            <a:extLst>
              <a:ext uri="{FF2B5EF4-FFF2-40B4-BE49-F238E27FC236}">
                <a16:creationId xmlns:a16="http://schemas.microsoft.com/office/drawing/2014/main" id="{D91648D4-671E-41E0-BD25-3ACBC2786475}"/>
              </a:ext>
            </a:extLst>
          </p:cNvPr>
          <p:cNvSpPr txBox="1"/>
          <p:nvPr/>
        </p:nvSpPr>
        <p:spPr>
          <a:xfrm>
            <a:off x="3828329" y="4565957"/>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医药行业</a:t>
            </a:r>
          </a:p>
        </p:txBody>
      </p:sp>
      <p:sp>
        <p:nvSpPr>
          <p:cNvPr id="21" name="文本框 20">
            <a:extLst>
              <a:ext uri="{FF2B5EF4-FFF2-40B4-BE49-F238E27FC236}">
                <a16:creationId xmlns:a16="http://schemas.microsoft.com/office/drawing/2014/main" id="{0DC68DCF-F8FC-4C06-B3B2-6F375D5EE265}"/>
              </a:ext>
            </a:extLst>
          </p:cNvPr>
          <p:cNvSpPr txBox="1"/>
          <p:nvPr/>
        </p:nvSpPr>
        <p:spPr>
          <a:xfrm>
            <a:off x="5373020" y="2893152"/>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科技行业</a:t>
            </a:r>
          </a:p>
        </p:txBody>
      </p:sp>
      <p:sp>
        <p:nvSpPr>
          <p:cNvPr id="23" name="文本框 22">
            <a:extLst>
              <a:ext uri="{FF2B5EF4-FFF2-40B4-BE49-F238E27FC236}">
                <a16:creationId xmlns:a16="http://schemas.microsoft.com/office/drawing/2014/main" id="{06D833A7-8518-40F1-893B-6CA15DBAF352}"/>
              </a:ext>
            </a:extLst>
          </p:cNvPr>
          <p:cNvSpPr txBox="1"/>
          <p:nvPr/>
        </p:nvSpPr>
        <p:spPr>
          <a:xfrm>
            <a:off x="6687160" y="4565957"/>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消费电子行业</a:t>
            </a:r>
          </a:p>
        </p:txBody>
      </p:sp>
      <p:sp>
        <p:nvSpPr>
          <p:cNvPr id="25" name="文本框 24">
            <a:extLst>
              <a:ext uri="{FF2B5EF4-FFF2-40B4-BE49-F238E27FC236}">
                <a16:creationId xmlns:a16="http://schemas.microsoft.com/office/drawing/2014/main" id="{B3218D0B-B326-4C7A-8E59-CC06077D887C}"/>
              </a:ext>
            </a:extLst>
          </p:cNvPr>
          <p:cNvSpPr txBox="1"/>
          <p:nvPr/>
        </p:nvSpPr>
        <p:spPr>
          <a:xfrm>
            <a:off x="8642779" y="2925877"/>
            <a:ext cx="2018155" cy="400110"/>
          </a:xfrm>
          <a:prstGeom prst="rect">
            <a:avLst/>
          </a:prstGeom>
          <a:noFill/>
        </p:spPr>
        <p:txBody>
          <a:bodyPr wrap="square" rtlCol="0">
            <a:spAutoFit/>
          </a:bodyPr>
          <a:lstStyle/>
          <a:p>
            <a:pPr algn="just"/>
            <a:r>
              <a:rPr lang="zh-CN" altLang="en-US" sz="20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制造业</a:t>
            </a:r>
          </a:p>
        </p:txBody>
      </p:sp>
      <p:sp>
        <p:nvSpPr>
          <p:cNvPr id="28" name="文本框 27">
            <a:extLst>
              <a:ext uri="{FF2B5EF4-FFF2-40B4-BE49-F238E27FC236}">
                <a16:creationId xmlns:a16="http://schemas.microsoft.com/office/drawing/2014/main" id="{7BD6D978-C05C-4F36-9A26-BF5D71C79747}"/>
              </a:ext>
            </a:extLst>
          </p:cNvPr>
          <p:cNvSpPr txBox="1"/>
          <p:nvPr/>
        </p:nvSpPr>
        <p:spPr>
          <a:xfrm>
            <a:off x="4129371" y="1259356"/>
            <a:ext cx="3933258" cy="523220"/>
          </a:xfrm>
          <a:prstGeom prst="rect">
            <a:avLst/>
          </a:prstGeom>
          <a:solidFill>
            <a:schemeClr val="accent1">
              <a:lumMod val="60000"/>
              <a:lumOff val="40000"/>
            </a:schemeClr>
          </a:solidFill>
        </p:spPr>
        <p:txBody>
          <a:bodyPr wrap="square" rtlCol="0">
            <a:spAutoFit/>
          </a:bodyPr>
          <a:lstStyle/>
          <a:p>
            <a:pPr algn="dist"/>
            <a:r>
              <a:rPr lang="zh-CN" altLang="en-US" sz="2800" b="1" dirty="0">
                <a:solidFill>
                  <a:schemeClr val="bg1"/>
                </a:solidFill>
                <a:latin typeface="幼圆" panose="02010509060101010101" pitchFamily="49" charset="-122"/>
                <a:ea typeface="幼圆" panose="02010509060101010101" pitchFamily="49" charset="-122"/>
                <a:cs typeface="字魂105号-简雅黑" panose="00000500000000000000" pitchFamily="2" charset="-122"/>
              </a:rPr>
              <a:t>股票市场行业主要分类</a:t>
            </a:r>
          </a:p>
        </p:txBody>
      </p:sp>
    </p:spTree>
    <p:extLst>
      <p:ext uri="{BB962C8B-B14F-4D97-AF65-F5344CB8AC3E}">
        <p14:creationId xmlns:p14="http://schemas.microsoft.com/office/powerpoint/2010/main" val="9572020"/>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16" presetClass="entr" presetSubtype="42"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outHorizontal)">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0F814E7-27F1-BF64-A5F1-456F7A648907}"/>
            </a:ext>
          </a:extLst>
        </p:cNvPr>
        <p:cNvGrpSpPr/>
        <p:nvPr/>
      </p:nvGrpSpPr>
      <p:grpSpPr>
        <a:xfrm>
          <a:off x="0" y="0"/>
          <a:ext cx="0" cy="0"/>
          <a:chOff x="0" y="0"/>
          <a:chExt cx="0" cy="0"/>
        </a:xfrm>
      </p:grpSpPr>
      <p:sp>
        <p:nvSpPr>
          <p:cNvPr id="113" name="文本框 112">
            <a:extLst>
              <a:ext uri="{FF2B5EF4-FFF2-40B4-BE49-F238E27FC236}">
                <a16:creationId xmlns:a16="http://schemas.microsoft.com/office/drawing/2014/main" id="{C82B100E-88F8-063C-1C92-4BD03FA9B2DE}"/>
              </a:ext>
            </a:extLst>
          </p:cNvPr>
          <p:cNvSpPr txBox="1"/>
          <p:nvPr/>
        </p:nvSpPr>
        <p:spPr>
          <a:xfrm>
            <a:off x="4616382" y="721432"/>
            <a:ext cx="2959236" cy="523220"/>
          </a:xfrm>
          <a:prstGeom prst="rect">
            <a:avLst/>
          </a:prstGeom>
          <a:solidFill>
            <a:schemeClr val="accent1">
              <a:lumMod val="60000"/>
              <a:lumOff val="40000"/>
            </a:schemeClr>
          </a:solidFill>
        </p:spPr>
        <p:txBody>
          <a:bodyPr wrap="square" rtlCol="0">
            <a:spAutoFit/>
          </a:bodyPr>
          <a:lstStyle/>
          <a:p>
            <a:pPr algn="dist"/>
            <a:r>
              <a:rPr lang="zh-CN" altLang="en-US" sz="28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金融行业</a:t>
            </a:r>
          </a:p>
        </p:txBody>
      </p:sp>
      <p:sp>
        <p:nvSpPr>
          <p:cNvPr id="115" name="矩形 114">
            <a:extLst>
              <a:ext uri="{FF2B5EF4-FFF2-40B4-BE49-F238E27FC236}">
                <a16:creationId xmlns:a16="http://schemas.microsoft.com/office/drawing/2014/main" id="{D88A2CF1-E00B-9D8B-FE91-878BD2559EEB}"/>
              </a:ext>
            </a:extLst>
          </p:cNvPr>
          <p:cNvSpPr/>
          <p:nvPr/>
        </p:nvSpPr>
        <p:spPr>
          <a:xfrm>
            <a:off x="1432964" y="1824704"/>
            <a:ext cx="5033150" cy="86540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a:extLst>
              <a:ext uri="{FF2B5EF4-FFF2-40B4-BE49-F238E27FC236}">
                <a16:creationId xmlns:a16="http://schemas.microsoft.com/office/drawing/2014/main" id="{93CE4E85-70EC-E3EC-9DEA-38E5BF78B64A}"/>
              </a:ext>
            </a:extLst>
          </p:cNvPr>
          <p:cNvGrpSpPr/>
          <p:nvPr/>
        </p:nvGrpSpPr>
        <p:grpSpPr>
          <a:xfrm>
            <a:off x="1234823" y="2161613"/>
            <a:ext cx="396281" cy="320569"/>
            <a:chOff x="6338697" y="2549187"/>
            <a:chExt cx="396281" cy="396281"/>
          </a:xfrm>
        </p:grpSpPr>
        <p:sp>
          <p:nvSpPr>
            <p:cNvPr id="117" name="椭圆 116">
              <a:extLst>
                <a:ext uri="{FF2B5EF4-FFF2-40B4-BE49-F238E27FC236}">
                  <a16:creationId xmlns:a16="http://schemas.microsoft.com/office/drawing/2014/main" id="{CDB78ADD-0655-2F2A-EEBB-FC0B6EE4155A}"/>
                </a:ext>
              </a:extLst>
            </p:cNvPr>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Shape 52">
              <a:extLst>
                <a:ext uri="{FF2B5EF4-FFF2-40B4-BE49-F238E27FC236}">
                  <a16:creationId xmlns:a16="http://schemas.microsoft.com/office/drawing/2014/main" id="{1B98CB21-EFD4-49A5-BC92-5FFDBFCC31DC}"/>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58号-创中黑" panose="00000500000000000000" pitchFamily="2" charset="-122"/>
              </a:endParaRPr>
            </a:p>
          </p:txBody>
        </p:sp>
      </p:grpSp>
      <p:sp>
        <p:nvSpPr>
          <p:cNvPr id="120" name="文本框 119">
            <a:extLst>
              <a:ext uri="{FF2B5EF4-FFF2-40B4-BE49-F238E27FC236}">
                <a16:creationId xmlns:a16="http://schemas.microsoft.com/office/drawing/2014/main" id="{7305B2EB-3D90-BCFE-21B5-B0CE1244A9DF}"/>
              </a:ext>
            </a:extLst>
          </p:cNvPr>
          <p:cNvSpPr txBox="1"/>
          <p:nvPr/>
        </p:nvSpPr>
        <p:spPr>
          <a:xfrm>
            <a:off x="1767636" y="1894297"/>
            <a:ext cx="4461634" cy="707886"/>
          </a:xfrm>
          <a:prstGeom prst="rect">
            <a:avLst/>
          </a:prstGeom>
          <a:noFill/>
        </p:spPr>
        <p:txBody>
          <a:bodyPr wrap="square" rtlCol="0">
            <a:spAutoFit/>
          </a:bodyPr>
          <a:lstStyle/>
          <a:p>
            <a:pPr algn="just">
              <a:lnSpc>
                <a:spcPts val="1600"/>
              </a:lnSpc>
            </a:pPr>
            <a:r>
              <a:rPr lang="zh-CN" altLang="en-US" sz="16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金融行业与宏观经济环境紧密相连</a:t>
            </a:r>
            <a:endParaRPr lang="en-US" altLang="zh-CN" sz="16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经济的增长、利率的变动、货币政策的调整等宏观因素对金融股的业绩和股价有着直接且深远的影响</a:t>
            </a:r>
          </a:p>
        </p:txBody>
      </p:sp>
      <p:sp>
        <p:nvSpPr>
          <p:cNvPr id="121" name="矩形 120">
            <a:extLst>
              <a:ext uri="{FF2B5EF4-FFF2-40B4-BE49-F238E27FC236}">
                <a16:creationId xmlns:a16="http://schemas.microsoft.com/office/drawing/2014/main" id="{0A4F8297-7575-88A3-75C5-EDF03EE6A201}"/>
              </a:ext>
            </a:extLst>
          </p:cNvPr>
          <p:cNvSpPr/>
          <p:nvPr/>
        </p:nvSpPr>
        <p:spPr>
          <a:xfrm>
            <a:off x="1432963" y="3237963"/>
            <a:ext cx="5033151" cy="92740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2" name="组合 121">
            <a:extLst>
              <a:ext uri="{FF2B5EF4-FFF2-40B4-BE49-F238E27FC236}">
                <a16:creationId xmlns:a16="http://schemas.microsoft.com/office/drawing/2014/main" id="{13E1ED6A-A03A-7126-63A2-A9221198F7CB}"/>
              </a:ext>
            </a:extLst>
          </p:cNvPr>
          <p:cNvGrpSpPr/>
          <p:nvPr/>
        </p:nvGrpSpPr>
        <p:grpSpPr>
          <a:xfrm>
            <a:off x="1234822" y="3574872"/>
            <a:ext cx="396281" cy="367583"/>
            <a:chOff x="6338697" y="2549187"/>
            <a:chExt cx="396281" cy="396281"/>
          </a:xfrm>
        </p:grpSpPr>
        <p:sp>
          <p:nvSpPr>
            <p:cNvPr id="123" name="椭圆 122">
              <a:extLst>
                <a:ext uri="{FF2B5EF4-FFF2-40B4-BE49-F238E27FC236}">
                  <a16:creationId xmlns:a16="http://schemas.microsoft.com/office/drawing/2014/main" id="{EEC5804C-4191-7A5D-0F72-5ED2430D77F7}"/>
                </a:ext>
              </a:extLst>
            </p:cNvPr>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Shape 52">
              <a:extLst>
                <a:ext uri="{FF2B5EF4-FFF2-40B4-BE49-F238E27FC236}">
                  <a16:creationId xmlns:a16="http://schemas.microsoft.com/office/drawing/2014/main" id="{625D220E-B0E0-4249-8170-9BCDE1668AC8}"/>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58号-创中黑" panose="00000500000000000000" pitchFamily="2" charset="-122"/>
              </a:endParaRPr>
            </a:p>
          </p:txBody>
        </p:sp>
      </p:grpSp>
      <p:sp>
        <p:nvSpPr>
          <p:cNvPr id="126" name="文本框 125">
            <a:extLst>
              <a:ext uri="{FF2B5EF4-FFF2-40B4-BE49-F238E27FC236}">
                <a16:creationId xmlns:a16="http://schemas.microsoft.com/office/drawing/2014/main" id="{37E62D88-364A-8E2A-4521-5B4A4F3FD277}"/>
              </a:ext>
            </a:extLst>
          </p:cNvPr>
          <p:cNvSpPr txBox="1"/>
          <p:nvPr/>
        </p:nvSpPr>
        <p:spPr>
          <a:xfrm>
            <a:off x="1767636" y="3229806"/>
            <a:ext cx="4461634" cy="913070"/>
          </a:xfrm>
          <a:prstGeom prst="rect">
            <a:avLst/>
          </a:prstGeom>
          <a:noFill/>
        </p:spPr>
        <p:txBody>
          <a:bodyPr wrap="square" rtlCol="0">
            <a:spAutoFit/>
          </a:bodyPr>
          <a:lstStyle/>
          <a:p>
            <a:pPr algn="just">
              <a:lnSpc>
                <a:spcPts val="1600"/>
              </a:lnSpc>
            </a:pPr>
            <a:r>
              <a:rPr lang="zh-CN" altLang="en-US" sz="16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通常具有较高的杠杆率</a:t>
            </a:r>
            <a:endParaRPr lang="en-US" altLang="zh-CN" sz="16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金融机构能够以相对较少的自有资本运营大规模的资产，从而在市场环境良好时带来丰厚的利润，但在经济不稳定时也面临着较大的风险</a:t>
            </a:r>
          </a:p>
        </p:txBody>
      </p:sp>
      <p:sp>
        <p:nvSpPr>
          <p:cNvPr id="127" name="文本框 126">
            <a:extLst>
              <a:ext uri="{FF2B5EF4-FFF2-40B4-BE49-F238E27FC236}">
                <a16:creationId xmlns:a16="http://schemas.microsoft.com/office/drawing/2014/main" id="{BBF5EF40-68E5-7E38-3E7D-44258AAFF62A}"/>
              </a:ext>
            </a:extLst>
          </p:cNvPr>
          <p:cNvSpPr txBox="1"/>
          <p:nvPr/>
        </p:nvSpPr>
        <p:spPr>
          <a:xfrm>
            <a:off x="7515988" y="2323464"/>
            <a:ext cx="4370719" cy="338554"/>
          </a:xfrm>
          <a:prstGeom prst="rect">
            <a:avLst/>
          </a:prstGeom>
          <a:noFill/>
        </p:spPr>
        <p:txBody>
          <a:bodyPr wrap="square" rtlCol="0">
            <a:spAutoFit/>
          </a:bodyPr>
          <a:lstStyle/>
          <a:p>
            <a:pPr algn="just"/>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不同子版块之间的股票表现也有差异</a:t>
            </a:r>
          </a:p>
        </p:txBody>
      </p:sp>
      <p:sp>
        <p:nvSpPr>
          <p:cNvPr id="132" name="矩形 131">
            <a:extLst>
              <a:ext uri="{FF2B5EF4-FFF2-40B4-BE49-F238E27FC236}">
                <a16:creationId xmlns:a16="http://schemas.microsoft.com/office/drawing/2014/main" id="{E91C9B60-C803-127B-177B-4B088F3A9C3E}"/>
              </a:ext>
            </a:extLst>
          </p:cNvPr>
          <p:cNvSpPr/>
          <p:nvPr/>
        </p:nvSpPr>
        <p:spPr>
          <a:xfrm>
            <a:off x="1432964" y="4635436"/>
            <a:ext cx="5033151" cy="92740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3" name="组合 132">
            <a:extLst>
              <a:ext uri="{FF2B5EF4-FFF2-40B4-BE49-F238E27FC236}">
                <a16:creationId xmlns:a16="http://schemas.microsoft.com/office/drawing/2014/main" id="{3EAFBCE5-E027-64A0-131E-C670DCA09573}"/>
              </a:ext>
            </a:extLst>
          </p:cNvPr>
          <p:cNvGrpSpPr/>
          <p:nvPr/>
        </p:nvGrpSpPr>
        <p:grpSpPr>
          <a:xfrm>
            <a:off x="1234823" y="4972345"/>
            <a:ext cx="396281" cy="367583"/>
            <a:chOff x="6338697" y="2549187"/>
            <a:chExt cx="396281" cy="396281"/>
          </a:xfrm>
        </p:grpSpPr>
        <p:sp>
          <p:nvSpPr>
            <p:cNvPr id="134" name="椭圆 133">
              <a:extLst>
                <a:ext uri="{FF2B5EF4-FFF2-40B4-BE49-F238E27FC236}">
                  <a16:creationId xmlns:a16="http://schemas.microsoft.com/office/drawing/2014/main" id="{FE8DB67D-B174-C33C-74D6-BB5564B4AD0A}"/>
                </a:ext>
              </a:extLst>
            </p:cNvPr>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Shape 52">
              <a:extLst>
                <a:ext uri="{FF2B5EF4-FFF2-40B4-BE49-F238E27FC236}">
                  <a16:creationId xmlns:a16="http://schemas.microsoft.com/office/drawing/2014/main" id="{565BB1FB-8AB5-389B-64D4-5A209AE82B88}"/>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58号-创中黑" panose="00000500000000000000" pitchFamily="2" charset="-122"/>
              </a:endParaRPr>
            </a:p>
          </p:txBody>
        </p:sp>
      </p:grpSp>
      <p:sp>
        <p:nvSpPr>
          <p:cNvPr id="137" name="文本框 136">
            <a:extLst>
              <a:ext uri="{FF2B5EF4-FFF2-40B4-BE49-F238E27FC236}">
                <a16:creationId xmlns:a16="http://schemas.microsoft.com/office/drawing/2014/main" id="{E8B55EE5-3DC7-03F1-DBAE-926B0CF5572B}"/>
              </a:ext>
            </a:extLst>
          </p:cNvPr>
          <p:cNvSpPr txBox="1"/>
          <p:nvPr/>
        </p:nvSpPr>
        <p:spPr>
          <a:xfrm>
            <a:off x="1736169" y="4745195"/>
            <a:ext cx="4461634" cy="707886"/>
          </a:xfrm>
          <a:prstGeom prst="rect">
            <a:avLst/>
          </a:prstGeom>
          <a:noFill/>
        </p:spPr>
        <p:txBody>
          <a:bodyPr wrap="square" rtlCol="0">
            <a:spAutoFit/>
          </a:bodyPr>
          <a:lstStyle/>
          <a:p>
            <a:pPr algn="just">
              <a:lnSpc>
                <a:spcPts val="1600"/>
              </a:lnSpc>
            </a:pPr>
            <a:r>
              <a:rPr lang="zh-CN" altLang="en-US" sz="16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监管环境严格</a:t>
            </a:r>
            <a:endParaRPr lang="en-US" altLang="zh-CN" sz="16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政策法规的变化会对金融企业的经营策略、业务范围和盈利能力产生重大影响</a:t>
            </a:r>
          </a:p>
        </p:txBody>
      </p:sp>
      <p:pic>
        <p:nvPicPr>
          <p:cNvPr id="138" name="图片 137">
            <a:extLst>
              <a:ext uri="{FF2B5EF4-FFF2-40B4-BE49-F238E27FC236}">
                <a16:creationId xmlns:a16="http://schemas.microsoft.com/office/drawing/2014/main" id="{4E022AFF-5644-3061-50DB-F8327590FFF7}"/>
              </a:ext>
            </a:extLst>
          </p:cNvPr>
          <p:cNvPicPr>
            <a:picLocks noChangeAspect="1"/>
          </p:cNvPicPr>
          <p:nvPr/>
        </p:nvPicPr>
        <p:blipFill>
          <a:blip r:embed="rId3"/>
          <a:stretch>
            <a:fillRect/>
          </a:stretch>
        </p:blipFill>
        <p:spPr>
          <a:xfrm>
            <a:off x="7038920" y="3113211"/>
            <a:ext cx="5324856" cy="1941576"/>
          </a:xfrm>
          <a:prstGeom prst="rect">
            <a:avLst/>
          </a:prstGeom>
        </p:spPr>
      </p:pic>
    </p:spTree>
    <p:extLst>
      <p:ext uri="{BB962C8B-B14F-4D97-AF65-F5344CB8AC3E}">
        <p14:creationId xmlns:p14="http://schemas.microsoft.com/office/powerpoint/2010/main" val="306200529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additive="base">
                                        <p:cTn id="7" dur="1000" fill="hold"/>
                                        <p:tgtEl>
                                          <p:spTgt spid="120"/>
                                        </p:tgtEl>
                                        <p:attrNameLst>
                                          <p:attrName>ppt_x</p:attrName>
                                        </p:attrNameLst>
                                      </p:cBhvr>
                                      <p:tavLst>
                                        <p:tav tm="0">
                                          <p:val>
                                            <p:strVal val="0-#ppt_w/2"/>
                                          </p:val>
                                        </p:tav>
                                        <p:tav tm="100000">
                                          <p:val>
                                            <p:strVal val="#ppt_x"/>
                                          </p:val>
                                        </p:tav>
                                      </p:tavLst>
                                    </p:anim>
                                    <p:anim calcmode="lin" valueType="num">
                                      <p:cBhvr additive="base">
                                        <p:cTn id="8" dur="1000" fill="hold"/>
                                        <p:tgtEl>
                                          <p:spTgt spid="1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6"/>
                                        </p:tgtEl>
                                        <p:attrNameLst>
                                          <p:attrName>style.visibility</p:attrName>
                                        </p:attrNameLst>
                                      </p:cBhvr>
                                      <p:to>
                                        <p:strVal val="visible"/>
                                      </p:to>
                                    </p:set>
                                    <p:anim calcmode="lin" valueType="num">
                                      <p:cBhvr additive="base">
                                        <p:cTn id="11" dur="1000" fill="hold"/>
                                        <p:tgtEl>
                                          <p:spTgt spid="126"/>
                                        </p:tgtEl>
                                        <p:attrNameLst>
                                          <p:attrName>ppt_x</p:attrName>
                                        </p:attrNameLst>
                                      </p:cBhvr>
                                      <p:tavLst>
                                        <p:tav tm="0">
                                          <p:val>
                                            <p:strVal val="0-#ppt_w/2"/>
                                          </p:val>
                                        </p:tav>
                                        <p:tav tm="100000">
                                          <p:val>
                                            <p:strVal val="#ppt_x"/>
                                          </p:val>
                                        </p:tav>
                                      </p:tavLst>
                                    </p:anim>
                                    <p:anim calcmode="lin" valueType="num">
                                      <p:cBhvr additive="base">
                                        <p:cTn id="12" dur="1000" fill="hold"/>
                                        <p:tgtEl>
                                          <p:spTgt spid="12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anim calcmode="lin" valueType="num">
                                      <p:cBhvr additive="base">
                                        <p:cTn id="15" dur="1000" fill="hold"/>
                                        <p:tgtEl>
                                          <p:spTgt spid="115"/>
                                        </p:tgtEl>
                                        <p:attrNameLst>
                                          <p:attrName>ppt_x</p:attrName>
                                        </p:attrNameLst>
                                      </p:cBhvr>
                                      <p:tavLst>
                                        <p:tav tm="0">
                                          <p:val>
                                            <p:strVal val="0-#ppt_w/2"/>
                                          </p:val>
                                        </p:tav>
                                        <p:tav tm="100000">
                                          <p:val>
                                            <p:strVal val="#ppt_x"/>
                                          </p:val>
                                        </p:tav>
                                      </p:tavLst>
                                    </p:anim>
                                    <p:anim calcmode="lin" valueType="num">
                                      <p:cBhvr additive="base">
                                        <p:cTn id="16" dur="1000" fill="hold"/>
                                        <p:tgtEl>
                                          <p:spTgt spid="11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1000" fill="hold"/>
                                        <p:tgtEl>
                                          <p:spTgt spid="116"/>
                                        </p:tgtEl>
                                        <p:attrNameLst>
                                          <p:attrName>ppt_x</p:attrName>
                                        </p:attrNameLst>
                                      </p:cBhvr>
                                      <p:tavLst>
                                        <p:tav tm="0">
                                          <p:val>
                                            <p:strVal val="0-#ppt_w/2"/>
                                          </p:val>
                                        </p:tav>
                                        <p:tav tm="100000">
                                          <p:val>
                                            <p:strVal val="#ppt_x"/>
                                          </p:val>
                                        </p:tav>
                                      </p:tavLst>
                                    </p:anim>
                                    <p:anim calcmode="lin" valueType="num">
                                      <p:cBhvr additive="base">
                                        <p:cTn id="20" dur="1000" fill="hold"/>
                                        <p:tgtEl>
                                          <p:spTgt spid="11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1"/>
                                        </p:tgtEl>
                                        <p:attrNameLst>
                                          <p:attrName>style.visibility</p:attrName>
                                        </p:attrNameLst>
                                      </p:cBhvr>
                                      <p:to>
                                        <p:strVal val="visible"/>
                                      </p:to>
                                    </p:set>
                                    <p:anim calcmode="lin" valueType="num">
                                      <p:cBhvr additive="base">
                                        <p:cTn id="23" dur="1000" fill="hold"/>
                                        <p:tgtEl>
                                          <p:spTgt spid="121"/>
                                        </p:tgtEl>
                                        <p:attrNameLst>
                                          <p:attrName>ppt_x</p:attrName>
                                        </p:attrNameLst>
                                      </p:cBhvr>
                                      <p:tavLst>
                                        <p:tav tm="0">
                                          <p:val>
                                            <p:strVal val="0-#ppt_w/2"/>
                                          </p:val>
                                        </p:tav>
                                        <p:tav tm="100000">
                                          <p:val>
                                            <p:strVal val="#ppt_x"/>
                                          </p:val>
                                        </p:tav>
                                      </p:tavLst>
                                    </p:anim>
                                    <p:anim calcmode="lin" valueType="num">
                                      <p:cBhvr additive="base">
                                        <p:cTn id="24" dur="1000" fill="hold"/>
                                        <p:tgtEl>
                                          <p:spTgt spid="121"/>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anim calcmode="lin" valueType="num">
                                      <p:cBhvr additive="base">
                                        <p:cTn id="27" dur="1000" fill="hold"/>
                                        <p:tgtEl>
                                          <p:spTgt spid="122"/>
                                        </p:tgtEl>
                                        <p:attrNameLst>
                                          <p:attrName>ppt_x</p:attrName>
                                        </p:attrNameLst>
                                      </p:cBhvr>
                                      <p:tavLst>
                                        <p:tav tm="0">
                                          <p:val>
                                            <p:strVal val="0-#ppt_w/2"/>
                                          </p:val>
                                        </p:tav>
                                        <p:tav tm="100000">
                                          <p:val>
                                            <p:strVal val="#ppt_x"/>
                                          </p:val>
                                        </p:tav>
                                      </p:tavLst>
                                    </p:anim>
                                    <p:anim calcmode="lin" valueType="num">
                                      <p:cBhvr additive="base">
                                        <p:cTn id="28" dur="1000" fill="hold"/>
                                        <p:tgtEl>
                                          <p:spTgt spid="1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7"/>
                                        </p:tgtEl>
                                        <p:attrNameLst>
                                          <p:attrName>style.visibility</p:attrName>
                                        </p:attrNameLst>
                                      </p:cBhvr>
                                      <p:to>
                                        <p:strVal val="visible"/>
                                      </p:to>
                                    </p:set>
                                    <p:anim calcmode="lin" valueType="num">
                                      <p:cBhvr additive="base">
                                        <p:cTn id="31" dur="1000" fill="hold"/>
                                        <p:tgtEl>
                                          <p:spTgt spid="127"/>
                                        </p:tgtEl>
                                        <p:attrNameLst>
                                          <p:attrName>ppt_x</p:attrName>
                                        </p:attrNameLst>
                                      </p:cBhvr>
                                      <p:tavLst>
                                        <p:tav tm="0">
                                          <p:val>
                                            <p:strVal val="1+#ppt_w/2"/>
                                          </p:val>
                                        </p:tav>
                                        <p:tav tm="100000">
                                          <p:val>
                                            <p:strVal val="#ppt_x"/>
                                          </p:val>
                                        </p:tav>
                                      </p:tavLst>
                                    </p:anim>
                                    <p:anim calcmode="lin" valueType="num">
                                      <p:cBhvr additive="base">
                                        <p:cTn id="32" dur="1000" fill="hold"/>
                                        <p:tgtEl>
                                          <p:spTgt spid="12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7"/>
                                        </p:tgtEl>
                                        <p:attrNameLst>
                                          <p:attrName>style.visibility</p:attrName>
                                        </p:attrNameLst>
                                      </p:cBhvr>
                                      <p:to>
                                        <p:strVal val="visible"/>
                                      </p:to>
                                    </p:set>
                                    <p:anim calcmode="lin" valueType="num">
                                      <p:cBhvr additive="base">
                                        <p:cTn id="35" dur="1000" fill="hold"/>
                                        <p:tgtEl>
                                          <p:spTgt spid="137"/>
                                        </p:tgtEl>
                                        <p:attrNameLst>
                                          <p:attrName>ppt_x</p:attrName>
                                        </p:attrNameLst>
                                      </p:cBhvr>
                                      <p:tavLst>
                                        <p:tav tm="0">
                                          <p:val>
                                            <p:strVal val="0-#ppt_w/2"/>
                                          </p:val>
                                        </p:tav>
                                        <p:tav tm="100000">
                                          <p:val>
                                            <p:strVal val="#ppt_x"/>
                                          </p:val>
                                        </p:tav>
                                      </p:tavLst>
                                    </p:anim>
                                    <p:anim calcmode="lin" valueType="num">
                                      <p:cBhvr additive="base">
                                        <p:cTn id="36" dur="1000" fill="hold"/>
                                        <p:tgtEl>
                                          <p:spTgt spid="13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anim calcmode="lin" valueType="num">
                                      <p:cBhvr additive="base">
                                        <p:cTn id="39" dur="1000" fill="hold"/>
                                        <p:tgtEl>
                                          <p:spTgt spid="132"/>
                                        </p:tgtEl>
                                        <p:attrNameLst>
                                          <p:attrName>ppt_x</p:attrName>
                                        </p:attrNameLst>
                                      </p:cBhvr>
                                      <p:tavLst>
                                        <p:tav tm="0">
                                          <p:val>
                                            <p:strVal val="0-#ppt_w/2"/>
                                          </p:val>
                                        </p:tav>
                                        <p:tav tm="100000">
                                          <p:val>
                                            <p:strVal val="#ppt_x"/>
                                          </p:val>
                                        </p:tav>
                                      </p:tavLst>
                                    </p:anim>
                                    <p:anim calcmode="lin" valueType="num">
                                      <p:cBhvr additive="base">
                                        <p:cTn id="40" dur="1000" fill="hold"/>
                                        <p:tgtEl>
                                          <p:spTgt spid="132"/>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33"/>
                                        </p:tgtEl>
                                        <p:attrNameLst>
                                          <p:attrName>style.visibility</p:attrName>
                                        </p:attrNameLst>
                                      </p:cBhvr>
                                      <p:to>
                                        <p:strVal val="visible"/>
                                      </p:to>
                                    </p:set>
                                    <p:anim calcmode="lin" valueType="num">
                                      <p:cBhvr additive="base">
                                        <p:cTn id="43" dur="1000" fill="hold"/>
                                        <p:tgtEl>
                                          <p:spTgt spid="133"/>
                                        </p:tgtEl>
                                        <p:attrNameLst>
                                          <p:attrName>ppt_x</p:attrName>
                                        </p:attrNameLst>
                                      </p:cBhvr>
                                      <p:tavLst>
                                        <p:tav tm="0">
                                          <p:val>
                                            <p:strVal val="0-#ppt_w/2"/>
                                          </p:val>
                                        </p:tav>
                                        <p:tav tm="100000">
                                          <p:val>
                                            <p:strVal val="#ppt_x"/>
                                          </p:val>
                                        </p:tav>
                                      </p:tavLst>
                                    </p:anim>
                                    <p:anim calcmode="lin" valueType="num">
                                      <p:cBhvr additive="base">
                                        <p:cTn id="44" dur="1000" fill="hold"/>
                                        <p:tgtEl>
                                          <p:spTgt spid="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20" grpId="0"/>
      <p:bldP spid="121" grpId="0" animBg="1"/>
      <p:bldP spid="126" grpId="0"/>
      <p:bldP spid="127" grpId="0"/>
      <p:bldP spid="132" grpId="0" animBg="1"/>
      <p:bldP spid="13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B1168D87-0373-466E-99F5-E31F83CDDDE6}"/>
              </a:ext>
            </a:extLst>
          </p:cNvPr>
          <p:cNvSpPr txBox="1"/>
          <p:nvPr/>
        </p:nvSpPr>
        <p:spPr>
          <a:xfrm>
            <a:off x="4616381" y="1124073"/>
            <a:ext cx="2959236" cy="523220"/>
          </a:xfrm>
          <a:prstGeom prst="rect">
            <a:avLst/>
          </a:prstGeom>
          <a:solidFill>
            <a:schemeClr val="accent1">
              <a:lumMod val="60000"/>
              <a:lumOff val="40000"/>
            </a:schemeClr>
          </a:solidFill>
        </p:spPr>
        <p:txBody>
          <a:bodyPr wrap="square" rtlCol="0">
            <a:spAutoFit/>
          </a:bodyPr>
          <a:lstStyle/>
          <a:p>
            <a:pPr algn="dist"/>
            <a:r>
              <a:rPr lang="zh-CN" altLang="en-US" sz="28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医药行业</a:t>
            </a:r>
          </a:p>
        </p:txBody>
      </p:sp>
      <p:sp>
        <p:nvSpPr>
          <p:cNvPr id="4" name="平行四边形 3">
            <a:extLst>
              <a:ext uri="{FF2B5EF4-FFF2-40B4-BE49-F238E27FC236}">
                <a16:creationId xmlns:a16="http://schemas.microsoft.com/office/drawing/2014/main" id="{0B29CCFD-E91C-4BB6-B44B-8B38C3E329D8}"/>
              </a:ext>
            </a:extLst>
          </p:cNvPr>
          <p:cNvSpPr/>
          <p:nvPr/>
        </p:nvSpPr>
        <p:spPr>
          <a:xfrm>
            <a:off x="745895" y="2396529"/>
            <a:ext cx="10804713" cy="2548267"/>
          </a:xfrm>
          <a:prstGeom prst="parallelogram">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Connector 20">
            <a:extLst>
              <a:ext uri="{FF2B5EF4-FFF2-40B4-BE49-F238E27FC236}">
                <a16:creationId xmlns:a16="http://schemas.microsoft.com/office/drawing/2014/main" id="{AE97D0C8-AC0C-4645-BA04-BC668C9141F5}"/>
              </a:ext>
            </a:extLst>
          </p:cNvPr>
          <p:cNvCxnSpPr>
            <a:cxnSpLocks/>
          </p:cNvCxnSpPr>
          <p:nvPr/>
        </p:nvCxnSpPr>
        <p:spPr>
          <a:xfrm>
            <a:off x="4352933" y="2830826"/>
            <a:ext cx="0" cy="1798755"/>
          </a:xfrm>
          <a:prstGeom prst="line">
            <a:avLst/>
          </a:prstGeom>
          <a:ln w="19050">
            <a:solidFill>
              <a:schemeClr val="tx1">
                <a:lumMod val="75000"/>
                <a:lumOff val="25000"/>
                <a:alpha val="51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2B85874-C08F-415A-9E8E-8040C937B65D}"/>
              </a:ext>
            </a:extLst>
          </p:cNvPr>
          <p:cNvSpPr txBox="1"/>
          <p:nvPr/>
        </p:nvSpPr>
        <p:spPr>
          <a:xfrm>
            <a:off x="1591089" y="3734347"/>
            <a:ext cx="2316609" cy="828432"/>
          </a:xfrm>
          <a:prstGeom prst="rect">
            <a:avLst/>
          </a:prstGeom>
          <a:noFill/>
        </p:spPr>
        <p:txBody>
          <a:bodyPr wrap="square" rtlCol="0">
            <a:spAutoFit/>
          </a:bodyPr>
          <a:lstStyle/>
          <a:p>
            <a:pPr algn="just">
              <a:lnSpc>
                <a:spcPts val="2000"/>
              </a:lnSpc>
            </a:pPr>
            <a:r>
              <a:rPr lang="zh-CN" altLang="en-US" sz="1100" spc="1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医药行业股票的投资也存在一定的风险。例如，新药的研发周期长、成本高，且存在失败的风险</a:t>
            </a:r>
          </a:p>
        </p:txBody>
      </p:sp>
      <p:sp>
        <p:nvSpPr>
          <p:cNvPr id="8" name="文本框 7">
            <a:extLst>
              <a:ext uri="{FF2B5EF4-FFF2-40B4-BE49-F238E27FC236}">
                <a16:creationId xmlns:a16="http://schemas.microsoft.com/office/drawing/2014/main" id="{73C3DFAF-0E28-4571-A76F-9DD0B650EEB2}"/>
              </a:ext>
            </a:extLst>
          </p:cNvPr>
          <p:cNvSpPr txBox="1"/>
          <p:nvPr/>
        </p:nvSpPr>
        <p:spPr>
          <a:xfrm>
            <a:off x="1574475" y="3353646"/>
            <a:ext cx="2018155" cy="400110"/>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存在风险</a:t>
            </a:r>
          </a:p>
        </p:txBody>
      </p:sp>
      <p:sp>
        <p:nvSpPr>
          <p:cNvPr id="9" name="文本框 8">
            <a:extLst>
              <a:ext uri="{FF2B5EF4-FFF2-40B4-BE49-F238E27FC236}">
                <a16:creationId xmlns:a16="http://schemas.microsoft.com/office/drawing/2014/main" id="{1215052C-2627-429C-8EA5-E4D9B52F50C4}"/>
              </a:ext>
            </a:extLst>
          </p:cNvPr>
          <p:cNvSpPr txBox="1"/>
          <p:nvPr/>
        </p:nvSpPr>
        <p:spPr>
          <a:xfrm>
            <a:off x="5090586" y="3817462"/>
            <a:ext cx="2316609" cy="574773"/>
          </a:xfrm>
          <a:prstGeom prst="rect">
            <a:avLst/>
          </a:prstGeom>
          <a:noFill/>
        </p:spPr>
        <p:txBody>
          <a:bodyPr wrap="square" rtlCol="0">
            <a:spAutoFit/>
          </a:bodyPr>
          <a:lstStyle/>
          <a:p>
            <a:pPr algn="just">
              <a:lnSpc>
                <a:spcPts val="2000"/>
              </a:lnSpc>
            </a:pPr>
            <a:r>
              <a:rPr lang="zh-CN" altLang="en-US" sz="1100" spc="1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医药行业的监管政策变化也可能对股票价格产生重大影响</a:t>
            </a:r>
          </a:p>
        </p:txBody>
      </p:sp>
      <p:sp>
        <p:nvSpPr>
          <p:cNvPr id="10" name="文本框 9">
            <a:extLst>
              <a:ext uri="{FF2B5EF4-FFF2-40B4-BE49-F238E27FC236}">
                <a16:creationId xmlns:a16="http://schemas.microsoft.com/office/drawing/2014/main" id="{07327744-79EE-449C-9674-583BD88CD479}"/>
              </a:ext>
            </a:extLst>
          </p:cNvPr>
          <p:cNvSpPr txBox="1"/>
          <p:nvPr/>
        </p:nvSpPr>
        <p:spPr>
          <a:xfrm>
            <a:off x="5073972" y="3351313"/>
            <a:ext cx="2018155" cy="400110"/>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监管政策</a:t>
            </a:r>
          </a:p>
        </p:txBody>
      </p:sp>
      <p:grpSp>
        <p:nvGrpSpPr>
          <p:cNvPr id="11" name="组合 10">
            <a:extLst>
              <a:ext uri="{FF2B5EF4-FFF2-40B4-BE49-F238E27FC236}">
                <a16:creationId xmlns:a16="http://schemas.microsoft.com/office/drawing/2014/main" id="{308D1A88-4078-4C7B-ADC7-7CA5675F3D8C}"/>
              </a:ext>
            </a:extLst>
          </p:cNvPr>
          <p:cNvGrpSpPr/>
          <p:nvPr/>
        </p:nvGrpSpPr>
        <p:grpSpPr>
          <a:xfrm>
            <a:off x="1691176" y="2801609"/>
            <a:ext cx="483665" cy="483665"/>
            <a:chOff x="1715858" y="1560522"/>
            <a:chExt cx="657427" cy="657427"/>
          </a:xfrm>
        </p:grpSpPr>
        <p:sp>
          <p:nvSpPr>
            <p:cNvPr id="14" name="椭圆 13">
              <a:extLst>
                <a:ext uri="{FF2B5EF4-FFF2-40B4-BE49-F238E27FC236}">
                  <a16:creationId xmlns:a16="http://schemas.microsoft.com/office/drawing/2014/main" id="{F8522266-9D3A-4A7A-9EE5-B9951C4FC633}"/>
                </a:ext>
              </a:extLst>
            </p:cNvPr>
            <p:cNvSpPr/>
            <p:nvPr/>
          </p:nvSpPr>
          <p:spPr>
            <a:xfrm>
              <a:off x="1715858" y="1560522"/>
              <a:ext cx="657427" cy="65742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grpSp>
          <p:nvGrpSpPr>
            <p:cNvPr id="15" name="Google Shape;1002;p32">
              <a:extLst>
                <a:ext uri="{FF2B5EF4-FFF2-40B4-BE49-F238E27FC236}">
                  <a16:creationId xmlns:a16="http://schemas.microsoft.com/office/drawing/2014/main" id="{4FAA3641-0B1D-4DAB-AE4A-FABA52A0FFF7}"/>
                </a:ext>
              </a:extLst>
            </p:cNvPr>
            <p:cNvGrpSpPr/>
            <p:nvPr/>
          </p:nvGrpSpPr>
          <p:grpSpPr>
            <a:xfrm>
              <a:off x="1909253" y="1727602"/>
              <a:ext cx="293777" cy="343455"/>
              <a:chOff x="-48237000" y="2342650"/>
              <a:chExt cx="256800" cy="300225"/>
            </a:xfrm>
            <a:solidFill>
              <a:schemeClr val="bg1"/>
            </a:solidFill>
          </p:grpSpPr>
          <p:sp>
            <p:nvSpPr>
              <p:cNvPr id="16" name="Google Shape;1003;p32">
                <a:extLst>
                  <a:ext uri="{FF2B5EF4-FFF2-40B4-BE49-F238E27FC236}">
                    <a16:creationId xmlns:a16="http://schemas.microsoft.com/office/drawing/2014/main" id="{9EAA189D-18D5-45CB-AD14-66368D7A6716}"/>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 name="Google Shape;1004;p32">
                <a:extLst>
                  <a:ext uri="{FF2B5EF4-FFF2-40B4-BE49-F238E27FC236}">
                    <a16:creationId xmlns:a16="http://schemas.microsoft.com/office/drawing/2014/main" id="{A45DEE0E-CB08-456D-AA27-EC33BA9CF776}"/>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1005;p32">
                <a:extLst>
                  <a:ext uri="{FF2B5EF4-FFF2-40B4-BE49-F238E27FC236}">
                    <a16:creationId xmlns:a16="http://schemas.microsoft.com/office/drawing/2014/main" id="{21158AD7-1668-427F-98F4-63454F076966}"/>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19" name="组合 18">
            <a:extLst>
              <a:ext uri="{FF2B5EF4-FFF2-40B4-BE49-F238E27FC236}">
                <a16:creationId xmlns:a16="http://schemas.microsoft.com/office/drawing/2014/main" id="{5DF95A13-959C-4CED-A7BC-FBBFF20159E7}"/>
              </a:ext>
            </a:extLst>
          </p:cNvPr>
          <p:cNvGrpSpPr/>
          <p:nvPr/>
        </p:nvGrpSpPr>
        <p:grpSpPr>
          <a:xfrm>
            <a:off x="5128673" y="2801609"/>
            <a:ext cx="483665" cy="483665"/>
            <a:chOff x="915687" y="1560522"/>
            <a:chExt cx="657427" cy="657427"/>
          </a:xfrm>
        </p:grpSpPr>
        <p:sp>
          <p:nvSpPr>
            <p:cNvPr id="20" name="椭圆 19">
              <a:extLst>
                <a:ext uri="{FF2B5EF4-FFF2-40B4-BE49-F238E27FC236}">
                  <a16:creationId xmlns:a16="http://schemas.microsoft.com/office/drawing/2014/main" id="{326F8B7F-33E9-46DA-A36F-A92F76341EC3}"/>
                </a:ext>
              </a:extLst>
            </p:cNvPr>
            <p:cNvSpPr/>
            <p:nvPr/>
          </p:nvSpPr>
          <p:spPr>
            <a:xfrm>
              <a:off x="915687" y="1560522"/>
              <a:ext cx="657427" cy="65742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grpSp>
          <p:nvGrpSpPr>
            <p:cNvPr id="21" name="Google Shape;982;p32">
              <a:extLst>
                <a:ext uri="{FF2B5EF4-FFF2-40B4-BE49-F238E27FC236}">
                  <a16:creationId xmlns:a16="http://schemas.microsoft.com/office/drawing/2014/main" id="{D55C00C6-91F7-44A5-A137-B05C2E7BF2E4}"/>
                </a:ext>
              </a:extLst>
            </p:cNvPr>
            <p:cNvGrpSpPr/>
            <p:nvPr/>
          </p:nvGrpSpPr>
          <p:grpSpPr>
            <a:xfrm>
              <a:off x="1092354" y="1729907"/>
              <a:ext cx="341623" cy="338862"/>
              <a:chOff x="-31166825" y="1939525"/>
              <a:chExt cx="293800" cy="291425"/>
            </a:xfrm>
            <a:solidFill>
              <a:schemeClr val="bg1"/>
            </a:solidFill>
          </p:grpSpPr>
          <p:sp>
            <p:nvSpPr>
              <p:cNvPr id="22" name="Google Shape;983;p32">
                <a:extLst>
                  <a:ext uri="{FF2B5EF4-FFF2-40B4-BE49-F238E27FC236}">
                    <a16:creationId xmlns:a16="http://schemas.microsoft.com/office/drawing/2014/main" id="{0606DBAF-4F7C-44EB-96A1-824FFA662A96}"/>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984;p32">
                <a:extLst>
                  <a:ext uri="{FF2B5EF4-FFF2-40B4-BE49-F238E27FC236}">
                    <a16:creationId xmlns:a16="http://schemas.microsoft.com/office/drawing/2014/main" id="{A7E85255-242A-4006-BF8B-D812720545D7}"/>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985;p32">
                <a:extLst>
                  <a:ext uri="{FF2B5EF4-FFF2-40B4-BE49-F238E27FC236}">
                    <a16:creationId xmlns:a16="http://schemas.microsoft.com/office/drawing/2014/main" id="{CAF8B9BB-BD96-4177-92A7-3419869FF8C0}"/>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986;p32">
                <a:extLst>
                  <a:ext uri="{FF2B5EF4-FFF2-40B4-BE49-F238E27FC236}">
                    <a16:creationId xmlns:a16="http://schemas.microsoft.com/office/drawing/2014/main" id="{FB72210B-DCB9-433B-95F9-6600DC5C94C5}"/>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987;p32">
                <a:extLst>
                  <a:ext uri="{FF2B5EF4-FFF2-40B4-BE49-F238E27FC236}">
                    <a16:creationId xmlns:a16="http://schemas.microsoft.com/office/drawing/2014/main" id="{F8C287EB-7CC3-479F-A5A4-1DD5ED973A79}"/>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 name="Google Shape;988;p32">
                <a:extLst>
                  <a:ext uri="{FF2B5EF4-FFF2-40B4-BE49-F238E27FC236}">
                    <a16:creationId xmlns:a16="http://schemas.microsoft.com/office/drawing/2014/main" id="{ED211495-F001-4798-B737-810CEC63D21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 name="Google Shape;989;p32">
                <a:extLst>
                  <a:ext uri="{FF2B5EF4-FFF2-40B4-BE49-F238E27FC236}">
                    <a16:creationId xmlns:a16="http://schemas.microsoft.com/office/drawing/2014/main" id="{A68FCC6F-3B39-48EB-A15F-E2337BC67E3C}"/>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 name="Google Shape;990;p32">
                <a:extLst>
                  <a:ext uri="{FF2B5EF4-FFF2-40B4-BE49-F238E27FC236}">
                    <a16:creationId xmlns:a16="http://schemas.microsoft.com/office/drawing/2014/main" id="{4150FC67-3612-48C4-B25E-49CF471F07B7}"/>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991;p32">
                <a:extLst>
                  <a:ext uri="{FF2B5EF4-FFF2-40B4-BE49-F238E27FC236}">
                    <a16:creationId xmlns:a16="http://schemas.microsoft.com/office/drawing/2014/main" id="{1840012D-AB64-41A2-B6CA-AD8E1903BC71}"/>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992;p32">
                <a:extLst>
                  <a:ext uri="{FF2B5EF4-FFF2-40B4-BE49-F238E27FC236}">
                    <a16:creationId xmlns:a16="http://schemas.microsoft.com/office/drawing/2014/main" id="{583D624F-7F9E-4BEF-831C-E1B722C62FCB}"/>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993;p32">
                <a:extLst>
                  <a:ext uri="{FF2B5EF4-FFF2-40B4-BE49-F238E27FC236}">
                    <a16:creationId xmlns:a16="http://schemas.microsoft.com/office/drawing/2014/main" id="{644A1B93-82E9-49BE-ACB6-3300D75DB8D1}"/>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cxnSp>
        <p:nvCxnSpPr>
          <p:cNvPr id="33" name="Straight Connector 20">
            <a:extLst>
              <a:ext uri="{FF2B5EF4-FFF2-40B4-BE49-F238E27FC236}">
                <a16:creationId xmlns:a16="http://schemas.microsoft.com/office/drawing/2014/main" id="{59DB756E-1D7A-425D-AD46-3E06BAFBAD3C}"/>
              </a:ext>
            </a:extLst>
          </p:cNvPr>
          <p:cNvCxnSpPr>
            <a:cxnSpLocks/>
          </p:cNvCxnSpPr>
          <p:nvPr/>
        </p:nvCxnSpPr>
        <p:spPr>
          <a:xfrm>
            <a:off x="8000833" y="2830826"/>
            <a:ext cx="0" cy="1798755"/>
          </a:xfrm>
          <a:prstGeom prst="line">
            <a:avLst/>
          </a:prstGeom>
          <a:ln w="19050">
            <a:solidFill>
              <a:schemeClr val="tx1">
                <a:lumMod val="75000"/>
                <a:lumOff val="25000"/>
                <a:alpha val="51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7972C56-5C95-4D3E-B6BF-1EEE0BEA2E11}"/>
              </a:ext>
            </a:extLst>
          </p:cNvPr>
          <p:cNvSpPr txBox="1"/>
          <p:nvPr/>
        </p:nvSpPr>
        <p:spPr>
          <a:xfrm>
            <a:off x="8738486" y="3732014"/>
            <a:ext cx="2417183" cy="831253"/>
          </a:xfrm>
          <a:prstGeom prst="rect">
            <a:avLst/>
          </a:prstGeom>
          <a:noFill/>
        </p:spPr>
        <p:txBody>
          <a:bodyPr wrap="square" rtlCol="0">
            <a:spAutoFit/>
          </a:bodyPr>
          <a:lstStyle/>
          <a:p>
            <a:pPr algn="just">
              <a:lnSpc>
                <a:spcPts val="2000"/>
              </a:lnSpc>
            </a:pPr>
            <a:r>
              <a:rPr lang="zh-CN" altLang="en-US" sz="1100" spc="1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尽管短期内股价有所波动，但长期来看，优秀的医药公司股票普遍呈现上涨趋势。</a:t>
            </a:r>
          </a:p>
        </p:txBody>
      </p:sp>
      <p:sp>
        <p:nvSpPr>
          <p:cNvPr id="35" name="文本框 34">
            <a:extLst>
              <a:ext uri="{FF2B5EF4-FFF2-40B4-BE49-F238E27FC236}">
                <a16:creationId xmlns:a16="http://schemas.microsoft.com/office/drawing/2014/main" id="{868F464C-66BF-4BA6-BDE5-02C8730F7975}"/>
              </a:ext>
            </a:extLst>
          </p:cNvPr>
          <p:cNvSpPr txBox="1"/>
          <p:nvPr/>
        </p:nvSpPr>
        <p:spPr>
          <a:xfrm>
            <a:off x="8721872" y="3351313"/>
            <a:ext cx="2018155" cy="400110"/>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长期看涨</a:t>
            </a:r>
          </a:p>
        </p:txBody>
      </p:sp>
      <p:grpSp>
        <p:nvGrpSpPr>
          <p:cNvPr id="36" name="组合 35">
            <a:extLst>
              <a:ext uri="{FF2B5EF4-FFF2-40B4-BE49-F238E27FC236}">
                <a16:creationId xmlns:a16="http://schemas.microsoft.com/office/drawing/2014/main" id="{4E3DD524-A488-4052-93AD-35132D0BC532}"/>
              </a:ext>
            </a:extLst>
          </p:cNvPr>
          <p:cNvGrpSpPr/>
          <p:nvPr/>
        </p:nvGrpSpPr>
        <p:grpSpPr>
          <a:xfrm>
            <a:off x="8776573" y="2801609"/>
            <a:ext cx="483665" cy="483665"/>
            <a:chOff x="915687" y="1560522"/>
            <a:chExt cx="657427" cy="657427"/>
          </a:xfrm>
        </p:grpSpPr>
        <p:sp>
          <p:nvSpPr>
            <p:cNvPr id="37" name="椭圆 36">
              <a:extLst>
                <a:ext uri="{FF2B5EF4-FFF2-40B4-BE49-F238E27FC236}">
                  <a16:creationId xmlns:a16="http://schemas.microsoft.com/office/drawing/2014/main" id="{22D3AEB1-826C-48B7-817F-CCA4E5713663}"/>
                </a:ext>
              </a:extLst>
            </p:cNvPr>
            <p:cNvSpPr/>
            <p:nvPr/>
          </p:nvSpPr>
          <p:spPr>
            <a:xfrm>
              <a:off x="915687" y="1560522"/>
              <a:ext cx="657427" cy="65742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grpSp>
          <p:nvGrpSpPr>
            <p:cNvPr id="38" name="Google Shape;982;p32">
              <a:extLst>
                <a:ext uri="{FF2B5EF4-FFF2-40B4-BE49-F238E27FC236}">
                  <a16:creationId xmlns:a16="http://schemas.microsoft.com/office/drawing/2014/main" id="{48524D76-7D59-4307-8A53-BB6495D57274}"/>
                </a:ext>
              </a:extLst>
            </p:cNvPr>
            <p:cNvGrpSpPr/>
            <p:nvPr/>
          </p:nvGrpSpPr>
          <p:grpSpPr>
            <a:xfrm>
              <a:off x="1092354" y="1729907"/>
              <a:ext cx="341623" cy="338862"/>
              <a:chOff x="-31166825" y="1939525"/>
              <a:chExt cx="293800" cy="291425"/>
            </a:xfrm>
            <a:solidFill>
              <a:schemeClr val="bg1"/>
            </a:solidFill>
          </p:grpSpPr>
          <p:sp>
            <p:nvSpPr>
              <p:cNvPr id="39" name="Google Shape;983;p32">
                <a:extLst>
                  <a:ext uri="{FF2B5EF4-FFF2-40B4-BE49-F238E27FC236}">
                    <a16:creationId xmlns:a16="http://schemas.microsoft.com/office/drawing/2014/main" id="{770D218B-FC74-48DE-B434-7E0614BD5922}"/>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984;p32">
                <a:extLst>
                  <a:ext uri="{FF2B5EF4-FFF2-40B4-BE49-F238E27FC236}">
                    <a16:creationId xmlns:a16="http://schemas.microsoft.com/office/drawing/2014/main" id="{1C8635AE-E57A-4193-92A3-5D22580FE208}"/>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985;p32">
                <a:extLst>
                  <a:ext uri="{FF2B5EF4-FFF2-40B4-BE49-F238E27FC236}">
                    <a16:creationId xmlns:a16="http://schemas.microsoft.com/office/drawing/2014/main" id="{7762BA12-6B6B-46EA-9BA6-FE7B5D81A56A}"/>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986;p32">
                <a:extLst>
                  <a:ext uri="{FF2B5EF4-FFF2-40B4-BE49-F238E27FC236}">
                    <a16:creationId xmlns:a16="http://schemas.microsoft.com/office/drawing/2014/main" id="{D05C74DC-8619-4C8F-9776-93D6B700994A}"/>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 name="Google Shape;987;p32">
                <a:extLst>
                  <a:ext uri="{FF2B5EF4-FFF2-40B4-BE49-F238E27FC236}">
                    <a16:creationId xmlns:a16="http://schemas.microsoft.com/office/drawing/2014/main" id="{C044A07B-2020-4281-9B6B-788BA9AC3C7B}"/>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 name="Google Shape;988;p32">
                <a:extLst>
                  <a:ext uri="{FF2B5EF4-FFF2-40B4-BE49-F238E27FC236}">
                    <a16:creationId xmlns:a16="http://schemas.microsoft.com/office/drawing/2014/main" id="{BA1FCFC6-7BEB-4D0D-BEC4-9FB062880313}"/>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 name="Google Shape;989;p32">
                <a:extLst>
                  <a:ext uri="{FF2B5EF4-FFF2-40B4-BE49-F238E27FC236}">
                    <a16:creationId xmlns:a16="http://schemas.microsoft.com/office/drawing/2014/main" id="{0A5993D1-C2C9-47C5-81B9-5CCE31DE44C6}"/>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990;p32">
                <a:extLst>
                  <a:ext uri="{FF2B5EF4-FFF2-40B4-BE49-F238E27FC236}">
                    <a16:creationId xmlns:a16="http://schemas.microsoft.com/office/drawing/2014/main" id="{357C912E-D938-4BEB-8B3D-4319FEC06389}"/>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 name="Google Shape;991;p32">
                <a:extLst>
                  <a:ext uri="{FF2B5EF4-FFF2-40B4-BE49-F238E27FC236}">
                    <a16:creationId xmlns:a16="http://schemas.microsoft.com/office/drawing/2014/main" id="{B200C500-67D5-4468-BB67-E34B030C5C2E}"/>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 name="Google Shape;992;p32">
                <a:extLst>
                  <a:ext uri="{FF2B5EF4-FFF2-40B4-BE49-F238E27FC236}">
                    <a16:creationId xmlns:a16="http://schemas.microsoft.com/office/drawing/2014/main" id="{3D23719D-1041-4639-B1EC-01D54E766291}"/>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 name="Google Shape;993;p32">
                <a:extLst>
                  <a:ext uri="{FF2B5EF4-FFF2-40B4-BE49-F238E27FC236}">
                    <a16:creationId xmlns:a16="http://schemas.microsoft.com/office/drawing/2014/main" id="{56DD0209-C055-473B-A666-49B6F0785DE2}"/>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extLst>
      <p:ext uri="{BB962C8B-B14F-4D97-AF65-F5344CB8AC3E}">
        <p14:creationId xmlns:p14="http://schemas.microsoft.com/office/powerpoint/2010/main" val="392079929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1000"/>
                                        <p:tgtEl>
                                          <p:spTgt spid="33"/>
                                        </p:tgtEl>
                                      </p:cBhvr>
                                    </p:animEffect>
                                    <p:anim calcmode="lin" valueType="num">
                                      <p:cBhvr>
                                        <p:cTn id="46" dur="1000" fill="hold"/>
                                        <p:tgtEl>
                                          <p:spTgt spid="33"/>
                                        </p:tgtEl>
                                        <p:attrNameLst>
                                          <p:attrName>ppt_x</p:attrName>
                                        </p:attrNameLst>
                                      </p:cBhvr>
                                      <p:tavLst>
                                        <p:tav tm="0">
                                          <p:val>
                                            <p:strVal val="#ppt_x"/>
                                          </p:val>
                                        </p:tav>
                                        <p:tav tm="100000">
                                          <p:val>
                                            <p:strVal val="#ppt_x"/>
                                          </p:val>
                                        </p:tav>
                                      </p:tavLst>
                                    </p:anim>
                                    <p:anim calcmode="lin" valueType="num">
                                      <p:cBhvr>
                                        <p:cTn id="47" dur="1000" fill="hold"/>
                                        <p:tgtEl>
                                          <p:spTgt spid="3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anim calcmode="lin" valueType="num">
                                      <p:cBhvr>
                                        <p:cTn id="51" dur="1000" fill="hold"/>
                                        <p:tgtEl>
                                          <p:spTgt spid="34"/>
                                        </p:tgtEl>
                                        <p:attrNameLst>
                                          <p:attrName>ppt_x</p:attrName>
                                        </p:attrNameLst>
                                      </p:cBhvr>
                                      <p:tavLst>
                                        <p:tav tm="0">
                                          <p:val>
                                            <p:strVal val="#ppt_x"/>
                                          </p:val>
                                        </p:tav>
                                        <p:tav tm="100000">
                                          <p:val>
                                            <p:strVal val="#ppt_x"/>
                                          </p:val>
                                        </p:tav>
                                      </p:tavLst>
                                    </p:anim>
                                    <p:anim calcmode="lin" valueType="num">
                                      <p:cBhvr>
                                        <p:cTn id="52" dur="1000" fill="hold"/>
                                        <p:tgtEl>
                                          <p:spTgt spid="3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anim calcmode="lin" valueType="num">
                                      <p:cBhvr>
                                        <p:cTn id="56" dur="1000" fill="hold"/>
                                        <p:tgtEl>
                                          <p:spTgt spid="35"/>
                                        </p:tgtEl>
                                        <p:attrNameLst>
                                          <p:attrName>ppt_x</p:attrName>
                                        </p:attrNameLst>
                                      </p:cBhvr>
                                      <p:tavLst>
                                        <p:tav tm="0">
                                          <p:val>
                                            <p:strVal val="#ppt_x"/>
                                          </p:val>
                                        </p:tav>
                                        <p:tav tm="100000">
                                          <p:val>
                                            <p:strVal val="#ppt_x"/>
                                          </p:val>
                                        </p:tav>
                                      </p:tavLst>
                                    </p:anim>
                                    <p:anim calcmode="lin" valueType="num">
                                      <p:cBhvr>
                                        <p:cTn id="57" dur="1000" fill="hold"/>
                                        <p:tgtEl>
                                          <p:spTgt spid="3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p:bldP spid="10"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DAF387F-4EE4-5BD6-8B5D-EBBC3738C1D4}"/>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9103D430-CC30-5EF0-3281-1EEA16DF4224}"/>
              </a:ext>
            </a:extLst>
          </p:cNvPr>
          <p:cNvSpPr txBox="1"/>
          <p:nvPr/>
        </p:nvSpPr>
        <p:spPr>
          <a:xfrm>
            <a:off x="4766605" y="1315791"/>
            <a:ext cx="2959236" cy="523220"/>
          </a:xfrm>
          <a:prstGeom prst="rect">
            <a:avLst/>
          </a:prstGeom>
          <a:solidFill>
            <a:schemeClr val="accent1">
              <a:lumMod val="60000"/>
              <a:lumOff val="40000"/>
            </a:schemeClr>
          </a:solidFill>
        </p:spPr>
        <p:txBody>
          <a:bodyPr wrap="square" rtlCol="0">
            <a:spAutoFit/>
          </a:bodyPr>
          <a:lstStyle/>
          <a:p>
            <a:pPr algn="dist"/>
            <a:r>
              <a:rPr lang="zh-CN" altLang="en-US" sz="28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科技行业</a:t>
            </a:r>
          </a:p>
        </p:txBody>
      </p:sp>
      <p:sp>
        <p:nvSpPr>
          <p:cNvPr id="4" name="矩形 3">
            <a:extLst>
              <a:ext uri="{FF2B5EF4-FFF2-40B4-BE49-F238E27FC236}">
                <a16:creationId xmlns:a16="http://schemas.microsoft.com/office/drawing/2014/main" id="{CB9ECCD5-8404-CC18-7049-A737EE5208D2}"/>
              </a:ext>
            </a:extLst>
          </p:cNvPr>
          <p:cNvSpPr/>
          <p:nvPr/>
        </p:nvSpPr>
        <p:spPr>
          <a:xfrm>
            <a:off x="1557061" y="2713813"/>
            <a:ext cx="4149743" cy="106980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DD00A485-7FB6-FA65-95B1-8FD50A6D440C}"/>
              </a:ext>
            </a:extLst>
          </p:cNvPr>
          <p:cNvGrpSpPr/>
          <p:nvPr/>
        </p:nvGrpSpPr>
        <p:grpSpPr>
          <a:xfrm>
            <a:off x="1358920" y="3050722"/>
            <a:ext cx="396281" cy="396281"/>
            <a:chOff x="6338697" y="2549187"/>
            <a:chExt cx="396281" cy="396281"/>
          </a:xfrm>
        </p:grpSpPr>
        <p:sp>
          <p:nvSpPr>
            <p:cNvPr id="7" name="椭圆 6">
              <a:extLst>
                <a:ext uri="{FF2B5EF4-FFF2-40B4-BE49-F238E27FC236}">
                  <a16:creationId xmlns:a16="http://schemas.microsoft.com/office/drawing/2014/main" id="{4178F34B-B14F-9698-0658-A9F2541E21C1}"/>
                </a:ext>
              </a:extLst>
            </p:cNvPr>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2">
              <a:extLst>
                <a:ext uri="{FF2B5EF4-FFF2-40B4-BE49-F238E27FC236}">
                  <a16:creationId xmlns:a16="http://schemas.microsoft.com/office/drawing/2014/main" id="{39373260-B079-DA73-8B0A-42F0449643BD}"/>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58号-创中黑" panose="00000500000000000000" pitchFamily="2" charset="-122"/>
              </a:endParaRPr>
            </a:p>
          </p:txBody>
        </p:sp>
      </p:grpSp>
      <p:sp>
        <p:nvSpPr>
          <p:cNvPr id="13" name="文本框 12">
            <a:extLst>
              <a:ext uri="{FF2B5EF4-FFF2-40B4-BE49-F238E27FC236}">
                <a16:creationId xmlns:a16="http://schemas.microsoft.com/office/drawing/2014/main" id="{87480191-BDDF-728E-5863-CFCEA67E6782}"/>
              </a:ext>
            </a:extLst>
          </p:cNvPr>
          <p:cNvSpPr txBox="1"/>
          <p:nvPr/>
        </p:nvSpPr>
        <p:spPr>
          <a:xfrm>
            <a:off x="1860268" y="2792178"/>
            <a:ext cx="3678538" cy="913070"/>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随着科技的飞速发展，科技行业的股票在股市中占据重要地位</a:t>
            </a:r>
            <a:endParaRPr lang="en-US" altLang="zh-CN"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包括互联网、软件、电子、半导体等科技公司。</a:t>
            </a:r>
          </a:p>
        </p:txBody>
      </p:sp>
      <p:sp>
        <p:nvSpPr>
          <p:cNvPr id="14" name="矩形 13">
            <a:extLst>
              <a:ext uri="{FF2B5EF4-FFF2-40B4-BE49-F238E27FC236}">
                <a16:creationId xmlns:a16="http://schemas.microsoft.com/office/drawing/2014/main" id="{F5E4DB89-B1E1-C600-7BED-0FB453B64C99}"/>
              </a:ext>
            </a:extLst>
          </p:cNvPr>
          <p:cNvSpPr/>
          <p:nvPr/>
        </p:nvSpPr>
        <p:spPr>
          <a:xfrm>
            <a:off x="1557061" y="4292364"/>
            <a:ext cx="4149743" cy="106980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9A8075AF-7798-7AD1-D5F3-ACD73529C179}"/>
              </a:ext>
            </a:extLst>
          </p:cNvPr>
          <p:cNvGrpSpPr/>
          <p:nvPr/>
        </p:nvGrpSpPr>
        <p:grpSpPr>
          <a:xfrm>
            <a:off x="1358920" y="4629273"/>
            <a:ext cx="396281" cy="396281"/>
            <a:chOff x="6338697" y="2549187"/>
            <a:chExt cx="396281" cy="396281"/>
          </a:xfrm>
        </p:grpSpPr>
        <p:sp>
          <p:nvSpPr>
            <p:cNvPr id="16" name="椭圆 15">
              <a:extLst>
                <a:ext uri="{FF2B5EF4-FFF2-40B4-BE49-F238E27FC236}">
                  <a16:creationId xmlns:a16="http://schemas.microsoft.com/office/drawing/2014/main" id="{DFC636B2-2DD7-4391-22B9-C03FE0454600}"/>
                </a:ext>
              </a:extLst>
            </p:cNvPr>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Shape 52">
              <a:extLst>
                <a:ext uri="{FF2B5EF4-FFF2-40B4-BE49-F238E27FC236}">
                  <a16:creationId xmlns:a16="http://schemas.microsoft.com/office/drawing/2014/main" id="{65E4BFC5-115E-D602-2C7D-5044E7156F1C}"/>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58号-创中黑" panose="00000500000000000000" pitchFamily="2" charset="-122"/>
              </a:endParaRPr>
            </a:p>
          </p:txBody>
        </p:sp>
      </p:grpSp>
      <p:sp>
        <p:nvSpPr>
          <p:cNvPr id="19" name="文本框 18">
            <a:extLst>
              <a:ext uri="{FF2B5EF4-FFF2-40B4-BE49-F238E27FC236}">
                <a16:creationId xmlns:a16="http://schemas.microsoft.com/office/drawing/2014/main" id="{5765A50B-764D-EDA2-3AD1-E427C4327FC5}"/>
              </a:ext>
            </a:extLst>
          </p:cNvPr>
          <p:cNvSpPr txBox="1"/>
          <p:nvPr/>
        </p:nvSpPr>
        <p:spPr>
          <a:xfrm>
            <a:off x="1860268" y="4268136"/>
            <a:ext cx="3678538" cy="1118255"/>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通过分析科技公司的研发投入占比、专利数量以及新产品的推出频率等指标，评估其创新能力。能够不断推出具有创新性产品和服务的公司，往往更有可能在市场中占据领先地位。</a:t>
            </a:r>
          </a:p>
        </p:txBody>
      </p:sp>
      <p:pic>
        <p:nvPicPr>
          <p:cNvPr id="26" name="图片 25">
            <a:extLst>
              <a:ext uri="{FF2B5EF4-FFF2-40B4-BE49-F238E27FC236}">
                <a16:creationId xmlns:a16="http://schemas.microsoft.com/office/drawing/2014/main" id="{1CC86480-B74B-93EA-F3EC-DDE23BB8CD42}"/>
              </a:ext>
            </a:extLst>
          </p:cNvPr>
          <p:cNvPicPr>
            <a:picLocks noChangeAspect="1"/>
          </p:cNvPicPr>
          <p:nvPr/>
        </p:nvPicPr>
        <p:blipFill>
          <a:blip r:embed="rId3"/>
          <a:stretch>
            <a:fillRect/>
          </a:stretch>
        </p:blipFill>
        <p:spPr>
          <a:xfrm>
            <a:off x="7045451" y="2597591"/>
            <a:ext cx="5324856" cy="3153156"/>
          </a:xfrm>
          <a:prstGeom prst="rect">
            <a:avLst/>
          </a:prstGeom>
        </p:spPr>
      </p:pic>
    </p:spTree>
    <p:extLst>
      <p:ext uri="{BB962C8B-B14F-4D97-AF65-F5344CB8AC3E}">
        <p14:creationId xmlns:p14="http://schemas.microsoft.com/office/powerpoint/2010/main" val="354243962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0-#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0-#ppt_w/2"/>
                                          </p:val>
                                        </p:tav>
                                        <p:tav tm="100000">
                                          <p:val>
                                            <p:strVal val="#ppt_x"/>
                                          </p:val>
                                        </p:tav>
                                      </p:tavLst>
                                    </p:anim>
                                    <p:anim calcmode="lin" valueType="num">
                                      <p:cBhvr additive="base">
                                        <p:cTn id="24" dur="10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000" fill="hold"/>
                                        <p:tgtEl>
                                          <p:spTgt spid="15"/>
                                        </p:tgtEl>
                                        <p:attrNameLst>
                                          <p:attrName>ppt_x</p:attrName>
                                        </p:attrNameLst>
                                      </p:cBhvr>
                                      <p:tavLst>
                                        <p:tav tm="0">
                                          <p:val>
                                            <p:strVal val="0-#ppt_w/2"/>
                                          </p:val>
                                        </p:tav>
                                        <p:tav tm="100000">
                                          <p:val>
                                            <p:strVal val="#ppt_x"/>
                                          </p:val>
                                        </p:tav>
                                      </p:tavLst>
                                    </p:anim>
                                    <p:anim calcmode="lin" valueType="num">
                                      <p:cBhvr additive="base">
                                        <p:cTn id="28"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42E3C1B-FA58-A2F0-1DB7-CB82700E706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2253ECB-94CA-D598-CE04-13D20B2E14EE}"/>
              </a:ext>
            </a:extLst>
          </p:cNvPr>
          <p:cNvSpPr txBox="1"/>
          <p:nvPr/>
        </p:nvSpPr>
        <p:spPr>
          <a:xfrm>
            <a:off x="4766605" y="1315791"/>
            <a:ext cx="2959236" cy="523220"/>
          </a:xfrm>
          <a:prstGeom prst="rect">
            <a:avLst/>
          </a:prstGeom>
          <a:solidFill>
            <a:schemeClr val="accent1">
              <a:lumMod val="60000"/>
              <a:lumOff val="40000"/>
            </a:schemeClr>
          </a:solidFill>
        </p:spPr>
        <p:txBody>
          <a:bodyPr wrap="square" rtlCol="0">
            <a:spAutoFit/>
          </a:bodyPr>
          <a:lstStyle/>
          <a:p>
            <a:pPr algn="dist"/>
            <a:r>
              <a:rPr lang="zh-CN" altLang="en-US" sz="28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消费电子行业</a:t>
            </a:r>
          </a:p>
        </p:txBody>
      </p:sp>
      <p:sp>
        <p:nvSpPr>
          <p:cNvPr id="4" name="矩形 3">
            <a:extLst>
              <a:ext uri="{FF2B5EF4-FFF2-40B4-BE49-F238E27FC236}">
                <a16:creationId xmlns:a16="http://schemas.microsoft.com/office/drawing/2014/main" id="{6D21D17C-1298-2637-CC84-69CD80C8E2AC}"/>
              </a:ext>
            </a:extLst>
          </p:cNvPr>
          <p:cNvSpPr/>
          <p:nvPr/>
        </p:nvSpPr>
        <p:spPr>
          <a:xfrm>
            <a:off x="5702009" y="2545378"/>
            <a:ext cx="6257035" cy="107508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0DF14A27-66E9-7639-5EC9-BF7208A5D134}"/>
              </a:ext>
            </a:extLst>
          </p:cNvPr>
          <p:cNvGrpSpPr/>
          <p:nvPr/>
        </p:nvGrpSpPr>
        <p:grpSpPr>
          <a:xfrm>
            <a:off x="5473421" y="2881158"/>
            <a:ext cx="457176" cy="398239"/>
            <a:chOff x="6338697" y="2549187"/>
            <a:chExt cx="396281" cy="396281"/>
          </a:xfrm>
        </p:grpSpPr>
        <p:sp>
          <p:nvSpPr>
            <p:cNvPr id="7" name="椭圆 6">
              <a:extLst>
                <a:ext uri="{FF2B5EF4-FFF2-40B4-BE49-F238E27FC236}">
                  <a16:creationId xmlns:a16="http://schemas.microsoft.com/office/drawing/2014/main" id="{416901C3-656F-F214-75B3-BD35427F8FFF}"/>
                </a:ext>
              </a:extLst>
            </p:cNvPr>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2">
              <a:extLst>
                <a:ext uri="{FF2B5EF4-FFF2-40B4-BE49-F238E27FC236}">
                  <a16:creationId xmlns:a16="http://schemas.microsoft.com/office/drawing/2014/main" id="{53B1AF4C-FF07-1B52-61D6-254AFE8F1DCD}"/>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58号-创中黑" panose="00000500000000000000" pitchFamily="2" charset="-122"/>
              </a:endParaRPr>
            </a:p>
          </p:txBody>
        </p:sp>
      </p:grpSp>
      <p:sp>
        <p:nvSpPr>
          <p:cNvPr id="13" name="文本框 12">
            <a:extLst>
              <a:ext uri="{FF2B5EF4-FFF2-40B4-BE49-F238E27FC236}">
                <a16:creationId xmlns:a16="http://schemas.microsoft.com/office/drawing/2014/main" id="{40E7DFB5-58BC-F9B2-6B82-EA25A0E12866}"/>
              </a:ext>
            </a:extLst>
          </p:cNvPr>
          <p:cNvSpPr txBox="1"/>
          <p:nvPr/>
        </p:nvSpPr>
        <p:spPr>
          <a:xfrm>
            <a:off x="6005217" y="2623743"/>
            <a:ext cx="5546546" cy="913070"/>
          </a:xfrm>
          <a:prstGeom prst="rect">
            <a:avLst/>
          </a:prstGeom>
          <a:noFill/>
        </p:spPr>
        <p:txBody>
          <a:bodyPr wrap="square" rtlCol="0">
            <a:spAutoFit/>
          </a:bodyPr>
          <a:lstStyle/>
          <a:p>
            <a:pPr algn="just">
              <a:lnSpc>
                <a:spcPts val="1600"/>
              </a:lnSpc>
            </a:pPr>
            <a:r>
              <a:rPr lang="zh-CN" altLang="en-US" sz="16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消费电子行业的兴衰直接影响到相关企业的股票表现</a:t>
            </a:r>
            <a:endParaRPr lang="en-US" altLang="zh-CN" sz="14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随着技术的不断革新和消费者需求的多样化，消费电子产品的更新换代速度加快，这不仅推动了行业的发展，也使得相关企业的股票价格呈现出较大的波动性</a:t>
            </a:r>
          </a:p>
        </p:txBody>
      </p:sp>
      <p:sp>
        <p:nvSpPr>
          <p:cNvPr id="14" name="矩形 13">
            <a:extLst>
              <a:ext uri="{FF2B5EF4-FFF2-40B4-BE49-F238E27FC236}">
                <a16:creationId xmlns:a16="http://schemas.microsoft.com/office/drawing/2014/main" id="{322575F8-B434-9A6B-7D4E-E0F003E90C5D}"/>
              </a:ext>
            </a:extLst>
          </p:cNvPr>
          <p:cNvSpPr/>
          <p:nvPr/>
        </p:nvSpPr>
        <p:spPr>
          <a:xfrm>
            <a:off x="5702009" y="4123929"/>
            <a:ext cx="6257035" cy="107508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AB245DD5-8678-75B0-C0E0-FD0378F9907F}"/>
              </a:ext>
            </a:extLst>
          </p:cNvPr>
          <p:cNvGrpSpPr/>
          <p:nvPr/>
        </p:nvGrpSpPr>
        <p:grpSpPr>
          <a:xfrm>
            <a:off x="5473421" y="4453644"/>
            <a:ext cx="457176" cy="398239"/>
            <a:chOff x="6338697" y="2549187"/>
            <a:chExt cx="396281" cy="396281"/>
          </a:xfrm>
        </p:grpSpPr>
        <p:sp>
          <p:nvSpPr>
            <p:cNvPr id="16" name="椭圆 15">
              <a:extLst>
                <a:ext uri="{FF2B5EF4-FFF2-40B4-BE49-F238E27FC236}">
                  <a16:creationId xmlns:a16="http://schemas.microsoft.com/office/drawing/2014/main" id="{239EC301-2BAF-C031-4C98-F779A2206E9B}"/>
                </a:ext>
              </a:extLst>
            </p:cNvPr>
            <p:cNvSpPr/>
            <p:nvPr/>
          </p:nvSpPr>
          <p:spPr>
            <a:xfrm>
              <a:off x="6338697" y="2549187"/>
              <a:ext cx="396281" cy="396281"/>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Shape 52">
              <a:extLst>
                <a:ext uri="{FF2B5EF4-FFF2-40B4-BE49-F238E27FC236}">
                  <a16:creationId xmlns:a16="http://schemas.microsoft.com/office/drawing/2014/main" id="{BE6B0C7E-9AA1-7A7D-54B4-37E775187DDF}"/>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58号-创中黑" panose="00000500000000000000" pitchFamily="2" charset="-122"/>
              </a:endParaRPr>
            </a:p>
          </p:txBody>
        </p:sp>
      </p:grpSp>
      <p:sp>
        <p:nvSpPr>
          <p:cNvPr id="19" name="文本框 18">
            <a:extLst>
              <a:ext uri="{FF2B5EF4-FFF2-40B4-BE49-F238E27FC236}">
                <a16:creationId xmlns:a16="http://schemas.microsoft.com/office/drawing/2014/main" id="{2FB62384-1821-C92D-7102-C29F36829EA5}"/>
              </a:ext>
            </a:extLst>
          </p:cNvPr>
          <p:cNvSpPr txBox="1"/>
          <p:nvPr/>
        </p:nvSpPr>
        <p:spPr>
          <a:xfrm>
            <a:off x="6005217" y="4196228"/>
            <a:ext cx="5546546" cy="913070"/>
          </a:xfrm>
          <a:prstGeom prst="rect">
            <a:avLst/>
          </a:prstGeom>
          <a:noFill/>
        </p:spPr>
        <p:txBody>
          <a:bodyPr wrap="square" rtlCol="0">
            <a:spAutoFit/>
          </a:bodyPr>
          <a:lstStyle/>
          <a:p>
            <a:pPr algn="just">
              <a:lnSpc>
                <a:spcPts val="1600"/>
              </a:lnSpc>
            </a:pPr>
            <a:r>
              <a:rPr lang="zh-CN" altLang="en-US" sz="16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创新周期是影响股票市场波动的重要因素</a:t>
            </a:r>
            <a:endParaRPr lang="en-US" altLang="zh-CN" sz="1600" b="1"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每当行业内出现重大技术突破或产品创新时，相关企业的市场竞争力会显著增强，从而吸引投资者的关注，推高股价。反之，如果行业创新停滞，市场对未来的预期降低，股价可能会出现下跌</a:t>
            </a:r>
          </a:p>
        </p:txBody>
      </p:sp>
      <p:pic>
        <p:nvPicPr>
          <p:cNvPr id="3" name="图片 2">
            <a:extLst>
              <a:ext uri="{FF2B5EF4-FFF2-40B4-BE49-F238E27FC236}">
                <a16:creationId xmlns:a16="http://schemas.microsoft.com/office/drawing/2014/main" id="{B0ACA686-7F9C-4FBC-0572-6E7E8F2FC6A8}"/>
              </a:ext>
            </a:extLst>
          </p:cNvPr>
          <p:cNvPicPr>
            <a:picLocks noChangeAspect="1"/>
          </p:cNvPicPr>
          <p:nvPr/>
        </p:nvPicPr>
        <p:blipFill>
          <a:blip r:embed="rId3"/>
          <a:stretch>
            <a:fillRect/>
          </a:stretch>
        </p:blipFill>
        <p:spPr>
          <a:xfrm>
            <a:off x="771144" y="3050946"/>
            <a:ext cx="5324856" cy="1926336"/>
          </a:xfrm>
          <a:prstGeom prst="rect">
            <a:avLst/>
          </a:prstGeom>
        </p:spPr>
      </p:pic>
    </p:spTree>
    <p:extLst>
      <p:ext uri="{BB962C8B-B14F-4D97-AF65-F5344CB8AC3E}">
        <p14:creationId xmlns:p14="http://schemas.microsoft.com/office/powerpoint/2010/main" val="219512603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0-#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0-#ppt_w/2"/>
                                          </p:val>
                                        </p:tav>
                                        <p:tav tm="100000">
                                          <p:val>
                                            <p:strVal val="#ppt_x"/>
                                          </p:val>
                                        </p:tav>
                                      </p:tavLst>
                                    </p:anim>
                                    <p:anim calcmode="lin" valueType="num">
                                      <p:cBhvr additive="base">
                                        <p:cTn id="24" dur="10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000" fill="hold"/>
                                        <p:tgtEl>
                                          <p:spTgt spid="15"/>
                                        </p:tgtEl>
                                        <p:attrNameLst>
                                          <p:attrName>ppt_x</p:attrName>
                                        </p:attrNameLst>
                                      </p:cBhvr>
                                      <p:tavLst>
                                        <p:tav tm="0">
                                          <p:val>
                                            <p:strVal val="0-#ppt_w/2"/>
                                          </p:val>
                                        </p:tav>
                                        <p:tav tm="100000">
                                          <p:val>
                                            <p:strVal val="#ppt_x"/>
                                          </p:val>
                                        </p:tav>
                                      </p:tavLst>
                                    </p:anim>
                                    <p:anim calcmode="lin" valueType="num">
                                      <p:cBhvr additive="base">
                                        <p:cTn id="28"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0CCF159-93C7-35ED-9C10-5F4045A4B18C}"/>
              </a:ext>
            </a:extLst>
          </p:cNvPr>
          <p:cNvSpPr/>
          <p:nvPr/>
        </p:nvSpPr>
        <p:spPr>
          <a:xfrm>
            <a:off x="8598307" y="4116725"/>
            <a:ext cx="2419775" cy="1587070"/>
          </a:xfrm>
          <a:prstGeom prst="round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B65E96FD-BD73-1E7C-95AC-B9EDE78F1926}"/>
              </a:ext>
            </a:extLst>
          </p:cNvPr>
          <p:cNvSpPr/>
          <p:nvPr/>
        </p:nvSpPr>
        <p:spPr>
          <a:xfrm>
            <a:off x="1170689" y="2483299"/>
            <a:ext cx="2365853" cy="576128"/>
          </a:xfrm>
          <a:prstGeom prst="round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1168D87-0373-466E-99F5-E31F83CDDDE6}"/>
              </a:ext>
            </a:extLst>
          </p:cNvPr>
          <p:cNvSpPr txBox="1"/>
          <p:nvPr/>
        </p:nvSpPr>
        <p:spPr>
          <a:xfrm>
            <a:off x="4155496" y="944029"/>
            <a:ext cx="4037761" cy="523220"/>
          </a:xfrm>
          <a:prstGeom prst="rect">
            <a:avLst/>
          </a:prstGeom>
          <a:solidFill>
            <a:schemeClr val="accent1">
              <a:lumMod val="60000"/>
              <a:lumOff val="40000"/>
            </a:schemeClr>
          </a:solidFill>
        </p:spPr>
        <p:txBody>
          <a:bodyPr wrap="square" rtlCol="0">
            <a:spAutoFit/>
          </a:bodyPr>
          <a:lstStyle/>
          <a:p>
            <a:pPr algn="dist"/>
            <a:r>
              <a:rPr lang="zh-CN" altLang="en-US" sz="28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制造业</a:t>
            </a:r>
          </a:p>
        </p:txBody>
      </p:sp>
      <p:sp>
        <p:nvSpPr>
          <p:cNvPr id="5" name="文本框 4">
            <a:extLst>
              <a:ext uri="{FF2B5EF4-FFF2-40B4-BE49-F238E27FC236}">
                <a16:creationId xmlns:a16="http://schemas.microsoft.com/office/drawing/2014/main" id="{D12E9CD3-75AC-444B-85EE-417385D54885}"/>
              </a:ext>
            </a:extLst>
          </p:cNvPr>
          <p:cNvSpPr txBox="1"/>
          <p:nvPr/>
        </p:nvSpPr>
        <p:spPr>
          <a:xfrm>
            <a:off x="1116767" y="1924081"/>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THE ONE</a:t>
            </a:r>
            <a:endPar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sp>
        <p:nvSpPr>
          <p:cNvPr id="8" name="Freeform: Shape 52">
            <a:extLst>
              <a:ext uri="{FF2B5EF4-FFF2-40B4-BE49-F238E27FC236}">
                <a16:creationId xmlns:a16="http://schemas.microsoft.com/office/drawing/2014/main" id="{7D39F2A1-CEE0-4BD4-BCAF-878EFB9B0947}"/>
              </a:ext>
            </a:extLst>
          </p:cNvPr>
          <p:cNvSpPr/>
          <p:nvPr/>
        </p:nvSpPr>
        <p:spPr bwMode="auto">
          <a:xfrm>
            <a:off x="3106621" y="2018815"/>
            <a:ext cx="254193" cy="26851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solidFill>
                <a:schemeClr val="tx1">
                  <a:lumMod val="75000"/>
                  <a:lumOff val="25000"/>
                </a:schemeClr>
              </a:solidFill>
              <a:latin typeface="字魂58号-创中黑" panose="00000500000000000000" pitchFamily="2" charset="-122"/>
            </a:endParaRPr>
          </a:p>
        </p:txBody>
      </p:sp>
      <p:sp>
        <p:nvSpPr>
          <p:cNvPr id="9" name="文本框 8">
            <a:extLst>
              <a:ext uri="{FF2B5EF4-FFF2-40B4-BE49-F238E27FC236}">
                <a16:creationId xmlns:a16="http://schemas.microsoft.com/office/drawing/2014/main" id="{BBDDD2ED-866C-4355-9D9F-1344A3AD5361}"/>
              </a:ext>
            </a:extLst>
          </p:cNvPr>
          <p:cNvSpPr txBox="1"/>
          <p:nvPr/>
        </p:nvSpPr>
        <p:spPr>
          <a:xfrm>
            <a:off x="1171958" y="2483299"/>
            <a:ext cx="2419775" cy="502702"/>
          </a:xfrm>
          <a:prstGeom prst="rect">
            <a:avLst/>
          </a:prstGeom>
          <a:noFill/>
        </p:spPr>
        <p:txBody>
          <a:bodyPr wrap="square" rtlCol="0">
            <a:spAutoFit/>
          </a:bodyPr>
          <a:lstStyle/>
          <a:p>
            <a:pPr algn="just">
              <a:lnSpc>
                <a:spcPts val="1600"/>
              </a:lnSpc>
            </a:pPr>
            <a:r>
              <a:rPr lang="zh-CN" altLang="en-US"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制造业的</a:t>
            </a:r>
            <a:r>
              <a:rPr lang="zh-CN" altLang="en-US" sz="1400" b="1"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宏观经济</a:t>
            </a:r>
            <a:r>
              <a:rPr lang="zh-CN" altLang="en-US"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影响不容忽视</a:t>
            </a:r>
          </a:p>
        </p:txBody>
      </p:sp>
      <p:sp>
        <p:nvSpPr>
          <p:cNvPr id="45" name="文本框 44">
            <a:extLst>
              <a:ext uri="{FF2B5EF4-FFF2-40B4-BE49-F238E27FC236}">
                <a16:creationId xmlns:a16="http://schemas.microsoft.com/office/drawing/2014/main" id="{B57BCEF7-00A7-475D-B7E6-69DD37B67B89}"/>
              </a:ext>
            </a:extLst>
          </p:cNvPr>
          <p:cNvSpPr txBox="1"/>
          <p:nvPr/>
        </p:nvSpPr>
        <p:spPr>
          <a:xfrm>
            <a:off x="8543116" y="1924081"/>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THE THREE</a:t>
            </a:r>
            <a:endPar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sp>
        <p:nvSpPr>
          <p:cNvPr id="46" name="Freeform: Shape 52">
            <a:extLst>
              <a:ext uri="{FF2B5EF4-FFF2-40B4-BE49-F238E27FC236}">
                <a16:creationId xmlns:a16="http://schemas.microsoft.com/office/drawing/2014/main" id="{BB962A88-F321-49ED-82A8-FE55553F366C}"/>
              </a:ext>
            </a:extLst>
          </p:cNvPr>
          <p:cNvSpPr/>
          <p:nvPr/>
        </p:nvSpPr>
        <p:spPr bwMode="auto">
          <a:xfrm>
            <a:off x="10532970" y="2018815"/>
            <a:ext cx="254193" cy="26851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solidFill>
                <a:schemeClr val="tx1">
                  <a:lumMod val="75000"/>
                  <a:lumOff val="25000"/>
                </a:schemeClr>
              </a:solidFill>
              <a:latin typeface="字魂58号-创中黑" panose="00000500000000000000" pitchFamily="2" charset="-122"/>
            </a:endParaRPr>
          </a:p>
        </p:txBody>
      </p:sp>
      <p:sp>
        <p:nvSpPr>
          <p:cNvPr id="47" name="文本框 46">
            <a:extLst>
              <a:ext uri="{FF2B5EF4-FFF2-40B4-BE49-F238E27FC236}">
                <a16:creationId xmlns:a16="http://schemas.microsoft.com/office/drawing/2014/main" id="{8F69D893-18BA-4D35-8520-12E03EF0CD6B}"/>
              </a:ext>
            </a:extLst>
          </p:cNvPr>
          <p:cNvSpPr txBox="1"/>
          <p:nvPr/>
        </p:nvSpPr>
        <p:spPr>
          <a:xfrm>
            <a:off x="8598307" y="2401437"/>
            <a:ext cx="2419775" cy="1323439"/>
          </a:xfrm>
          <a:prstGeom prst="rect">
            <a:avLst/>
          </a:prstGeom>
          <a:noFill/>
        </p:spPr>
        <p:txBody>
          <a:bodyPr wrap="square" rtlCol="0">
            <a:spAutoFit/>
          </a:bodyPr>
          <a:lstStyle/>
          <a:p>
            <a:pPr algn="just">
              <a:lnSpc>
                <a:spcPts val="1600"/>
              </a:lnSpc>
            </a:pPr>
            <a:r>
              <a:rPr lang="zh-CN" altLang="en-US" sz="1400" b="1"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供应链管理</a:t>
            </a:r>
            <a:r>
              <a:rPr lang="zh-CN" altLang="en-US"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能力也是评估制造业股票的重要因素</a:t>
            </a:r>
            <a:endParaRPr lang="en-US" altLang="zh-CN"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在全球化的背景下，供应链的稳定性和效率直接影响到企业的成本和交付能力</a:t>
            </a:r>
          </a:p>
        </p:txBody>
      </p:sp>
      <p:sp>
        <p:nvSpPr>
          <p:cNvPr id="48" name="文本框 47">
            <a:extLst>
              <a:ext uri="{FF2B5EF4-FFF2-40B4-BE49-F238E27FC236}">
                <a16:creationId xmlns:a16="http://schemas.microsoft.com/office/drawing/2014/main" id="{D3204C94-BCD1-4220-B8A0-9FAE29EB461F}"/>
              </a:ext>
            </a:extLst>
          </p:cNvPr>
          <p:cNvSpPr txBox="1"/>
          <p:nvPr/>
        </p:nvSpPr>
        <p:spPr>
          <a:xfrm>
            <a:off x="1170689" y="3083110"/>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THE TWO</a:t>
            </a:r>
            <a:endPar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sp>
        <p:nvSpPr>
          <p:cNvPr id="49" name="Freeform: Shape 52">
            <a:extLst>
              <a:ext uri="{FF2B5EF4-FFF2-40B4-BE49-F238E27FC236}">
                <a16:creationId xmlns:a16="http://schemas.microsoft.com/office/drawing/2014/main" id="{DE67E1CA-850E-429C-8B25-2EAB16C0B91F}"/>
              </a:ext>
            </a:extLst>
          </p:cNvPr>
          <p:cNvSpPr/>
          <p:nvPr/>
        </p:nvSpPr>
        <p:spPr bwMode="auto">
          <a:xfrm>
            <a:off x="3113305" y="3181975"/>
            <a:ext cx="254193" cy="26851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solidFill>
                <a:schemeClr val="tx1">
                  <a:lumMod val="75000"/>
                  <a:lumOff val="25000"/>
                </a:schemeClr>
              </a:solidFill>
              <a:latin typeface="字魂58号-创中黑" panose="00000500000000000000" pitchFamily="2" charset="-122"/>
            </a:endParaRPr>
          </a:p>
        </p:txBody>
      </p:sp>
      <p:sp>
        <p:nvSpPr>
          <p:cNvPr id="50" name="文本框 49">
            <a:extLst>
              <a:ext uri="{FF2B5EF4-FFF2-40B4-BE49-F238E27FC236}">
                <a16:creationId xmlns:a16="http://schemas.microsoft.com/office/drawing/2014/main" id="{AB87EAAD-2D9C-429C-AAB1-81D58C3062FF}"/>
              </a:ext>
            </a:extLst>
          </p:cNvPr>
          <p:cNvSpPr txBox="1"/>
          <p:nvPr/>
        </p:nvSpPr>
        <p:spPr>
          <a:xfrm>
            <a:off x="8625267" y="4153148"/>
            <a:ext cx="2365853" cy="1528624"/>
          </a:xfrm>
          <a:prstGeom prst="rect">
            <a:avLst/>
          </a:prstGeom>
          <a:noFill/>
        </p:spPr>
        <p:txBody>
          <a:bodyPr wrap="square" rtlCol="0">
            <a:spAutoFit/>
          </a:bodyPr>
          <a:lstStyle/>
          <a:p>
            <a:pPr algn="just">
              <a:lnSpc>
                <a:spcPts val="1600"/>
              </a:lnSpc>
            </a:pPr>
            <a:r>
              <a:rPr lang="zh-CN" altLang="en-US" sz="1400" b="1"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技术创新</a:t>
            </a:r>
            <a:r>
              <a:rPr lang="zh-CN" altLang="en-US"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是制造业股票增长的关键驱动力</a:t>
            </a:r>
            <a:endParaRPr lang="en-US" altLang="zh-CN"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随着智能制造、工业</a:t>
            </a:r>
            <a:r>
              <a:rPr lang="en-US" altLang="zh-CN"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4.0</a:t>
            </a:r>
            <a:r>
              <a:rPr lang="zh-CN" altLang="en-US"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等概念的兴起，那些能够持续投入研发并实现技术突破的公司，往往能在市场中占据优势</a:t>
            </a:r>
          </a:p>
        </p:txBody>
      </p:sp>
      <p:sp>
        <p:nvSpPr>
          <p:cNvPr id="54" name="文本框 53">
            <a:extLst>
              <a:ext uri="{FF2B5EF4-FFF2-40B4-BE49-F238E27FC236}">
                <a16:creationId xmlns:a16="http://schemas.microsoft.com/office/drawing/2014/main" id="{7672874B-7915-420C-847D-5E39104A6998}"/>
              </a:ext>
            </a:extLst>
          </p:cNvPr>
          <p:cNvSpPr txBox="1"/>
          <p:nvPr/>
        </p:nvSpPr>
        <p:spPr>
          <a:xfrm>
            <a:off x="8543116" y="3710023"/>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THE FOUR</a:t>
            </a:r>
            <a:endParaRPr lang="zh-CN" altLang="en-US" sz="20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sp>
        <p:nvSpPr>
          <p:cNvPr id="55" name="Freeform: Shape 52">
            <a:extLst>
              <a:ext uri="{FF2B5EF4-FFF2-40B4-BE49-F238E27FC236}">
                <a16:creationId xmlns:a16="http://schemas.microsoft.com/office/drawing/2014/main" id="{6BC4EA41-EFF5-444F-9AFA-F457ED6C663A}"/>
              </a:ext>
            </a:extLst>
          </p:cNvPr>
          <p:cNvSpPr/>
          <p:nvPr/>
        </p:nvSpPr>
        <p:spPr bwMode="auto">
          <a:xfrm>
            <a:off x="10532970" y="3804757"/>
            <a:ext cx="254193" cy="26851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solidFill>
                <a:schemeClr val="tx1">
                  <a:lumMod val="75000"/>
                  <a:lumOff val="25000"/>
                </a:schemeClr>
              </a:solidFill>
              <a:latin typeface="字魂58号-创中黑" panose="00000500000000000000" pitchFamily="2" charset="-122"/>
            </a:endParaRPr>
          </a:p>
        </p:txBody>
      </p:sp>
      <p:sp>
        <p:nvSpPr>
          <p:cNvPr id="56" name="文本框 55">
            <a:extLst>
              <a:ext uri="{FF2B5EF4-FFF2-40B4-BE49-F238E27FC236}">
                <a16:creationId xmlns:a16="http://schemas.microsoft.com/office/drawing/2014/main" id="{49A00DE0-ED96-4DC4-94E4-0F2B0333B09F}"/>
              </a:ext>
            </a:extLst>
          </p:cNvPr>
          <p:cNvSpPr txBox="1"/>
          <p:nvPr/>
        </p:nvSpPr>
        <p:spPr>
          <a:xfrm>
            <a:off x="1143094" y="3506903"/>
            <a:ext cx="2419775" cy="2144177"/>
          </a:xfrm>
          <a:prstGeom prst="rect">
            <a:avLst/>
          </a:prstGeom>
          <a:noFill/>
        </p:spPr>
        <p:txBody>
          <a:bodyPr wrap="square" rtlCol="0">
            <a:spAutoFit/>
          </a:bodyPr>
          <a:lstStyle/>
          <a:p>
            <a:pPr algn="just">
              <a:lnSpc>
                <a:spcPts val="1600"/>
              </a:lnSpc>
            </a:pPr>
            <a:r>
              <a:rPr lang="zh-CN" altLang="en-US" sz="1400" b="1"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市场情绪和投资者预期</a:t>
            </a:r>
            <a:r>
              <a:rPr lang="zh-CN" altLang="en-US"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也会显著影响制造业股票的表现</a:t>
            </a:r>
            <a:endParaRPr lang="en-US" altLang="zh-CN"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endParaRPr>
          </a:p>
          <a:p>
            <a:pPr algn="just">
              <a:lnSpc>
                <a:spcPts val="1600"/>
              </a:lnSpc>
            </a:pPr>
            <a:r>
              <a:rPr lang="zh-CN" altLang="en-US" sz="1400" spc="100" dirty="0">
                <a:solidFill>
                  <a:schemeClr val="tx1">
                    <a:lumMod val="75000"/>
                    <a:lumOff val="25000"/>
                  </a:schemeClr>
                </a:solidFill>
                <a:latin typeface="幼圆" panose="02010509060101010101" pitchFamily="49" charset="-122"/>
                <a:ea typeface="幼圆" panose="02010509060101010101" pitchFamily="49" charset="-122"/>
                <a:cs typeface="字魂105号-简雅黑" panose="00000500000000000000" pitchFamily="2" charset="-122"/>
              </a:rPr>
              <a:t>在牛市中，市场往往对制造业的前景持乐观态度，推动相关股票价格上涨；而在熊市或经济不确定性增加时，投资者可能会转向更为保守的投资策略，导致制造业股票承压</a:t>
            </a:r>
          </a:p>
        </p:txBody>
      </p:sp>
      <p:pic>
        <p:nvPicPr>
          <p:cNvPr id="2" name="图片 1">
            <a:extLst>
              <a:ext uri="{FF2B5EF4-FFF2-40B4-BE49-F238E27FC236}">
                <a16:creationId xmlns:a16="http://schemas.microsoft.com/office/drawing/2014/main" id="{663A7BF5-0022-B280-D7D7-6E30418E00DA}"/>
              </a:ext>
            </a:extLst>
          </p:cNvPr>
          <p:cNvPicPr>
            <a:picLocks noChangeAspect="1"/>
          </p:cNvPicPr>
          <p:nvPr/>
        </p:nvPicPr>
        <p:blipFill>
          <a:blip r:embed="rId3"/>
          <a:srcRect r="38123" b="13790"/>
          <a:stretch/>
        </p:blipFill>
        <p:spPr>
          <a:xfrm>
            <a:off x="4077119" y="3040356"/>
            <a:ext cx="4037761" cy="1453897"/>
          </a:xfrm>
          <a:prstGeom prst="rect">
            <a:avLst/>
          </a:prstGeom>
        </p:spPr>
      </p:pic>
      <p:sp>
        <p:nvSpPr>
          <p:cNvPr id="6" name="矩形: 圆角 5">
            <a:extLst>
              <a:ext uri="{FF2B5EF4-FFF2-40B4-BE49-F238E27FC236}">
                <a16:creationId xmlns:a16="http://schemas.microsoft.com/office/drawing/2014/main" id="{D37FC85A-F34F-85CC-8EAB-3E0A09384560}"/>
              </a:ext>
            </a:extLst>
          </p:cNvPr>
          <p:cNvSpPr/>
          <p:nvPr/>
        </p:nvSpPr>
        <p:spPr>
          <a:xfrm>
            <a:off x="1088881" y="3506903"/>
            <a:ext cx="2528199" cy="2185243"/>
          </a:xfrm>
          <a:prstGeom prst="roundRect">
            <a:avLst/>
          </a:prstGeom>
          <a:noFill/>
          <a:ln w="25400">
            <a:solidFill>
              <a:schemeClr val="accent1">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00182240-E05B-6DB6-F83F-811317684F73}"/>
              </a:ext>
            </a:extLst>
          </p:cNvPr>
          <p:cNvSpPr/>
          <p:nvPr/>
        </p:nvSpPr>
        <p:spPr>
          <a:xfrm>
            <a:off x="8598307" y="2355837"/>
            <a:ext cx="2365853" cy="1369039"/>
          </a:xfrm>
          <a:prstGeom prst="roundRect">
            <a:avLst/>
          </a:prstGeom>
          <a:noFill/>
          <a:ln w="25400">
            <a:solidFill>
              <a:schemeClr val="accent1">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616809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1000" fill="hold"/>
                                        <p:tgtEl>
                                          <p:spTgt spid="45"/>
                                        </p:tgtEl>
                                        <p:attrNameLst>
                                          <p:attrName>ppt_x</p:attrName>
                                        </p:attrNameLst>
                                      </p:cBhvr>
                                      <p:tavLst>
                                        <p:tav tm="0">
                                          <p:val>
                                            <p:strVal val="0-#ppt_w/2"/>
                                          </p:val>
                                        </p:tav>
                                        <p:tav tm="100000">
                                          <p:val>
                                            <p:strVal val="#ppt_x"/>
                                          </p:val>
                                        </p:tav>
                                      </p:tavLst>
                                    </p:anim>
                                    <p:anim calcmode="lin" valueType="num">
                                      <p:cBhvr additive="base">
                                        <p:cTn id="16" dur="1000" fill="hold"/>
                                        <p:tgtEl>
                                          <p:spTgt spid="4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1000" fill="hold"/>
                                        <p:tgtEl>
                                          <p:spTgt spid="47"/>
                                        </p:tgtEl>
                                        <p:attrNameLst>
                                          <p:attrName>ppt_x</p:attrName>
                                        </p:attrNameLst>
                                      </p:cBhvr>
                                      <p:tavLst>
                                        <p:tav tm="0">
                                          <p:val>
                                            <p:strVal val="0-#ppt_w/2"/>
                                          </p:val>
                                        </p:tav>
                                        <p:tav tm="100000">
                                          <p:val>
                                            <p:strVal val="#ppt_x"/>
                                          </p:val>
                                        </p:tav>
                                      </p:tavLst>
                                    </p:anim>
                                    <p:anim calcmode="lin" valueType="num">
                                      <p:cBhvr additive="base">
                                        <p:cTn id="20" dur="1000" fill="hold"/>
                                        <p:tgtEl>
                                          <p:spTgt spid="4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1000" fill="hold"/>
                                        <p:tgtEl>
                                          <p:spTgt spid="48"/>
                                        </p:tgtEl>
                                        <p:attrNameLst>
                                          <p:attrName>ppt_x</p:attrName>
                                        </p:attrNameLst>
                                      </p:cBhvr>
                                      <p:tavLst>
                                        <p:tav tm="0">
                                          <p:val>
                                            <p:strVal val="0-#ppt_w/2"/>
                                          </p:val>
                                        </p:tav>
                                        <p:tav tm="100000">
                                          <p:val>
                                            <p:strVal val="#ppt_x"/>
                                          </p:val>
                                        </p:tav>
                                      </p:tavLst>
                                    </p:anim>
                                    <p:anim calcmode="lin" valueType="num">
                                      <p:cBhvr additive="base">
                                        <p:cTn id="24" dur="10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1000" fill="hold"/>
                                        <p:tgtEl>
                                          <p:spTgt spid="50"/>
                                        </p:tgtEl>
                                        <p:attrNameLst>
                                          <p:attrName>ppt_x</p:attrName>
                                        </p:attrNameLst>
                                      </p:cBhvr>
                                      <p:tavLst>
                                        <p:tav tm="0">
                                          <p:val>
                                            <p:strVal val="0-#ppt_w/2"/>
                                          </p:val>
                                        </p:tav>
                                        <p:tav tm="100000">
                                          <p:val>
                                            <p:strVal val="#ppt_x"/>
                                          </p:val>
                                        </p:tav>
                                      </p:tavLst>
                                    </p:anim>
                                    <p:anim calcmode="lin" valueType="num">
                                      <p:cBhvr additive="base">
                                        <p:cTn id="28" dur="1000" fill="hold"/>
                                        <p:tgtEl>
                                          <p:spTgt spid="5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1000" fill="hold"/>
                                        <p:tgtEl>
                                          <p:spTgt spid="54"/>
                                        </p:tgtEl>
                                        <p:attrNameLst>
                                          <p:attrName>ppt_x</p:attrName>
                                        </p:attrNameLst>
                                      </p:cBhvr>
                                      <p:tavLst>
                                        <p:tav tm="0">
                                          <p:val>
                                            <p:strVal val="0-#ppt_w/2"/>
                                          </p:val>
                                        </p:tav>
                                        <p:tav tm="100000">
                                          <p:val>
                                            <p:strVal val="#ppt_x"/>
                                          </p:val>
                                        </p:tav>
                                      </p:tavLst>
                                    </p:anim>
                                    <p:anim calcmode="lin" valueType="num">
                                      <p:cBhvr additive="base">
                                        <p:cTn id="32" dur="1000" fill="hold"/>
                                        <p:tgtEl>
                                          <p:spTgt spid="5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 calcmode="lin" valueType="num">
                                      <p:cBhvr additive="base">
                                        <p:cTn id="35" dur="1000" fill="hold"/>
                                        <p:tgtEl>
                                          <p:spTgt spid="56"/>
                                        </p:tgtEl>
                                        <p:attrNameLst>
                                          <p:attrName>ppt_x</p:attrName>
                                        </p:attrNameLst>
                                      </p:cBhvr>
                                      <p:tavLst>
                                        <p:tav tm="0">
                                          <p:val>
                                            <p:strVal val="0-#ppt_w/2"/>
                                          </p:val>
                                        </p:tav>
                                        <p:tav tm="100000">
                                          <p:val>
                                            <p:strVal val="#ppt_x"/>
                                          </p:val>
                                        </p:tav>
                                      </p:tavLst>
                                    </p:anim>
                                    <p:anim calcmode="lin" valueType="num">
                                      <p:cBhvr additive="base">
                                        <p:cTn id="36" dur="1000" fill="hold"/>
                                        <p:tgtEl>
                                          <p:spTgt spid="5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000" fill="hold"/>
                                        <p:tgtEl>
                                          <p:spTgt spid="8"/>
                                        </p:tgtEl>
                                        <p:attrNameLst>
                                          <p:attrName>ppt_x</p:attrName>
                                        </p:attrNameLst>
                                      </p:cBhvr>
                                      <p:tavLst>
                                        <p:tav tm="0">
                                          <p:val>
                                            <p:strVal val="0-#ppt_w/2"/>
                                          </p:val>
                                        </p:tav>
                                        <p:tav tm="100000">
                                          <p:val>
                                            <p:strVal val="#ppt_x"/>
                                          </p:val>
                                        </p:tav>
                                      </p:tavLst>
                                    </p:anim>
                                    <p:anim calcmode="lin" valueType="num">
                                      <p:cBhvr additive="base">
                                        <p:cTn id="40" dur="1000" fill="hold"/>
                                        <p:tgtEl>
                                          <p:spTgt spid="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1000" fill="hold"/>
                                        <p:tgtEl>
                                          <p:spTgt spid="46"/>
                                        </p:tgtEl>
                                        <p:attrNameLst>
                                          <p:attrName>ppt_x</p:attrName>
                                        </p:attrNameLst>
                                      </p:cBhvr>
                                      <p:tavLst>
                                        <p:tav tm="0">
                                          <p:val>
                                            <p:strVal val="0-#ppt_w/2"/>
                                          </p:val>
                                        </p:tav>
                                        <p:tav tm="100000">
                                          <p:val>
                                            <p:strVal val="#ppt_x"/>
                                          </p:val>
                                        </p:tav>
                                      </p:tavLst>
                                    </p:anim>
                                    <p:anim calcmode="lin" valueType="num">
                                      <p:cBhvr additive="base">
                                        <p:cTn id="44" dur="1000" fill="hold"/>
                                        <p:tgtEl>
                                          <p:spTgt spid="4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1000" fill="hold"/>
                                        <p:tgtEl>
                                          <p:spTgt spid="49"/>
                                        </p:tgtEl>
                                        <p:attrNameLst>
                                          <p:attrName>ppt_x</p:attrName>
                                        </p:attrNameLst>
                                      </p:cBhvr>
                                      <p:tavLst>
                                        <p:tav tm="0">
                                          <p:val>
                                            <p:strVal val="0-#ppt_w/2"/>
                                          </p:val>
                                        </p:tav>
                                        <p:tav tm="100000">
                                          <p:val>
                                            <p:strVal val="#ppt_x"/>
                                          </p:val>
                                        </p:tav>
                                      </p:tavLst>
                                    </p:anim>
                                    <p:anim calcmode="lin" valueType="num">
                                      <p:cBhvr additive="base">
                                        <p:cTn id="48" dur="1000" fill="hold"/>
                                        <p:tgtEl>
                                          <p:spTgt spid="49"/>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1000" fill="hold"/>
                                        <p:tgtEl>
                                          <p:spTgt spid="55"/>
                                        </p:tgtEl>
                                        <p:attrNameLst>
                                          <p:attrName>ppt_x</p:attrName>
                                        </p:attrNameLst>
                                      </p:cBhvr>
                                      <p:tavLst>
                                        <p:tav tm="0">
                                          <p:val>
                                            <p:strVal val="0-#ppt_w/2"/>
                                          </p:val>
                                        </p:tav>
                                        <p:tav tm="100000">
                                          <p:val>
                                            <p:strVal val="#ppt_x"/>
                                          </p:val>
                                        </p:tav>
                                      </p:tavLst>
                                    </p:anim>
                                    <p:anim calcmode="lin" valueType="num">
                                      <p:cBhvr additive="base">
                                        <p:cTn id="52" dur="10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45" grpId="0"/>
      <p:bldP spid="46" grpId="0" animBg="1"/>
      <p:bldP spid="47" grpId="0"/>
      <p:bldP spid="48" grpId="0"/>
      <p:bldP spid="49" grpId="0" animBg="1"/>
      <p:bldP spid="50" grpId="0"/>
      <p:bldP spid="54" grpId="0"/>
      <p:bldP spid="55" grpId="0" animBg="1"/>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F4A981-2676-4150-83E5-660BE63552D2}"/>
              </a:ext>
            </a:extLst>
          </p:cNvPr>
          <p:cNvSpPr txBox="1"/>
          <p:nvPr/>
        </p:nvSpPr>
        <p:spPr>
          <a:xfrm>
            <a:off x="2516683" y="1871278"/>
            <a:ext cx="4426568" cy="1107996"/>
          </a:xfrm>
          <a:prstGeom prst="rect">
            <a:avLst/>
          </a:prstGeom>
          <a:noFill/>
        </p:spPr>
        <p:txBody>
          <a:bodyPr wrap="square" rtlCol="0">
            <a:spAutoFit/>
          </a:bodyPr>
          <a:lstStyle/>
          <a:p>
            <a:pPr algn="dist"/>
            <a:r>
              <a:rPr lang="en-US" altLang="zh-CN" sz="6600" dirty="0">
                <a:solidFill>
                  <a:schemeClr val="tx2">
                    <a:lumMod val="50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THANKS</a:t>
            </a:r>
          </a:p>
        </p:txBody>
      </p:sp>
      <p:sp>
        <p:nvSpPr>
          <p:cNvPr id="8" name="文本框 7">
            <a:extLst>
              <a:ext uri="{FF2B5EF4-FFF2-40B4-BE49-F238E27FC236}">
                <a16:creationId xmlns:a16="http://schemas.microsoft.com/office/drawing/2014/main" id="{0435BED1-73D2-4B15-95C1-CB85385683FF}"/>
              </a:ext>
            </a:extLst>
          </p:cNvPr>
          <p:cNvSpPr txBox="1"/>
          <p:nvPr/>
        </p:nvSpPr>
        <p:spPr>
          <a:xfrm>
            <a:off x="5167069" y="3198167"/>
            <a:ext cx="3872427" cy="461665"/>
          </a:xfrm>
          <a:prstGeom prst="rect">
            <a:avLst/>
          </a:prstGeom>
          <a:noFill/>
        </p:spPr>
        <p:txBody>
          <a:bodyPr wrap="square" rtlCol="0">
            <a:spAutoFit/>
          </a:bodyPr>
          <a:lstStyle/>
          <a:p>
            <a:pPr algn="dist"/>
            <a:r>
              <a:rPr lang="zh-CN" altLang="en-US" sz="2400" dirty="0">
                <a:latin typeface="字魂58号-创中黑" panose="00000500000000000000" pitchFamily="2" charset="-122"/>
                <a:ea typeface="字魂58号-创中黑" panose="00000500000000000000" pitchFamily="2" charset="-122"/>
                <a:cs typeface="字魂105号-简雅黑" panose="00000500000000000000" pitchFamily="2" charset="-122"/>
              </a:rPr>
              <a:t>谢谢大家！</a:t>
            </a:r>
          </a:p>
        </p:txBody>
      </p:sp>
    </p:spTree>
    <p:extLst>
      <p:ext uri="{BB962C8B-B14F-4D97-AF65-F5344CB8AC3E}">
        <p14:creationId xmlns:p14="http://schemas.microsoft.com/office/powerpoint/2010/main" val="136607965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6A7C155-773F-480C-AC0E-568D9602D273}"/>
              </a:ext>
            </a:extLst>
          </p:cNvPr>
          <p:cNvSpPr txBox="1"/>
          <p:nvPr/>
        </p:nvSpPr>
        <p:spPr>
          <a:xfrm>
            <a:off x="6712608" y="4662530"/>
            <a:ext cx="2143399" cy="769441"/>
          </a:xfrm>
          <a:prstGeom prst="rect">
            <a:avLst/>
          </a:prstGeom>
          <a:noFill/>
        </p:spPr>
        <p:txBody>
          <a:bodyPr wrap="square" rtlCol="0">
            <a:spAutoFit/>
          </a:bodyPr>
          <a:lstStyle/>
          <a:p>
            <a:pPr algn="dist"/>
            <a:r>
              <a:rPr lang="zh-CN" altLang="en-US" sz="4400" dirty="0">
                <a:solidFill>
                  <a:schemeClr val="tx2">
                    <a:lumMod val="50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目录</a:t>
            </a:r>
            <a:r>
              <a:rPr lang="en-US" altLang="zh-CN" sz="4400" dirty="0">
                <a:solidFill>
                  <a:schemeClr val="tx2">
                    <a:lumMod val="50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  </a:t>
            </a:r>
          </a:p>
        </p:txBody>
      </p:sp>
      <p:sp>
        <p:nvSpPr>
          <p:cNvPr id="15" name="文本框 14">
            <a:extLst>
              <a:ext uri="{FF2B5EF4-FFF2-40B4-BE49-F238E27FC236}">
                <a16:creationId xmlns:a16="http://schemas.microsoft.com/office/drawing/2014/main" id="{5728E11C-5656-4DAB-A966-3F9641815B4B}"/>
              </a:ext>
            </a:extLst>
          </p:cNvPr>
          <p:cNvSpPr txBox="1"/>
          <p:nvPr/>
        </p:nvSpPr>
        <p:spPr>
          <a:xfrm>
            <a:off x="6789612" y="5431971"/>
            <a:ext cx="2056820" cy="461665"/>
          </a:xfrm>
          <a:prstGeom prst="rect">
            <a:avLst/>
          </a:prstGeom>
          <a:noFill/>
        </p:spPr>
        <p:txBody>
          <a:bodyPr wrap="square" rtlCol="0">
            <a:spAutoFit/>
          </a:bodyPr>
          <a:lstStyle/>
          <a:p>
            <a:pPr algn="dist"/>
            <a:r>
              <a:rPr lang="en-US" altLang="zh-CN" sz="2400" dirty="0">
                <a:latin typeface="字魂58号-创中黑" panose="00000500000000000000" pitchFamily="2" charset="-122"/>
                <a:ea typeface="字魂58号-创中黑" panose="00000500000000000000" pitchFamily="2" charset="-122"/>
                <a:cs typeface="字魂105号-简雅黑" panose="00000500000000000000" pitchFamily="2" charset="-122"/>
              </a:rPr>
              <a:t>CONTENTS</a:t>
            </a:r>
            <a:endParaRPr lang="zh-CN" altLang="en-US" sz="2400" dirty="0">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grpSp>
        <p:nvGrpSpPr>
          <p:cNvPr id="16" name="组合 15">
            <a:extLst>
              <a:ext uri="{FF2B5EF4-FFF2-40B4-BE49-F238E27FC236}">
                <a16:creationId xmlns:a16="http://schemas.microsoft.com/office/drawing/2014/main" id="{50C0D75D-AE9C-4E38-BC0B-C26F7E6C1C0B}"/>
              </a:ext>
            </a:extLst>
          </p:cNvPr>
          <p:cNvGrpSpPr/>
          <p:nvPr/>
        </p:nvGrpSpPr>
        <p:grpSpPr>
          <a:xfrm>
            <a:off x="761449" y="2039428"/>
            <a:ext cx="5161129" cy="646331"/>
            <a:chOff x="4340249" y="2755062"/>
            <a:chExt cx="4629137" cy="646331"/>
          </a:xfrm>
        </p:grpSpPr>
        <p:sp>
          <p:nvSpPr>
            <p:cNvPr id="17" name="文本框 16">
              <a:extLst>
                <a:ext uri="{FF2B5EF4-FFF2-40B4-BE49-F238E27FC236}">
                  <a16:creationId xmlns:a16="http://schemas.microsoft.com/office/drawing/2014/main" id="{BBDE13D0-0A83-44E3-8604-5BEAECC7F04A}"/>
                </a:ext>
              </a:extLst>
            </p:cNvPr>
            <p:cNvSpPr txBox="1"/>
            <p:nvPr/>
          </p:nvSpPr>
          <p:spPr>
            <a:xfrm>
              <a:off x="4340249" y="2755062"/>
              <a:ext cx="545203" cy="646331"/>
            </a:xfrm>
            <a:prstGeom prst="rect">
              <a:avLst/>
            </a:prstGeom>
            <a:noFill/>
          </p:spPr>
          <p:txBody>
            <a:bodyPr wrap="none" rtlCol="0">
              <a:spAutoFit/>
            </a:bodyPr>
            <a:lstStyle/>
            <a:p>
              <a:r>
                <a:rPr lang="en-US" altLang="zh-CN" sz="36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01</a:t>
              </a:r>
              <a:endParaRPr lang="zh-CN" altLang="en-US" sz="36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sp>
          <p:nvSpPr>
            <p:cNvPr id="18" name="文本框 17">
              <a:extLst>
                <a:ext uri="{FF2B5EF4-FFF2-40B4-BE49-F238E27FC236}">
                  <a16:creationId xmlns:a16="http://schemas.microsoft.com/office/drawing/2014/main" id="{4E012061-1877-4121-94DC-1A5396508C7B}"/>
                </a:ext>
              </a:extLst>
            </p:cNvPr>
            <p:cNvSpPr txBox="1"/>
            <p:nvPr/>
          </p:nvSpPr>
          <p:spPr>
            <a:xfrm>
              <a:off x="5045608" y="2760514"/>
              <a:ext cx="3923778" cy="461665"/>
            </a:xfrm>
            <a:prstGeom prst="rect">
              <a:avLst/>
            </a:prstGeom>
            <a:noFill/>
          </p:spPr>
          <p:txBody>
            <a:bodyPr wrap="square" rtlCol="0">
              <a:spAutoFit/>
            </a:bodyPr>
            <a:lstStyle/>
            <a:p>
              <a:r>
                <a:rPr lang="zh-CN" altLang="en-US" sz="24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数据样本选取</a:t>
              </a:r>
            </a:p>
          </p:txBody>
        </p:sp>
      </p:grpSp>
      <p:grpSp>
        <p:nvGrpSpPr>
          <p:cNvPr id="20" name="组合 19">
            <a:extLst>
              <a:ext uri="{FF2B5EF4-FFF2-40B4-BE49-F238E27FC236}">
                <a16:creationId xmlns:a16="http://schemas.microsoft.com/office/drawing/2014/main" id="{DBF5DBCE-574C-4947-9125-20DC96CBC914}"/>
              </a:ext>
            </a:extLst>
          </p:cNvPr>
          <p:cNvGrpSpPr/>
          <p:nvPr/>
        </p:nvGrpSpPr>
        <p:grpSpPr>
          <a:xfrm>
            <a:off x="761449" y="3054177"/>
            <a:ext cx="4975686" cy="646331"/>
            <a:chOff x="4340249" y="2755062"/>
            <a:chExt cx="3611240" cy="646331"/>
          </a:xfrm>
        </p:grpSpPr>
        <p:sp>
          <p:nvSpPr>
            <p:cNvPr id="21" name="文本框 20">
              <a:extLst>
                <a:ext uri="{FF2B5EF4-FFF2-40B4-BE49-F238E27FC236}">
                  <a16:creationId xmlns:a16="http://schemas.microsoft.com/office/drawing/2014/main" id="{1B0B1521-F8F5-4C0F-82CF-D3CE4F41FA85}"/>
                </a:ext>
              </a:extLst>
            </p:cNvPr>
            <p:cNvSpPr txBox="1"/>
            <p:nvPr/>
          </p:nvSpPr>
          <p:spPr>
            <a:xfrm>
              <a:off x="4340249" y="2755062"/>
              <a:ext cx="615654" cy="646331"/>
            </a:xfrm>
            <a:prstGeom prst="rect">
              <a:avLst/>
            </a:prstGeom>
            <a:noFill/>
          </p:spPr>
          <p:txBody>
            <a:bodyPr wrap="none" rtlCol="0">
              <a:spAutoFit/>
            </a:bodyPr>
            <a:lstStyle/>
            <a:p>
              <a:r>
                <a:rPr lang="en-US" altLang="zh-CN" sz="36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02</a:t>
              </a:r>
              <a:endParaRPr lang="zh-CN" altLang="en-US" sz="36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sp>
          <p:nvSpPr>
            <p:cNvPr id="22" name="文本框 21">
              <a:extLst>
                <a:ext uri="{FF2B5EF4-FFF2-40B4-BE49-F238E27FC236}">
                  <a16:creationId xmlns:a16="http://schemas.microsoft.com/office/drawing/2014/main" id="{89BB5E5A-9DA2-448E-98B5-110A6432F0E9}"/>
                </a:ext>
              </a:extLst>
            </p:cNvPr>
            <p:cNvSpPr txBox="1"/>
            <p:nvPr/>
          </p:nvSpPr>
          <p:spPr>
            <a:xfrm>
              <a:off x="4911016" y="2755062"/>
              <a:ext cx="3040473" cy="461665"/>
            </a:xfrm>
            <a:prstGeom prst="rect">
              <a:avLst/>
            </a:prstGeom>
            <a:noFill/>
          </p:spPr>
          <p:txBody>
            <a:bodyPr wrap="square" rtlCol="0">
              <a:spAutoFit/>
            </a:bodyPr>
            <a:lstStyle/>
            <a:p>
              <a:r>
                <a:rPr lang="zh-CN" altLang="en-US" sz="24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描述性统计结果与分析</a:t>
              </a:r>
            </a:p>
          </p:txBody>
        </p:sp>
      </p:grpSp>
      <p:grpSp>
        <p:nvGrpSpPr>
          <p:cNvPr id="24" name="组合 23">
            <a:extLst>
              <a:ext uri="{FF2B5EF4-FFF2-40B4-BE49-F238E27FC236}">
                <a16:creationId xmlns:a16="http://schemas.microsoft.com/office/drawing/2014/main" id="{719143E5-485B-46F4-A7BD-EF8D76BFF2C6}"/>
              </a:ext>
            </a:extLst>
          </p:cNvPr>
          <p:cNvGrpSpPr/>
          <p:nvPr/>
        </p:nvGrpSpPr>
        <p:grpSpPr>
          <a:xfrm>
            <a:off x="761449" y="4068926"/>
            <a:ext cx="5161129" cy="646331"/>
            <a:chOff x="4340249" y="2755062"/>
            <a:chExt cx="4629137" cy="646331"/>
          </a:xfrm>
        </p:grpSpPr>
        <p:sp>
          <p:nvSpPr>
            <p:cNvPr id="25" name="文本框 24">
              <a:extLst>
                <a:ext uri="{FF2B5EF4-FFF2-40B4-BE49-F238E27FC236}">
                  <a16:creationId xmlns:a16="http://schemas.microsoft.com/office/drawing/2014/main" id="{8E9D78DA-C209-46E1-A173-1FD15DA5DDCE}"/>
                </a:ext>
              </a:extLst>
            </p:cNvPr>
            <p:cNvSpPr txBox="1"/>
            <p:nvPr/>
          </p:nvSpPr>
          <p:spPr>
            <a:xfrm>
              <a:off x="4340249" y="2755062"/>
              <a:ext cx="611340" cy="646331"/>
            </a:xfrm>
            <a:prstGeom prst="rect">
              <a:avLst/>
            </a:prstGeom>
            <a:noFill/>
          </p:spPr>
          <p:txBody>
            <a:bodyPr wrap="none" rtlCol="0">
              <a:spAutoFit/>
            </a:bodyPr>
            <a:lstStyle/>
            <a:p>
              <a:r>
                <a:rPr lang="en-US" altLang="zh-CN" sz="36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03</a:t>
              </a:r>
              <a:endParaRPr lang="zh-CN" altLang="en-US" sz="36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sp>
          <p:nvSpPr>
            <p:cNvPr id="26" name="文本框 25">
              <a:extLst>
                <a:ext uri="{FF2B5EF4-FFF2-40B4-BE49-F238E27FC236}">
                  <a16:creationId xmlns:a16="http://schemas.microsoft.com/office/drawing/2014/main" id="{B5BD7D75-C93D-4527-A8EB-E67D5AFBF0B4}"/>
                </a:ext>
              </a:extLst>
            </p:cNvPr>
            <p:cNvSpPr txBox="1"/>
            <p:nvPr/>
          </p:nvSpPr>
          <p:spPr>
            <a:xfrm>
              <a:off x="5045607" y="2755062"/>
              <a:ext cx="3923779" cy="461665"/>
            </a:xfrm>
            <a:prstGeom prst="rect">
              <a:avLst/>
            </a:prstGeom>
            <a:noFill/>
          </p:spPr>
          <p:txBody>
            <a:bodyPr wrap="square" rtlCol="0">
              <a:spAutoFit/>
            </a:bodyPr>
            <a:lstStyle/>
            <a:p>
              <a:r>
                <a:rPr lang="zh-CN" altLang="en-US" sz="24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股票样本概况</a:t>
              </a:r>
            </a:p>
          </p:txBody>
        </p:sp>
      </p:grpSp>
      <p:sp>
        <p:nvSpPr>
          <p:cNvPr id="32" name="文本框 31">
            <a:extLst>
              <a:ext uri="{FF2B5EF4-FFF2-40B4-BE49-F238E27FC236}">
                <a16:creationId xmlns:a16="http://schemas.microsoft.com/office/drawing/2014/main" id="{E15B7873-F73B-4DB6-BE94-F3C713EAB4C3}"/>
              </a:ext>
            </a:extLst>
          </p:cNvPr>
          <p:cNvSpPr txBox="1"/>
          <p:nvPr/>
        </p:nvSpPr>
        <p:spPr>
          <a:xfrm>
            <a:off x="8191625" y="304464"/>
            <a:ext cx="3776952" cy="200055"/>
          </a:xfrm>
          <a:prstGeom prst="rect">
            <a:avLst/>
          </a:prstGeom>
          <a:noFill/>
        </p:spPr>
        <p:txBody>
          <a:bodyPr wrap="square" rtlCol="0">
            <a:spAutoFit/>
          </a:bodyPr>
          <a:lstStyle/>
          <a:p>
            <a:pPr algn="dist"/>
            <a:r>
              <a:rPr lang="en-US" altLang="zh-CN" sz="700" dirty="0">
                <a:latin typeface="字魂58号-创中黑" panose="00000500000000000000" pitchFamily="2" charset="-122"/>
                <a:ea typeface="字魂58号-创中黑" panose="00000500000000000000" pitchFamily="2" charset="-122"/>
                <a:cs typeface="字魂105号-简雅黑" panose="00000500000000000000" pitchFamily="2" charset="-122"/>
              </a:rPr>
              <a:t>BUSINESS REPORT SUMMARY</a:t>
            </a:r>
            <a:endParaRPr lang="zh-CN" altLang="en-US" sz="700" dirty="0">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spTree>
    <p:extLst>
      <p:ext uri="{BB962C8B-B14F-4D97-AF65-F5344CB8AC3E}">
        <p14:creationId xmlns:p14="http://schemas.microsoft.com/office/powerpoint/2010/main" val="300998871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750" fill="hold"/>
                                        <p:tgtEl>
                                          <p:spTgt spid="20"/>
                                        </p:tgtEl>
                                        <p:attrNameLst>
                                          <p:attrName>ppt_x</p:attrName>
                                        </p:attrNameLst>
                                      </p:cBhvr>
                                      <p:tavLst>
                                        <p:tav tm="0">
                                          <p:val>
                                            <p:strVal val="0-#ppt_w/2"/>
                                          </p:val>
                                        </p:tav>
                                        <p:tav tm="100000">
                                          <p:val>
                                            <p:strVal val="#ppt_x"/>
                                          </p:val>
                                        </p:tav>
                                      </p:tavLst>
                                    </p:anim>
                                    <p:anim calcmode="lin" valueType="num">
                                      <p:cBhvr additive="base">
                                        <p:cTn id="12" dur="75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1000" fill="hold"/>
                                        <p:tgtEl>
                                          <p:spTgt spid="15"/>
                                        </p:tgtEl>
                                        <p:attrNameLst>
                                          <p:attrName>ppt_x</p:attrName>
                                        </p:attrNameLst>
                                      </p:cBhvr>
                                      <p:tavLst>
                                        <p:tav tm="0">
                                          <p:val>
                                            <p:strVal val="#ppt_x"/>
                                          </p:val>
                                        </p:tav>
                                        <p:tav tm="100000">
                                          <p:val>
                                            <p:strVal val="#ppt_x"/>
                                          </p:val>
                                        </p:tav>
                                      </p:tavLst>
                                    </p:anim>
                                    <p:anim calcmode="lin" valueType="num">
                                      <p:cBhvr additive="base">
                                        <p:cTn id="24" dur="10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1+#ppt_w/2"/>
                                          </p:val>
                                        </p:tav>
                                        <p:tav tm="100000">
                                          <p:val>
                                            <p:strVal val="#ppt_x"/>
                                          </p:val>
                                        </p:tav>
                                      </p:tavLst>
                                    </p:anim>
                                    <p:anim calcmode="lin" valueType="num">
                                      <p:cBhvr additive="base">
                                        <p:cTn id="28" dur="1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07E6DAA1-A398-4054-A570-042EDF66B421}"/>
              </a:ext>
            </a:extLst>
          </p:cNvPr>
          <p:cNvSpPr txBox="1"/>
          <p:nvPr/>
        </p:nvSpPr>
        <p:spPr>
          <a:xfrm>
            <a:off x="6988415" y="304464"/>
            <a:ext cx="3776952" cy="200055"/>
          </a:xfrm>
          <a:prstGeom prst="rect">
            <a:avLst/>
          </a:prstGeom>
          <a:noFill/>
        </p:spPr>
        <p:txBody>
          <a:bodyPr wrap="square" rtlCol="0">
            <a:spAutoFit/>
          </a:bodyPr>
          <a:lstStyle/>
          <a:p>
            <a:pPr algn="dist"/>
            <a:r>
              <a:rPr lang="en-US" altLang="zh-CN" sz="700" dirty="0">
                <a:latin typeface="字魂58号-创中黑" panose="00000500000000000000" pitchFamily="2" charset="-122"/>
                <a:ea typeface="字魂58号-创中黑" panose="00000500000000000000" pitchFamily="2" charset="-122"/>
                <a:cs typeface="字魂105号-简雅黑" panose="00000500000000000000" pitchFamily="2" charset="-122"/>
              </a:rPr>
              <a:t>BUSINESS REPORT SUMMARY</a:t>
            </a:r>
            <a:endParaRPr lang="zh-CN" altLang="en-US" sz="700" dirty="0">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pic>
        <p:nvPicPr>
          <p:cNvPr id="35" name="图片 34">
            <a:extLst>
              <a:ext uri="{FF2B5EF4-FFF2-40B4-BE49-F238E27FC236}">
                <a16:creationId xmlns:a16="http://schemas.microsoft.com/office/drawing/2014/main" id="{1F3B03DD-BBA8-4639-8B4F-B65A0DD126C0}"/>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897431" y="249444"/>
            <a:ext cx="506096" cy="310094"/>
          </a:xfrm>
          <a:prstGeom prst="rect">
            <a:avLst/>
          </a:prstGeom>
        </p:spPr>
      </p:pic>
      <p:sp>
        <p:nvSpPr>
          <p:cNvPr id="36" name="文本框 35">
            <a:extLst>
              <a:ext uri="{FF2B5EF4-FFF2-40B4-BE49-F238E27FC236}">
                <a16:creationId xmlns:a16="http://schemas.microsoft.com/office/drawing/2014/main" id="{84C6FF5B-226D-4135-920E-30720D5F6C1F}"/>
              </a:ext>
            </a:extLst>
          </p:cNvPr>
          <p:cNvSpPr txBox="1"/>
          <p:nvPr/>
        </p:nvSpPr>
        <p:spPr>
          <a:xfrm>
            <a:off x="876030" y="1771370"/>
            <a:ext cx="2355132" cy="707886"/>
          </a:xfrm>
          <a:prstGeom prst="rect">
            <a:avLst/>
          </a:prstGeom>
          <a:noFill/>
        </p:spPr>
        <p:txBody>
          <a:bodyPr wrap="none" rtlCol="0">
            <a:spAutoFit/>
          </a:bodyPr>
          <a:lstStyle/>
          <a:p>
            <a:pPr algn="just"/>
            <a:r>
              <a:rPr lang="en-US" altLang="zh-CN" sz="4000" spc="1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PART ONE</a:t>
            </a:r>
          </a:p>
        </p:txBody>
      </p:sp>
      <p:sp>
        <p:nvSpPr>
          <p:cNvPr id="37" name="文本框 36">
            <a:extLst>
              <a:ext uri="{FF2B5EF4-FFF2-40B4-BE49-F238E27FC236}">
                <a16:creationId xmlns:a16="http://schemas.microsoft.com/office/drawing/2014/main" id="{A78CDBC5-3E6E-4A67-8449-8C2E6EBEC748}"/>
              </a:ext>
            </a:extLst>
          </p:cNvPr>
          <p:cNvSpPr txBox="1"/>
          <p:nvPr/>
        </p:nvSpPr>
        <p:spPr>
          <a:xfrm>
            <a:off x="588201" y="3013501"/>
            <a:ext cx="5119757" cy="830997"/>
          </a:xfrm>
          <a:prstGeom prst="rect">
            <a:avLst/>
          </a:prstGeom>
          <a:noFill/>
        </p:spPr>
        <p:txBody>
          <a:bodyPr wrap="square" rtlCol="0">
            <a:spAutoFit/>
          </a:bodyPr>
          <a:lstStyle/>
          <a:p>
            <a:pPr algn="ctr"/>
            <a:r>
              <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数据样本选取</a:t>
            </a:r>
          </a:p>
        </p:txBody>
      </p:sp>
      <p:sp>
        <p:nvSpPr>
          <p:cNvPr id="2" name="文本框 1"/>
          <p:cNvSpPr txBox="1"/>
          <p:nvPr/>
        </p:nvSpPr>
        <p:spPr>
          <a:xfrm>
            <a:off x="2760955" y="504519"/>
            <a:ext cx="275207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291681269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0-#ppt_w/2"/>
                                          </p:val>
                                        </p:tav>
                                        <p:tav tm="100000">
                                          <p:val>
                                            <p:strVal val="#ppt_x"/>
                                          </p:val>
                                        </p:tav>
                                      </p:tavLst>
                                    </p:anim>
                                    <p:anim calcmode="lin" valueType="num">
                                      <p:cBhvr additive="base">
                                        <p:cTn id="8" dur="10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fill="hold"/>
                                        <p:tgtEl>
                                          <p:spTgt spid="36"/>
                                        </p:tgtEl>
                                        <p:attrNameLst>
                                          <p:attrName>ppt_x</p:attrName>
                                        </p:attrNameLst>
                                      </p:cBhvr>
                                      <p:tavLst>
                                        <p:tav tm="0">
                                          <p:val>
                                            <p:strVal val="0-#ppt_w/2"/>
                                          </p:val>
                                        </p:tav>
                                        <p:tav tm="100000">
                                          <p:val>
                                            <p:strVal val="#ppt_x"/>
                                          </p:val>
                                        </p:tav>
                                      </p:tavLst>
                                    </p:anim>
                                    <p:anim calcmode="lin" valueType="num">
                                      <p:cBhvr additive="base">
                                        <p:cTn id="12" dur="10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1000" fill="hold"/>
                                        <p:tgtEl>
                                          <p:spTgt spid="37"/>
                                        </p:tgtEl>
                                        <p:attrNameLst>
                                          <p:attrName>ppt_x</p:attrName>
                                        </p:attrNameLst>
                                      </p:cBhvr>
                                      <p:tavLst>
                                        <p:tav tm="0">
                                          <p:val>
                                            <p:strVal val="0-#ppt_w/2"/>
                                          </p:val>
                                        </p:tav>
                                        <p:tav tm="100000">
                                          <p:val>
                                            <p:strVal val="#ppt_x"/>
                                          </p:val>
                                        </p:tav>
                                      </p:tavLst>
                                    </p:anim>
                                    <p:anim calcmode="lin" valueType="num">
                                      <p:cBhvr additive="base">
                                        <p:cTn id="16" dur="10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06BC854B-E484-BEE6-F626-9CB85B080335}"/>
              </a:ext>
            </a:extLst>
          </p:cNvPr>
          <p:cNvSpPr/>
          <p:nvPr/>
        </p:nvSpPr>
        <p:spPr>
          <a:xfrm>
            <a:off x="5634283" y="2535104"/>
            <a:ext cx="4424118" cy="2235917"/>
          </a:xfrm>
          <a:prstGeom prst="roundRect">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1168D87-0373-466E-99F5-E31F83CDDDE6}"/>
              </a:ext>
            </a:extLst>
          </p:cNvPr>
          <p:cNvSpPr txBox="1"/>
          <p:nvPr/>
        </p:nvSpPr>
        <p:spPr>
          <a:xfrm>
            <a:off x="4154665" y="897931"/>
            <a:ext cx="2959236" cy="523220"/>
          </a:xfrm>
          <a:prstGeom prst="rect">
            <a:avLst/>
          </a:prstGeom>
          <a:solidFill>
            <a:schemeClr val="accent1">
              <a:lumMod val="60000"/>
              <a:lumOff val="40000"/>
            </a:schemeClr>
          </a:solidFill>
        </p:spPr>
        <p:txBody>
          <a:bodyPr wrap="square" rtlCol="0">
            <a:spAutoFit/>
          </a:bodyPr>
          <a:lstStyle/>
          <a:p>
            <a:pPr algn="dist"/>
            <a:r>
              <a:rPr lang="zh-CN" altLang="en-US" sz="28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数据样本选取</a:t>
            </a:r>
          </a:p>
        </p:txBody>
      </p:sp>
      <p:sp>
        <p:nvSpPr>
          <p:cNvPr id="4" name="文本框 3">
            <a:extLst>
              <a:ext uri="{FF2B5EF4-FFF2-40B4-BE49-F238E27FC236}">
                <a16:creationId xmlns:a16="http://schemas.microsoft.com/office/drawing/2014/main" id="{2800BD5C-EBEA-41D9-94BB-46C6022F6C6B}"/>
              </a:ext>
            </a:extLst>
          </p:cNvPr>
          <p:cNvSpPr txBox="1"/>
          <p:nvPr/>
        </p:nvSpPr>
        <p:spPr>
          <a:xfrm>
            <a:off x="5998706" y="3031183"/>
            <a:ext cx="3791907" cy="1323439"/>
          </a:xfrm>
          <a:prstGeom prst="rect">
            <a:avLst/>
          </a:prstGeom>
          <a:noFill/>
        </p:spPr>
        <p:txBody>
          <a:bodyPr wrap="square" rtlCol="0">
            <a:spAutoFit/>
          </a:bodyPr>
          <a:lstStyle/>
          <a:p>
            <a:pPr algn="just">
              <a:lnSpc>
                <a:spcPts val="1600"/>
              </a:lnSpc>
            </a:pPr>
            <a:r>
              <a:rPr lang="zh-CN" altLang="en-US"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选取</a:t>
            </a:r>
            <a:r>
              <a:rPr lang="en-US" altLang="zh-CN"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2019</a:t>
            </a:r>
            <a:r>
              <a:rPr lang="zh-CN" altLang="en-US"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年至</a:t>
            </a:r>
            <a:r>
              <a:rPr lang="en-US" altLang="zh-CN"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2023</a:t>
            </a:r>
            <a:r>
              <a:rPr lang="zh-CN" altLang="en-US"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年中国所有股票的周收益率，通过加权与等权两种方法计算出总市场平均收益率，并将股票分为上证</a:t>
            </a:r>
            <a:r>
              <a:rPr lang="en-US" altLang="zh-CN"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A</a:t>
            </a:r>
            <a:r>
              <a:rPr lang="zh-CN" altLang="en-US"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股、上证</a:t>
            </a:r>
            <a:r>
              <a:rPr lang="en-US" altLang="zh-CN"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B</a:t>
            </a:r>
            <a:r>
              <a:rPr lang="zh-CN" altLang="en-US"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股、深证</a:t>
            </a:r>
            <a:r>
              <a:rPr lang="en-US" altLang="zh-CN"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A</a:t>
            </a:r>
            <a:r>
              <a:rPr lang="zh-CN" altLang="en-US"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股、深证</a:t>
            </a:r>
            <a:r>
              <a:rPr lang="en-US" altLang="zh-CN"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B</a:t>
            </a:r>
            <a:r>
              <a:rPr lang="zh-CN" altLang="en-US"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股、创业板、科创板以及北证</a:t>
            </a:r>
            <a:r>
              <a:rPr lang="en-US" altLang="zh-CN"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A</a:t>
            </a:r>
            <a:r>
              <a:rPr lang="zh-CN" altLang="en-US" sz="1400" spc="100" dirty="0">
                <a:solidFill>
                  <a:schemeClr val="tx1">
                    <a:lumMod val="85000"/>
                    <a:lumOff val="15000"/>
                  </a:schemeClr>
                </a:solidFill>
                <a:latin typeface="仿宋" panose="02010609060101010101" pitchFamily="49" charset="-122"/>
                <a:ea typeface="仿宋" panose="02010609060101010101" pitchFamily="49" charset="-122"/>
                <a:cs typeface="字魂105号-简雅黑" panose="00000500000000000000" pitchFamily="2" charset="-122"/>
              </a:rPr>
              <a:t>股用等权平均分计算出收益率并进行描述性统计。</a:t>
            </a:r>
          </a:p>
        </p:txBody>
      </p:sp>
      <p:cxnSp>
        <p:nvCxnSpPr>
          <p:cNvPr id="5" name="直接连接符 4">
            <a:extLst>
              <a:ext uri="{FF2B5EF4-FFF2-40B4-BE49-F238E27FC236}">
                <a16:creationId xmlns:a16="http://schemas.microsoft.com/office/drawing/2014/main" id="{4D95356F-D410-4317-A405-51F77686470A}"/>
              </a:ext>
            </a:extLst>
          </p:cNvPr>
          <p:cNvCxnSpPr/>
          <p:nvPr/>
        </p:nvCxnSpPr>
        <p:spPr>
          <a:xfrm>
            <a:off x="3154635" y="3031183"/>
            <a:ext cx="26935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CCA5872-88EE-4F7E-B14A-77B6E5C95F6B}"/>
              </a:ext>
            </a:extLst>
          </p:cNvPr>
          <p:cNvSpPr txBox="1"/>
          <p:nvPr/>
        </p:nvSpPr>
        <p:spPr>
          <a:xfrm>
            <a:off x="2280236" y="3191398"/>
            <a:ext cx="2018155" cy="461665"/>
          </a:xfrm>
          <a:prstGeom prst="rect">
            <a:avLst/>
          </a:prstGeom>
          <a:noFill/>
        </p:spPr>
        <p:txBody>
          <a:bodyPr wrap="square" rtlCol="0">
            <a:spAutoFit/>
          </a:bodyPr>
          <a:lstStyle/>
          <a:p>
            <a:pPr algn="dist"/>
            <a:r>
              <a:rPr lang="zh-CN" altLang="en-US" sz="2400" b="1" dirty="0">
                <a:solidFill>
                  <a:schemeClr val="tx1">
                    <a:lumMod val="85000"/>
                    <a:lumOff val="15000"/>
                  </a:schemeClr>
                </a:solidFill>
                <a:latin typeface="幼圆" panose="02010509060101010101" pitchFamily="49" charset="-122"/>
                <a:ea typeface="幼圆" panose="02010509060101010101" pitchFamily="49" charset="-122"/>
                <a:cs typeface="字魂105号-简雅黑" panose="00000500000000000000" pitchFamily="2" charset="-122"/>
              </a:rPr>
              <a:t>描述性统计</a:t>
            </a:r>
          </a:p>
        </p:txBody>
      </p:sp>
    </p:spTree>
    <p:extLst>
      <p:ext uri="{BB962C8B-B14F-4D97-AF65-F5344CB8AC3E}">
        <p14:creationId xmlns:p14="http://schemas.microsoft.com/office/powerpoint/2010/main" val="326031808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0-#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0-#ppt_w/2"/>
                                          </p:val>
                                        </p:tav>
                                        <p:tav tm="100000">
                                          <p:val>
                                            <p:strVal val="#ppt_x"/>
                                          </p:val>
                                        </p:tav>
                                      </p:tavLst>
                                    </p:anim>
                                    <p:anim calcmode="lin" valueType="num">
                                      <p:cBhvr additive="base">
                                        <p:cTn id="16"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07E6DAA1-A398-4054-A570-042EDF66B421}"/>
              </a:ext>
            </a:extLst>
          </p:cNvPr>
          <p:cNvSpPr txBox="1"/>
          <p:nvPr/>
        </p:nvSpPr>
        <p:spPr>
          <a:xfrm>
            <a:off x="6988415" y="304464"/>
            <a:ext cx="3776952" cy="200055"/>
          </a:xfrm>
          <a:prstGeom prst="rect">
            <a:avLst/>
          </a:prstGeom>
          <a:noFill/>
        </p:spPr>
        <p:txBody>
          <a:bodyPr wrap="square" rtlCol="0">
            <a:spAutoFit/>
          </a:bodyPr>
          <a:lstStyle/>
          <a:p>
            <a:pPr algn="dist"/>
            <a:r>
              <a:rPr lang="en-US" altLang="zh-CN" sz="700" dirty="0">
                <a:latin typeface="字魂58号-创中黑" panose="00000500000000000000" pitchFamily="2" charset="-122"/>
                <a:ea typeface="字魂58号-创中黑" panose="00000500000000000000" pitchFamily="2" charset="-122"/>
                <a:cs typeface="字魂105号-简雅黑" panose="00000500000000000000" pitchFamily="2" charset="-122"/>
              </a:rPr>
              <a:t>BUSINESS REPORT SUMMARY</a:t>
            </a:r>
            <a:endParaRPr lang="zh-CN" altLang="en-US" sz="700" dirty="0">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pic>
        <p:nvPicPr>
          <p:cNvPr id="35" name="图片 34">
            <a:extLst>
              <a:ext uri="{FF2B5EF4-FFF2-40B4-BE49-F238E27FC236}">
                <a16:creationId xmlns:a16="http://schemas.microsoft.com/office/drawing/2014/main" id="{1F3B03DD-BBA8-4639-8B4F-B65A0DD126C0}"/>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897431" y="249444"/>
            <a:ext cx="506096" cy="310094"/>
          </a:xfrm>
          <a:prstGeom prst="rect">
            <a:avLst/>
          </a:prstGeom>
        </p:spPr>
      </p:pic>
      <p:sp>
        <p:nvSpPr>
          <p:cNvPr id="36" name="文本框 35">
            <a:extLst>
              <a:ext uri="{FF2B5EF4-FFF2-40B4-BE49-F238E27FC236}">
                <a16:creationId xmlns:a16="http://schemas.microsoft.com/office/drawing/2014/main" id="{84C6FF5B-226D-4135-920E-30720D5F6C1F}"/>
              </a:ext>
            </a:extLst>
          </p:cNvPr>
          <p:cNvSpPr txBox="1"/>
          <p:nvPr/>
        </p:nvSpPr>
        <p:spPr>
          <a:xfrm>
            <a:off x="1042319" y="1771370"/>
            <a:ext cx="2467342" cy="707886"/>
          </a:xfrm>
          <a:prstGeom prst="rect">
            <a:avLst/>
          </a:prstGeom>
          <a:noFill/>
        </p:spPr>
        <p:txBody>
          <a:bodyPr wrap="none" rtlCol="0">
            <a:spAutoFit/>
          </a:bodyPr>
          <a:lstStyle/>
          <a:p>
            <a:pPr algn="just"/>
            <a:r>
              <a:rPr lang="en-US" altLang="zh-CN" sz="4000" spc="1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PART TWO</a:t>
            </a:r>
          </a:p>
        </p:txBody>
      </p:sp>
      <p:sp>
        <p:nvSpPr>
          <p:cNvPr id="37" name="文本框 36">
            <a:extLst>
              <a:ext uri="{FF2B5EF4-FFF2-40B4-BE49-F238E27FC236}">
                <a16:creationId xmlns:a16="http://schemas.microsoft.com/office/drawing/2014/main" id="{A78CDBC5-3E6E-4A67-8449-8C2E6EBEC748}"/>
              </a:ext>
            </a:extLst>
          </p:cNvPr>
          <p:cNvSpPr txBox="1"/>
          <p:nvPr/>
        </p:nvSpPr>
        <p:spPr>
          <a:xfrm>
            <a:off x="1403527" y="3009405"/>
            <a:ext cx="6827523" cy="830997"/>
          </a:xfrm>
          <a:prstGeom prst="rect">
            <a:avLst/>
          </a:prstGeom>
          <a:noFill/>
        </p:spPr>
        <p:txBody>
          <a:bodyPr wrap="square" rtlCol="0">
            <a:spAutoFit/>
          </a:bodyPr>
          <a:lstStyle/>
          <a:p>
            <a:pPr algn="dist"/>
            <a:r>
              <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描述性检验结果与分析</a:t>
            </a:r>
          </a:p>
        </p:txBody>
      </p:sp>
    </p:spTree>
    <p:extLst>
      <p:ext uri="{BB962C8B-B14F-4D97-AF65-F5344CB8AC3E}">
        <p14:creationId xmlns:p14="http://schemas.microsoft.com/office/powerpoint/2010/main" val="108925929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0-#ppt_w/2"/>
                                          </p:val>
                                        </p:tav>
                                        <p:tav tm="100000">
                                          <p:val>
                                            <p:strVal val="#ppt_x"/>
                                          </p:val>
                                        </p:tav>
                                      </p:tavLst>
                                    </p:anim>
                                    <p:anim calcmode="lin" valueType="num">
                                      <p:cBhvr additive="base">
                                        <p:cTn id="8" dur="10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fill="hold"/>
                                        <p:tgtEl>
                                          <p:spTgt spid="36"/>
                                        </p:tgtEl>
                                        <p:attrNameLst>
                                          <p:attrName>ppt_x</p:attrName>
                                        </p:attrNameLst>
                                      </p:cBhvr>
                                      <p:tavLst>
                                        <p:tav tm="0">
                                          <p:val>
                                            <p:strVal val="0-#ppt_w/2"/>
                                          </p:val>
                                        </p:tav>
                                        <p:tav tm="100000">
                                          <p:val>
                                            <p:strVal val="#ppt_x"/>
                                          </p:val>
                                        </p:tav>
                                      </p:tavLst>
                                    </p:anim>
                                    <p:anim calcmode="lin" valueType="num">
                                      <p:cBhvr additive="base">
                                        <p:cTn id="12" dur="10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1000" fill="hold"/>
                                        <p:tgtEl>
                                          <p:spTgt spid="37"/>
                                        </p:tgtEl>
                                        <p:attrNameLst>
                                          <p:attrName>ppt_x</p:attrName>
                                        </p:attrNameLst>
                                      </p:cBhvr>
                                      <p:tavLst>
                                        <p:tav tm="0">
                                          <p:val>
                                            <p:strVal val="0-#ppt_w/2"/>
                                          </p:val>
                                        </p:tav>
                                        <p:tav tm="100000">
                                          <p:val>
                                            <p:strVal val="#ppt_x"/>
                                          </p:val>
                                        </p:tav>
                                      </p:tavLst>
                                    </p:anim>
                                    <p:anim calcmode="lin" valueType="num">
                                      <p:cBhvr additive="base">
                                        <p:cTn id="16" dur="10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2003148C-411B-8BD7-0C1C-0CA1CB7EB9AB}"/>
            </a:ext>
          </a:extLst>
        </p:cNvPr>
        <p:cNvGrpSpPr/>
        <p:nvPr/>
      </p:nvGrpSpPr>
      <p:grpSpPr>
        <a:xfrm>
          <a:off x="0" y="0"/>
          <a:ext cx="0" cy="0"/>
          <a:chOff x="0" y="0"/>
          <a:chExt cx="0" cy="0"/>
        </a:xfrm>
      </p:grpSpPr>
      <p:sp>
        <p:nvSpPr>
          <p:cNvPr id="12" name="文本框 11">
            <a:extLst>
              <a:ext uri="{FF2B5EF4-FFF2-40B4-BE49-F238E27FC236}">
                <a16:creationId xmlns:a16="http://schemas.microsoft.com/office/drawing/2014/main" id="{A1298391-533E-8F0A-E090-FC4D9289F49F}"/>
              </a:ext>
            </a:extLst>
          </p:cNvPr>
          <p:cNvSpPr txBox="1"/>
          <p:nvPr/>
        </p:nvSpPr>
        <p:spPr>
          <a:xfrm>
            <a:off x="282990" y="1738759"/>
            <a:ext cx="2959236" cy="3108543"/>
          </a:xfrm>
          <a:prstGeom prst="rect">
            <a:avLst/>
          </a:prstGeom>
          <a:noFill/>
        </p:spPr>
        <p:txBody>
          <a:bodyPr wrap="square" rtlCol="0">
            <a:spAutoFit/>
          </a:bodyPr>
          <a:lstStyle/>
          <a:p>
            <a:pPr algn="dist"/>
            <a:r>
              <a:rPr lang="zh-CN" altLang="en-US"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加</a:t>
            </a:r>
            <a:endParaRPr lang="en-US" altLang="zh-CN"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a:p>
            <a:pPr algn="dist"/>
            <a:r>
              <a:rPr lang="zh-CN" altLang="en-US"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权</a:t>
            </a:r>
            <a:endParaRPr lang="en-US" altLang="zh-CN"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a:p>
            <a:pPr algn="dist"/>
            <a:r>
              <a:rPr lang="zh-CN" altLang="en-US"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平</a:t>
            </a:r>
            <a:endParaRPr lang="en-US" altLang="zh-CN"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a:p>
            <a:pPr algn="dist"/>
            <a:r>
              <a:rPr lang="zh-CN" altLang="en-US"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均</a:t>
            </a:r>
            <a:endParaRPr lang="en-US" altLang="zh-CN"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a:p>
            <a:pPr algn="dist"/>
            <a:r>
              <a:rPr lang="zh-CN" altLang="en-US"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回</a:t>
            </a:r>
            <a:endParaRPr lang="en-US" altLang="zh-CN"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a:p>
            <a:pPr algn="dist"/>
            <a:r>
              <a:rPr lang="zh-CN" altLang="en-US"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报</a:t>
            </a:r>
            <a:endParaRPr lang="en-US" altLang="zh-CN"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a:p>
            <a:pPr algn="dist"/>
            <a:r>
              <a:rPr lang="zh-CN" altLang="en-US"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率</a:t>
            </a:r>
          </a:p>
        </p:txBody>
      </p:sp>
      <p:pic>
        <p:nvPicPr>
          <p:cNvPr id="3" name="图片 2">
            <a:extLst>
              <a:ext uri="{FF2B5EF4-FFF2-40B4-BE49-F238E27FC236}">
                <a16:creationId xmlns:a16="http://schemas.microsoft.com/office/drawing/2014/main" id="{28E1AA2B-65D6-8B01-273A-89ABDFF68AA8}"/>
              </a:ext>
            </a:extLst>
          </p:cNvPr>
          <p:cNvPicPr>
            <a:picLocks noChangeAspect="1"/>
          </p:cNvPicPr>
          <p:nvPr/>
        </p:nvPicPr>
        <p:blipFill>
          <a:blip r:embed="rId4"/>
          <a:stretch>
            <a:fillRect/>
          </a:stretch>
        </p:blipFill>
        <p:spPr>
          <a:xfrm>
            <a:off x="3242226" y="347579"/>
            <a:ext cx="3796789" cy="6162842"/>
          </a:xfrm>
          <a:prstGeom prst="rect">
            <a:avLst/>
          </a:prstGeom>
        </p:spPr>
      </p:pic>
      <p:pic>
        <p:nvPicPr>
          <p:cNvPr id="4" name="图片 3">
            <a:extLst>
              <a:ext uri="{FF2B5EF4-FFF2-40B4-BE49-F238E27FC236}">
                <a16:creationId xmlns:a16="http://schemas.microsoft.com/office/drawing/2014/main" id="{3BF4530C-0D1D-C15C-2E2D-C1BBECB58E52}"/>
              </a:ext>
            </a:extLst>
          </p:cNvPr>
          <p:cNvPicPr>
            <a:picLocks noChangeAspect="1"/>
          </p:cNvPicPr>
          <p:nvPr/>
        </p:nvPicPr>
        <p:blipFill>
          <a:blip r:embed="rId5"/>
          <a:stretch>
            <a:fillRect/>
          </a:stretch>
        </p:blipFill>
        <p:spPr>
          <a:xfrm>
            <a:off x="7580873" y="347579"/>
            <a:ext cx="3747097" cy="6082184"/>
          </a:xfrm>
          <a:prstGeom prst="rect">
            <a:avLst/>
          </a:prstGeom>
        </p:spPr>
      </p:pic>
    </p:spTree>
    <p:extLst>
      <p:ext uri="{BB962C8B-B14F-4D97-AF65-F5344CB8AC3E}">
        <p14:creationId xmlns:p14="http://schemas.microsoft.com/office/powerpoint/2010/main" val="4049939835"/>
      </p:ext>
    </p:extLst>
  </p:cSld>
  <p:clrMapOvr>
    <a:masterClrMapping/>
  </p:clrMapOvr>
  <mc:AlternateContent xmlns:mc="http://schemas.openxmlformats.org/markup-compatibility/2006">
    <mc:Choice xmlns:p14="http://schemas.microsoft.com/office/powerpoint/2010/main" Requires="p14">
      <p:transition spd="slow" p14:dur="800" advClick="0" advTm="2000">
        <p:circle/>
      </p:transition>
    </mc:Choice>
    <mc:Fallback>
      <p:transition spd="slow" advClick="0" advTm="200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B1168D87-0373-466E-99F5-E31F83CDDDE6}"/>
              </a:ext>
            </a:extLst>
          </p:cNvPr>
          <p:cNvSpPr txBox="1"/>
          <p:nvPr/>
        </p:nvSpPr>
        <p:spPr>
          <a:xfrm>
            <a:off x="4616382" y="414455"/>
            <a:ext cx="2959236" cy="523220"/>
          </a:xfrm>
          <a:prstGeom prst="rect">
            <a:avLst/>
          </a:prstGeom>
          <a:noFill/>
        </p:spPr>
        <p:txBody>
          <a:bodyPr wrap="square" rtlCol="0">
            <a:spAutoFit/>
          </a:bodyPr>
          <a:lstStyle/>
          <a:p>
            <a:pPr algn="dist"/>
            <a:r>
              <a:rPr lang="zh-CN" altLang="en-US" sz="2800" dirty="0">
                <a:solidFill>
                  <a:schemeClr val="tx1">
                    <a:lumMod val="85000"/>
                    <a:lumOff val="1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描述性检验结果</a:t>
            </a:r>
          </a:p>
        </p:txBody>
      </p:sp>
      <p:pic>
        <p:nvPicPr>
          <p:cNvPr id="2" name="图片 1">
            <a:extLst>
              <a:ext uri="{FF2B5EF4-FFF2-40B4-BE49-F238E27FC236}">
                <a16:creationId xmlns:a16="http://schemas.microsoft.com/office/drawing/2014/main" id="{73DAD34D-68D8-EE1A-1BAE-0C9A2F357726}"/>
              </a:ext>
            </a:extLst>
          </p:cNvPr>
          <p:cNvPicPr>
            <a:picLocks noChangeAspect="1"/>
          </p:cNvPicPr>
          <p:nvPr/>
        </p:nvPicPr>
        <p:blipFill>
          <a:blip r:embed="rId3"/>
          <a:stretch>
            <a:fillRect/>
          </a:stretch>
        </p:blipFill>
        <p:spPr>
          <a:xfrm>
            <a:off x="2577329" y="1287099"/>
            <a:ext cx="7037342" cy="4396479"/>
          </a:xfrm>
          <a:prstGeom prst="rect">
            <a:avLst/>
          </a:prstGeom>
        </p:spPr>
      </p:pic>
      <p:sp>
        <p:nvSpPr>
          <p:cNvPr id="3" name="文本框 2">
            <a:extLst>
              <a:ext uri="{FF2B5EF4-FFF2-40B4-BE49-F238E27FC236}">
                <a16:creationId xmlns:a16="http://schemas.microsoft.com/office/drawing/2014/main" id="{91C91C85-9767-A23A-0242-3CC260C7DC59}"/>
              </a:ext>
            </a:extLst>
          </p:cNvPr>
          <p:cNvSpPr txBox="1"/>
          <p:nvPr/>
        </p:nvSpPr>
        <p:spPr>
          <a:xfrm>
            <a:off x="8287407" y="5848336"/>
            <a:ext cx="4656083" cy="369332"/>
          </a:xfrm>
          <a:prstGeom prst="rect">
            <a:avLst/>
          </a:prstGeom>
          <a:noFill/>
        </p:spPr>
        <p:txBody>
          <a:bodyPr wrap="square" rtlCol="0">
            <a:spAutoFit/>
          </a:bodyPr>
          <a:lstStyle/>
          <a:p>
            <a:r>
              <a:rPr lang="zh-CN" altLang="en-US" dirty="0"/>
              <a:t>此结果由</a:t>
            </a:r>
            <a:r>
              <a:rPr lang="en-US" altLang="zh-CN" dirty="0" err="1"/>
              <a:t>stata</a:t>
            </a:r>
            <a:r>
              <a:rPr lang="zh-CN" altLang="en-US" dirty="0"/>
              <a:t>运行得出</a:t>
            </a:r>
          </a:p>
        </p:txBody>
      </p:sp>
    </p:spTree>
    <p:extLst>
      <p:ext uri="{BB962C8B-B14F-4D97-AF65-F5344CB8AC3E}">
        <p14:creationId xmlns:p14="http://schemas.microsoft.com/office/powerpoint/2010/main" val="1071169968"/>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B1168D87-0373-466E-99F5-E31F83CDDDE6}"/>
              </a:ext>
            </a:extLst>
          </p:cNvPr>
          <p:cNvSpPr txBox="1"/>
          <p:nvPr/>
        </p:nvSpPr>
        <p:spPr>
          <a:xfrm>
            <a:off x="4616382" y="414455"/>
            <a:ext cx="2959236" cy="523220"/>
          </a:xfrm>
          <a:prstGeom prst="rect">
            <a:avLst/>
          </a:prstGeom>
          <a:solidFill>
            <a:schemeClr val="accent1">
              <a:lumMod val="75000"/>
              <a:alpha val="50000"/>
            </a:schemeClr>
          </a:solidFill>
        </p:spPr>
        <p:txBody>
          <a:bodyPr wrap="square" rtlCol="0">
            <a:spAutoFit/>
          </a:bodyPr>
          <a:lstStyle/>
          <a:p>
            <a:pPr algn="dist"/>
            <a:r>
              <a:rPr lang="zh-CN" altLang="en-US" sz="28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描述性统计分析</a:t>
            </a:r>
          </a:p>
        </p:txBody>
      </p:sp>
      <p:grpSp>
        <p:nvGrpSpPr>
          <p:cNvPr id="4" name="组合 3">
            <a:extLst>
              <a:ext uri="{FF2B5EF4-FFF2-40B4-BE49-F238E27FC236}">
                <a16:creationId xmlns:a16="http://schemas.microsoft.com/office/drawing/2014/main" id="{E757E1AA-D1A5-463F-B63B-3A204259037A}"/>
              </a:ext>
            </a:extLst>
          </p:cNvPr>
          <p:cNvGrpSpPr/>
          <p:nvPr/>
        </p:nvGrpSpPr>
        <p:grpSpPr>
          <a:xfrm>
            <a:off x="1887454" y="2017942"/>
            <a:ext cx="1415981" cy="1018304"/>
            <a:chOff x="6246214" y="4301238"/>
            <a:chExt cx="1604919" cy="1154179"/>
          </a:xfrm>
        </p:grpSpPr>
        <p:sp>
          <p:nvSpPr>
            <p:cNvPr id="5" name="矩形 4">
              <a:extLst>
                <a:ext uri="{FF2B5EF4-FFF2-40B4-BE49-F238E27FC236}">
                  <a16:creationId xmlns:a16="http://schemas.microsoft.com/office/drawing/2014/main" id="{6436B2BA-B901-48BD-A5B1-7FE124249337}"/>
                </a:ext>
              </a:extLst>
            </p:cNvPr>
            <p:cNvSpPr/>
            <p:nvPr/>
          </p:nvSpPr>
          <p:spPr>
            <a:xfrm>
              <a:off x="6388087" y="4301238"/>
              <a:ext cx="1329267" cy="1154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grpSp>
          <p:nvGrpSpPr>
            <p:cNvPr id="6" name="组合 5">
              <a:extLst>
                <a:ext uri="{FF2B5EF4-FFF2-40B4-BE49-F238E27FC236}">
                  <a16:creationId xmlns:a16="http://schemas.microsoft.com/office/drawing/2014/main" id="{8D43EB97-992A-4DD5-AF5A-5CA98D673E34}"/>
                </a:ext>
              </a:extLst>
            </p:cNvPr>
            <p:cNvGrpSpPr/>
            <p:nvPr/>
          </p:nvGrpSpPr>
          <p:grpSpPr>
            <a:xfrm>
              <a:off x="6831269" y="4513075"/>
              <a:ext cx="442902" cy="442902"/>
              <a:chOff x="6573848" y="4381547"/>
              <a:chExt cx="341905" cy="341905"/>
            </a:xfrm>
          </p:grpSpPr>
          <p:grpSp>
            <p:nvGrpSpPr>
              <p:cNvPr id="8" name="Google Shape;1002;p32">
                <a:extLst>
                  <a:ext uri="{FF2B5EF4-FFF2-40B4-BE49-F238E27FC236}">
                    <a16:creationId xmlns:a16="http://schemas.microsoft.com/office/drawing/2014/main" id="{F217B2B1-A304-4A19-86E0-589A4272E10A}"/>
                  </a:ext>
                </a:extLst>
              </p:cNvPr>
              <p:cNvGrpSpPr/>
              <p:nvPr/>
            </p:nvGrpSpPr>
            <p:grpSpPr>
              <a:xfrm>
                <a:off x="6674426" y="4468439"/>
                <a:ext cx="152783" cy="178619"/>
                <a:chOff x="-48237000" y="2342650"/>
                <a:chExt cx="256800" cy="300225"/>
              </a:xfrm>
              <a:solidFill>
                <a:schemeClr val="bg1"/>
              </a:solidFill>
            </p:grpSpPr>
            <p:sp>
              <p:nvSpPr>
                <p:cNvPr id="10" name="Google Shape;1003;p32">
                  <a:extLst>
                    <a:ext uri="{FF2B5EF4-FFF2-40B4-BE49-F238E27FC236}">
                      <a16:creationId xmlns:a16="http://schemas.microsoft.com/office/drawing/2014/main" id="{E33B3AED-D6CD-4542-8F6D-6EDB0357E5E7}"/>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 name="Google Shape;1004;p32">
                  <a:extLst>
                    <a:ext uri="{FF2B5EF4-FFF2-40B4-BE49-F238E27FC236}">
                      <a16:creationId xmlns:a16="http://schemas.microsoft.com/office/drawing/2014/main" id="{8EEB8801-B277-4FE1-96D0-F0DB024BC212}"/>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1005;p32">
                  <a:extLst>
                    <a:ext uri="{FF2B5EF4-FFF2-40B4-BE49-F238E27FC236}">
                      <a16:creationId xmlns:a16="http://schemas.microsoft.com/office/drawing/2014/main" id="{56588663-D513-426D-8FE0-22BC71FCB4EB}"/>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 name="椭圆 8">
                <a:extLst>
                  <a:ext uri="{FF2B5EF4-FFF2-40B4-BE49-F238E27FC236}">
                    <a16:creationId xmlns:a16="http://schemas.microsoft.com/office/drawing/2014/main" id="{094E3DC5-A822-4020-A5CA-3C5630019471}"/>
                  </a:ext>
                </a:extLst>
              </p:cNvPr>
              <p:cNvSpPr/>
              <p:nvPr/>
            </p:nvSpPr>
            <p:spPr>
              <a:xfrm>
                <a:off x="6573848" y="4381547"/>
                <a:ext cx="341905" cy="34190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grpSp>
        <p:sp>
          <p:nvSpPr>
            <p:cNvPr id="7" name="文本框 6">
              <a:extLst>
                <a:ext uri="{FF2B5EF4-FFF2-40B4-BE49-F238E27FC236}">
                  <a16:creationId xmlns:a16="http://schemas.microsoft.com/office/drawing/2014/main" id="{95E15C35-7902-4827-AAE3-65568B83D9A5}"/>
                </a:ext>
              </a:extLst>
            </p:cNvPr>
            <p:cNvSpPr txBox="1"/>
            <p:nvPr/>
          </p:nvSpPr>
          <p:spPr>
            <a:xfrm>
              <a:off x="6246214" y="5031559"/>
              <a:ext cx="1604919" cy="348845"/>
            </a:xfrm>
            <a:prstGeom prst="rect">
              <a:avLst/>
            </a:prstGeom>
            <a:noFill/>
          </p:spPr>
          <p:txBody>
            <a:bodyPr wrap="square" rtlCol="0">
              <a:spAutoFit/>
            </a:bodyPr>
            <a:lstStyle/>
            <a:p>
              <a:pPr algn="ctr"/>
              <a:r>
                <a:rPr lang="en-US" altLang="zh-CN" sz="1400" cap="all" dirty="0">
                  <a:solidFill>
                    <a:schemeClr val="bg1"/>
                  </a:solidFill>
                  <a:latin typeface="字魂58号-创中黑" panose="00000500000000000000" pitchFamily="2" charset="-122"/>
                  <a:ea typeface="字魂58号-创中黑" panose="00000500000000000000" pitchFamily="2" charset="-122"/>
                </a:rPr>
                <a:t>Skewness</a:t>
              </a:r>
              <a:endParaRPr lang="zh-CN" altLang="en-US" sz="1400" cap="all" dirty="0">
                <a:solidFill>
                  <a:schemeClr val="bg1"/>
                </a:solidFill>
                <a:latin typeface="字魂58号-创中黑" panose="00000500000000000000" pitchFamily="2" charset="-122"/>
                <a:ea typeface="字魂58号-创中黑" panose="00000500000000000000" pitchFamily="2" charset="-122"/>
              </a:endParaRPr>
            </a:p>
          </p:txBody>
        </p:sp>
      </p:grpSp>
      <p:grpSp>
        <p:nvGrpSpPr>
          <p:cNvPr id="15" name="组合 14">
            <a:extLst>
              <a:ext uri="{FF2B5EF4-FFF2-40B4-BE49-F238E27FC236}">
                <a16:creationId xmlns:a16="http://schemas.microsoft.com/office/drawing/2014/main" id="{27692901-F32E-49AF-B63E-410F0CFA0FEF}"/>
              </a:ext>
            </a:extLst>
          </p:cNvPr>
          <p:cNvGrpSpPr/>
          <p:nvPr/>
        </p:nvGrpSpPr>
        <p:grpSpPr>
          <a:xfrm>
            <a:off x="1887456" y="3357186"/>
            <a:ext cx="1415981" cy="1018304"/>
            <a:chOff x="8121516" y="4301238"/>
            <a:chExt cx="1604919" cy="1154179"/>
          </a:xfrm>
        </p:grpSpPr>
        <p:sp>
          <p:nvSpPr>
            <p:cNvPr id="16" name="矩形 15">
              <a:extLst>
                <a:ext uri="{FF2B5EF4-FFF2-40B4-BE49-F238E27FC236}">
                  <a16:creationId xmlns:a16="http://schemas.microsoft.com/office/drawing/2014/main" id="{6B7C30E3-DB52-47D7-8A23-9BE2A6F13802}"/>
                </a:ext>
              </a:extLst>
            </p:cNvPr>
            <p:cNvSpPr/>
            <p:nvPr/>
          </p:nvSpPr>
          <p:spPr>
            <a:xfrm>
              <a:off x="8261600" y="4301238"/>
              <a:ext cx="1329267" cy="1154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grpSp>
          <p:nvGrpSpPr>
            <p:cNvPr id="17" name="组合 16">
              <a:extLst>
                <a:ext uri="{FF2B5EF4-FFF2-40B4-BE49-F238E27FC236}">
                  <a16:creationId xmlns:a16="http://schemas.microsoft.com/office/drawing/2014/main" id="{5071C384-C375-479D-9D2B-9A519DDF3FEC}"/>
                </a:ext>
              </a:extLst>
            </p:cNvPr>
            <p:cNvGrpSpPr/>
            <p:nvPr/>
          </p:nvGrpSpPr>
          <p:grpSpPr>
            <a:xfrm>
              <a:off x="8704782" y="4513075"/>
              <a:ext cx="442902" cy="442902"/>
              <a:chOff x="7379522" y="4381547"/>
              <a:chExt cx="341905" cy="341905"/>
            </a:xfrm>
          </p:grpSpPr>
          <p:grpSp>
            <p:nvGrpSpPr>
              <p:cNvPr id="19" name="Google Shape;1014;p32">
                <a:extLst>
                  <a:ext uri="{FF2B5EF4-FFF2-40B4-BE49-F238E27FC236}">
                    <a16:creationId xmlns:a16="http://schemas.microsoft.com/office/drawing/2014/main" id="{30D3FA73-3063-4984-984A-4181D44BEC1B}"/>
                  </a:ext>
                </a:extLst>
              </p:cNvPr>
              <p:cNvGrpSpPr/>
              <p:nvPr/>
            </p:nvGrpSpPr>
            <p:grpSpPr>
              <a:xfrm>
                <a:off x="7463193" y="4476544"/>
                <a:ext cx="172019" cy="172476"/>
                <a:chOff x="-1700225" y="2768875"/>
                <a:chExt cx="291450" cy="292225"/>
              </a:xfrm>
              <a:solidFill>
                <a:schemeClr val="bg1"/>
              </a:solidFill>
            </p:grpSpPr>
            <p:sp>
              <p:nvSpPr>
                <p:cNvPr id="21" name="Google Shape;1015;p32">
                  <a:extLst>
                    <a:ext uri="{FF2B5EF4-FFF2-40B4-BE49-F238E27FC236}">
                      <a16:creationId xmlns:a16="http://schemas.microsoft.com/office/drawing/2014/main" id="{58F48967-6A5A-4E56-93DC-910190518EA1}"/>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1016;p32">
                  <a:extLst>
                    <a:ext uri="{FF2B5EF4-FFF2-40B4-BE49-F238E27FC236}">
                      <a16:creationId xmlns:a16="http://schemas.microsoft.com/office/drawing/2014/main" id="{0452C8AA-D096-4F09-A20A-5ABB1BEFD6C9}"/>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1017;p32">
                  <a:extLst>
                    <a:ext uri="{FF2B5EF4-FFF2-40B4-BE49-F238E27FC236}">
                      <a16:creationId xmlns:a16="http://schemas.microsoft.com/office/drawing/2014/main" id="{EA427E91-51B1-43BB-A0AB-28A2C1837626}"/>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1018;p32">
                  <a:extLst>
                    <a:ext uri="{FF2B5EF4-FFF2-40B4-BE49-F238E27FC236}">
                      <a16:creationId xmlns:a16="http://schemas.microsoft.com/office/drawing/2014/main" id="{9A51323F-70E2-471B-8399-217B14FEE327}"/>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1019;p32">
                  <a:extLst>
                    <a:ext uri="{FF2B5EF4-FFF2-40B4-BE49-F238E27FC236}">
                      <a16:creationId xmlns:a16="http://schemas.microsoft.com/office/drawing/2014/main" id="{B3D80569-F934-4202-BCE4-7990B75201B9}"/>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1020;p32">
                  <a:extLst>
                    <a:ext uri="{FF2B5EF4-FFF2-40B4-BE49-F238E27FC236}">
                      <a16:creationId xmlns:a16="http://schemas.microsoft.com/office/drawing/2014/main" id="{5DF92814-94AD-4281-89AE-59EB596B96D6}"/>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0" name="椭圆 19">
                <a:extLst>
                  <a:ext uri="{FF2B5EF4-FFF2-40B4-BE49-F238E27FC236}">
                    <a16:creationId xmlns:a16="http://schemas.microsoft.com/office/drawing/2014/main" id="{06BA1EB5-E7BE-49FF-AEA3-3B29E82B8422}"/>
                  </a:ext>
                </a:extLst>
              </p:cNvPr>
              <p:cNvSpPr/>
              <p:nvPr/>
            </p:nvSpPr>
            <p:spPr>
              <a:xfrm>
                <a:off x="7379522" y="4381547"/>
                <a:ext cx="341905" cy="34190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grpSp>
        <p:sp>
          <p:nvSpPr>
            <p:cNvPr id="18" name="文本框 17">
              <a:extLst>
                <a:ext uri="{FF2B5EF4-FFF2-40B4-BE49-F238E27FC236}">
                  <a16:creationId xmlns:a16="http://schemas.microsoft.com/office/drawing/2014/main" id="{7576DBBD-2BA3-4256-9BE4-420E9F703626}"/>
                </a:ext>
              </a:extLst>
            </p:cNvPr>
            <p:cNvSpPr txBox="1"/>
            <p:nvPr/>
          </p:nvSpPr>
          <p:spPr>
            <a:xfrm>
              <a:off x="8121516" y="5026914"/>
              <a:ext cx="1604919" cy="348845"/>
            </a:xfrm>
            <a:prstGeom prst="rect">
              <a:avLst/>
            </a:prstGeom>
            <a:noFill/>
          </p:spPr>
          <p:txBody>
            <a:bodyPr wrap="square" rtlCol="0">
              <a:spAutoFit/>
            </a:bodyPr>
            <a:lstStyle/>
            <a:p>
              <a:pPr algn="ctr"/>
              <a:r>
                <a:rPr lang="en-US" altLang="zh-CN" sz="1400" cap="all" dirty="0">
                  <a:solidFill>
                    <a:schemeClr val="bg1"/>
                  </a:solidFill>
                  <a:latin typeface="字魂58号-创中黑" panose="00000500000000000000" pitchFamily="2" charset="-122"/>
                  <a:ea typeface="字魂58号-创中黑" panose="00000500000000000000" pitchFamily="2" charset="-122"/>
                </a:rPr>
                <a:t>Kurtosis</a:t>
              </a:r>
              <a:endParaRPr lang="zh-CN" altLang="en-US" sz="1400" cap="all" dirty="0">
                <a:solidFill>
                  <a:schemeClr val="bg1"/>
                </a:solidFill>
                <a:latin typeface="字魂58号-创中黑" panose="00000500000000000000" pitchFamily="2" charset="-122"/>
                <a:ea typeface="字魂58号-创中黑" panose="00000500000000000000" pitchFamily="2" charset="-122"/>
              </a:endParaRPr>
            </a:p>
          </p:txBody>
        </p:sp>
      </p:grpSp>
      <p:sp>
        <p:nvSpPr>
          <p:cNvPr id="27" name="文本框 26">
            <a:extLst>
              <a:ext uri="{FF2B5EF4-FFF2-40B4-BE49-F238E27FC236}">
                <a16:creationId xmlns:a16="http://schemas.microsoft.com/office/drawing/2014/main" id="{64CB0577-44E2-445D-B0E1-4AAF04250B0C}"/>
              </a:ext>
            </a:extLst>
          </p:cNvPr>
          <p:cNvSpPr txBox="1"/>
          <p:nvPr/>
        </p:nvSpPr>
        <p:spPr>
          <a:xfrm>
            <a:off x="3769641" y="2364602"/>
            <a:ext cx="6601202" cy="605294"/>
          </a:xfrm>
          <a:prstGeom prst="rect">
            <a:avLst/>
          </a:prstGeom>
          <a:noFill/>
        </p:spPr>
        <p:txBody>
          <a:bodyPr wrap="square" rtlCol="0">
            <a:spAutoFit/>
          </a:bodyPr>
          <a:lstStyle/>
          <a:p>
            <a:pPr algn="just">
              <a:lnSpc>
                <a:spcPts val="2000"/>
              </a:lnSpc>
            </a:pP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无论等权还是加权算得的总市场回报率均大于</a:t>
            </a:r>
            <a:r>
              <a:rPr lang="en-US" altLang="zh-CN"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0</a:t>
            </a: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，为右偏，深证</a:t>
            </a:r>
            <a:r>
              <a:rPr lang="en-US" altLang="zh-CN"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B</a:t>
            </a: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股市场的偏度小于</a:t>
            </a:r>
            <a:r>
              <a:rPr lang="en-US" altLang="zh-CN"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0</a:t>
            </a: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，为左偏，其余股票市场均为右偏</a:t>
            </a:r>
          </a:p>
        </p:txBody>
      </p:sp>
      <p:sp>
        <p:nvSpPr>
          <p:cNvPr id="28" name="文本框 27">
            <a:extLst>
              <a:ext uri="{FF2B5EF4-FFF2-40B4-BE49-F238E27FC236}">
                <a16:creationId xmlns:a16="http://schemas.microsoft.com/office/drawing/2014/main" id="{34ADE3FD-E197-4FE3-A7A3-B7026ADC539D}"/>
              </a:ext>
            </a:extLst>
          </p:cNvPr>
          <p:cNvSpPr txBox="1"/>
          <p:nvPr/>
        </p:nvSpPr>
        <p:spPr>
          <a:xfrm>
            <a:off x="3761308" y="3720548"/>
            <a:ext cx="6601202" cy="605294"/>
          </a:xfrm>
          <a:prstGeom prst="rect">
            <a:avLst/>
          </a:prstGeom>
          <a:noFill/>
        </p:spPr>
        <p:txBody>
          <a:bodyPr wrap="square" rtlCol="0">
            <a:spAutoFit/>
          </a:bodyPr>
          <a:lstStyle/>
          <a:p>
            <a:pPr algn="just">
              <a:lnSpc>
                <a:spcPts val="2000"/>
              </a:lnSpc>
            </a:pP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前两个回报率均大于</a:t>
            </a:r>
            <a:r>
              <a:rPr lang="en-US" altLang="zh-CN"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3</a:t>
            </a: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，为尖峰肥尾，有暴涨暴跌的可能。科创板、北证</a:t>
            </a:r>
            <a:r>
              <a:rPr lang="en-US" altLang="zh-CN"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A</a:t>
            </a: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股市场的峰度远高于</a:t>
            </a:r>
            <a:r>
              <a:rPr lang="en-US" altLang="zh-CN"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3</a:t>
            </a: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，暴涨暴跌的可能性更大。</a:t>
            </a:r>
          </a:p>
        </p:txBody>
      </p:sp>
      <p:sp>
        <p:nvSpPr>
          <p:cNvPr id="29" name="文本框 28">
            <a:extLst>
              <a:ext uri="{FF2B5EF4-FFF2-40B4-BE49-F238E27FC236}">
                <a16:creationId xmlns:a16="http://schemas.microsoft.com/office/drawing/2014/main" id="{494AFA6A-B9C0-4112-8B95-4470C5D777A0}"/>
              </a:ext>
            </a:extLst>
          </p:cNvPr>
          <p:cNvSpPr txBox="1"/>
          <p:nvPr/>
        </p:nvSpPr>
        <p:spPr>
          <a:xfrm>
            <a:off x="3761308" y="1960237"/>
            <a:ext cx="2018155" cy="461665"/>
          </a:xfrm>
          <a:prstGeom prst="rect">
            <a:avLst/>
          </a:prstGeom>
          <a:noFill/>
        </p:spPr>
        <p:txBody>
          <a:bodyPr wrap="square" rtlCol="0">
            <a:spAutoFit/>
          </a:bodyPr>
          <a:lstStyle/>
          <a:p>
            <a:pPr algn="just"/>
            <a:r>
              <a:rPr lang="zh-CN" altLang="en-US" sz="2400" dirty="0">
                <a:solidFill>
                  <a:schemeClr val="tx1">
                    <a:lumMod val="75000"/>
                    <a:lumOff val="25000"/>
                  </a:schemeClr>
                </a:solidFill>
                <a:latin typeface="黑体" panose="02010609060101010101" pitchFamily="49" charset="-122"/>
                <a:ea typeface="黑体" panose="02010609060101010101" pitchFamily="49" charset="-122"/>
                <a:cs typeface="字魂105号-简雅黑" panose="00000500000000000000" pitchFamily="2" charset="-122"/>
              </a:rPr>
              <a:t>偏度</a:t>
            </a:r>
          </a:p>
        </p:txBody>
      </p:sp>
      <p:sp>
        <p:nvSpPr>
          <p:cNvPr id="30" name="文本框 29">
            <a:extLst>
              <a:ext uri="{FF2B5EF4-FFF2-40B4-BE49-F238E27FC236}">
                <a16:creationId xmlns:a16="http://schemas.microsoft.com/office/drawing/2014/main" id="{5957AB94-BC57-4724-A80E-9BAD266108F1}"/>
              </a:ext>
            </a:extLst>
          </p:cNvPr>
          <p:cNvSpPr txBox="1"/>
          <p:nvPr/>
        </p:nvSpPr>
        <p:spPr>
          <a:xfrm>
            <a:off x="3757028" y="3311869"/>
            <a:ext cx="2018155" cy="461665"/>
          </a:xfrm>
          <a:prstGeom prst="rect">
            <a:avLst/>
          </a:prstGeom>
          <a:noFill/>
        </p:spPr>
        <p:txBody>
          <a:bodyPr wrap="square" rtlCol="0">
            <a:spAutoFit/>
          </a:bodyPr>
          <a:lstStyle/>
          <a:p>
            <a:pPr algn="just"/>
            <a:r>
              <a:rPr lang="zh-CN" altLang="en-US" sz="2400" dirty="0">
                <a:solidFill>
                  <a:schemeClr val="tx1">
                    <a:lumMod val="75000"/>
                    <a:lumOff val="25000"/>
                  </a:schemeClr>
                </a:solidFill>
                <a:latin typeface="黑体" panose="02010609060101010101" pitchFamily="49" charset="-122"/>
                <a:ea typeface="黑体" panose="02010609060101010101" pitchFamily="49" charset="-122"/>
                <a:cs typeface="字魂105号-简雅黑" panose="00000500000000000000" pitchFamily="2" charset="-122"/>
              </a:rPr>
              <a:t>峰度</a:t>
            </a:r>
          </a:p>
        </p:txBody>
      </p:sp>
      <p:grpSp>
        <p:nvGrpSpPr>
          <p:cNvPr id="31" name="组合 30">
            <a:extLst>
              <a:ext uri="{FF2B5EF4-FFF2-40B4-BE49-F238E27FC236}">
                <a16:creationId xmlns:a16="http://schemas.microsoft.com/office/drawing/2014/main" id="{D51FFF7F-AFAC-4AED-8688-E0A086079288}"/>
              </a:ext>
            </a:extLst>
          </p:cNvPr>
          <p:cNvGrpSpPr/>
          <p:nvPr/>
        </p:nvGrpSpPr>
        <p:grpSpPr>
          <a:xfrm>
            <a:off x="1891383" y="4723465"/>
            <a:ext cx="1415981" cy="1018304"/>
            <a:chOff x="6246214" y="4301238"/>
            <a:chExt cx="1604919" cy="1154179"/>
          </a:xfrm>
        </p:grpSpPr>
        <p:sp>
          <p:nvSpPr>
            <p:cNvPr id="32" name="矩形 31">
              <a:extLst>
                <a:ext uri="{FF2B5EF4-FFF2-40B4-BE49-F238E27FC236}">
                  <a16:creationId xmlns:a16="http://schemas.microsoft.com/office/drawing/2014/main" id="{60CDC6E9-DB4C-403B-B751-FAF2C14536BB}"/>
                </a:ext>
              </a:extLst>
            </p:cNvPr>
            <p:cNvSpPr/>
            <p:nvPr/>
          </p:nvSpPr>
          <p:spPr>
            <a:xfrm>
              <a:off x="6388087" y="4301238"/>
              <a:ext cx="1329267" cy="1154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grpSp>
          <p:nvGrpSpPr>
            <p:cNvPr id="33" name="组合 32">
              <a:extLst>
                <a:ext uri="{FF2B5EF4-FFF2-40B4-BE49-F238E27FC236}">
                  <a16:creationId xmlns:a16="http://schemas.microsoft.com/office/drawing/2014/main" id="{15C323E0-BA60-408A-B686-F5802E9F2363}"/>
                </a:ext>
              </a:extLst>
            </p:cNvPr>
            <p:cNvGrpSpPr/>
            <p:nvPr/>
          </p:nvGrpSpPr>
          <p:grpSpPr>
            <a:xfrm>
              <a:off x="6831269" y="4513075"/>
              <a:ext cx="442902" cy="442902"/>
              <a:chOff x="6573848" y="4381547"/>
              <a:chExt cx="341905" cy="341905"/>
            </a:xfrm>
          </p:grpSpPr>
          <p:grpSp>
            <p:nvGrpSpPr>
              <p:cNvPr id="35" name="Google Shape;1002;p32">
                <a:extLst>
                  <a:ext uri="{FF2B5EF4-FFF2-40B4-BE49-F238E27FC236}">
                    <a16:creationId xmlns:a16="http://schemas.microsoft.com/office/drawing/2014/main" id="{F77726D0-1F92-4F27-854A-8180CCD8F3EC}"/>
                  </a:ext>
                </a:extLst>
              </p:cNvPr>
              <p:cNvGrpSpPr/>
              <p:nvPr/>
            </p:nvGrpSpPr>
            <p:grpSpPr>
              <a:xfrm>
                <a:off x="6674426" y="4468439"/>
                <a:ext cx="152783" cy="178619"/>
                <a:chOff x="-48237000" y="2342650"/>
                <a:chExt cx="256800" cy="300225"/>
              </a:xfrm>
              <a:solidFill>
                <a:schemeClr val="bg1"/>
              </a:solidFill>
            </p:grpSpPr>
            <p:sp>
              <p:nvSpPr>
                <p:cNvPr id="37" name="Google Shape;1003;p32">
                  <a:extLst>
                    <a:ext uri="{FF2B5EF4-FFF2-40B4-BE49-F238E27FC236}">
                      <a16:creationId xmlns:a16="http://schemas.microsoft.com/office/drawing/2014/main" id="{29C74E26-F410-4762-86AF-7EBBC89DE4AC}"/>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1004;p32">
                  <a:extLst>
                    <a:ext uri="{FF2B5EF4-FFF2-40B4-BE49-F238E27FC236}">
                      <a16:creationId xmlns:a16="http://schemas.microsoft.com/office/drawing/2014/main" id="{6ADCE396-E067-41CB-A9A0-9568F6AB059A}"/>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 name="Google Shape;1005;p32">
                  <a:extLst>
                    <a:ext uri="{FF2B5EF4-FFF2-40B4-BE49-F238E27FC236}">
                      <a16:creationId xmlns:a16="http://schemas.microsoft.com/office/drawing/2014/main" id="{6E7E3B6C-F8B3-42F1-8782-4287F4371A4C}"/>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6" name="椭圆 35">
                <a:extLst>
                  <a:ext uri="{FF2B5EF4-FFF2-40B4-BE49-F238E27FC236}">
                    <a16:creationId xmlns:a16="http://schemas.microsoft.com/office/drawing/2014/main" id="{0E4DC1CE-5F85-45E0-BE4C-F2C16F54C064}"/>
                  </a:ext>
                </a:extLst>
              </p:cNvPr>
              <p:cNvSpPr/>
              <p:nvPr/>
            </p:nvSpPr>
            <p:spPr>
              <a:xfrm>
                <a:off x="6573848" y="4381547"/>
                <a:ext cx="341905" cy="34190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8号-创中黑" panose="00000500000000000000" pitchFamily="2" charset="-122"/>
                  <a:ea typeface="字魂58号-创中黑" panose="00000500000000000000" pitchFamily="2" charset="-122"/>
                </a:endParaRPr>
              </a:p>
            </p:txBody>
          </p:sp>
        </p:grpSp>
        <p:sp>
          <p:nvSpPr>
            <p:cNvPr id="34" name="文本框 33">
              <a:extLst>
                <a:ext uri="{FF2B5EF4-FFF2-40B4-BE49-F238E27FC236}">
                  <a16:creationId xmlns:a16="http://schemas.microsoft.com/office/drawing/2014/main" id="{E60CCB93-1F3C-4B17-86EF-59EC602A13A1}"/>
                </a:ext>
              </a:extLst>
            </p:cNvPr>
            <p:cNvSpPr txBox="1"/>
            <p:nvPr/>
          </p:nvSpPr>
          <p:spPr>
            <a:xfrm>
              <a:off x="6246214" y="5031559"/>
              <a:ext cx="1604919" cy="348845"/>
            </a:xfrm>
            <a:prstGeom prst="rect">
              <a:avLst/>
            </a:prstGeom>
            <a:noFill/>
          </p:spPr>
          <p:txBody>
            <a:bodyPr wrap="square" rtlCol="0">
              <a:spAutoFit/>
            </a:bodyPr>
            <a:lstStyle/>
            <a:p>
              <a:pPr algn="ctr"/>
              <a:r>
                <a:rPr lang="en-US" altLang="zh-CN" sz="1400" dirty="0">
                  <a:solidFill>
                    <a:schemeClr val="bg1"/>
                  </a:solidFill>
                  <a:latin typeface="字魂58号-创中黑" panose="00000500000000000000" pitchFamily="2" charset="-122"/>
                  <a:ea typeface="字魂58号-创中黑" panose="00000500000000000000" pitchFamily="2" charset="-122"/>
                </a:rPr>
                <a:t>MIN</a:t>
              </a:r>
              <a:endParaRPr lang="zh-CN" altLang="en-US" sz="1400" dirty="0">
                <a:solidFill>
                  <a:schemeClr val="bg1"/>
                </a:solidFill>
                <a:latin typeface="字魂58号-创中黑" panose="00000500000000000000" pitchFamily="2" charset="-122"/>
                <a:ea typeface="字魂58号-创中黑" panose="00000500000000000000" pitchFamily="2" charset="-122"/>
              </a:endParaRPr>
            </a:p>
          </p:txBody>
        </p:sp>
      </p:grpSp>
      <p:sp>
        <p:nvSpPr>
          <p:cNvPr id="40" name="文本框 39">
            <a:extLst>
              <a:ext uri="{FF2B5EF4-FFF2-40B4-BE49-F238E27FC236}">
                <a16:creationId xmlns:a16="http://schemas.microsoft.com/office/drawing/2014/main" id="{5B08936C-D6FE-43D5-AAE2-4BACACCBEA2C}"/>
              </a:ext>
            </a:extLst>
          </p:cNvPr>
          <p:cNvSpPr txBox="1"/>
          <p:nvPr/>
        </p:nvSpPr>
        <p:spPr>
          <a:xfrm>
            <a:off x="3773570" y="5070125"/>
            <a:ext cx="6601202" cy="605294"/>
          </a:xfrm>
          <a:prstGeom prst="rect">
            <a:avLst/>
          </a:prstGeom>
          <a:noFill/>
        </p:spPr>
        <p:txBody>
          <a:bodyPr wrap="square" rtlCol="0">
            <a:spAutoFit/>
          </a:bodyPr>
          <a:lstStyle/>
          <a:p>
            <a:pPr algn="just">
              <a:lnSpc>
                <a:spcPts val="2000"/>
              </a:lnSpc>
            </a:pP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各市场收益率的最小值均小于</a:t>
            </a:r>
            <a:r>
              <a:rPr lang="en-US" altLang="zh-CN"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0</a:t>
            </a:r>
            <a:r>
              <a:rPr lang="zh-CN" altLang="en-US" dirty="0">
                <a:solidFill>
                  <a:schemeClr val="tx1">
                    <a:lumMod val="75000"/>
                    <a:lumOff val="25000"/>
                  </a:schemeClr>
                </a:solidFill>
                <a:latin typeface="仿宋" panose="02010609060101010101" pitchFamily="49" charset="-122"/>
                <a:ea typeface="仿宋" panose="02010609060101010101" pitchFamily="49" charset="-122"/>
                <a:cs typeface="字魂105号-简雅黑" panose="00000500000000000000" pitchFamily="2" charset="-122"/>
              </a:rPr>
              <a:t>，说明无论哪种分类的股票都会亏损。</a:t>
            </a:r>
          </a:p>
        </p:txBody>
      </p:sp>
      <p:sp>
        <p:nvSpPr>
          <p:cNvPr id="41" name="文本框 40">
            <a:extLst>
              <a:ext uri="{FF2B5EF4-FFF2-40B4-BE49-F238E27FC236}">
                <a16:creationId xmlns:a16="http://schemas.microsoft.com/office/drawing/2014/main" id="{7670B140-7BD4-40E6-81E8-3FAB19279F84}"/>
              </a:ext>
            </a:extLst>
          </p:cNvPr>
          <p:cNvSpPr txBox="1"/>
          <p:nvPr/>
        </p:nvSpPr>
        <p:spPr>
          <a:xfrm>
            <a:off x="3765237" y="4665760"/>
            <a:ext cx="2018155" cy="461665"/>
          </a:xfrm>
          <a:prstGeom prst="rect">
            <a:avLst/>
          </a:prstGeom>
          <a:noFill/>
        </p:spPr>
        <p:txBody>
          <a:bodyPr wrap="square" rtlCol="0">
            <a:spAutoFit/>
          </a:bodyPr>
          <a:lstStyle/>
          <a:p>
            <a:pPr algn="just"/>
            <a:r>
              <a:rPr lang="zh-CN" altLang="en-US" sz="2400" dirty="0">
                <a:solidFill>
                  <a:schemeClr val="tx1">
                    <a:lumMod val="75000"/>
                    <a:lumOff val="25000"/>
                  </a:schemeClr>
                </a:solidFill>
                <a:latin typeface="黑体" panose="02010609060101010101" pitchFamily="49" charset="-122"/>
                <a:ea typeface="黑体" panose="02010609060101010101" pitchFamily="49" charset="-122"/>
                <a:cs typeface="字魂105号-简雅黑" panose="00000500000000000000" pitchFamily="2" charset="-122"/>
              </a:rPr>
              <a:t>最小值</a:t>
            </a:r>
          </a:p>
        </p:txBody>
      </p:sp>
    </p:spTree>
    <p:extLst>
      <p:ext uri="{BB962C8B-B14F-4D97-AF65-F5344CB8AC3E}">
        <p14:creationId xmlns:p14="http://schemas.microsoft.com/office/powerpoint/2010/main" val="779019669"/>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0-#ppt_w/2"/>
                                          </p:val>
                                        </p:tav>
                                        <p:tav tm="100000">
                                          <p:val>
                                            <p:strVal val="#ppt_x"/>
                                          </p:val>
                                        </p:tav>
                                      </p:tavLst>
                                    </p:anim>
                                    <p:anim calcmode="lin" valueType="num">
                                      <p:cBhvr additive="base">
                                        <p:cTn id="8" dur="1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0-#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0-#ppt_w/2"/>
                                          </p:val>
                                        </p:tav>
                                        <p:tav tm="100000">
                                          <p:val>
                                            <p:strVal val="#ppt_x"/>
                                          </p:val>
                                        </p:tav>
                                      </p:tavLst>
                                    </p:anim>
                                    <p:anim calcmode="lin" valueType="num">
                                      <p:cBhvr additive="base">
                                        <p:cTn id="20" dur="10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1000" fill="hold"/>
                                        <p:tgtEl>
                                          <p:spTgt spid="29"/>
                                        </p:tgtEl>
                                        <p:attrNameLst>
                                          <p:attrName>ppt_x</p:attrName>
                                        </p:attrNameLst>
                                      </p:cBhvr>
                                      <p:tavLst>
                                        <p:tav tm="0">
                                          <p:val>
                                            <p:strVal val="0-#ppt_w/2"/>
                                          </p:val>
                                        </p:tav>
                                        <p:tav tm="100000">
                                          <p:val>
                                            <p:strVal val="#ppt_x"/>
                                          </p:val>
                                        </p:tav>
                                      </p:tavLst>
                                    </p:anim>
                                    <p:anim calcmode="lin" valueType="num">
                                      <p:cBhvr additive="base">
                                        <p:cTn id="24" dur="1000" fill="hold"/>
                                        <p:tgtEl>
                                          <p:spTgt spid="2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1000" fill="hold"/>
                                        <p:tgtEl>
                                          <p:spTgt spid="30"/>
                                        </p:tgtEl>
                                        <p:attrNameLst>
                                          <p:attrName>ppt_x</p:attrName>
                                        </p:attrNameLst>
                                      </p:cBhvr>
                                      <p:tavLst>
                                        <p:tav tm="0">
                                          <p:val>
                                            <p:strVal val="0-#ppt_w/2"/>
                                          </p:val>
                                        </p:tav>
                                        <p:tav tm="100000">
                                          <p:val>
                                            <p:strVal val="#ppt_x"/>
                                          </p:val>
                                        </p:tav>
                                      </p:tavLst>
                                    </p:anim>
                                    <p:anim calcmode="lin" valueType="num">
                                      <p:cBhvr additive="base">
                                        <p:cTn id="28" dur="1000" fill="hold"/>
                                        <p:tgtEl>
                                          <p:spTgt spid="3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1000" fill="hold"/>
                                        <p:tgtEl>
                                          <p:spTgt spid="40"/>
                                        </p:tgtEl>
                                        <p:attrNameLst>
                                          <p:attrName>ppt_x</p:attrName>
                                        </p:attrNameLst>
                                      </p:cBhvr>
                                      <p:tavLst>
                                        <p:tav tm="0">
                                          <p:val>
                                            <p:strVal val="0-#ppt_w/2"/>
                                          </p:val>
                                        </p:tav>
                                        <p:tav tm="100000">
                                          <p:val>
                                            <p:strVal val="#ppt_x"/>
                                          </p:val>
                                        </p:tav>
                                      </p:tavLst>
                                    </p:anim>
                                    <p:anim calcmode="lin" valueType="num">
                                      <p:cBhvr additive="base">
                                        <p:cTn id="32" dur="1000" fill="hold"/>
                                        <p:tgtEl>
                                          <p:spTgt spid="40"/>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1000" fill="hold"/>
                                        <p:tgtEl>
                                          <p:spTgt spid="31"/>
                                        </p:tgtEl>
                                        <p:attrNameLst>
                                          <p:attrName>ppt_x</p:attrName>
                                        </p:attrNameLst>
                                      </p:cBhvr>
                                      <p:tavLst>
                                        <p:tav tm="0">
                                          <p:val>
                                            <p:strVal val="0-#ppt_w/2"/>
                                          </p:val>
                                        </p:tav>
                                        <p:tav tm="100000">
                                          <p:val>
                                            <p:strVal val="#ppt_x"/>
                                          </p:val>
                                        </p:tav>
                                      </p:tavLst>
                                    </p:anim>
                                    <p:anim calcmode="lin" valueType="num">
                                      <p:cBhvr additive="base">
                                        <p:cTn id="36" dur="1000" fill="hold"/>
                                        <p:tgtEl>
                                          <p:spTgt spid="3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1000" fill="hold"/>
                                        <p:tgtEl>
                                          <p:spTgt spid="41"/>
                                        </p:tgtEl>
                                        <p:attrNameLst>
                                          <p:attrName>ppt_x</p:attrName>
                                        </p:attrNameLst>
                                      </p:cBhvr>
                                      <p:tavLst>
                                        <p:tav tm="0">
                                          <p:val>
                                            <p:strVal val="0-#ppt_w/2"/>
                                          </p:val>
                                        </p:tav>
                                        <p:tav tm="100000">
                                          <p:val>
                                            <p:strVal val="#ppt_x"/>
                                          </p:val>
                                        </p:tav>
                                      </p:tavLst>
                                    </p:anim>
                                    <p:anim calcmode="lin" valueType="num">
                                      <p:cBhvr additive="base">
                                        <p:cTn id="40"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07E6DAA1-A398-4054-A570-042EDF66B421}"/>
              </a:ext>
            </a:extLst>
          </p:cNvPr>
          <p:cNvSpPr txBox="1"/>
          <p:nvPr/>
        </p:nvSpPr>
        <p:spPr>
          <a:xfrm>
            <a:off x="6988415" y="304464"/>
            <a:ext cx="3776952" cy="200055"/>
          </a:xfrm>
          <a:prstGeom prst="rect">
            <a:avLst/>
          </a:prstGeom>
          <a:noFill/>
        </p:spPr>
        <p:txBody>
          <a:bodyPr wrap="square" rtlCol="0">
            <a:spAutoFit/>
          </a:bodyPr>
          <a:lstStyle/>
          <a:p>
            <a:pPr algn="dist"/>
            <a:r>
              <a:rPr lang="en-US" altLang="zh-CN" sz="700" dirty="0">
                <a:latin typeface="字魂58号-创中黑" panose="00000500000000000000" pitchFamily="2" charset="-122"/>
                <a:ea typeface="字魂58号-创中黑" panose="00000500000000000000" pitchFamily="2" charset="-122"/>
                <a:cs typeface="字魂105号-简雅黑" panose="00000500000000000000" pitchFamily="2" charset="-122"/>
              </a:rPr>
              <a:t>BUSINESS REPORT SUMMARY</a:t>
            </a:r>
            <a:endParaRPr lang="zh-CN" altLang="en-US" sz="700" dirty="0">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sp>
        <p:nvSpPr>
          <p:cNvPr id="36" name="文本框 35">
            <a:extLst>
              <a:ext uri="{FF2B5EF4-FFF2-40B4-BE49-F238E27FC236}">
                <a16:creationId xmlns:a16="http://schemas.microsoft.com/office/drawing/2014/main" id="{84C6FF5B-226D-4135-920E-30720D5F6C1F}"/>
              </a:ext>
            </a:extLst>
          </p:cNvPr>
          <p:cNvSpPr txBox="1"/>
          <p:nvPr/>
        </p:nvSpPr>
        <p:spPr>
          <a:xfrm>
            <a:off x="973813" y="1771370"/>
            <a:ext cx="2816797" cy="707886"/>
          </a:xfrm>
          <a:prstGeom prst="rect">
            <a:avLst/>
          </a:prstGeom>
          <a:noFill/>
        </p:spPr>
        <p:txBody>
          <a:bodyPr wrap="none" rtlCol="0">
            <a:spAutoFit/>
          </a:bodyPr>
          <a:lstStyle/>
          <a:p>
            <a:pPr algn="just"/>
            <a:r>
              <a:rPr lang="en-US" altLang="zh-CN" sz="4000" spc="1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PART THREE</a:t>
            </a:r>
          </a:p>
        </p:txBody>
      </p:sp>
      <p:sp>
        <p:nvSpPr>
          <p:cNvPr id="37" name="文本框 36">
            <a:extLst>
              <a:ext uri="{FF2B5EF4-FFF2-40B4-BE49-F238E27FC236}">
                <a16:creationId xmlns:a16="http://schemas.microsoft.com/office/drawing/2014/main" id="{A78CDBC5-3E6E-4A67-8449-8C2E6EBEC748}"/>
              </a:ext>
            </a:extLst>
          </p:cNvPr>
          <p:cNvSpPr txBox="1"/>
          <p:nvPr/>
        </p:nvSpPr>
        <p:spPr>
          <a:xfrm>
            <a:off x="1754773" y="2857404"/>
            <a:ext cx="5119757" cy="830997"/>
          </a:xfrm>
          <a:prstGeom prst="rect">
            <a:avLst/>
          </a:prstGeom>
          <a:noFill/>
        </p:spPr>
        <p:txBody>
          <a:bodyPr wrap="square" rtlCol="0">
            <a:spAutoFit/>
          </a:bodyPr>
          <a:lstStyle/>
          <a:p>
            <a:pPr algn="dist"/>
            <a:r>
              <a:rPr lang="zh-CN" altLang="en-US" sz="4800" dirty="0">
                <a:solidFill>
                  <a:schemeClr val="tx1">
                    <a:lumMod val="75000"/>
                    <a:lumOff val="25000"/>
                  </a:schemeClr>
                </a:solidFill>
                <a:latin typeface="字魂58号-创中黑" panose="00000500000000000000" pitchFamily="2" charset="-122"/>
                <a:ea typeface="字魂58号-创中黑" panose="00000500000000000000" pitchFamily="2" charset="-122"/>
                <a:cs typeface="字魂105号-简雅黑" panose="00000500000000000000" pitchFamily="2" charset="-122"/>
              </a:rPr>
              <a:t>股票样本概况</a:t>
            </a:r>
          </a:p>
        </p:txBody>
      </p:sp>
    </p:spTree>
    <p:extLst>
      <p:ext uri="{BB962C8B-B14F-4D97-AF65-F5344CB8AC3E}">
        <p14:creationId xmlns:p14="http://schemas.microsoft.com/office/powerpoint/2010/main" val="396776777"/>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0-#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1+#ppt_w/2"/>
                                          </p:val>
                                        </p:tav>
                                        <p:tav tm="100000">
                                          <p:val>
                                            <p:strVal val="#ppt_x"/>
                                          </p:val>
                                        </p:tav>
                                      </p:tavLst>
                                    </p:anim>
                                    <p:anim calcmode="lin" valueType="num">
                                      <p:cBhvr additive="base">
                                        <p:cTn id="16"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1020</Words>
  <Application>Microsoft Office PowerPoint</Application>
  <PresentationFormat>宽屏</PresentationFormat>
  <Paragraphs>126</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等线</vt:lpstr>
      <vt:lpstr>等线 Light</vt:lpstr>
      <vt:lpstr>仿宋</vt:lpstr>
      <vt:lpstr>黑体</vt:lpstr>
      <vt:lpstr>微软雅黑</vt:lpstr>
      <vt:lpstr>幼圆</vt:lpstr>
      <vt:lpstr>字魂58号-创中黑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单 韩</cp:lastModifiedBy>
  <cp:revision>18</cp:revision>
  <dcterms:created xsi:type="dcterms:W3CDTF">2021-01-27T06:24:05Z</dcterms:created>
  <dcterms:modified xsi:type="dcterms:W3CDTF">2024-10-16T02:46:49Z</dcterms:modified>
</cp:coreProperties>
</file>