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Extra Bold" charset="1" panose="020B0906030804020204"/>
      <p:regular r:id="rId20"/>
    </p:embeddedFont>
    <p:embeddedFont>
      <p:font typeface="Open Sans Extra Bold Italics" charset="1" panose="020B0906030804020204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6115760" y="728292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3246" y="3678645"/>
            <a:ext cx="6932237" cy="4751511"/>
          </a:xfrm>
          <a:custGeom>
            <a:avLst/>
            <a:gdLst/>
            <a:ahLst/>
            <a:cxnLst/>
            <a:rect r="r" b="b" t="t" l="l"/>
            <a:pathLst>
              <a:path h="4751511" w="6932237">
                <a:moveTo>
                  <a:pt x="0" y="0"/>
                </a:moveTo>
                <a:lnTo>
                  <a:pt x="6932237" y="0"/>
                </a:lnTo>
                <a:lnTo>
                  <a:pt x="6932237" y="4751511"/>
                </a:lnTo>
                <a:lnTo>
                  <a:pt x="0" y="4751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69" r="0" b="-17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5483" y="3871083"/>
            <a:ext cx="8232747" cy="4612987"/>
          </a:xfrm>
          <a:custGeom>
            <a:avLst/>
            <a:gdLst/>
            <a:ahLst/>
            <a:cxnLst/>
            <a:rect r="r" b="b" t="t" l="l"/>
            <a:pathLst>
              <a:path h="4612987" w="8232747">
                <a:moveTo>
                  <a:pt x="0" y="0"/>
                </a:moveTo>
                <a:lnTo>
                  <a:pt x="8232747" y="0"/>
                </a:lnTo>
                <a:lnTo>
                  <a:pt x="8232747" y="4612987"/>
                </a:lnTo>
                <a:lnTo>
                  <a:pt x="0" y="46129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63077" y="809625"/>
            <a:ext cx="7761847" cy="193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42"/>
              </a:lnSpc>
            </a:pPr>
            <a:r>
              <a:rPr lang="en-US" sz="11316">
                <a:solidFill>
                  <a:srgbClr val="231F20"/>
                </a:solidFill>
                <a:latin typeface="Open Sans Extra Bold"/>
              </a:rPr>
              <a:t> PVProtect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381" y="8634730"/>
            <a:ext cx="1184114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Oswald"/>
              </a:rPr>
              <a:t>Lluís Giménez, Ilia Lecha, JiaYing Liu &amp; Pablo Pérez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9516" y="2717988"/>
            <a:ext cx="8668969" cy="68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7"/>
              </a:lnSpc>
            </a:pPr>
            <a:r>
              <a:rPr lang="en-US" sz="4026">
                <a:solidFill>
                  <a:srgbClr val="231F20"/>
                </a:solidFill>
                <a:latin typeface="Open Sans Bold"/>
              </a:rPr>
              <a:t>SOFTWARE ENGINEERING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220" y="3304398"/>
            <a:ext cx="1811023" cy="100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5917" spc="57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96916" y="3344156"/>
            <a:ext cx="1689328" cy="93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6"/>
              </a:lnSpc>
            </a:pPr>
            <a:r>
              <a:rPr lang="en-US" sz="5519" spc="54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9243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7614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100" y="473281"/>
            <a:ext cx="8790236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6-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43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96567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74131" y="2335533"/>
            <a:ext cx="12499842" cy="7194953"/>
          </a:xfrm>
          <a:custGeom>
            <a:avLst/>
            <a:gdLst/>
            <a:ahLst/>
            <a:cxnLst/>
            <a:rect r="r" b="b" t="t" l="l"/>
            <a:pathLst>
              <a:path h="7194953" w="12499842">
                <a:moveTo>
                  <a:pt x="0" y="0"/>
                </a:moveTo>
                <a:lnTo>
                  <a:pt x="12499842" y="0"/>
                </a:lnTo>
                <a:lnTo>
                  <a:pt x="12499842" y="7194953"/>
                </a:lnTo>
                <a:lnTo>
                  <a:pt x="0" y="7194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05" y="473281"/>
            <a:ext cx="9337625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71114" y="2765200"/>
            <a:ext cx="8545773" cy="6981840"/>
          </a:xfrm>
          <a:custGeom>
            <a:avLst/>
            <a:gdLst/>
            <a:ahLst/>
            <a:cxnLst/>
            <a:rect r="r" b="b" t="t" l="l"/>
            <a:pathLst>
              <a:path h="6981840" w="8545773">
                <a:moveTo>
                  <a:pt x="0" y="0"/>
                </a:moveTo>
                <a:lnTo>
                  <a:pt x="8545772" y="0"/>
                </a:lnTo>
                <a:lnTo>
                  <a:pt x="8545772" y="6981841"/>
                </a:lnTo>
                <a:lnTo>
                  <a:pt x="0" y="6981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6218" y="5309748"/>
            <a:ext cx="3491877" cy="2852841"/>
          </a:xfrm>
          <a:custGeom>
            <a:avLst/>
            <a:gdLst/>
            <a:ahLst/>
            <a:cxnLst/>
            <a:rect r="r" b="b" t="t" l="l"/>
            <a:pathLst>
              <a:path h="2852841" w="3491877">
                <a:moveTo>
                  <a:pt x="0" y="0"/>
                </a:moveTo>
                <a:lnTo>
                  <a:pt x="3491877" y="0"/>
                </a:lnTo>
                <a:lnTo>
                  <a:pt x="3491877" y="2852841"/>
                </a:lnTo>
                <a:lnTo>
                  <a:pt x="0" y="28528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8278593" y="7039074"/>
            <a:ext cx="2003622" cy="275851"/>
          </a:xfrm>
          <a:custGeom>
            <a:avLst/>
            <a:gdLst/>
            <a:ahLst/>
            <a:cxnLst/>
            <a:rect r="r" b="b" t="t" l="l"/>
            <a:pathLst>
              <a:path h="275851" w="2003622">
                <a:moveTo>
                  <a:pt x="0" y="0"/>
                </a:moveTo>
                <a:lnTo>
                  <a:pt x="2003622" y="0"/>
                </a:lnTo>
                <a:lnTo>
                  <a:pt x="2003622" y="275851"/>
                </a:lnTo>
                <a:lnTo>
                  <a:pt x="0" y="2758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17131" y="5347714"/>
            <a:ext cx="3445407" cy="2814875"/>
          </a:xfrm>
          <a:custGeom>
            <a:avLst/>
            <a:gdLst/>
            <a:ahLst/>
            <a:cxnLst/>
            <a:rect r="r" b="b" t="t" l="l"/>
            <a:pathLst>
              <a:path h="2814875" w="3445407">
                <a:moveTo>
                  <a:pt x="0" y="0"/>
                </a:moveTo>
                <a:lnTo>
                  <a:pt x="3445407" y="0"/>
                </a:lnTo>
                <a:lnTo>
                  <a:pt x="3445407" y="2814875"/>
                </a:lnTo>
                <a:lnTo>
                  <a:pt x="0" y="281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6326" y="3321458"/>
            <a:ext cx="3626348" cy="68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6"/>
              </a:lnSpc>
            </a:pPr>
            <a:r>
              <a:rPr lang="en-US" sz="3990" spc="391">
                <a:solidFill>
                  <a:srgbClr val="231F20"/>
                </a:solidFill>
                <a:latin typeface="Oswald Bold"/>
              </a:rPr>
              <a:t>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18508" y="6742891"/>
            <a:ext cx="2381984" cy="83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74" spc="242">
                <a:solidFill>
                  <a:srgbClr val="231F20"/>
                </a:solidFill>
                <a:latin typeface="Oswald Bold"/>
              </a:rPr>
              <a:t>MONITORING DEVICE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2215" y="6952872"/>
            <a:ext cx="2381984" cy="41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74" spc="242">
                <a:solidFill>
                  <a:srgbClr val="231F20"/>
                </a:solidFill>
                <a:latin typeface="Oswald Bold"/>
              </a:rPr>
              <a:t>WEB SERVER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79" y="473281"/>
            <a:ext cx="9337477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9811277" y="-117170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83405">
            <a:off x="13767939" y="3659942"/>
            <a:ext cx="623565" cy="1229258"/>
          </a:xfrm>
          <a:custGeom>
            <a:avLst/>
            <a:gdLst/>
            <a:ahLst/>
            <a:cxnLst/>
            <a:rect r="r" b="b" t="t" l="l"/>
            <a:pathLst>
              <a:path h="1229258" w="623565">
                <a:moveTo>
                  <a:pt x="0" y="0"/>
                </a:moveTo>
                <a:lnTo>
                  <a:pt x="623565" y="0"/>
                </a:lnTo>
                <a:lnTo>
                  <a:pt x="623565" y="1229258"/>
                </a:lnTo>
                <a:lnTo>
                  <a:pt x="0" y="122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34825" t="-234941" r="-1624882" b="-38364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87923">
            <a:off x="9963677" y="-115646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79721" y="2714062"/>
            <a:ext cx="2352962" cy="1394348"/>
          </a:xfrm>
          <a:custGeom>
            <a:avLst/>
            <a:gdLst/>
            <a:ahLst/>
            <a:cxnLst/>
            <a:rect r="r" b="b" t="t" l="l"/>
            <a:pathLst>
              <a:path h="1394348" w="2352962">
                <a:moveTo>
                  <a:pt x="0" y="0"/>
                </a:moveTo>
                <a:lnTo>
                  <a:pt x="2352962" y="0"/>
                </a:lnTo>
                <a:lnTo>
                  <a:pt x="2352962" y="1394347"/>
                </a:lnTo>
                <a:lnTo>
                  <a:pt x="0" y="1394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04781" y="2308324"/>
            <a:ext cx="11074022" cy="7438717"/>
          </a:xfrm>
          <a:custGeom>
            <a:avLst/>
            <a:gdLst/>
            <a:ahLst/>
            <a:cxnLst/>
            <a:rect r="r" b="b" t="t" l="l"/>
            <a:pathLst>
              <a:path h="7438717" w="11074022">
                <a:moveTo>
                  <a:pt x="0" y="0"/>
                </a:moveTo>
                <a:lnTo>
                  <a:pt x="11074021" y="0"/>
                </a:lnTo>
                <a:lnTo>
                  <a:pt x="11074021" y="7438717"/>
                </a:lnTo>
                <a:lnTo>
                  <a:pt x="0" y="74387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610" t="-4872" r="-66885" b="-2327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479" y="473281"/>
            <a:ext cx="9337477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7- CLASS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12793537" y="25758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9811277" y="-1171709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35082" y="2512763"/>
            <a:ext cx="12910161" cy="7503740"/>
          </a:xfrm>
          <a:custGeom>
            <a:avLst/>
            <a:gdLst/>
            <a:ahLst/>
            <a:cxnLst/>
            <a:rect r="r" b="b" t="t" l="l"/>
            <a:pathLst>
              <a:path h="7503740" w="12910161">
                <a:moveTo>
                  <a:pt x="0" y="0"/>
                </a:moveTo>
                <a:lnTo>
                  <a:pt x="12910161" y="0"/>
                </a:lnTo>
                <a:lnTo>
                  <a:pt x="12910161" y="7503740"/>
                </a:lnTo>
                <a:lnTo>
                  <a:pt x="0" y="7503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35451" y="9525"/>
            <a:ext cx="7752666" cy="10287000"/>
          </a:xfrm>
          <a:custGeom>
            <a:avLst/>
            <a:gdLst/>
            <a:ahLst/>
            <a:cxnLst/>
            <a:rect r="r" b="b" t="t" l="l"/>
            <a:pathLst>
              <a:path h="10287000" w="7752666">
                <a:moveTo>
                  <a:pt x="0" y="0"/>
                </a:moveTo>
                <a:lnTo>
                  <a:pt x="7752667" y="0"/>
                </a:lnTo>
                <a:lnTo>
                  <a:pt x="77526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243" y="3655657"/>
            <a:ext cx="10333341" cy="12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81"/>
              </a:lnSpc>
            </a:pPr>
            <a:r>
              <a:rPr lang="en-US" sz="7378" spc="723">
                <a:solidFill>
                  <a:srgbClr val="231F20"/>
                </a:solidFill>
                <a:latin typeface="Oswald Bold"/>
              </a:rPr>
              <a:t>8-USE CASE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86589">
            <a:off x="-2908285" y="-879622"/>
            <a:ext cx="12372174" cy="12695328"/>
          </a:xfrm>
          <a:custGeom>
            <a:avLst/>
            <a:gdLst/>
            <a:ahLst/>
            <a:cxnLst/>
            <a:rect r="r" b="b" t="t" l="l"/>
            <a:pathLst>
              <a:path h="12695328" w="12372174">
                <a:moveTo>
                  <a:pt x="0" y="0"/>
                </a:moveTo>
                <a:lnTo>
                  <a:pt x="12372174" y="0"/>
                </a:lnTo>
                <a:lnTo>
                  <a:pt x="12372174" y="12695327"/>
                </a:lnTo>
                <a:lnTo>
                  <a:pt x="0" y="1269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1960" y="0"/>
            <a:ext cx="5634182" cy="10287000"/>
          </a:xfrm>
          <a:custGeom>
            <a:avLst/>
            <a:gdLst/>
            <a:ahLst/>
            <a:cxnLst/>
            <a:rect r="r" b="b" t="t" l="l"/>
            <a:pathLst>
              <a:path h="10287000" w="5634182">
                <a:moveTo>
                  <a:pt x="0" y="0"/>
                </a:moveTo>
                <a:lnTo>
                  <a:pt x="5634182" y="0"/>
                </a:lnTo>
                <a:lnTo>
                  <a:pt x="56341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3161" y="4134064"/>
            <a:ext cx="5529282" cy="254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13"/>
              </a:lnSpc>
            </a:pPr>
            <a:r>
              <a:rPr lang="en-US" sz="7401" spc="725">
                <a:solidFill>
                  <a:srgbClr val="000000"/>
                </a:solidFill>
                <a:latin typeface="Oswald Bold"/>
              </a:rPr>
              <a:t>9-</a:t>
            </a:r>
            <a:r>
              <a:rPr lang="en-US" sz="7401" spc="725">
                <a:solidFill>
                  <a:srgbClr val="000000"/>
                </a:solidFill>
                <a:latin typeface="Oswald Bold"/>
              </a:rPr>
              <a:t>ACTIVITY </a:t>
            </a:r>
          </a:p>
          <a:p>
            <a:pPr>
              <a:lnSpc>
                <a:spcPts val="10213"/>
              </a:lnSpc>
            </a:pPr>
            <a:r>
              <a:rPr lang="en-US" sz="7401" spc="725">
                <a:solidFill>
                  <a:srgbClr val="000000"/>
                </a:solidFill>
                <a:latin typeface="Oswald Bold"/>
              </a:rPr>
              <a:t>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8199471" y="4780081"/>
            <a:ext cx="14386593" cy="14762362"/>
          </a:xfrm>
          <a:custGeom>
            <a:avLst/>
            <a:gdLst/>
            <a:ahLst/>
            <a:cxnLst/>
            <a:rect r="r" b="b" t="t" l="l"/>
            <a:pathLst>
              <a:path h="14762362" w="14386593">
                <a:moveTo>
                  <a:pt x="0" y="0"/>
                </a:moveTo>
                <a:lnTo>
                  <a:pt x="14386593" y="0"/>
                </a:lnTo>
                <a:lnTo>
                  <a:pt x="14386593" y="14762362"/>
                </a:lnTo>
                <a:lnTo>
                  <a:pt x="0" y="1476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9104">
            <a:off x="17055711" y="747161"/>
            <a:ext cx="9236296" cy="9477542"/>
          </a:xfrm>
          <a:custGeom>
            <a:avLst/>
            <a:gdLst/>
            <a:ahLst/>
            <a:cxnLst/>
            <a:rect r="r" b="b" t="t" l="l"/>
            <a:pathLst>
              <a:path h="9477542" w="9236296">
                <a:moveTo>
                  <a:pt x="0" y="0"/>
                </a:moveTo>
                <a:lnTo>
                  <a:pt x="9236295" y="0"/>
                </a:lnTo>
                <a:lnTo>
                  <a:pt x="9236295" y="9477543"/>
                </a:lnTo>
                <a:lnTo>
                  <a:pt x="0" y="9477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13748">
            <a:off x="-7094722" y="-11015410"/>
            <a:ext cx="12447216" cy="12772330"/>
          </a:xfrm>
          <a:custGeom>
            <a:avLst/>
            <a:gdLst/>
            <a:ahLst/>
            <a:cxnLst/>
            <a:rect r="r" b="b" t="t" l="l"/>
            <a:pathLst>
              <a:path h="12772330" w="12447216">
                <a:moveTo>
                  <a:pt x="0" y="0"/>
                </a:moveTo>
                <a:lnTo>
                  <a:pt x="12447216" y="0"/>
                </a:lnTo>
                <a:lnTo>
                  <a:pt x="12447216" y="12772330"/>
                </a:lnTo>
                <a:lnTo>
                  <a:pt x="0" y="127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51176" y="2805566"/>
            <a:ext cx="13985648" cy="5791738"/>
          </a:xfrm>
          <a:custGeom>
            <a:avLst/>
            <a:gdLst/>
            <a:ahLst/>
            <a:cxnLst/>
            <a:rect r="r" b="b" t="t" l="l"/>
            <a:pathLst>
              <a:path h="5791738" w="13985648">
                <a:moveTo>
                  <a:pt x="0" y="0"/>
                </a:moveTo>
                <a:lnTo>
                  <a:pt x="13985648" y="0"/>
                </a:lnTo>
                <a:lnTo>
                  <a:pt x="13985648" y="5791738"/>
                </a:lnTo>
                <a:lnTo>
                  <a:pt x="0" y="5791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46693" y="1110026"/>
            <a:ext cx="11794614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040"/>
              </a:lnSpc>
              <a:spcBef>
                <a:spcPct val="0"/>
              </a:spcBef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10-SEQUENCE 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4116702"/>
            <a:ext cx="9815307" cy="186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79"/>
              </a:lnSpc>
            </a:pPr>
            <a:r>
              <a:rPr lang="en-US" sz="10999" spc="1077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2090" y="3222189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1884568" y="-634237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0804" y="2500866"/>
            <a:ext cx="8043041" cy="7094055"/>
          </a:xfrm>
          <a:custGeom>
            <a:avLst/>
            <a:gdLst/>
            <a:ahLst/>
            <a:cxnLst/>
            <a:rect r="r" b="b" t="t" l="l"/>
            <a:pathLst>
              <a:path h="7094055" w="8043041">
                <a:moveTo>
                  <a:pt x="0" y="0"/>
                </a:moveTo>
                <a:lnTo>
                  <a:pt x="8043041" y="0"/>
                </a:lnTo>
                <a:lnTo>
                  <a:pt x="8043041" y="7094055"/>
                </a:lnTo>
                <a:lnTo>
                  <a:pt x="0" y="7094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-5472648" y="59289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37996"/>
            <a:ext cx="5485213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03845" y="3361514"/>
            <a:ext cx="6968532" cy="4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PROJECT DOMAIN</a:t>
            </a:r>
            <a:r>
              <a:rPr lang="en-US" sz="2754" spc="269">
                <a:solidFill>
                  <a:srgbClr val="231F20"/>
                </a:solidFill>
                <a:latin typeface="DM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3845" y="3936730"/>
            <a:ext cx="7856826" cy="236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PROJECT SOLUTION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ARCHITECTURE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USE CASE DIAGRAM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ACTIVITY &amp; SEQUENCE DIAGRAM</a:t>
            </a:r>
          </a:p>
          <a:p>
            <a:pPr marL="594613" indent="-297306" lvl="1">
              <a:lnSpc>
                <a:spcPts val="3800"/>
              </a:lnSpc>
              <a:buFont typeface="Arial"/>
              <a:buChar char="•"/>
            </a:pPr>
            <a:r>
              <a:rPr lang="en-US" sz="2754" spc="269">
                <a:solidFill>
                  <a:srgbClr val="231F20"/>
                </a:solidFill>
                <a:latin typeface="DM Sans"/>
              </a:rPr>
              <a:t>CLASS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03845" y="6416945"/>
            <a:ext cx="7536094" cy="4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754" spc="269">
                <a:solidFill>
                  <a:srgbClr val="231F20"/>
                </a:solidFill>
                <a:latin typeface="DM Sans Bold"/>
              </a:rPr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353674"/>
            <a:ext cx="9815307" cy="371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3"/>
              </a:lnSpc>
            </a:pPr>
            <a:r>
              <a:rPr lang="en-US" sz="10799" spc="1058">
                <a:solidFill>
                  <a:srgbClr val="231F20"/>
                </a:solidFill>
                <a:latin typeface="Oswald Bold"/>
              </a:rPr>
              <a:t>PROJECT DOMAIN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49634" y="3033814"/>
            <a:ext cx="2946841" cy="2163149"/>
            <a:chOff x="0" y="0"/>
            <a:chExt cx="1080847" cy="7934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0847" cy="793403"/>
            </a:xfrm>
            <a:custGeom>
              <a:avLst/>
              <a:gdLst/>
              <a:ahLst/>
              <a:cxnLst/>
              <a:rect r="r" b="b" t="t" l="l"/>
              <a:pathLst>
                <a:path h="793403" w="1080847">
                  <a:moveTo>
                    <a:pt x="81443" y="0"/>
                  </a:moveTo>
                  <a:lnTo>
                    <a:pt x="999404" y="0"/>
                  </a:lnTo>
                  <a:cubicBezTo>
                    <a:pt x="1021004" y="0"/>
                    <a:pt x="1041719" y="8581"/>
                    <a:pt x="1056993" y="23854"/>
                  </a:cubicBezTo>
                  <a:cubicBezTo>
                    <a:pt x="1072266" y="39128"/>
                    <a:pt x="1080847" y="59843"/>
                    <a:pt x="1080847" y="81443"/>
                  </a:cubicBezTo>
                  <a:lnTo>
                    <a:pt x="1080847" y="711960"/>
                  </a:lnTo>
                  <a:cubicBezTo>
                    <a:pt x="1080847" y="733560"/>
                    <a:pt x="1072266" y="754275"/>
                    <a:pt x="1056993" y="769549"/>
                  </a:cubicBezTo>
                  <a:cubicBezTo>
                    <a:pt x="1041719" y="784822"/>
                    <a:pt x="1021004" y="793403"/>
                    <a:pt x="999404" y="793403"/>
                  </a:cubicBezTo>
                  <a:lnTo>
                    <a:pt x="81443" y="793403"/>
                  </a:lnTo>
                  <a:cubicBezTo>
                    <a:pt x="59843" y="793403"/>
                    <a:pt x="39128" y="784822"/>
                    <a:pt x="23854" y="769549"/>
                  </a:cubicBezTo>
                  <a:cubicBezTo>
                    <a:pt x="8581" y="754275"/>
                    <a:pt x="0" y="733560"/>
                    <a:pt x="0" y="711960"/>
                  </a:cubicBezTo>
                  <a:lnTo>
                    <a:pt x="0" y="81443"/>
                  </a:lnTo>
                  <a:cubicBezTo>
                    <a:pt x="0" y="59843"/>
                    <a:pt x="8581" y="39128"/>
                    <a:pt x="23854" y="23854"/>
                  </a:cubicBezTo>
                  <a:cubicBezTo>
                    <a:pt x="39128" y="8581"/>
                    <a:pt x="59843" y="0"/>
                    <a:pt x="81443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80889" y="5891684"/>
            <a:ext cx="2638473" cy="1722527"/>
            <a:chOff x="0" y="0"/>
            <a:chExt cx="967743" cy="6317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7743" cy="631791"/>
            </a:xfrm>
            <a:custGeom>
              <a:avLst/>
              <a:gdLst/>
              <a:ahLst/>
              <a:cxnLst/>
              <a:rect r="r" b="b" t="t" l="l"/>
              <a:pathLst>
                <a:path h="631791" w="967743">
                  <a:moveTo>
                    <a:pt x="90962" y="0"/>
                  </a:moveTo>
                  <a:lnTo>
                    <a:pt x="876781" y="0"/>
                  </a:lnTo>
                  <a:cubicBezTo>
                    <a:pt x="900906" y="0"/>
                    <a:pt x="924042" y="9583"/>
                    <a:pt x="941101" y="26642"/>
                  </a:cubicBezTo>
                  <a:cubicBezTo>
                    <a:pt x="958160" y="43701"/>
                    <a:pt x="967743" y="66837"/>
                    <a:pt x="967743" y="90962"/>
                  </a:cubicBezTo>
                  <a:lnTo>
                    <a:pt x="967743" y="540829"/>
                  </a:lnTo>
                  <a:cubicBezTo>
                    <a:pt x="967743" y="564954"/>
                    <a:pt x="958160" y="588090"/>
                    <a:pt x="941101" y="605149"/>
                  </a:cubicBezTo>
                  <a:cubicBezTo>
                    <a:pt x="924042" y="622207"/>
                    <a:pt x="900906" y="631791"/>
                    <a:pt x="876781" y="631791"/>
                  </a:cubicBezTo>
                  <a:lnTo>
                    <a:pt x="90962" y="631791"/>
                  </a:lnTo>
                  <a:cubicBezTo>
                    <a:pt x="66837" y="631791"/>
                    <a:pt x="43701" y="622207"/>
                    <a:pt x="26642" y="605149"/>
                  </a:cubicBezTo>
                  <a:cubicBezTo>
                    <a:pt x="9583" y="588090"/>
                    <a:pt x="0" y="564954"/>
                    <a:pt x="0" y="540829"/>
                  </a:cubicBezTo>
                  <a:lnTo>
                    <a:pt x="0" y="90962"/>
                  </a:lnTo>
                  <a:cubicBezTo>
                    <a:pt x="0" y="66837"/>
                    <a:pt x="9583" y="43701"/>
                    <a:pt x="26642" y="26642"/>
                  </a:cubicBezTo>
                  <a:cubicBezTo>
                    <a:pt x="43701" y="9583"/>
                    <a:pt x="66837" y="0"/>
                    <a:pt x="90962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46312" y="4306303"/>
            <a:ext cx="2533423" cy="1585381"/>
            <a:chOff x="0" y="0"/>
            <a:chExt cx="929213" cy="5814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9213" cy="581488"/>
            </a:xfrm>
            <a:custGeom>
              <a:avLst/>
              <a:gdLst/>
              <a:ahLst/>
              <a:cxnLst/>
              <a:rect r="r" b="b" t="t" l="l"/>
              <a:pathLst>
                <a:path h="581488" w="929213">
                  <a:moveTo>
                    <a:pt x="94733" y="0"/>
                  </a:moveTo>
                  <a:lnTo>
                    <a:pt x="834479" y="0"/>
                  </a:lnTo>
                  <a:cubicBezTo>
                    <a:pt x="859604" y="0"/>
                    <a:pt x="883700" y="9981"/>
                    <a:pt x="901466" y="27747"/>
                  </a:cubicBezTo>
                  <a:cubicBezTo>
                    <a:pt x="919232" y="45513"/>
                    <a:pt x="929213" y="69608"/>
                    <a:pt x="929213" y="94733"/>
                  </a:cubicBezTo>
                  <a:lnTo>
                    <a:pt x="929213" y="486755"/>
                  </a:lnTo>
                  <a:cubicBezTo>
                    <a:pt x="929213" y="511880"/>
                    <a:pt x="919232" y="535975"/>
                    <a:pt x="901466" y="553741"/>
                  </a:cubicBezTo>
                  <a:cubicBezTo>
                    <a:pt x="883700" y="571507"/>
                    <a:pt x="859604" y="581488"/>
                    <a:pt x="834479" y="581488"/>
                  </a:cubicBezTo>
                  <a:lnTo>
                    <a:pt x="94733" y="581488"/>
                  </a:lnTo>
                  <a:cubicBezTo>
                    <a:pt x="69608" y="581488"/>
                    <a:pt x="45513" y="571507"/>
                    <a:pt x="27747" y="553741"/>
                  </a:cubicBezTo>
                  <a:cubicBezTo>
                    <a:pt x="9981" y="535975"/>
                    <a:pt x="0" y="511880"/>
                    <a:pt x="0" y="486755"/>
                  </a:cubicBezTo>
                  <a:lnTo>
                    <a:pt x="0" y="94733"/>
                  </a:lnTo>
                  <a:cubicBezTo>
                    <a:pt x="0" y="69608"/>
                    <a:pt x="9981" y="45513"/>
                    <a:pt x="27747" y="27747"/>
                  </a:cubicBezTo>
                  <a:cubicBezTo>
                    <a:pt x="45513" y="9981"/>
                    <a:pt x="69608" y="0"/>
                    <a:pt x="94733" y="0"/>
                  </a:cubicBezTo>
                  <a:close/>
                </a:path>
              </a:pathLst>
            </a:custGeom>
            <a:solidFill>
              <a:srgbClr val="000000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99647">
            <a:off x="11416294" y="6575974"/>
            <a:ext cx="1978160" cy="558830"/>
          </a:xfrm>
          <a:custGeom>
            <a:avLst/>
            <a:gdLst/>
            <a:ahLst/>
            <a:cxnLst/>
            <a:rect r="r" b="b" t="t" l="l"/>
            <a:pathLst>
              <a:path h="558830" w="1978160">
                <a:moveTo>
                  <a:pt x="0" y="0"/>
                </a:moveTo>
                <a:lnTo>
                  <a:pt x="1978161" y="0"/>
                </a:lnTo>
                <a:lnTo>
                  <a:pt x="1978161" y="558831"/>
                </a:lnTo>
                <a:lnTo>
                  <a:pt x="0" y="5588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9329385">
            <a:off x="6324742" y="4701285"/>
            <a:ext cx="2028675" cy="573101"/>
          </a:xfrm>
          <a:custGeom>
            <a:avLst/>
            <a:gdLst/>
            <a:ahLst/>
            <a:cxnLst/>
            <a:rect r="r" b="b" t="t" l="l"/>
            <a:pathLst>
              <a:path h="573101" w="2028675">
                <a:moveTo>
                  <a:pt x="2028675" y="0"/>
                </a:moveTo>
                <a:lnTo>
                  <a:pt x="0" y="0"/>
                </a:lnTo>
                <a:lnTo>
                  <a:pt x="0" y="573101"/>
                </a:lnTo>
                <a:lnTo>
                  <a:pt x="2028675" y="573101"/>
                </a:lnTo>
                <a:lnTo>
                  <a:pt x="202867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60043"/>
            <a:ext cx="12017612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1-BRIEF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05374" y="7547536"/>
            <a:ext cx="255658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 u="none">
                <a:solidFill>
                  <a:srgbClr val="000000"/>
                </a:solidFill>
                <a:latin typeface="DM Sans"/>
              </a:rPr>
              <a:t>PVProtect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80889" y="6129377"/>
            <a:ext cx="2534389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DM Sans Bold"/>
              </a:rPr>
              <a:t>Loss of efficiency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56422" y="4446266"/>
            <a:ext cx="2081367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DM Sans Bold"/>
              </a:rPr>
              <a:t>Switch ON / OFF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19778" y="3121108"/>
            <a:ext cx="3206553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E"/>
                </a:solidFill>
                <a:latin typeface="DM Sans Bold"/>
              </a:rPr>
              <a:t>The use of  solar panels increased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31380" y="5756504"/>
            <a:ext cx="358756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DM Sans"/>
              </a:rPr>
              <a:t>Sustainable source of energy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53305" y="6410805"/>
            <a:ext cx="8164187" cy="2383290"/>
            <a:chOff x="0" y="0"/>
            <a:chExt cx="2150239" cy="627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0239" cy="627698"/>
            </a:xfrm>
            <a:custGeom>
              <a:avLst/>
              <a:gdLst/>
              <a:ahLst/>
              <a:cxnLst/>
              <a:rect r="r" b="b" t="t" l="l"/>
              <a:pathLst>
                <a:path h="627698" w="2150239">
                  <a:moveTo>
                    <a:pt x="0" y="0"/>
                  </a:moveTo>
                  <a:lnTo>
                    <a:pt x="2150239" y="0"/>
                  </a:lnTo>
                  <a:lnTo>
                    <a:pt x="2150239" y="627698"/>
                  </a:lnTo>
                  <a:lnTo>
                    <a:pt x="0" y="627698"/>
                  </a:lnTo>
                  <a:close/>
                </a:path>
              </a:pathLst>
            </a:custGeom>
            <a:solidFill>
              <a:srgbClr val="F3F0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84725" y="3006548"/>
            <a:ext cx="3665111" cy="6251752"/>
          </a:xfrm>
          <a:custGeom>
            <a:avLst/>
            <a:gdLst/>
            <a:ahLst/>
            <a:cxnLst/>
            <a:rect r="r" b="b" t="t" l="l"/>
            <a:pathLst>
              <a:path h="6251752" w="3665111">
                <a:moveTo>
                  <a:pt x="0" y="0"/>
                </a:moveTo>
                <a:lnTo>
                  <a:pt x="3665110" y="0"/>
                </a:lnTo>
                <a:lnTo>
                  <a:pt x="3665110" y="6251752"/>
                </a:lnTo>
                <a:lnTo>
                  <a:pt x="0" y="6251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91573" y="3193509"/>
            <a:ext cx="7682721" cy="339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Battery 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Consumption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Production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899">
                <a:solidFill>
                  <a:srgbClr val="000000"/>
                </a:solidFill>
                <a:latin typeface="DM Sans"/>
              </a:rPr>
              <a:t>Fire emergency</a:t>
            </a:r>
          </a:p>
          <a:p>
            <a:pPr>
              <a:lnSpc>
                <a:spcPts val="54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7504"/>
            <a:ext cx="13813398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2-HOW DOES IT WORK?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14984592" y="-793457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67761" y="6547485"/>
            <a:ext cx="7849732" cy="27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DM Sans Bold"/>
              </a:rPr>
              <a:t>Key point: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3900" u="sng">
                <a:solidFill>
                  <a:srgbClr val="000000"/>
                </a:solidFill>
                <a:latin typeface="DM Sans"/>
              </a:rPr>
              <a:t>Minimize 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the usage of the solar panel while </a:t>
            </a:r>
            <a:r>
              <a:rPr lang="en-US" sz="3900" u="sng">
                <a:solidFill>
                  <a:srgbClr val="000000"/>
                </a:solidFill>
                <a:latin typeface="DM Sans"/>
              </a:rPr>
              <a:t>maximizing </a:t>
            </a:r>
            <a:r>
              <a:rPr lang="en-US" sz="3900">
                <a:solidFill>
                  <a:srgbClr val="000000"/>
                </a:solidFill>
                <a:latin typeface="DM Sans"/>
              </a:rPr>
              <a:t>self consumption</a:t>
            </a:r>
          </a:p>
          <a:p>
            <a:pPr>
              <a:lnSpc>
                <a:spcPts val="54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11817" y="2353133"/>
            <a:ext cx="7727643" cy="65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DM Sans"/>
              </a:rPr>
              <a:t>Real time factors: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9899747" y="-1074599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958316" y="485730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681343" y="3136646"/>
          <a:ext cx="8928512" cy="5438775"/>
        </p:xfrm>
        <a:graphic>
          <a:graphicData uri="http://schemas.openxmlformats.org/drawingml/2006/table">
            <a:tbl>
              <a:tblPr/>
              <a:tblGrid>
                <a:gridCol w="4437668"/>
                <a:gridCol w="4490845"/>
              </a:tblGrid>
              <a:tr h="10643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Bold"/>
                        </a:rPr>
                        <a:t>OFF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Bold"/>
                        </a:rPr>
                        <a:t>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2772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LOW 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BATTERY NOT FULLY CHARGED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21073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HIGH PRODUCTION/CONSUMPTION RATIO</a:t>
                      </a:r>
                      <a:endParaRPr lang="en-US" sz="1100"/>
                    </a:p>
                    <a:p>
                      <a:pPr algn="ctr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(BATTERY 100%)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PRODUCTION/CONSUMPTION RATIO ≤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9898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FIRE EMERGENCY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uce"/>
                        </a:rPr>
                        <a:t>NO FIRE EMERGENCY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2965503" y="3535007"/>
            <a:ext cx="4602608" cy="5959608"/>
          </a:xfrm>
          <a:custGeom>
            <a:avLst/>
            <a:gdLst/>
            <a:ahLst/>
            <a:cxnLst/>
            <a:rect r="r" b="b" t="t" l="l"/>
            <a:pathLst>
              <a:path h="5959608" w="4602608">
                <a:moveTo>
                  <a:pt x="0" y="0"/>
                </a:moveTo>
                <a:lnTo>
                  <a:pt x="4602609" y="0"/>
                </a:lnTo>
                <a:lnTo>
                  <a:pt x="4602609" y="5959608"/>
                </a:lnTo>
                <a:lnTo>
                  <a:pt x="0" y="5959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7504"/>
            <a:ext cx="12177711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3-DECISION MAKING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9620" y="3396085"/>
            <a:ext cx="4319299" cy="978961"/>
            <a:chOff x="0" y="0"/>
            <a:chExt cx="1137593" cy="257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7593" cy="257833"/>
            </a:xfrm>
            <a:custGeom>
              <a:avLst/>
              <a:gdLst/>
              <a:ahLst/>
              <a:cxnLst/>
              <a:rect r="r" b="b" t="t" l="l"/>
              <a:pathLst>
                <a:path h="257833" w="1137593">
                  <a:moveTo>
                    <a:pt x="0" y="0"/>
                  </a:moveTo>
                  <a:lnTo>
                    <a:pt x="1137593" y="0"/>
                  </a:lnTo>
                  <a:lnTo>
                    <a:pt x="1137593" y="257833"/>
                  </a:lnTo>
                  <a:lnTo>
                    <a:pt x="0" y="25783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598"/>
                </a:lnSpc>
                <a:spcBef>
                  <a:spcPct val="0"/>
                </a:spcBef>
              </a:pPr>
              <a:r>
                <a:rPr lang="en-US" sz="4781" spc="47">
                  <a:solidFill>
                    <a:srgbClr val="FFFFFF"/>
                  </a:solidFill>
                  <a:latin typeface="DM Sans Bold"/>
                </a:rPr>
                <a:t>Homeowners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02312" y="2820691"/>
            <a:ext cx="4925355" cy="1807636"/>
            <a:chOff x="0" y="0"/>
            <a:chExt cx="1297213" cy="4760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7213" cy="476085"/>
            </a:xfrm>
            <a:custGeom>
              <a:avLst/>
              <a:gdLst/>
              <a:ahLst/>
              <a:cxnLst/>
              <a:rect r="r" b="b" t="t" l="l"/>
              <a:pathLst>
                <a:path h="476085" w="1297213">
                  <a:moveTo>
                    <a:pt x="0" y="0"/>
                  </a:moveTo>
                  <a:lnTo>
                    <a:pt x="1297213" y="0"/>
                  </a:lnTo>
                  <a:lnTo>
                    <a:pt x="1297213" y="476085"/>
                  </a:lnTo>
                  <a:lnTo>
                    <a:pt x="0" y="47608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598"/>
                </a:lnSpc>
                <a:spcBef>
                  <a:spcPct val="0"/>
                </a:spcBef>
              </a:pPr>
              <a:r>
                <a:rPr lang="en-US" sz="4781" spc="47">
                  <a:solidFill>
                    <a:srgbClr val="FFFFFF"/>
                  </a:solidFill>
                  <a:latin typeface="DM Sans Bold"/>
                </a:rPr>
                <a:t> Companies &amp; Factories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76364">
            <a:off x="-5311529" y="5320966"/>
            <a:ext cx="8991499" cy="9226351"/>
          </a:xfrm>
          <a:custGeom>
            <a:avLst/>
            <a:gdLst/>
            <a:ahLst/>
            <a:cxnLst/>
            <a:rect r="r" b="b" t="t" l="l"/>
            <a:pathLst>
              <a:path h="9226351" w="8991499">
                <a:moveTo>
                  <a:pt x="0" y="0"/>
                </a:moveTo>
                <a:lnTo>
                  <a:pt x="8991499" y="0"/>
                </a:lnTo>
                <a:lnTo>
                  <a:pt x="8991499" y="9226351"/>
                </a:lnTo>
                <a:lnTo>
                  <a:pt x="0" y="92263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211100">
            <a:off x="2630109" y="5432082"/>
            <a:ext cx="3335435" cy="942260"/>
          </a:xfrm>
          <a:custGeom>
            <a:avLst/>
            <a:gdLst/>
            <a:ahLst/>
            <a:cxnLst/>
            <a:rect r="r" b="b" t="t" l="l"/>
            <a:pathLst>
              <a:path h="942260" w="3335435">
                <a:moveTo>
                  <a:pt x="0" y="0"/>
                </a:moveTo>
                <a:lnTo>
                  <a:pt x="3335435" y="0"/>
                </a:lnTo>
                <a:lnTo>
                  <a:pt x="3335435" y="942260"/>
                </a:lnTo>
                <a:lnTo>
                  <a:pt x="0" y="942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81602" y="5514305"/>
            <a:ext cx="5524796" cy="4419837"/>
          </a:xfrm>
          <a:custGeom>
            <a:avLst/>
            <a:gdLst/>
            <a:ahLst/>
            <a:cxnLst/>
            <a:rect r="r" b="b" t="t" l="l"/>
            <a:pathLst>
              <a:path h="4419837" w="5524796">
                <a:moveTo>
                  <a:pt x="0" y="0"/>
                </a:moveTo>
                <a:lnTo>
                  <a:pt x="5524796" y="0"/>
                </a:lnTo>
                <a:lnTo>
                  <a:pt x="5524796" y="4419837"/>
                </a:lnTo>
                <a:lnTo>
                  <a:pt x="0" y="4419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0195" y="340534"/>
            <a:ext cx="10876203" cy="159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3"/>
              </a:lnSpc>
            </a:pPr>
            <a:r>
              <a:rPr lang="en-US" sz="9429" spc="499">
                <a:solidFill>
                  <a:srgbClr val="231F20"/>
                </a:solidFill>
                <a:latin typeface="Oswald Bold"/>
              </a:rPr>
              <a:t>4- USERS FOCUSED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8443913">
            <a:off x="12297272" y="5790513"/>
            <a:ext cx="3335435" cy="942260"/>
          </a:xfrm>
          <a:custGeom>
            <a:avLst/>
            <a:gdLst/>
            <a:ahLst/>
            <a:cxnLst/>
            <a:rect r="r" b="b" t="t" l="l"/>
            <a:pathLst>
              <a:path h="942260" w="3335435">
                <a:moveTo>
                  <a:pt x="0" y="942260"/>
                </a:moveTo>
                <a:lnTo>
                  <a:pt x="3335435" y="942260"/>
                </a:lnTo>
                <a:lnTo>
                  <a:pt x="3335435" y="0"/>
                </a:lnTo>
                <a:lnTo>
                  <a:pt x="0" y="0"/>
                </a:lnTo>
                <a:lnTo>
                  <a:pt x="0" y="9422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575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700" y="5489801"/>
            <a:ext cx="15669759" cy="1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48191" y="5239918"/>
            <a:ext cx="501082" cy="50108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09424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691040" y="5259626"/>
            <a:ext cx="501082" cy="5010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97372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478988" y="5239918"/>
            <a:ext cx="501082" cy="5010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970700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716313" y="5259626"/>
            <a:ext cx="501082" cy="5010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352316" y="5259626"/>
            <a:ext cx="501082" cy="5010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111599" y="5239918"/>
            <a:ext cx="501082" cy="5010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729983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4" y="0"/>
                </a:lnTo>
                <a:lnTo>
                  <a:pt x="1264314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334697" y="3300810"/>
            <a:ext cx="1264314" cy="1920918"/>
          </a:xfrm>
          <a:custGeom>
            <a:avLst/>
            <a:gdLst/>
            <a:ahLst/>
            <a:cxnLst/>
            <a:rect r="r" b="b" t="t" l="l"/>
            <a:pathLst>
              <a:path h="1920918" w="1264314">
                <a:moveTo>
                  <a:pt x="0" y="0"/>
                </a:moveTo>
                <a:lnTo>
                  <a:pt x="1264313" y="0"/>
                </a:lnTo>
                <a:lnTo>
                  <a:pt x="1264313" y="1920918"/>
                </a:lnTo>
                <a:lnTo>
                  <a:pt x="0" y="1920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93220" y="3304398"/>
            <a:ext cx="1811023" cy="100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5917" spc="57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5916246"/>
            <a:ext cx="3197464" cy="132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CONNECT &amp; DISCONNECT THE PANEL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096916" y="3344156"/>
            <a:ext cx="1689328" cy="93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6"/>
              </a:lnSpc>
            </a:pPr>
            <a:r>
              <a:rPr lang="en-US" sz="5519" spc="54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59243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7614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41400" y="5950550"/>
            <a:ext cx="3176257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WARNINGS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09377" y="5916246"/>
            <a:ext cx="3314952" cy="8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PERFORMANCE OF THE PANEL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9109" y="473281"/>
            <a:ext cx="8494216" cy="161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1"/>
              </a:lnSpc>
            </a:pPr>
            <a:r>
              <a:rPr lang="en-US" sz="9429">
                <a:solidFill>
                  <a:srgbClr val="000000"/>
                </a:solidFill>
                <a:latin typeface="Oswald Bold"/>
              </a:rPr>
              <a:t>5- OUR SERVICES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42300" y="5950550"/>
            <a:ext cx="2998562" cy="1769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MEASUREMENT OF THE ENERGY PROVIDED BY THE PANEL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9017" y="5916246"/>
            <a:ext cx="270768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MONEY SAVED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42275" y="5916246"/>
            <a:ext cx="1639729" cy="8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PANEL'S </a:t>
            </a:r>
          </a:p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DM Sans Bold"/>
              </a:rPr>
              <a:t>ON/OFF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41431" y="3301192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096567" y="3331425"/>
            <a:ext cx="1740573" cy="96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86" spc="557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887923">
            <a:off x="9462562" y="-1140007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887923">
            <a:off x="-11727831" y="409580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353674"/>
            <a:ext cx="9815307" cy="371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3"/>
              </a:lnSpc>
            </a:pPr>
            <a:r>
              <a:rPr lang="en-US" sz="10799" spc="1058">
                <a:solidFill>
                  <a:srgbClr val="231F20"/>
                </a:solidFill>
                <a:latin typeface="Oswald Bold"/>
              </a:rPr>
              <a:t>PROJECT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DAFgXmr9nEc</dc:identifier>
  <dcterms:modified xsi:type="dcterms:W3CDTF">2011-08-01T06:04:30Z</dcterms:modified>
  <cp:revision>1</cp:revision>
  <dc:title>Grey minimalist business project presentation </dc:title>
</cp:coreProperties>
</file>