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67"/>
  </p:normalViewPr>
  <p:slideViewPr>
    <p:cSldViewPr snapToGrid="0" snapToObjects="1">
      <p:cViewPr>
        <p:scale>
          <a:sx n="127" d="100"/>
          <a:sy n="127" d="100"/>
        </p:scale>
        <p:origin x="9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5B7-7386-2841-B017-E9CAC928BFC1}" type="datetimeFigureOut">
              <a:rPr kumimoji="1" lang="zh-TW" altLang="en-US" smtClean="0"/>
              <a:t>2019/11/5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C5D-44A0-8947-98A9-58BD894C2C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466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5B7-7386-2841-B017-E9CAC928BFC1}" type="datetimeFigureOut">
              <a:rPr kumimoji="1" lang="zh-TW" altLang="en-US" smtClean="0"/>
              <a:t>2019/11/5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C5D-44A0-8947-98A9-58BD894C2C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64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5B7-7386-2841-B017-E9CAC928BFC1}" type="datetimeFigureOut">
              <a:rPr kumimoji="1" lang="zh-TW" altLang="en-US" smtClean="0"/>
              <a:t>2019/11/5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C5D-44A0-8947-98A9-58BD894C2C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622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5B7-7386-2841-B017-E9CAC928BFC1}" type="datetimeFigureOut">
              <a:rPr kumimoji="1" lang="zh-TW" altLang="en-US" smtClean="0"/>
              <a:t>2019/11/5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C5D-44A0-8947-98A9-58BD894C2C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05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5B7-7386-2841-B017-E9CAC928BFC1}" type="datetimeFigureOut">
              <a:rPr kumimoji="1" lang="zh-TW" altLang="en-US" smtClean="0"/>
              <a:t>2019/11/5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C5D-44A0-8947-98A9-58BD894C2C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73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5B7-7386-2841-B017-E9CAC928BFC1}" type="datetimeFigureOut">
              <a:rPr kumimoji="1" lang="zh-TW" altLang="en-US" smtClean="0"/>
              <a:t>2019/11/5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C5D-44A0-8947-98A9-58BD894C2C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58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5B7-7386-2841-B017-E9CAC928BFC1}" type="datetimeFigureOut">
              <a:rPr kumimoji="1" lang="zh-TW" altLang="en-US" smtClean="0"/>
              <a:t>2019/11/5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C5D-44A0-8947-98A9-58BD894C2C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64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5B7-7386-2841-B017-E9CAC928BFC1}" type="datetimeFigureOut">
              <a:rPr kumimoji="1" lang="zh-TW" altLang="en-US" smtClean="0"/>
              <a:t>2019/11/5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C5D-44A0-8947-98A9-58BD894C2C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73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5B7-7386-2841-B017-E9CAC928BFC1}" type="datetimeFigureOut">
              <a:rPr kumimoji="1" lang="zh-TW" altLang="en-US" smtClean="0"/>
              <a:t>2019/11/5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C5D-44A0-8947-98A9-58BD894C2C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732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5B7-7386-2841-B017-E9CAC928BFC1}" type="datetimeFigureOut">
              <a:rPr kumimoji="1" lang="zh-TW" altLang="en-US" smtClean="0"/>
              <a:t>2019/11/5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C5D-44A0-8947-98A9-58BD894C2C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169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5B7-7386-2841-B017-E9CAC928BFC1}" type="datetimeFigureOut">
              <a:rPr kumimoji="1" lang="zh-TW" altLang="en-US" smtClean="0"/>
              <a:t>2019/11/5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C5D-44A0-8947-98A9-58BD894C2C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759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45B7-7386-2841-B017-E9CAC928BFC1}" type="datetimeFigureOut">
              <a:rPr kumimoji="1" lang="zh-TW" altLang="en-US" smtClean="0"/>
              <a:t>2019/11/5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FC5D-44A0-8947-98A9-58BD894C2C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94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lrightchiu.github.io/SecondRound/comparison-sort-merge-sorthe-bing-pai-xu-fa.htm" TargetMode="External"/><Relationship Id="rId2" Type="http://schemas.openxmlformats.org/officeDocument/2006/relationships/hyperlink" Target="https://www.geeksforgeeks.org/merge-sor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notepad.yehyeh.net/Content/Algorithm/Sort/Merge/Merg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D4D178F-44E7-DC42-9A75-922D327451B1}"/>
              </a:ext>
            </a:extLst>
          </p:cNvPr>
          <p:cNvSpPr txBox="1"/>
          <p:nvPr/>
        </p:nvSpPr>
        <p:spPr>
          <a:xfrm>
            <a:off x="135467" y="169333"/>
            <a:ext cx="123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Merge Sort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8F1FD3-CE29-C440-9A57-0230FA0A5AAF}"/>
              </a:ext>
            </a:extLst>
          </p:cNvPr>
          <p:cNvSpPr txBox="1"/>
          <p:nvPr/>
        </p:nvSpPr>
        <p:spPr>
          <a:xfrm>
            <a:off x="5099973" y="30833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05113009</a:t>
            </a:r>
          </a:p>
          <a:p>
            <a:r>
              <a:rPr kumimoji="1" lang="zh-CN" altLang="en-US" dirty="0"/>
              <a:t>哲學四</a:t>
            </a:r>
            <a:r>
              <a:rPr kumimoji="1" lang="zh-TW" altLang="en-US" dirty="0"/>
              <a:t> 吳家瑩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76EA7CC-E430-D341-9A02-283EFCE4ECF9}"/>
              </a:ext>
            </a:extLst>
          </p:cNvPr>
          <p:cNvGrpSpPr/>
          <p:nvPr/>
        </p:nvGrpSpPr>
        <p:grpSpPr>
          <a:xfrm>
            <a:off x="2055917" y="1930457"/>
            <a:ext cx="2552768" cy="325776"/>
            <a:chOff x="2295126" y="1994249"/>
            <a:chExt cx="2552768" cy="32577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309355-9AE6-0B44-A0B8-AD1AA89D244F}"/>
                </a:ext>
              </a:extLst>
            </p:cNvPr>
            <p:cNvSpPr/>
            <p:nvPr/>
          </p:nvSpPr>
          <p:spPr>
            <a:xfrm>
              <a:off x="2295126" y="1996859"/>
              <a:ext cx="323166" cy="323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</a:t>
              </a:r>
              <a:endParaRPr kumimoji="1"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7F0EBEF-3CF9-2140-AB99-DABEADA14A9D}"/>
                </a:ext>
              </a:extLst>
            </p:cNvPr>
            <p:cNvSpPr/>
            <p:nvPr/>
          </p:nvSpPr>
          <p:spPr>
            <a:xfrm>
              <a:off x="2620352" y="1996859"/>
              <a:ext cx="323166" cy="323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4</a:t>
              </a:r>
              <a:endParaRPr kumimoji="1"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FA308E8-9977-3143-B9D8-02E18B7469D2}"/>
                </a:ext>
              </a:extLst>
            </p:cNvPr>
            <p:cNvSpPr/>
            <p:nvPr/>
          </p:nvSpPr>
          <p:spPr>
            <a:xfrm>
              <a:off x="2945578" y="1996859"/>
              <a:ext cx="323166" cy="323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A4141A1-A812-304C-A3B1-C1D8276B6BE8}"/>
                </a:ext>
              </a:extLst>
            </p:cNvPr>
            <p:cNvSpPr/>
            <p:nvPr/>
          </p:nvSpPr>
          <p:spPr>
            <a:xfrm>
              <a:off x="3268744" y="1996859"/>
              <a:ext cx="323166" cy="323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7</a:t>
              </a:r>
              <a:endParaRPr kumimoji="1"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D98E8B7-2CED-BF46-97BA-95947D7911F8}"/>
                </a:ext>
              </a:extLst>
            </p:cNvPr>
            <p:cNvSpPr/>
            <p:nvPr/>
          </p:nvSpPr>
          <p:spPr>
            <a:xfrm>
              <a:off x="3878396" y="1994249"/>
              <a:ext cx="323166" cy="325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</a:t>
              </a:r>
              <a:endParaRPr kumimoji="1"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6A4B7D-6EA4-D24D-B0DC-D203DED8E96F}"/>
                </a:ext>
              </a:extLst>
            </p:cNvPr>
            <p:cNvSpPr/>
            <p:nvPr/>
          </p:nvSpPr>
          <p:spPr>
            <a:xfrm>
              <a:off x="4201562" y="1994249"/>
              <a:ext cx="323166" cy="325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</a:t>
              </a:r>
              <a:endParaRPr kumimoji="1"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98FF8B7-EEBB-9C4A-A9A7-BEA6EEC56491}"/>
                </a:ext>
              </a:extLst>
            </p:cNvPr>
            <p:cNvSpPr/>
            <p:nvPr/>
          </p:nvSpPr>
          <p:spPr>
            <a:xfrm>
              <a:off x="4524728" y="1994249"/>
              <a:ext cx="323166" cy="325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</a:t>
              </a:r>
              <a:endParaRPr kumimoji="1" lang="zh-TW" altLang="en-US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41BA3C9-FCBA-D449-A3E6-B4F2933CCACA}"/>
              </a:ext>
            </a:extLst>
          </p:cNvPr>
          <p:cNvGrpSpPr/>
          <p:nvPr/>
        </p:nvGrpSpPr>
        <p:grpSpPr>
          <a:xfrm>
            <a:off x="1532646" y="430540"/>
            <a:ext cx="3201297" cy="650593"/>
            <a:chOff x="1532646" y="430540"/>
            <a:chExt cx="3201297" cy="65059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754051-CCA6-0F43-8014-72578791EB59}"/>
                </a:ext>
              </a:extLst>
            </p:cNvPr>
            <p:cNvSpPr/>
            <p:nvPr/>
          </p:nvSpPr>
          <p:spPr>
            <a:xfrm>
              <a:off x="2305941" y="755357"/>
              <a:ext cx="323166" cy="323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</a:t>
              </a:r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8EE98A-5CAC-F046-AEA9-77F44FF35E85}"/>
                </a:ext>
              </a:extLst>
            </p:cNvPr>
            <p:cNvSpPr/>
            <p:nvPr/>
          </p:nvSpPr>
          <p:spPr>
            <a:xfrm>
              <a:off x="2631167" y="755357"/>
              <a:ext cx="323166" cy="323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4</a:t>
              </a:r>
              <a:endParaRPr kumimoji="1"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235BD54-BBAE-4C49-BAD5-1C3A1363EFF6}"/>
                </a:ext>
              </a:extLst>
            </p:cNvPr>
            <p:cNvSpPr/>
            <p:nvPr/>
          </p:nvSpPr>
          <p:spPr>
            <a:xfrm>
              <a:off x="2956393" y="755357"/>
              <a:ext cx="323166" cy="323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414B3C-9E6D-9A42-94DF-630B28D6B145}"/>
                </a:ext>
              </a:extLst>
            </p:cNvPr>
            <p:cNvSpPr/>
            <p:nvPr/>
          </p:nvSpPr>
          <p:spPr>
            <a:xfrm>
              <a:off x="3279559" y="755357"/>
              <a:ext cx="323166" cy="323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7</a:t>
              </a:r>
              <a:endParaRPr kumimoji="1"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1A8F3E-1E74-5349-BC0A-6AE0B337C716}"/>
                </a:ext>
              </a:extLst>
            </p:cNvPr>
            <p:cNvSpPr/>
            <p:nvPr/>
          </p:nvSpPr>
          <p:spPr>
            <a:xfrm>
              <a:off x="3602725" y="755357"/>
              <a:ext cx="323166" cy="325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</a:t>
              </a:r>
              <a:endParaRPr kumimoji="1"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AADFDCA-21F5-914B-8F97-F9A7B83D4719}"/>
                </a:ext>
              </a:extLst>
            </p:cNvPr>
            <p:cNvSpPr/>
            <p:nvPr/>
          </p:nvSpPr>
          <p:spPr>
            <a:xfrm>
              <a:off x="3925891" y="755357"/>
              <a:ext cx="323166" cy="325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</a:t>
              </a:r>
              <a:endParaRPr kumimoji="1"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5B81715-6F5A-FA47-BACB-69D096ED2C0E}"/>
                </a:ext>
              </a:extLst>
            </p:cNvPr>
            <p:cNvSpPr/>
            <p:nvPr/>
          </p:nvSpPr>
          <p:spPr>
            <a:xfrm>
              <a:off x="4249057" y="755357"/>
              <a:ext cx="323166" cy="325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</a:t>
              </a:r>
              <a:endParaRPr kumimoji="1"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B623342-291E-054C-B448-034EB3663864}"/>
                </a:ext>
              </a:extLst>
            </p:cNvPr>
            <p:cNvSpPr txBox="1"/>
            <p:nvPr/>
          </p:nvSpPr>
          <p:spPr>
            <a:xfrm>
              <a:off x="2305941" y="430540"/>
              <a:ext cx="2428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1.   2.   3.   4.   5.   6.   7.     </a:t>
              </a:r>
              <a:endParaRPr kumimoji="1"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98B63BD-10FE-C84F-A45C-550C2D5DBCE1}"/>
                </a:ext>
              </a:extLst>
            </p:cNvPr>
            <p:cNvSpPr txBox="1"/>
            <p:nvPr/>
          </p:nvSpPr>
          <p:spPr>
            <a:xfrm>
              <a:off x="1532646" y="430540"/>
              <a:ext cx="804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Index:</a:t>
              </a:r>
              <a:endParaRPr kumimoji="1"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B11D17E-19D0-0A45-96DA-B54BC70AF8F9}"/>
              </a:ext>
            </a:extLst>
          </p:cNvPr>
          <p:cNvGrpSpPr/>
          <p:nvPr/>
        </p:nvGrpSpPr>
        <p:grpSpPr>
          <a:xfrm>
            <a:off x="1788863" y="3225056"/>
            <a:ext cx="3100492" cy="325776"/>
            <a:chOff x="2022294" y="1994249"/>
            <a:chExt cx="3100492" cy="3257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7B0C3E8-181C-6A47-A65F-CFC941B8D65B}"/>
                </a:ext>
              </a:extLst>
            </p:cNvPr>
            <p:cNvSpPr/>
            <p:nvPr/>
          </p:nvSpPr>
          <p:spPr>
            <a:xfrm>
              <a:off x="2022294" y="1996859"/>
              <a:ext cx="323166" cy="323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</a:t>
              </a:r>
              <a:endParaRPr kumimoji="1"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E75DE60-75AE-BE4D-95B5-DE51DC14A06D}"/>
                </a:ext>
              </a:extLst>
            </p:cNvPr>
            <p:cNvSpPr/>
            <p:nvPr/>
          </p:nvSpPr>
          <p:spPr>
            <a:xfrm>
              <a:off x="2347520" y="1996859"/>
              <a:ext cx="323166" cy="323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4</a:t>
              </a:r>
              <a:endParaRPr kumimoji="1"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7AED3D4-7B39-3240-8A88-B2452DDAAEC4}"/>
                </a:ext>
              </a:extLst>
            </p:cNvPr>
            <p:cNvSpPr/>
            <p:nvPr/>
          </p:nvSpPr>
          <p:spPr>
            <a:xfrm>
              <a:off x="2945578" y="1996859"/>
              <a:ext cx="323166" cy="323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23E0A62-D8B3-804A-9841-BA28FE58A78D}"/>
                </a:ext>
              </a:extLst>
            </p:cNvPr>
            <p:cNvSpPr/>
            <p:nvPr/>
          </p:nvSpPr>
          <p:spPr>
            <a:xfrm>
              <a:off x="3268744" y="1996859"/>
              <a:ext cx="323166" cy="323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7</a:t>
              </a:r>
              <a:endParaRPr kumimoji="1"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D1B423B-DA81-4649-8DAA-C5BED4117A59}"/>
                </a:ext>
              </a:extLst>
            </p:cNvPr>
            <p:cNvSpPr/>
            <p:nvPr/>
          </p:nvSpPr>
          <p:spPr>
            <a:xfrm>
              <a:off x="3878396" y="1994249"/>
              <a:ext cx="323166" cy="325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</a:t>
              </a:r>
              <a:endParaRPr kumimoji="1"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7D710CD-71FA-D944-9C5E-5006E80EA251}"/>
                </a:ext>
              </a:extLst>
            </p:cNvPr>
            <p:cNvSpPr/>
            <p:nvPr/>
          </p:nvSpPr>
          <p:spPr>
            <a:xfrm>
              <a:off x="4201562" y="1994249"/>
              <a:ext cx="323166" cy="325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</a:t>
              </a:r>
              <a:endParaRPr kumimoji="1" lang="zh-TW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E94F5C3-46CE-F44E-9749-8D2E12BDA8C0}"/>
                </a:ext>
              </a:extLst>
            </p:cNvPr>
            <p:cNvSpPr/>
            <p:nvPr/>
          </p:nvSpPr>
          <p:spPr>
            <a:xfrm>
              <a:off x="4799620" y="1994249"/>
              <a:ext cx="323166" cy="325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</a:t>
              </a:r>
              <a:endParaRPr kumimoji="1" lang="zh-TW" altLang="en-US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FF75D69-AB7E-AF41-9E25-C72E1815AA54}"/>
              </a:ext>
            </a:extLst>
          </p:cNvPr>
          <p:cNvGrpSpPr/>
          <p:nvPr/>
        </p:nvGrpSpPr>
        <p:grpSpPr>
          <a:xfrm>
            <a:off x="1271831" y="4627224"/>
            <a:ext cx="4218192" cy="325776"/>
            <a:chOff x="1497715" y="1994249"/>
            <a:chExt cx="4218192" cy="32577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CDDFD09-81A4-F24B-87E1-01BD4919FB87}"/>
                </a:ext>
              </a:extLst>
            </p:cNvPr>
            <p:cNvSpPr/>
            <p:nvPr/>
          </p:nvSpPr>
          <p:spPr>
            <a:xfrm>
              <a:off x="1497715" y="1994249"/>
              <a:ext cx="323166" cy="323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</a:t>
              </a:r>
              <a:endParaRPr kumimoji="1"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C575C92-302F-B241-89B2-A597A7EBC586}"/>
                </a:ext>
              </a:extLst>
            </p:cNvPr>
            <p:cNvSpPr/>
            <p:nvPr/>
          </p:nvSpPr>
          <p:spPr>
            <a:xfrm>
              <a:off x="2146886" y="1996859"/>
              <a:ext cx="323166" cy="323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4</a:t>
              </a:r>
              <a:endParaRPr kumimoji="1"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4ABE993-83FE-B846-91D9-AFA51B1909F9}"/>
                </a:ext>
              </a:extLst>
            </p:cNvPr>
            <p:cNvSpPr/>
            <p:nvPr/>
          </p:nvSpPr>
          <p:spPr>
            <a:xfrm>
              <a:off x="2796057" y="1996859"/>
              <a:ext cx="323166" cy="3231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C64EFC1-8F5D-B44B-BD1E-CA07408E0EC2}"/>
                </a:ext>
              </a:extLst>
            </p:cNvPr>
            <p:cNvSpPr/>
            <p:nvPr/>
          </p:nvSpPr>
          <p:spPr>
            <a:xfrm>
              <a:off x="3445228" y="1996859"/>
              <a:ext cx="323166" cy="3231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7</a:t>
              </a:r>
              <a:endParaRPr kumimoji="1"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E0FA5CD-A3B6-224F-B21B-6476CF7A285F}"/>
                </a:ext>
              </a:extLst>
            </p:cNvPr>
            <p:cNvSpPr/>
            <p:nvPr/>
          </p:nvSpPr>
          <p:spPr>
            <a:xfrm>
              <a:off x="4094399" y="1994249"/>
              <a:ext cx="323166" cy="3257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</a:t>
              </a:r>
              <a:endParaRPr kumimoji="1"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918F9B-6C89-3249-9B34-FC6AA5FE80A3}"/>
                </a:ext>
              </a:extLst>
            </p:cNvPr>
            <p:cNvSpPr/>
            <p:nvPr/>
          </p:nvSpPr>
          <p:spPr>
            <a:xfrm>
              <a:off x="4743570" y="1994249"/>
              <a:ext cx="323166" cy="3257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</a:t>
              </a:r>
              <a:endParaRPr kumimoji="1"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06BCBF8-4DCB-EE47-8F2B-6D125DE19EF5}"/>
                </a:ext>
              </a:extLst>
            </p:cNvPr>
            <p:cNvSpPr/>
            <p:nvPr/>
          </p:nvSpPr>
          <p:spPr>
            <a:xfrm>
              <a:off x="5392741" y="1994249"/>
              <a:ext cx="323166" cy="325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</a:t>
              </a:r>
              <a:endParaRPr kumimoji="1" lang="zh-TW" altLang="en-US" dirty="0"/>
            </a:p>
          </p:txBody>
        </p:sp>
      </p:grpSp>
      <p:sp>
        <p:nvSpPr>
          <p:cNvPr id="43" name="向右箭號 42">
            <a:extLst>
              <a:ext uri="{FF2B5EF4-FFF2-40B4-BE49-F238E27FC236}">
                <a16:creationId xmlns:a16="http://schemas.microsoft.com/office/drawing/2014/main" id="{9633797C-43D0-134D-B18B-173B0F5DC435}"/>
              </a:ext>
            </a:extLst>
          </p:cNvPr>
          <p:cNvSpPr/>
          <p:nvPr/>
        </p:nvSpPr>
        <p:spPr>
          <a:xfrm rot="5400000">
            <a:off x="3205859" y="2554065"/>
            <a:ext cx="367695" cy="26820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58928EA0-1925-D942-AFD2-7CEA6D6F7903}"/>
              </a:ext>
            </a:extLst>
          </p:cNvPr>
          <p:cNvGrpSpPr/>
          <p:nvPr/>
        </p:nvGrpSpPr>
        <p:grpSpPr>
          <a:xfrm>
            <a:off x="1291407" y="6059860"/>
            <a:ext cx="4218192" cy="325776"/>
            <a:chOff x="1497715" y="1994249"/>
            <a:chExt cx="4218192" cy="325776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A81F708-574E-8D43-8EB0-1B2385DCA4CD}"/>
                </a:ext>
              </a:extLst>
            </p:cNvPr>
            <p:cNvSpPr/>
            <p:nvPr/>
          </p:nvSpPr>
          <p:spPr>
            <a:xfrm>
              <a:off x="1497715" y="1994249"/>
              <a:ext cx="323166" cy="323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</a:t>
              </a:r>
              <a:endParaRPr kumimoji="1"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4CD69A2-7D5B-DA4D-8155-E2285B71E32B}"/>
                </a:ext>
              </a:extLst>
            </p:cNvPr>
            <p:cNvSpPr/>
            <p:nvPr/>
          </p:nvSpPr>
          <p:spPr>
            <a:xfrm>
              <a:off x="1834299" y="1996859"/>
              <a:ext cx="312587" cy="320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4</a:t>
              </a:r>
              <a:endParaRPr kumimoji="1"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8460A05-F7CB-8F45-A989-06EC4F94A866}"/>
                </a:ext>
              </a:extLst>
            </p:cNvPr>
            <p:cNvSpPr/>
            <p:nvPr/>
          </p:nvSpPr>
          <p:spPr>
            <a:xfrm>
              <a:off x="2796057" y="1996859"/>
              <a:ext cx="323166" cy="323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12BEDFA-0C1C-6B46-823A-DB532E9FD57D}"/>
                </a:ext>
              </a:extLst>
            </p:cNvPr>
            <p:cNvSpPr/>
            <p:nvPr/>
          </p:nvSpPr>
          <p:spPr>
            <a:xfrm>
              <a:off x="3132997" y="1996859"/>
              <a:ext cx="323166" cy="323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7</a:t>
              </a:r>
              <a:endParaRPr kumimoji="1" lang="zh-TW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41EA823-16D9-924A-8F61-95B4033ACDBE}"/>
                </a:ext>
              </a:extLst>
            </p:cNvPr>
            <p:cNvSpPr/>
            <p:nvPr/>
          </p:nvSpPr>
          <p:spPr>
            <a:xfrm>
              <a:off x="4094399" y="1994249"/>
              <a:ext cx="323166" cy="3257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</a:t>
              </a:r>
              <a:endParaRPr kumimoji="1" lang="zh-TW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A2E8BAC-2CAA-EA4E-B749-3ACBDD265838}"/>
                </a:ext>
              </a:extLst>
            </p:cNvPr>
            <p:cNvSpPr/>
            <p:nvPr/>
          </p:nvSpPr>
          <p:spPr>
            <a:xfrm>
              <a:off x="4431339" y="1994249"/>
              <a:ext cx="323166" cy="3257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</a:t>
              </a:r>
              <a:endParaRPr kumimoji="1"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787B5E3-7DF9-6141-844C-B5D620E3A8A7}"/>
                </a:ext>
              </a:extLst>
            </p:cNvPr>
            <p:cNvSpPr/>
            <p:nvPr/>
          </p:nvSpPr>
          <p:spPr>
            <a:xfrm>
              <a:off x="5392741" y="1994249"/>
              <a:ext cx="323166" cy="3257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</a:t>
              </a:r>
              <a:endParaRPr kumimoji="1" lang="zh-TW" altLang="en-US" dirty="0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A3D02FDA-6678-A449-AD5E-C0B21A541648}"/>
              </a:ext>
            </a:extLst>
          </p:cNvPr>
          <p:cNvGrpSpPr/>
          <p:nvPr/>
        </p:nvGrpSpPr>
        <p:grpSpPr>
          <a:xfrm>
            <a:off x="1493629" y="7400458"/>
            <a:ext cx="3571860" cy="325776"/>
            <a:chOff x="1820881" y="1994249"/>
            <a:chExt cx="3571860" cy="32577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5A3AEDC-6144-2447-8105-25AC302243D0}"/>
                </a:ext>
              </a:extLst>
            </p:cNvPr>
            <p:cNvSpPr/>
            <p:nvPr/>
          </p:nvSpPr>
          <p:spPr>
            <a:xfrm>
              <a:off x="1820881" y="1994249"/>
              <a:ext cx="323166" cy="323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</a:t>
              </a:r>
              <a:endParaRPr kumimoji="1" lang="zh-TW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481D9B5-344C-FD44-8CB7-45F2E4B85124}"/>
                </a:ext>
              </a:extLst>
            </p:cNvPr>
            <p:cNvSpPr/>
            <p:nvPr/>
          </p:nvSpPr>
          <p:spPr>
            <a:xfrm>
              <a:off x="2157465" y="1996859"/>
              <a:ext cx="312587" cy="320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4</a:t>
              </a:r>
              <a:endParaRPr kumimoji="1" lang="zh-TW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5EB24B0-4AF1-1E43-A6D6-203064934ACE}"/>
                </a:ext>
              </a:extLst>
            </p:cNvPr>
            <p:cNvSpPr/>
            <p:nvPr/>
          </p:nvSpPr>
          <p:spPr>
            <a:xfrm>
              <a:off x="2484396" y="1994249"/>
              <a:ext cx="323166" cy="323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3EEC721-B93F-3145-8A87-683905B24709}"/>
                </a:ext>
              </a:extLst>
            </p:cNvPr>
            <p:cNvSpPr/>
            <p:nvPr/>
          </p:nvSpPr>
          <p:spPr>
            <a:xfrm>
              <a:off x="2821336" y="1994249"/>
              <a:ext cx="323166" cy="323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7</a:t>
              </a:r>
              <a:endParaRPr kumimoji="1"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3A4BE96-CB76-4C42-BFB2-D5C7F4C5E6AD}"/>
                </a:ext>
              </a:extLst>
            </p:cNvPr>
            <p:cNvSpPr/>
            <p:nvPr/>
          </p:nvSpPr>
          <p:spPr>
            <a:xfrm>
              <a:off x="4395125" y="1994249"/>
              <a:ext cx="323166" cy="3257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</a:t>
              </a:r>
              <a:endParaRPr kumimoji="1"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7FDC1F3-5C4C-394F-85C0-BF02918A5CB1}"/>
                </a:ext>
              </a:extLst>
            </p:cNvPr>
            <p:cNvSpPr/>
            <p:nvPr/>
          </p:nvSpPr>
          <p:spPr>
            <a:xfrm>
              <a:off x="4732065" y="1994249"/>
              <a:ext cx="323166" cy="3257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</a:t>
              </a:r>
              <a:endParaRPr kumimoji="1"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CA71C3-76EE-A640-A4CD-5F6D339DB8EA}"/>
                </a:ext>
              </a:extLst>
            </p:cNvPr>
            <p:cNvSpPr/>
            <p:nvPr/>
          </p:nvSpPr>
          <p:spPr>
            <a:xfrm>
              <a:off x="5069575" y="1994249"/>
              <a:ext cx="323166" cy="3257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</a:t>
              </a:r>
              <a:endParaRPr kumimoji="1"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1D2C2272-AA1A-B241-9CAA-4F7BC6E2102D}"/>
              </a:ext>
            </a:extLst>
          </p:cNvPr>
          <p:cNvGrpSpPr/>
          <p:nvPr/>
        </p:nvGrpSpPr>
        <p:grpSpPr>
          <a:xfrm>
            <a:off x="2177071" y="8805236"/>
            <a:ext cx="2336933" cy="325776"/>
            <a:chOff x="2449986" y="1994249"/>
            <a:chExt cx="2336933" cy="325776"/>
          </a:xfrm>
          <a:solidFill>
            <a:srgbClr val="00B0F0"/>
          </a:solidFill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B6E3D32-F9DC-3F46-B4E0-988163BF924D}"/>
                </a:ext>
              </a:extLst>
            </p:cNvPr>
            <p:cNvSpPr/>
            <p:nvPr/>
          </p:nvSpPr>
          <p:spPr>
            <a:xfrm>
              <a:off x="2449986" y="1994249"/>
              <a:ext cx="323166" cy="3231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</a:t>
              </a:r>
              <a:endParaRPr kumimoji="1" lang="zh-TW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2DC64D-2877-2244-8C24-92EF6D77D967}"/>
                </a:ext>
              </a:extLst>
            </p:cNvPr>
            <p:cNvSpPr/>
            <p:nvPr/>
          </p:nvSpPr>
          <p:spPr>
            <a:xfrm>
              <a:off x="2786570" y="1996859"/>
              <a:ext cx="312587" cy="320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</a:t>
              </a:r>
              <a:endParaRPr kumimoji="1"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4489CDA-EE5F-904A-8405-4C4880BC0AB6}"/>
                </a:ext>
              </a:extLst>
            </p:cNvPr>
            <p:cNvSpPr/>
            <p:nvPr/>
          </p:nvSpPr>
          <p:spPr>
            <a:xfrm>
              <a:off x="3113501" y="1994249"/>
              <a:ext cx="323166" cy="3231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</a:t>
              </a:r>
              <a:endParaRPr kumimoji="1"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BD6FDA0-8609-A445-9F20-B9BD268B38C3}"/>
                </a:ext>
              </a:extLst>
            </p:cNvPr>
            <p:cNvSpPr/>
            <p:nvPr/>
          </p:nvSpPr>
          <p:spPr>
            <a:xfrm>
              <a:off x="3450441" y="1994249"/>
              <a:ext cx="323166" cy="3231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4</a:t>
              </a:r>
              <a:endParaRPr kumimoji="1" lang="zh-TW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ACF850E-8B40-A443-BE91-D6762F3BC937}"/>
                </a:ext>
              </a:extLst>
            </p:cNvPr>
            <p:cNvSpPr/>
            <p:nvPr/>
          </p:nvSpPr>
          <p:spPr>
            <a:xfrm>
              <a:off x="3789303" y="1994249"/>
              <a:ext cx="323166" cy="3257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DC31867-ED8D-0846-8F9E-86B25C1DEA39}"/>
                </a:ext>
              </a:extLst>
            </p:cNvPr>
            <p:cNvSpPr/>
            <p:nvPr/>
          </p:nvSpPr>
          <p:spPr>
            <a:xfrm>
              <a:off x="4126243" y="1994249"/>
              <a:ext cx="323166" cy="3257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</a:t>
              </a:r>
              <a:endParaRPr kumimoji="1" lang="zh-TW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ADC3B0E-8563-2B49-8F2D-A4970B9CF746}"/>
                </a:ext>
              </a:extLst>
            </p:cNvPr>
            <p:cNvSpPr/>
            <p:nvPr/>
          </p:nvSpPr>
          <p:spPr>
            <a:xfrm>
              <a:off x="4463753" y="1994249"/>
              <a:ext cx="323166" cy="3257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7</a:t>
              </a:r>
              <a:endParaRPr kumimoji="1" lang="zh-TW" altLang="en-US" dirty="0"/>
            </a:p>
          </p:txBody>
        </p:sp>
      </p:grpSp>
      <p:sp>
        <p:nvSpPr>
          <p:cNvPr id="69" name="向右箭號 68">
            <a:extLst>
              <a:ext uri="{FF2B5EF4-FFF2-40B4-BE49-F238E27FC236}">
                <a16:creationId xmlns:a16="http://schemas.microsoft.com/office/drawing/2014/main" id="{C5F2E96A-BE5A-2941-9D52-BC84A5EC35BE}"/>
              </a:ext>
            </a:extLst>
          </p:cNvPr>
          <p:cNvSpPr/>
          <p:nvPr/>
        </p:nvSpPr>
        <p:spPr>
          <a:xfrm rot="5400000">
            <a:off x="3205859" y="1326106"/>
            <a:ext cx="367695" cy="26820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向右箭號 69">
            <a:extLst>
              <a:ext uri="{FF2B5EF4-FFF2-40B4-BE49-F238E27FC236}">
                <a16:creationId xmlns:a16="http://schemas.microsoft.com/office/drawing/2014/main" id="{9C530DEF-846D-A24D-BF2D-959D7DEA0636}"/>
              </a:ext>
            </a:extLst>
          </p:cNvPr>
          <p:cNvSpPr/>
          <p:nvPr/>
        </p:nvSpPr>
        <p:spPr>
          <a:xfrm rot="5400000">
            <a:off x="3205859" y="4001158"/>
            <a:ext cx="367695" cy="26820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向右箭號 70">
            <a:extLst>
              <a:ext uri="{FF2B5EF4-FFF2-40B4-BE49-F238E27FC236}">
                <a16:creationId xmlns:a16="http://schemas.microsoft.com/office/drawing/2014/main" id="{4F2E19B3-68DB-2E49-95C6-B0181E6B5B23}"/>
              </a:ext>
            </a:extLst>
          </p:cNvPr>
          <p:cNvSpPr/>
          <p:nvPr/>
        </p:nvSpPr>
        <p:spPr>
          <a:xfrm rot="5400000">
            <a:off x="3205859" y="5414526"/>
            <a:ext cx="367695" cy="26820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2" name="向右箭號 71">
            <a:extLst>
              <a:ext uri="{FF2B5EF4-FFF2-40B4-BE49-F238E27FC236}">
                <a16:creationId xmlns:a16="http://schemas.microsoft.com/office/drawing/2014/main" id="{5201F4C1-B384-524E-A1A6-02CC5000ED70}"/>
              </a:ext>
            </a:extLst>
          </p:cNvPr>
          <p:cNvSpPr/>
          <p:nvPr/>
        </p:nvSpPr>
        <p:spPr>
          <a:xfrm rot="5400000">
            <a:off x="3205859" y="6814181"/>
            <a:ext cx="367695" cy="26820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3" name="向右箭號 72">
            <a:extLst>
              <a:ext uri="{FF2B5EF4-FFF2-40B4-BE49-F238E27FC236}">
                <a16:creationId xmlns:a16="http://schemas.microsoft.com/office/drawing/2014/main" id="{55FA1931-0218-334B-AAD4-55984522982F}"/>
              </a:ext>
            </a:extLst>
          </p:cNvPr>
          <p:cNvSpPr/>
          <p:nvPr/>
        </p:nvSpPr>
        <p:spPr>
          <a:xfrm rot="5400000">
            <a:off x="3205859" y="8058956"/>
            <a:ext cx="367695" cy="26820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0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B4B236D-4E85-5D49-AA21-5F855A415119}"/>
              </a:ext>
            </a:extLst>
          </p:cNvPr>
          <p:cNvSpPr txBox="1"/>
          <p:nvPr/>
        </p:nvSpPr>
        <p:spPr>
          <a:xfrm>
            <a:off x="89168" y="13412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學習歷程與程式說明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D19233-C99D-5E4F-AF98-5142D93DB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5" y="3278253"/>
            <a:ext cx="3481049" cy="52215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2C72AE-D7A8-314F-88DB-27BEC6D5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41" y="843933"/>
            <a:ext cx="3264513" cy="136341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9D5AD95-D478-6E45-B38C-E1D9FF33F19E}"/>
              </a:ext>
            </a:extLst>
          </p:cNvPr>
          <p:cNvSpPr txBox="1"/>
          <p:nvPr/>
        </p:nvSpPr>
        <p:spPr>
          <a:xfrm>
            <a:off x="3216456" y="982263"/>
            <a:ext cx="3264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嘗試分割數列，但是不知道要怎麼分割成一個一個的，再將它們合併。</a:t>
            </a:r>
          </a:p>
        </p:txBody>
      </p:sp>
      <p:sp>
        <p:nvSpPr>
          <p:cNvPr id="9" name="圓角矩形圖說文字 8">
            <a:extLst>
              <a:ext uri="{FF2B5EF4-FFF2-40B4-BE49-F238E27FC236}">
                <a16:creationId xmlns:a16="http://schemas.microsoft.com/office/drawing/2014/main" id="{FD3886F4-7E88-514D-969D-E1CD7DA4B68F}"/>
              </a:ext>
            </a:extLst>
          </p:cNvPr>
          <p:cNvSpPr/>
          <p:nvPr/>
        </p:nvSpPr>
        <p:spPr>
          <a:xfrm>
            <a:off x="3899364" y="1923558"/>
            <a:ext cx="2581605" cy="567577"/>
          </a:xfrm>
          <a:prstGeom prst="wedgeRoundRectCallout">
            <a:avLst>
              <a:gd name="adj1" fmla="val -92954"/>
              <a:gd name="adj2" fmla="val -3230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/>
              <a:t>分割出來的數列裡面還有數列，不知道要如何只存取數值。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68C316-9351-3C47-A00F-EBB568E5D5D1}"/>
              </a:ext>
            </a:extLst>
          </p:cNvPr>
          <p:cNvSpPr txBox="1"/>
          <p:nvPr/>
        </p:nvSpPr>
        <p:spPr>
          <a:xfrm>
            <a:off x="3297480" y="3368234"/>
            <a:ext cx="326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開始嘗試排列，一開始只會一層一層分割與排列，第一層進行得很順利，成功倆倆排列了，但是第二層呢？總不可能一層寫一個迴圈吧！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0213C5-F03D-7A48-85AF-91253E5A2194}"/>
              </a:ext>
            </a:extLst>
          </p:cNvPr>
          <p:cNvSpPr txBox="1"/>
          <p:nvPr/>
        </p:nvSpPr>
        <p:spPr>
          <a:xfrm>
            <a:off x="3651811" y="6215605"/>
            <a:ext cx="3049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第一層排序的簡潔寫法，但是這種切割法，會產生數列包數列，導致我不知道要如何進行第二層排序，或許有方法，但是我不會，所以我選擇放棄此方法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E01408-6C82-AF47-BE16-D2649822E506}"/>
              </a:ext>
            </a:extLst>
          </p:cNvPr>
          <p:cNvSpPr txBox="1"/>
          <p:nvPr/>
        </p:nvSpPr>
        <p:spPr>
          <a:xfrm>
            <a:off x="3297480" y="7943477"/>
            <a:ext cx="327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這是第二次排序，沒錯我失敗了，實在不知道該如何寫程式碼，於是上網查過資料後，我換了方法，再試試看。</a:t>
            </a:r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E0F6730A-3C82-104E-9CB5-3FA5E40B039A}"/>
              </a:ext>
            </a:extLst>
          </p:cNvPr>
          <p:cNvSpPr/>
          <p:nvPr/>
        </p:nvSpPr>
        <p:spPr>
          <a:xfrm rot="2381134">
            <a:off x="1708613" y="816283"/>
            <a:ext cx="1285427" cy="1179780"/>
          </a:xfrm>
          <a:prstGeom prst="plus">
            <a:avLst>
              <a:gd name="adj" fmla="val 40557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十字形 13">
            <a:extLst>
              <a:ext uri="{FF2B5EF4-FFF2-40B4-BE49-F238E27FC236}">
                <a16:creationId xmlns:a16="http://schemas.microsoft.com/office/drawing/2014/main" id="{7813C307-5001-0D4C-910D-23E1A79E2314}"/>
              </a:ext>
            </a:extLst>
          </p:cNvPr>
          <p:cNvSpPr/>
          <p:nvPr/>
        </p:nvSpPr>
        <p:spPr>
          <a:xfrm rot="2381134">
            <a:off x="1322573" y="4928910"/>
            <a:ext cx="1285427" cy="1179780"/>
          </a:xfrm>
          <a:prstGeom prst="plus">
            <a:avLst>
              <a:gd name="adj" fmla="val 40557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381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D2105A2-6390-F645-9CD7-A4C42A5F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76" y="2525330"/>
            <a:ext cx="3718688" cy="41889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DBE2B72-E726-3748-B3EB-C8BCF3CD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76" y="168074"/>
            <a:ext cx="3718688" cy="200152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751B7E5-55D7-594F-BE0C-48F04A448D39}"/>
              </a:ext>
            </a:extLst>
          </p:cNvPr>
          <p:cNvSpPr txBox="1"/>
          <p:nvPr/>
        </p:nvSpPr>
        <p:spPr>
          <a:xfrm>
            <a:off x="3738624" y="1019293"/>
            <a:ext cx="295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參考網上資料，有了新的分割法，將數列分割成一半，再進行分割，一切看起來都是如此的美好。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40D8D4-EF21-D740-B4FD-B35A71722D6B}"/>
              </a:ext>
            </a:extLst>
          </p:cNvPr>
          <p:cNvSpPr txBox="1"/>
          <p:nvPr/>
        </p:nvSpPr>
        <p:spPr>
          <a:xfrm>
            <a:off x="3429000" y="3944177"/>
            <a:ext cx="310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這個則是排序法，不過這個函式連一次排序都無法排序，由此可知這個程式碼有嚴重的邏輯錯誤，雖然語法無誤，但是無法執行出我想像中的結果。</a:t>
            </a:r>
          </a:p>
        </p:txBody>
      </p:sp>
      <p:sp>
        <p:nvSpPr>
          <p:cNvPr id="12" name="摺角紙張 11">
            <a:extLst>
              <a:ext uri="{FF2B5EF4-FFF2-40B4-BE49-F238E27FC236}">
                <a16:creationId xmlns:a16="http://schemas.microsoft.com/office/drawing/2014/main" id="{80E8331F-60AD-EA40-8B66-64C525D8435D}"/>
              </a:ext>
            </a:extLst>
          </p:cNvPr>
          <p:cNvSpPr/>
          <p:nvPr/>
        </p:nvSpPr>
        <p:spPr>
          <a:xfrm>
            <a:off x="1307939" y="7164729"/>
            <a:ext cx="4467828" cy="2176041"/>
          </a:xfrm>
          <a:prstGeom prst="foldedCorner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因為不斷的失敗，所以我決定先暫緩幾天，</a:t>
            </a:r>
            <a:endParaRPr kumimoji="1"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並在這幾天裡陸陸續續看了一些資料做為參考，</a:t>
            </a:r>
            <a:endParaRPr kumimoji="1"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皇天不負苦心人，在一個禮拜後，</a:t>
            </a:r>
            <a:endParaRPr kumimoji="1"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我終於有新的進展了。</a:t>
            </a:r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CCD656E7-DBAB-2C47-84AD-C7968D17F0B6}"/>
              </a:ext>
            </a:extLst>
          </p:cNvPr>
          <p:cNvSpPr/>
          <p:nvPr/>
        </p:nvSpPr>
        <p:spPr>
          <a:xfrm rot="2381134">
            <a:off x="1537506" y="620657"/>
            <a:ext cx="1285427" cy="1179780"/>
          </a:xfrm>
          <a:prstGeom prst="plus">
            <a:avLst>
              <a:gd name="adj" fmla="val 40557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十字形 13">
            <a:extLst>
              <a:ext uri="{FF2B5EF4-FFF2-40B4-BE49-F238E27FC236}">
                <a16:creationId xmlns:a16="http://schemas.microsoft.com/office/drawing/2014/main" id="{1A76A3D6-67A4-8A42-9ACC-B1F5D9BEC226}"/>
              </a:ext>
            </a:extLst>
          </p:cNvPr>
          <p:cNvSpPr/>
          <p:nvPr/>
        </p:nvSpPr>
        <p:spPr>
          <a:xfrm rot="2381134">
            <a:off x="1402086" y="4029936"/>
            <a:ext cx="1285427" cy="1179780"/>
          </a:xfrm>
          <a:prstGeom prst="plus">
            <a:avLst>
              <a:gd name="adj" fmla="val 40557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097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D245206-890B-694B-93CF-B13DF8281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8"/>
          <a:stretch/>
        </p:blipFill>
        <p:spPr>
          <a:xfrm>
            <a:off x="746479" y="174542"/>
            <a:ext cx="2848173" cy="34057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E057D89-9739-AE4E-9D3E-3C315F63F7DD}"/>
              </a:ext>
            </a:extLst>
          </p:cNvPr>
          <p:cNvSpPr txBox="1"/>
          <p:nvPr/>
        </p:nvSpPr>
        <p:spPr>
          <a:xfrm>
            <a:off x="3246784" y="58683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寫了一個新的排序程式碼，這個程式碼本身沒有問題，的確也可以進行排序，但是我要怎麼進行遞迴？還有要怎麼將分割後的數值都重新合併？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66ECE8-FB92-FE40-B8E6-24A428E12471}"/>
              </a:ext>
            </a:extLst>
          </p:cNvPr>
          <p:cNvSpPr txBox="1"/>
          <p:nvPr/>
        </p:nvSpPr>
        <p:spPr>
          <a:xfrm>
            <a:off x="3650972" y="5168889"/>
            <a:ext cx="303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與上面的程式碼相比，多打了這串程式碼，意思是呼叫自己將得到的</a:t>
            </a:r>
            <a:r>
              <a:rPr kumimoji="1" lang="en-US" altLang="zh-TW" sz="1200" dirty="0"/>
              <a:t>list1,list2</a:t>
            </a:r>
            <a:r>
              <a:rPr kumimoji="1" lang="zh-CN" altLang="en-US" sz="1200" dirty="0"/>
              <a:t>再</a:t>
            </a:r>
            <a:r>
              <a:rPr kumimoji="1" lang="zh-TW" altLang="en-US" sz="1200" dirty="0"/>
              <a:t>進行分割排序，並將</a:t>
            </a:r>
            <a:r>
              <a:rPr kumimoji="1" lang="en-US" altLang="zh-TW" sz="1200" dirty="0"/>
              <a:t>list1,list2 </a:t>
            </a:r>
            <a:r>
              <a:rPr kumimoji="1" lang="zh-CN" altLang="en-US" sz="1200" dirty="0"/>
              <a:t>更新成排序後的數列。</a:t>
            </a:r>
            <a:r>
              <a:rPr kumimoji="1" lang="en-US" altLang="zh-CN" sz="1200" dirty="0"/>
              <a:t>list1,list2</a:t>
            </a:r>
            <a:r>
              <a:rPr kumimoji="1" lang="zh-CN" altLang="en-US" sz="1200" dirty="0"/>
              <a:t>必須要是排序好的數列，才可進行兩者之間的排序，不然最後排序出來的並非是按照大小排序好的數列。</a:t>
            </a:r>
            <a:endParaRPr kumimoji="1" lang="zh-TW" altLang="en-US" sz="12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06682BD-CA61-C740-A0FD-F0FB5F8D65BD}"/>
              </a:ext>
            </a:extLst>
          </p:cNvPr>
          <p:cNvGrpSpPr/>
          <p:nvPr/>
        </p:nvGrpSpPr>
        <p:grpSpPr>
          <a:xfrm>
            <a:off x="165652" y="3809425"/>
            <a:ext cx="3429000" cy="5577168"/>
            <a:chOff x="168965" y="3374253"/>
            <a:chExt cx="3429000" cy="557716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BD7F3CB-9DA7-DD44-BFCD-A54D235FD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965" y="3374253"/>
              <a:ext cx="3429000" cy="5577168"/>
            </a:xfrm>
            <a:prstGeom prst="rect">
              <a:avLst/>
            </a:prstGeom>
          </p:spPr>
        </p:pic>
        <p:sp>
          <p:nvSpPr>
            <p:cNvPr id="9" name="框架 8">
              <a:extLst>
                <a:ext uri="{FF2B5EF4-FFF2-40B4-BE49-F238E27FC236}">
                  <a16:creationId xmlns:a16="http://schemas.microsoft.com/office/drawing/2014/main" id="{1AD9123D-95B3-C449-8034-C5FAA9F065B0}"/>
                </a:ext>
              </a:extLst>
            </p:cNvPr>
            <p:cNvSpPr/>
            <p:nvPr/>
          </p:nvSpPr>
          <p:spPr>
            <a:xfrm>
              <a:off x="901148" y="4231237"/>
              <a:ext cx="1457739" cy="321078"/>
            </a:xfrm>
            <a:prstGeom prst="fram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6CF8437-76BB-DD4D-9993-B2307618FA53}"/>
                </a:ext>
              </a:extLst>
            </p:cNvPr>
            <p:cNvSpPr/>
            <p:nvPr/>
          </p:nvSpPr>
          <p:spPr>
            <a:xfrm>
              <a:off x="901148" y="5019646"/>
              <a:ext cx="2527852" cy="914400"/>
            </a:xfrm>
            <a:prstGeom prst="rect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C3F6D5-B1E7-F240-AFEE-F43101414204}"/>
              </a:ext>
            </a:extLst>
          </p:cNvPr>
          <p:cNvSpPr txBox="1"/>
          <p:nvPr/>
        </p:nvSpPr>
        <p:spPr>
          <a:xfrm>
            <a:off x="3356112" y="3985790"/>
            <a:ext cx="272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於是我更改了前面的分割函式，不讓它進行遞迴，只單純地將數列分割成一半，並回傳分割後的兩個數列。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68B97F-1013-EF48-95EF-ABA9D4003549}"/>
              </a:ext>
            </a:extLst>
          </p:cNvPr>
          <p:cNvSpPr txBox="1"/>
          <p:nvPr/>
        </p:nvSpPr>
        <p:spPr>
          <a:xfrm>
            <a:off x="2355574" y="7025650"/>
            <a:ext cx="3216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>
                <a:highlight>
                  <a:srgbClr val="FFFF00"/>
                </a:highlight>
              </a:rPr>
              <a:t>先在分割後的兩數列後面新增一個無限大的數，</a:t>
            </a:r>
            <a:r>
              <a:rPr kumimoji="1" lang="zh-CN" altLang="en-US" sz="1200" dirty="0">
                <a:highlight>
                  <a:srgbClr val="FFFF00"/>
                </a:highlight>
              </a:rPr>
              <a:t>是為了避免</a:t>
            </a:r>
            <a:r>
              <a:rPr kumimoji="1" lang="en-US" altLang="zh-CN" sz="1200" dirty="0">
                <a:highlight>
                  <a:srgbClr val="FFFF00"/>
                </a:highlight>
              </a:rPr>
              <a:t>index+1</a:t>
            </a:r>
            <a:r>
              <a:rPr kumimoji="1" lang="zh-CN" altLang="en-US" sz="1200" dirty="0">
                <a:highlight>
                  <a:srgbClr val="FFFF00"/>
                </a:highlight>
              </a:rPr>
              <a:t>後超出範圍。</a:t>
            </a:r>
            <a:endParaRPr kumimoji="1" lang="zh-TW" altLang="en-US" sz="1200" dirty="0">
              <a:highlight>
                <a:srgbClr val="FFFF00"/>
              </a:highligh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4CCB5CA-ADA1-2248-AA69-D3A44985B10B}"/>
              </a:ext>
            </a:extLst>
          </p:cNvPr>
          <p:cNvSpPr txBox="1"/>
          <p:nvPr/>
        </p:nvSpPr>
        <p:spPr>
          <a:xfrm>
            <a:off x="3356112" y="8218264"/>
            <a:ext cx="3034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進行排列，因為有幾個數值就會放入暫存空間幾次，所以迴圈次數設原來的</a:t>
            </a:r>
            <a:r>
              <a:rPr kumimoji="1" lang="en-US" altLang="zh-TW" sz="1200" dirty="0"/>
              <a:t>list1,list2</a:t>
            </a:r>
            <a:r>
              <a:rPr kumimoji="1" lang="zh-CN" altLang="en-US" sz="1200" dirty="0"/>
              <a:t>兩者長度的和</a:t>
            </a:r>
            <a:r>
              <a:rPr kumimoji="1" lang="zh-TW" altLang="en-US" sz="1200" dirty="0"/>
              <a:t>，再來一個一個比較，誰比較小，就先放入暫存空間，直到迴圈結束，我們就會得到一個排序好的數列。</a:t>
            </a:r>
            <a:endParaRPr kumimoji="1"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10315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7AAB872-25E3-DC46-9EF6-0D2138E1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8" y="588066"/>
            <a:ext cx="4470400" cy="9906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6257AA5-334E-3549-9026-17F641E525BD}"/>
              </a:ext>
            </a:extLst>
          </p:cNvPr>
          <p:cNvSpPr txBox="1"/>
          <p:nvPr/>
        </p:nvSpPr>
        <p:spPr>
          <a:xfrm>
            <a:off x="4373218" y="12532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</a:rPr>
              <a:t>成功了！！！</a:t>
            </a:r>
          </a:p>
        </p:txBody>
      </p:sp>
      <p:pic>
        <p:nvPicPr>
          <p:cNvPr id="11" name="圖形 10" descr="監視器">
            <a:extLst>
              <a:ext uri="{FF2B5EF4-FFF2-40B4-BE49-F238E27FC236}">
                <a16:creationId xmlns:a16="http://schemas.microsoft.com/office/drawing/2014/main" id="{C4F9DE44-04B7-CE42-8A4B-7E50F951F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69" y="2473116"/>
            <a:ext cx="6217861" cy="6217861"/>
          </a:xfrm>
          <a:prstGeom prst="rect">
            <a:avLst/>
          </a:prstGeom>
        </p:spPr>
      </p:pic>
      <p:pic>
        <p:nvPicPr>
          <p:cNvPr id="13" name="圖形 12" descr="網頁設計">
            <a:extLst>
              <a:ext uri="{FF2B5EF4-FFF2-40B4-BE49-F238E27FC236}">
                <a16:creationId xmlns:a16="http://schemas.microsoft.com/office/drawing/2014/main" id="{F91F24F8-C0A0-0043-AC61-8272CCAE4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5678" y="8233777"/>
            <a:ext cx="914400" cy="9144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65EC228-9F23-C548-9EAA-644A598AA52D}"/>
              </a:ext>
            </a:extLst>
          </p:cNvPr>
          <p:cNvSpPr txBox="1"/>
          <p:nvPr/>
        </p:nvSpPr>
        <p:spPr>
          <a:xfrm>
            <a:off x="1715273" y="4318000"/>
            <a:ext cx="3427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經過一個多禮拜的努力，我終於成功打出來了，原本還很擔心，不知道要怎麼辦，但是學習程式真的不能急，穩扎穩打，才能夠增進自己的實力，一開始在寫程式的時候，有很多地方都想不透，但是休息一下再回來想，就好像突然開竅了一樣，剛剛不懂的地方就會了，而且經歷多次嘗試，也會從中得到經驗，經過不斷的修改與常識，最終成功打出來了，真的感到非常有成就感。</a:t>
            </a:r>
            <a:endParaRPr kumimoji="1"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51964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8E782A2-98D0-D148-A3F7-CC91A98B0246}"/>
              </a:ext>
            </a:extLst>
          </p:cNvPr>
          <p:cNvSpPr txBox="1"/>
          <p:nvPr/>
        </p:nvSpPr>
        <p:spPr>
          <a:xfrm>
            <a:off x="331596" y="281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參考資料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372333-3144-4942-95D4-72A307FD4B41}"/>
              </a:ext>
            </a:extLst>
          </p:cNvPr>
          <p:cNvSpPr txBox="1"/>
          <p:nvPr/>
        </p:nvSpPr>
        <p:spPr>
          <a:xfrm>
            <a:off x="331596" y="871750"/>
            <a:ext cx="6113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TW" sz="1200" u="sng" dirty="0">
                <a:hlinkClick r:id="rId2"/>
              </a:rPr>
              <a:t>https://www.geeksforgeeks.org/merge-sort/</a:t>
            </a:r>
            <a:r>
              <a:rPr lang="en" altLang="zh-TW" sz="1200" dirty="0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altLang="zh-TW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TW" sz="1200" u="sng" dirty="0">
                <a:hlinkClick r:id="rId3"/>
              </a:rPr>
              <a:t>http://alrightchiu.github.io/SecondRound/comparison-sort-merge-sorthe-bing-pai-xu-fa.htm</a:t>
            </a:r>
            <a:endParaRPr lang="en" altLang="zh-TW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altLang="zh-TW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TW" sz="1200" u="sng" dirty="0">
                <a:hlinkClick r:id="rId4"/>
              </a:rPr>
              <a:t>http://notepad.yehyeh.net/Content/Algorithm/Sort/Merge/Merge.php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163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762</Words>
  <Application>Microsoft Macintosh PowerPoint</Application>
  <PresentationFormat>A4 紙張 (210x297 公釐)</PresentationFormat>
  <Paragraphs>79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12</cp:revision>
  <dcterms:created xsi:type="dcterms:W3CDTF">2019-11-04T12:40:24Z</dcterms:created>
  <dcterms:modified xsi:type="dcterms:W3CDTF">2019-11-05T14:19:48Z</dcterms:modified>
</cp:coreProperties>
</file>