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95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Sheet1!$A$2:$C$14</cx:f>
        <cx:lvl ptCount="13">
          <cx:pt idx="0">Topic 18</cx:pt>
          <cx:pt idx="1">Topic 5</cx:pt>
          <cx:pt idx="2">Topic 3</cx:pt>
          <cx:pt idx="3">Topic 4</cx:pt>
          <cx:pt idx="4">Topic 5</cx:pt>
          <cx:pt idx="5">Topic 6</cx:pt>
          <cx:pt idx="6">Topic 7</cx:pt>
          <cx:pt idx="7">Topic 8</cx:pt>
          <cx:pt idx="8">Topic 17</cx:pt>
          <cx:pt idx="9">Topic 17</cx:pt>
          <cx:pt idx="10">Topic 11</cx:pt>
          <cx:pt idx="11">Topic 12</cx:pt>
          <cx:pt idx="12">Topic 13</cx:pt>
        </cx:lvl>
        <cx:lvl ptCount="13">
          <cx:pt idx="0">Service#General</cx:pt>
          <cx:pt idx="1">Service#General</cx:pt>
          <cx:pt idx="2">Service#General</cx:pt>
          <cx:pt idx="3">Location#General</cx:pt>
          <cx:pt idx="4">Restaurant#Prices</cx:pt>
          <cx:pt idx="5">Food#Prices</cx:pt>
          <cx:pt idx="6">Drinks#Prices</cx:pt>
          <cx:pt idx="7">Drinks#Style_options</cx:pt>
          <cx:pt idx="8">Food#style</cx:pt>
          <cx:pt idx="9">food#Quality</cx:pt>
          <cx:pt idx="10">Restaurant#General</cx:pt>
          <cx:pt idx="11">Restaurant#Miscellaneous</cx:pt>
          <cx:pt idx="12">Ambience#General</cx:pt>
        </cx:lvl>
        <cx:lvl ptCount="13">
          <cx:pt idx="0">SERVICE</cx:pt>
          <cx:pt idx="1">SERVICE</cx:pt>
          <cx:pt idx="2">SERVICE</cx:pt>
          <cx:pt idx="3">LOCATION</cx:pt>
          <cx:pt idx="4">PRICING</cx:pt>
          <cx:pt idx="5">PRICING</cx:pt>
          <cx:pt idx="6">PRICING</cx:pt>
          <cx:pt idx="7">PRODUCT</cx:pt>
          <cx:pt idx="8">PRODUCT</cx:pt>
          <cx:pt idx="9">PRODUCT</cx:pt>
          <cx:pt idx="10">BUSINESS OPERATIONS</cx:pt>
          <cx:pt idx="11">BUSINESS OPERATIONS</cx:pt>
          <cx:pt idx="12">PHYSICAL ENVIRONMENT</cx:pt>
        </cx:lvl>
      </cx:strDim>
      <cx:numDim type="size">
        <cx:f>Sheet1!$D$2:$D$14</cx:f>
        <cx:lvl ptCount="13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</cx:lvl>
      </cx:numDim>
    </cx:data>
  </cx:chartData>
  <cx:chart>
    <cx:title pos="t" align="ctr" overlay="0">
      <cx:tx>
        <cx:txData>
          <cx:v>Decision Making Model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128" b="1" i="0" u="none" strike="noStrike" spc="100" baseline="0" dirty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Decision Making Model </a:t>
          </a:r>
        </a:p>
      </cx:txPr>
    </cx:title>
    <cx:plotArea>
      <cx:plotAreaRegion>
        <cx:series layoutId="sunburst" uniqueId="{B7855DE2-5589-4200-9479-66768B5B5560}">
          <cx:tx>
            <cx:txData>
              <cx:f>Sheet1!$D$1</cx:f>
              <cx:v>Series1</cx:v>
            </cx:txData>
          </cx:tx>
          <cx:dataLabels>
            <cx:visibility seriesName="0" categoryName="1" value="0"/>
          </cx:dataLabels>
          <cx:dataId val="0"/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1116-1468-4859-A54A-2966F64F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35EB6-3386-4E70-A576-D2E13C92D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F501-0A2B-45D3-B998-3D61A4A2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0498-3D0A-44F1-BF14-56D2D487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D090-9708-4DB3-8636-EFD0AE4A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648F-D135-4C61-BAA7-B87B0F83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3D1D6-1E43-4A3D-8D01-2A224A35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9AA2-2B93-4484-9C9A-8A49CC68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012E-85F8-4528-B250-FAB59D3D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9599-6AE8-4286-9A04-2E818A78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1EF18-400B-4164-BDC8-FB2F43261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83AE-A6C6-41BB-9589-E583B93A3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A073-0C48-4AD8-BD6A-FE97833A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1E4E-9700-438A-9B68-604359ED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1BFD-8FEE-4A38-83DA-20847C1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ABFA-E12F-471A-A374-88CEA247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D369-B672-4E12-B705-261721B6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E0E1-8A67-4C6A-8415-349BCD00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F119-1391-4985-921B-78E2E27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EB95-0141-4646-9D5C-0408DDFF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F54-18F7-4B41-95C3-CE694F73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50C7-3940-4850-92E1-51E15AD5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BF01-CEDF-490B-BEC0-EA279E62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6FD9-3D83-41F6-8BDF-893EC795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64DF-E85B-4FC6-9458-44AC47DA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EBDE-BB89-4DBA-BE2D-62F32063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0A5A-A759-4A55-9E67-2CC152463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A8FCD-566C-4E88-9051-03A8A2F6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EF08-E8D2-4E5D-B6D1-49E35FB5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99A9-E1E9-4E38-BC48-DF534DE7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427B0-3A1A-41CF-845F-8D8D3137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A85-1334-4116-BC69-E3F99FDC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A688-AF2D-483F-AB97-AD78DDE5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9F74E-A4B5-4020-9ED1-F2C9888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A9B5D-7351-406D-AC3D-89267687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042CE-C870-47A6-BE4C-AF6B52F2E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4289A-BDA0-4018-B0A0-CA55E65A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FB0E7-EA38-4EE5-92DE-4795D3C8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44B8E-3EB2-45C7-96C1-23F63541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E36E-2148-459C-83E3-C5D28205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B9813-4B70-4D46-AD36-A73D55FB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548C-067C-40F9-9A1D-13485892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79782-114D-4280-9D45-8C56FFE4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7BD4F-117B-42D8-93AD-C5AF071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C62EB-A02C-41F7-BCE3-8A81F7D2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0BDB1-2AB5-4A4A-ADEC-114E481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B357-2538-471E-A263-0633A438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5948-5180-4A1F-871A-0E29D684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83AD-C27D-4A6A-950F-375C5BB2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FAAC3-F9D9-4BCE-80D8-645E5238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87A86-D8E1-4B1B-ACE6-0ADF10DF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7481D-EEEB-44A9-822B-E85F93F1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8385-3878-4D4C-BC03-87F433B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E7A99-273D-4AE0-9736-3C25226C2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2412D-F9F9-4940-BEA7-026E5D62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4A3AA-3102-45B6-8811-19DD135E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C8B6-D602-4342-8923-AACEF6A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2F79-E7FD-47F4-839B-CCF3397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9B6CC-339A-4D62-A5B3-33F10CC1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0B00-6A9E-4126-B09F-A2C9C415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FCF7-0749-4BB4-A72B-9E0A54D96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EF64-BFDF-429A-A95F-6DA2AD9EA9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EB5B-2367-4C52-A685-A49458FE9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9F33-C0E0-43E8-8369-FBC05488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8B77-E0A4-413F-95B9-A027DA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1A37D43-35FC-4A35-866E-48B3BEFA28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8807614"/>
                  </p:ext>
                </p:extLst>
              </p:nvPr>
            </p:nvGraphicFramePr>
            <p:xfrm>
              <a:off x="0" y="120770"/>
              <a:ext cx="12690764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1A37D43-35FC-4A35-866E-48B3BEFA2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20770"/>
                <a:ext cx="12690764" cy="68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083A77D-6855-4BAE-9FC2-91C2D8BC9DB2}"/>
              </a:ext>
            </a:extLst>
          </p:cNvPr>
          <p:cNvGrpSpPr/>
          <p:nvPr/>
        </p:nvGrpSpPr>
        <p:grpSpPr>
          <a:xfrm>
            <a:off x="408570" y="2549886"/>
            <a:ext cx="6077331" cy="2350371"/>
            <a:chOff x="77273" y="2353082"/>
            <a:chExt cx="6077331" cy="2350371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Model 5" descr="Red straight thick arrow">
                  <a:extLst>
                    <a:ext uri="{FF2B5EF4-FFF2-40B4-BE49-F238E27FC236}">
                      <a16:creationId xmlns:a16="http://schemas.microsoft.com/office/drawing/2014/main" id="{25171415-06AB-4B76-8C12-DBAC0FB1C70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704922" y="3268461"/>
                <a:ext cx="3449682" cy="1434992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3449682" cy="1434992"/>
                      </a:xfrm>
                      <a:prstGeom prst="rect">
                        <a:avLst/>
                      </a:prstGeom>
                    </am3d:spPr>
                    <am3d:camera>
                      <am3d:pos x="0" y="0" z="4926513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106943" d="1000000"/>
                      <am3d:preTrans dx="0" dy="-9860495" dz="-148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700000" ay="-1800000" az="-9600000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381080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Model 5" descr="Red straight thick arrow">
                  <a:extLst>
                    <a:ext uri="{FF2B5EF4-FFF2-40B4-BE49-F238E27FC236}">
                      <a16:creationId xmlns:a16="http://schemas.microsoft.com/office/drawing/2014/main" id="{25171415-06AB-4B76-8C12-DBAC0FB1C70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6219" y="3465265"/>
                  <a:ext cx="3449682" cy="143499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A2E11-7AC5-40A3-8A0A-319DF0E19358}"/>
                </a:ext>
              </a:extLst>
            </p:cNvPr>
            <p:cNvSpPr txBox="1"/>
            <p:nvPr/>
          </p:nvSpPr>
          <p:spPr>
            <a:xfrm>
              <a:off x="77273" y="2353082"/>
              <a:ext cx="38317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Diving Deeper to develop 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Targeted and Effective improvement/enhancement plans </a:t>
              </a:r>
              <a:r>
                <a:rPr lang="en-US" sz="2000" dirty="0">
                  <a:solidFill>
                    <a:schemeClr val="bg1"/>
                  </a:solidFill>
                </a:rPr>
                <a:t>for Restaurant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2ECF68-30A8-4922-9D2D-3540AC40BF34}"/>
              </a:ext>
            </a:extLst>
          </p:cNvPr>
          <p:cNvSpPr txBox="1"/>
          <p:nvPr/>
        </p:nvSpPr>
        <p:spPr>
          <a:xfrm>
            <a:off x="9567840" y="7196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1: Business Aspect</a:t>
            </a:r>
          </a:p>
          <a:p>
            <a:r>
              <a:rPr lang="en-US" dirty="0">
                <a:solidFill>
                  <a:schemeClr val="bg1"/>
                </a:solidFill>
              </a:rPr>
              <a:t>(E.g. Product)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F971D-1218-4EC5-A925-134B5184210F}"/>
              </a:ext>
            </a:extLst>
          </p:cNvPr>
          <p:cNvCxnSpPr/>
          <p:nvPr/>
        </p:nvCxnSpPr>
        <p:spPr>
          <a:xfrm>
            <a:off x="10422973" y="1532467"/>
            <a:ext cx="0" cy="6096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227DC2-AE77-49E0-8834-DFF4BA242412}"/>
              </a:ext>
            </a:extLst>
          </p:cNvPr>
          <p:cNvSpPr txBox="1"/>
          <p:nvPr/>
        </p:nvSpPr>
        <p:spPr>
          <a:xfrm>
            <a:off x="9644040" y="2226721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2: Restaurant Aspect </a:t>
            </a:r>
          </a:p>
          <a:p>
            <a:r>
              <a:rPr lang="en-US" dirty="0">
                <a:solidFill>
                  <a:schemeClr val="bg1"/>
                </a:solidFill>
              </a:rPr>
              <a:t>(E.g. </a:t>
            </a:r>
            <a:r>
              <a:rPr lang="en-US" dirty="0" err="1">
                <a:solidFill>
                  <a:schemeClr val="bg1"/>
                </a:solidFill>
              </a:rPr>
              <a:t>Food#Quality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FE694-810A-442D-9928-AB0D80B254D4}"/>
              </a:ext>
            </a:extLst>
          </p:cNvPr>
          <p:cNvSpPr txBox="1"/>
          <p:nvPr/>
        </p:nvSpPr>
        <p:spPr>
          <a:xfrm>
            <a:off x="9712280" y="3494994"/>
            <a:ext cx="256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3: Associated Topic</a:t>
            </a:r>
          </a:p>
          <a:p>
            <a:r>
              <a:rPr lang="en-US" dirty="0">
                <a:solidFill>
                  <a:schemeClr val="bg1"/>
                </a:solidFill>
              </a:rPr>
              <a:t>(E.g.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Topic 17: Food Roll/Sushi/Fried Rice/Shrimp)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A3F717-C44E-42B4-9DC2-B0325EC0F441}"/>
              </a:ext>
            </a:extLst>
          </p:cNvPr>
          <p:cNvCxnSpPr/>
          <p:nvPr/>
        </p:nvCxnSpPr>
        <p:spPr>
          <a:xfrm>
            <a:off x="10465306" y="2869050"/>
            <a:ext cx="0" cy="6096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B343F7-813D-421D-A04A-CDCDA5301A46}"/>
              </a:ext>
            </a:extLst>
          </p:cNvPr>
          <p:cNvCxnSpPr/>
          <p:nvPr/>
        </p:nvCxnSpPr>
        <p:spPr>
          <a:xfrm>
            <a:off x="10465306" y="4695323"/>
            <a:ext cx="0" cy="6096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DEFB86-D9A6-4F7B-A662-BF38EE9872D0}"/>
              </a:ext>
            </a:extLst>
          </p:cNvPr>
          <p:cNvSpPr txBox="1"/>
          <p:nvPr/>
        </p:nvSpPr>
        <p:spPr>
          <a:xfrm>
            <a:off x="9771040" y="5404370"/>
            <a:ext cx="256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4: Recommendations</a:t>
            </a:r>
          </a:p>
          <a:p>
            <a:r>
              <a:rPr lang="en-US" dirty="0">
                <a:solidFill>
                  <a:schemeClr val="bg1"/>
                </a:solidFill>
              </a:rPr>
              <a:t>(Hire Right Chef, Invest on R&amp;D)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4F132-30D6-4DAB-A17B-521B6EA84612}"/>
              </a:ext>
            </a:extLst>
          </p:cNvPr>
          <p:cNvSpPr txBox="1"/>
          <p:nvPr/>
        </p:nvSpPr>
        <p:spPr>
          <a:xfrm>
            <a:off x="9567840" y="285248"/>
            <a:ext cx="32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Decision Making Hierarchy</a:t>
            </a:r>
          </a:p>
        </p:txBody>
      </p:sp>
    </p:spTree>
    <p:extLst>
      <p:ext uri="{BB962C8B-B14F-4D97-AF65-F5344CB8AC3E}">
        <p14:creationId xmlns:p14="http://schemas.microsoft.com/office/powerpoint/2010/main" val="322457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D47E3E9-0152-4E08-9063-DD0F1A5E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48692"/>
              </p:ext>
            </p:extLst>
          </p:nvPr>
        </p:nvGraphicFramePr>
        <p:xfrm>
          <a:off x="203201" y="-1693334"/>
          <a:ext cx="12259733" cy="947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947">
                  <a:extLst>
                    <a:ext uri="{9D8B030D-6E8A-4147-A177-3AD203B41FA5}">
                      <a16:colId xmlns:a16="http://schemas.microsoft.com/office/drawing/2014/main" val="1255342119"/>
                    </a:ext>
                  </a:extLst>
                </a:gridCol>
                <a:gridCol w="2440465">
                  <a:extLst>
                    <a:ext uri="{9D8B030D-6E8A-4147-A177-3AD203B41FA5}">
                      <a16:colId xmlns:a16="http://schemas.microsoft.com/office/drawing/2014/main" val="2083324418"/>
                    </a:ext>
                  </a:extLst>
                </a:gridCol>
                <a:gridCol w="2812254">
                  <a:extLst>
                    <a:ext uri="{9D8B030D-6E8A-4147-A177-3AD203B41FA5}">
                      <a16:colId xmlns:a16="http://schemas.microsoft.com/office/drawing/2014/main" val="2489234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3780856"/>
                    </a:ext>
                  </a:extLst>
                </a:gridCol>
                <a:gridCol w="2451947">
                  <a:extLst>
                    <a:ext uri="{9D8B030D-6E8A-4147-A177-3AD203B41FA5}">
                      <a16:colId xmlns:a16="http://schemas.microsoft.com/office/drawing/2014/main" val="4124358795"/>
                    </a:ext>
                  </a:extLst>
                </a:gridCol>
              </a:tblGrid>
              <a:tr h="829651">
                <a:tc>
                  <a:txBody>
                    <a:bodyPr/>
                    <a:lstStyle/>
                    <a:p>
                      <a:r>
                        <a:rPr lang="en-US" dirty="0"/>
                        <a:t>Business 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 Topic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Mentioned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53336"/>
                  </a:ext>
                </a:extLst>
              </a:tr>
              <a:tr h="1072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Service#General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19: Service_Waiting_Time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18:Customer Service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Topic4:Service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Employee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Upskill Team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73137"/>
                  </a:ext>
                </a:extLst>
              </a:tr>
              <a:tr h="969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233" marR="4233" marT="423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Location#General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18: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Place_Austin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233" marR="4233" marT="423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Mangerial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Staff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out New Branch</a:t>
                      </a:r>
                    </a:p>
                  </a:txBody>
                  <a:tcPr marL="4233" marR="4233" marT="423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41220"/>
                  </a:ext>
                </a:extLst>
              </a:tr>
              <a:tr h="1072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</a:t>
                      </a:r>
                    </a:p>
                  </a:txBody>
                  <a:tcPr marL="4233" marR="4233" marT="423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ant#Prices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Drinks#Prices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Food#Prices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18: Food Drinks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233" marR="4233" marT="423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Pricing Manager/Strategist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 Strategies</a:t>
                      </a:r>
                    </a:p>
                  </a:txBody>
                  <a:tcPr marL="4233" marR="4233" marT="423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220670"/>
                  </a:ext>
                </a:extLst>
              </a:tr>
              <a:tr h="1072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Food#Quality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17: Food Roll/Sushi/Fried Rice/Shrimp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5:Food Sushi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4: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Food_ChickenSauce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'sushi', 'roll', 'edamame', 'rice',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chickenrice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bangbangshrimpbun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pokebowl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Kitchen Staff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 the right chef</a:t>
                      </a: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44157"/>
                  </a:ext>
                </a:extLst>
              </a:tr>
              <a:tr h="1072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Food#Style_Options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Drinks#Style_Options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17: Food Roll/Sushi/Fried Rice/Shrimp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5:Food Sushi</a:t>
                      </a: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'sushi', 'roll', 'edamame', 'rice',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chickenrice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bangbangshrimpbun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pokebowl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R&amp;D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Deparmtnet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 wide variety of options of food/drinks</a:t>
                      </a:r>
                    </a:p>
                  </a:txBody>
                  <a:tcPr marL="4233" marR="4233" marT="423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06352"/>
                  </a:ext>
                </a:extLst>
              </a:tr>
              <a:tr h="829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OPERATIONS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Restaurant#General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Topic_18:Clean Environment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4:Food Ordering/Cold Temperature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R&amp;D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Deparmtnet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 wide variety of options of food/drinks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49361"/>
                  </a:ext>
                </a:extLst>
              </a:tr>
              <a:tr h="829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ENVIRONMENT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Ambience#General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Topic_18:Clean Environment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20: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Envrionemnt_Decor_Patio_lighting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_Music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Department: Managerial Staff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congruent and fit atmospheric elements to create a unique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servicescape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868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55BC3E-B2C8-47CF-8B9A-3C148EBE4559}"/>
              </a:ext>
            </a:extLst>
          </p:cNvPr>
          <p:cNvSpPr txBox="1"/>
          <p:nvPr/>
        </p:nvSpPr>
        <p:spPr>
          <a:xfrm>
            <a:off x="711199" y="723454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**Topic 18 happens to be overlapping topic</a:t>
            </a:r>
          </a:p>
        </p:txBody>
      </p:sp>
    </p:spTree>
    <p:extLst>
      <p:ext uri="{BB962C8B-B14F-4D97-AF65-F5344CB8AC3E}">
        <p14:creationId xmlns:p14="http://schemas.microsoft.com/office/powerpoint/2010/main" val="21879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JiaYing TEY</dc:creator>
  <cp:lastModifiedBy>JiaYing TEY</cp:lastModifiedBy>
  <cp:revision>1</cp:revision>
  <dcterms:created xsi:type="dcterms:W3CDTF">2022-02-16T03:12:35Z</dcterms:created>
  <dcterms:modified xsi:type="dcterms:W3CDTF">2022-02-16T03:13:56Z</dcterms:modified>
</cp:coreProperties>
</file>