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9"/>
  </p:notesMasterIdLst>
  <p:handoutMasterIdLst>
    <p:handoutMasterId r:id="rId80"/>
  </p:handoutMasterIdLst>
  <p:sldIdLst>
    <p:sldId id="256" r:id="rId3"/>
    <p:sldId id="455" r:id="rId4"/>
    <p:sldId id="740" r:id="rId5"/>
    <p:sldId id="568" r:id="rId6"/>
    <p:sldId id="665" r:id="rId7"/>
    <p:sldId id="667" r:id="rId8"/>
    <p:sldId id="574" r:id="rId9"/>
    <p:sldId id="741" r:id="rId10"/>
    <p:sldId id="668" r:id="rId11"/>
    <p:sldId id="738" r:id="rId12"/>
    <p:sldId id="677" r:id="rId13"/>
    <p:sldId id="742" r:id="rId14"/>
    <p:sldId id="750" r:id="rId15"/>
    <p:sldId id="736" r:id="rId16"/>
    <p:sldId id="683" r:id="rId17"/>
    <p:sldId id="687" r:id="rId18"/>
    <p:sldId id="691" r:id="rId19"/>
    <p:sldId id="718" r:id="rId20"/>
    <p:sldId id="688" r:id="rId21"/>
    <p:sldId id="689" r:id="rId22"/>
    <p:sldId id="694" r:id="rId23"/>
    <p:sldId id="743" r:id="rId24"/>
    <p:sldId id="682" r:id="rId25"/>
    <p:sldId id="693" r:id="rId26"/>
    <p:sldId id="720" r:id="rId27"/>
    <p:sldId id="670" r:id="rId28"/>
    <p:sldId id="721" r:id="rId29"/>
    <p:sldId id="583" r:id="rId30"/>
    <p:sldId id="576" r:id="rId31"/>
    <p:sldId id="708" r:id="rId32"/>
    <p:sldId id="598" r:id="rId33"/>
    <p:sldId id="652" r:id="rId34"/>
    <p:sldId id="702" r:id="rId35"/>
    <p:sldId id="704" r:id="rId36"/>
    <p:sldId id="706" r:id="rId37"/>
    <p:sldId id="654" r:id="rId38"/>
    <p:sldId id="656" r:id="rId39"/>
    <p:sldId id="657" r:id="rId40"/>
    <p:sldId id="658" r:id="rId41"/>
    <p:sldId id="659" r:id="rId42"/>
    <p:sldId id="724" r:id="rId43"/>
    <p:sldId id="744" r:id="rId44"/>
    <p:sldId id="748" r:id="rId45"/>
    <p:sldId id="602" r:id="rId46"/>
    <p:sldId id="601" r:id="rId47"/>
    <p:sldId id="603" r:id="rId48"/>
    <p:sldId id="605" r:id="rId49"/>
    <p:sldId id="608" r:id="rId50"/>
    <p:sldId id="749" r:id="rId51"/>
    <p:sldId id="745" r:id="rId52"/>
    <p:sldId id="614" r:id="rId53"/>
    <p:sldId id="616" r:id="rId54"/>
    <p:sldId id="615" r:id="rId55"/>
    <p:sldId id="617" r:id="rId56"/>
    <p:sldId id="618" r:id="rId57"/>
    <p:sldId id="619" r:id="rId58"/>
    <p:sldId id="620" r:id="rId59"/>
    <p:sldId id="621" r:id="rId60"/>
    <p:sldId id="622" r:id="rId61"/>
    <p:sldId id="624" r:id="rId62"/>
    <p:sldId id="629" r:id="rId63"/>
    <p:sldId id="628" r:id="rId64"/>
    <p:sldId id="627" r:id="rId65"/>
    <p:sldId id="626" r:id="rId66"/>
    <p:sldId id="625" r:id="rId67"/>
    <p:sldId id="655" r:id="rId68"/>
    <p:sldId id="728" r:id="rId69"/>
    <p:sldId id="631" r:id="rId70"/>
    <p:sldId id="641" r:id="rId71"/>
    <p:sldId id="739" r:id="rId72"/>
    <p:sldId id="710" r:id="rId73"/>
    <p:sldId id="711" r:id="rId74"/>
    <p:sldId id="712" r:id="rId75"/>
    <p:sldId id="643" r:id="rId76"/>
    <p:sldId id="715" r:id="rId77"/>
    <p:sldId id="717" r:id="rId78"/>
  </p:sldIdLst>
  <p:sldSz cx="9144000" cy="6858000" type="screen4x3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3CC33"/>
    <a:srgbClr val="FF3399"/>
    <a:srgbClr val="D0D0D0"/>
    <a:srgbClr val="4BACC6"/>
    <a:srgbClr val="C5C3E8"/>
    <a:srgbClr val="CCCCFF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329" autoAdjust="0"/>
    <p:restoredTop sz="50000" autoAdjust="0"/>
  </p:normalViewPr>
  <p:slideViewPr>
    <p:cSldViewPr>
      <p:cViewPr varScale="1">
        <p:scale>
          <a:sx n="128" d="100"/>
          <a:sy n="128" d="100"/>
        </p:scale>
        <p:origin x="236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viewProps" Target="view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72C9095B-ACEB-40B7-8868-C3EB17DE4522}" type="datetimeFigureOut">
              <a:rPr lang="en-US" smtClean="0"/>
              <a:t>1/17/24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0A8976EE-771F-463F-8DB1-BF47FB5E4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26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6634FBDD-02AB-4FD4-B1A9-B85A4845518E}" type="datetimeFigureOut">
              <a:rPr lang="en-US" smtClean="0"/>
              <a:pPr/>
              <a:t>1/17/24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1375" cy="3489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20315"/>
            <a:ext cx="5615940" cy="4187666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5296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02427DFB-F5F2-44F1-902A-7A3D2BC665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61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70193E8-A589-40B5-BD57-F9EB840E583D}" type="slidenum">
              <a:rPr lang="en-US" altLang="en-US">
                <a:solidFill>
                  <a:prstClr val="black"/>
                </a:solidFill>
              </a:rPr>
              <a:pPr/>
              <a:t>1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2604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57012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1184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2961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66123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5950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7231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0442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6925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55367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5870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9622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362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09251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131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35911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64005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72399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01686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96732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61279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3257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615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04555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2286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70945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05722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96102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89321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81532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16438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8240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78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863115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06141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080268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332947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19538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949006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5320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512262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34861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81937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49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5643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34297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22141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76628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6525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53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96652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397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523236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368967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928001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664642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8152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416847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805354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143638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596164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008367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070972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759185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326557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44911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92814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0692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183670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70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884582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19309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485972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73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09639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74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39498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75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534662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76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9354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00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BF44119-5FE9-4637-AF3C-04AFF717D23F}" type="slidenum">
              <a:rPr lang="en-US" altLang="en-US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116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623D-FF11-485B-83F0-B3D2C6D7377D}" type="datetimeFigureOut">
              <a:rPr lang="en-US" smtClean="0"/>
              <a:pPr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2BD1-AA80-4B52-A6FF-42DA8A0E60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025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623D-FF11-485B-83F0-B3D2C6D7377D}" type="datetimeFigureOut">
              <a:rPr lang="en-US" smtClean="0"/>
              <a:pPr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2BD1-AA80-4B52-A6FF-42DA8A0E60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7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623D-FF11-485B-83F0-B3D2C6D7377D}" type="datetimeFigureOut">
              <a:rPr lang="en-US" smtClean="0"/>
              <a:pPr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2BD1-AA80-4B52-A6FF-42DA8A0E60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09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CH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3400" y="63246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FB7096-122D-4F93-93E9-22B17E00EBE5}" type="datetime4">
              <a:rPr lang="en-US" altLang="en-US"/>
              <a:pPr>
                <a:defRPr/>
              </a:pPr>
              <a:t>January 17, 2024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7323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ECB801-2861-40EB-B7EA-E0D61E57EA6E}" type="datetime4">
              <a:rPr lang="en-US" altLang="en-US"/>
              <a:pPr>
                <a:defRPr/>
              </a:pPr>
              <a:t>January 17, 2024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3103D780-4ECB-4A06-ABD1-0072401DE6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575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6"/>
          <p:cNvSpPr txBox="1">
            <a:spLocks/>
          </p:cNvSpPr>
          <p:nvPr userDrawn="1"/>
        </p:nvSpPr>
        <p:spPr>
          <a:xfrm flipH="1">
            <a:off x="2743200" y="106363"/>
            <a:ext cx="54102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rtl="0" latinLnBrk="0">
              <a:defRPr sz="8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EXTREMELY CONFIDENTIAL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CH" dirty="0"/>
              <a:t>Click to </a:t>
            </a:r>
            <a:r>
              <a:rPr lang="fr-CH" dirty="0" err="1"/>
              <a:t>edit</a:t>
            </a:r>
            <a:r>
              <a:rPr lang="fr-CH" dirty="0"/>
              <a:t> Master </a:t>
            </a:r>
            <a:r>
              <a:rPr lang="fr-CH" dirty="0" err="1"/>
              <a:t>title</a:t>
            </a:r>
            <a:r>
              <a:rPr lang="fr-CH" dirty="0"/>
              <a:t>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2BEF27-785D-40C6-B11B-4FF1EF807923}" type="datetime4">
              <a:rPr lang="en-US" altLang="en-US"/>
              <a:pPr>
                <a:defRPr/>
              </a:pPr>
              <a:t>January 17, 2024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40475"/>
            <a:ext cx="2133600" cy="365125"/>
          </a:xfrm>
        </p:spPr>
        <p:txBody>
          <a:bodyPr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A0F57B65-AF2F-47A3-A640-D0D7CEB30733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90185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6"/>
          <p:cNvSpPr txBox="1">
            <a:spLocks/>
          </p:cNvSpPr>
          <p:nvPr userDrawn="1"/>
        </p:nvSpPr>
        <p:spPr>
          <a:xfrm flipH="1">
            <a:off x="2743200" y="106363"/>
            <a:ext cx="54102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rtl="0" latinLnBrk="0">
              <a:defRPr sz="8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EXTREMELY CONFIDENTIAL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B74512-5BB4-4F96-A50E-94AC604FD6D1}" type="datetime4">
              <a:rPr lang="en-US" altLang="en-US"/>
              <a:pPr>
                <a:defRPr/>
              </a:pPr>
              <a:t>January 17, 2024</a:t>
            </a:fld>
            <a:endParaRPr lang="en-US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655355E2-EDE1-42C1-93B5-06C79AFFDA9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8163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6"/>
          <p:cNvSpPr txBox="1">
            <a:spLocks/>
          </p:cNvSpPr>
          <p:nvPr userDrawn="1"/>
        </p:nvSpPr>
        <p:spPr>
          <a:xfrm flipH="1">
            <a:off x="2743200" y="106363"/>
            <a:ext cx="54102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rtl="0" latinLnBrk="0">
              <a:defRPr sz="8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EXTREMELY CONFIDENTIAL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4F3881-463C-423E-8414-01ECAAED6430}" type="datetime4">
              <a:rPr lang="en-US" altLang="en-US"/>
              <a:pPr>
                <a:defRPr/>
              </a:pPr>
              <a:t>January 17, 2024</a:t>
            </a:fld>
            <a:endParaRPr lang="en-US" alt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374BE0-50C7-4F83-81CF-44BB2EDCF09E}" type="slidenum">
              <a:rPr lang="en-US" altLang="en-US">
                <a:solidFill>
                  <a:prstClr val="white"/>
                </a:solidFill>
              </a:rPr>
              <a:pPr/>
              <a:t>‹#›</a:t>
            </a:fld>
            <a:endParaRPr lang="en-US" altLang="en-US" sz="12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9937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6"/>
          <p:cNvSpPr txBox="1">
            <a:spLocks/>
          </p:cNvSpPr>
          <p:nvPr userDrawn="1"/>
        </p:nvSpPr>
        <p:spPr>
          <a:xfrm flipH="1">
            <a:off x="2743200" y="106363"/>
            <a:ext cx="54102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rtl="0" latinLnBrk="0">
              <a:defRPr sz="8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EXTREMELY CONFIDENTIAL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4D191-1BE8-4828-B9D0-EB53D81FC294}" type="datetime4">
              <a:rPr lang="en-US" altLang="en-US"/>
              <a:pPr>
                <a:defRPr/>
              </a:pPr>
              <a:t>January 17, 2024</a:t>
            </a:fld>
            <a:endParaRPr lang="en-US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71C33E19-4719-4688-8A47-76BB782038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90800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6"/>
          <p:cNvSpPr txBox="1">
            <a:spLocks/>
          </p:cNvSpPr>
          <p:nvPr userDrawn="1"/>
        </p:nvSpPr>
        <p:spPr>
          <a:xfrm flipH="1">
            <a:off x="2743200" y="106363"/>
            <a:ext cx="54102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rtl="0" latinLnBrk="0">
              <a:defRPr sz="8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EXTREMELY CONFIDENTIAL</a:t>
            </a:r>
            <a:endParaRPr lang="en-US" dirty="0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EF1DC-0BCF-4E2D-B1AC-45AD7E83C238}" type="datetime4">
              <a:rPr lang="en-US" altLang="en-US"/>
              <a:pPr>
                <a:defRPr/>
              </a:pPr>
              <a:t>January 17, 2024</a:t>
            </a:fld>
            <a:endParaRPr lang="en-US" alt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558E3558-9237-45F4-93D3-1D044E611B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853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6"/>
          <p:cNvSpPr txBox="1">
            <a:spLocks/>
          </p:cNvSpPr>
          <p:nvPr userDrawn="1"/>
        </p:nvSpPr>
        <p:spPr>
          <a:xfrm flipH="1">
            <a:off x="2743200" y="106363"/>
            <a:ext cx="54102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rtl="0" latinLnBrk="0">
              <a:defRPr sz="8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EXTREMELY CONFIDENTIAL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CEE7D0-D430-4081-917B-17FEE2182BA0}" type="datetime4">
              <a:rPr lang="en-US" altLang="en-US"/>
              <a:pPr>
                <a:defRPr/>
              </a:pPr>
              <a:t>January 17, 2024</a:t>
            </a:fld>
            <a:endParaRPr lang="en-US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D67099A0-A7D3-4A88-A1DE-6CE07C5CD73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44418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623D-FF11-485B-83F0-B3D2C6D7377D}" type="datetimeFigureOut">
              <a:rPr lang="en-US" smtClean="0"/>
              <a:pPr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2BD1-AA80-4B52-A6FF-42DA8A0E60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801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16"/>
          <p:cNvSpPr txBox="1">
            <a:spLocks/>
          </p:cNvSpPr>
          <p:nvPr userDrawn="1"/>
        </p:nvSpPr>
        <p:spPr>
          <a:xfrm flipH="1">
            <a:off x="2743200" y="106363"/>
            <a:ext cx="5410200" cy="4572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r" rtl="0" latinLnBrk="0">
              <a:defRPr sz="800" b="1" kern="1200">
                <a:solidFill>
                  <a:srgbClr val="FF0000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EXTREMELY CONFIDENTIAL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CH"/>
              <a:t>Click to edit Master text styles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55A55-7EF1-4B96-AB2E-A57A0F4453E2}" type="datetime4">
              <a:rPr lang="en-US" altLang="en-US"/>
              <a:pPr>
                <a:defRPr/>
              </a:pPr>
              <a:t>January 17, 2024</a:t>
            </a:fld>
            <a:endParaRPr lang="en-US" alt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7FCAD256-F67D-4BB2-81E5-DBEFE73F82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45325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89F20-7B62-4A7B-A49F-FF049A5266F6}" type="datetime4">
              <a:rPr lang="en-US" altLang="en-US"/>
              <a:pPr>
                <a:defRPr/>
              </a:pPr>
              <a:t>January 17, 2024</a:t>
            </a:fld>
            <a:endParaRPr lang="en-US" altLang="en-US" sz="800">
              <a:solidFill>
                <a:srgbClr val="C0504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C98FDC-C341-4E52-981F-2B981EF9F8C3}" type="slidenum">
              <a:rPr lang="en-US" altLang="en-US">
                <a:solidFill>
                  <a:prstClr val="white"/>
                </a:solidFill>
              </a:rPr>
              <a:pPr/>
              <a:t>‹#›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682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CH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CH"/>
              <a:t>Click to edit Master text styles</a:t>
            </a:r>
          </a:p>
          <a:p>
            <a:pPr lvl="1"/>
            <a:r>
              <a:rPr lang="fr-CH"/>
              <a:t>Second level</a:t>
            </a:r>
          </a:p>
          <a:p>
            <a:pPr lvl="2"/>
            <a:r>
              <a:rPr lang="fr-CH"/>
              <a:t>Third level</a:t>
            </a:r>
          </a:p>
          <a:p>
            <a:pPr lvl="3"/>
            <a:r>
              <a:rPr lang="fr-CH"/>
              <a:t>Fourth level</a:t>
            </a:r>
          </a:p>
          <a:p>
            <a:pPr lvl="4"/>
            <a:r>
              <a:rPr lang="fr-C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499137-08FA-4F1B-84AD-A366509F9112}" type="datetime4">
              <a:rPr lang="en-US" altLang="en-US"/>
              <a:pPr>
                <a:defRPr/>
              </a:pPr>
              <a:t>January 17, 2024</a:t>
            </a:fld>
            <a:endParaRPr lang="en-US" altLang="en-US" sz="800">
              <a:solidFill>
                <a:srgbClr val="C0504D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42B9D0-F894-44AD-9801-4E861EE2F7B8}" type="slidenum">
              <a:rPr lang="en-US" altLang="en-US">
                <a:solidFill>
                  <a:prstClr val="white"/>
                </a:solidFill>
              </a:rPr>
              <a:pPr/>
              <a:t>‹#›</a:t>
            </a:fld>
            <a:endParaRPr lang="en-US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6011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8973C-8E17-4C1E-9ACB-41481CA779D2}" type="datetime4">
              <a:rPr lang="en-US" smtClean="0"/>
              <a:pPr/>
              <a:t>January 17, 2024</a:t>
            </a:fld>
            <a:endParaRPr lang="en-US" sz="800" dirty="0">
              <a:solidFill>
                <a:srgbClr val="C0504D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endParaRPr lang="en-US" dirty="0">
              <a:solidFill>
                <a:srgbClr val="C0504D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10D6-5CB1-41CD-B815-79BC778FC61A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85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623D-FF11-485B-83F0-B3D2C6D7377D}" type="datetimeFigureOut">
              <a:rPr lang="en-US" smtClean="0"/>
              <a:pPr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2BD1-AA80-4B52-A6FF-42DA8A0E60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89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623D-FF11-485B-83F0-B3D2C6D7377D}" type="datetimeFigureOut">
              <a:rPr lang="en-US" smtClean="0"/>
              <a:pPr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2BD1-AA80-4B52-A6FF-42DA8A0E60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5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623D-FF11-485B-83F0-B3D2C6D7377D}" type="datetimeFigureOut">
              <a:rPr lang="en-US" smtClean="0"/>
              <a:pPr/>
              <a:t>1/17/24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2BD1-AA80-4B52-A6FF-42DA8A0E60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00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623D-FF11-485B-83F0-B3D2C6D7377D}" type="datetimeFigureOut">
              <a:rPr lang="en-US" smtClean="0"/>
              <a:pPr/>
              <a:t>1/17/24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2BD1-AA80-4B52-A6FF-42DA8A0E60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9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623D-FF11-485B-83F0-B3D2C6D7377D}" type="datetimeFigureOut">
              <a:rPr lang="en-US" smtClean="0"/>
              <a:pPr/>
              <a:t>1/17/24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2BD1-AA80-4B52-A6FF-42DA8A0E60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26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623D-FF11-485B-83F0-B3D2C6D7377D}" type="datetimeFigureOut">
              <a:rPr lang="en-US" smtClean="0"/>
              <a:pPr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2BD1-AA80-4B52-A6FF-42DA8A0E60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7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1623D-FF11-485B-83F0-B3D2C6D7377D}" type="datetimeFigureOut">
              <a:rPr lang="en-US" smtClean="0"/>
              <a:pPr/>
              <a:t>1/17/24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562BD1-AA80-4B52-A6FF-42DA8A0E60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347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D1623D-FF11-485B-83F0-B3D2C6D7377D}" type="datetimeFigureOut">
              <a:rPr lang="en-US" smtClean="0"/>
              <a:pPr/>
              <a:t>1/17/24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562BD1-AA80-4B52-A6FF-42DA8A0E60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60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CH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H" altLang="en-US"/>
              <a:t>Click to edit Master text styles</a:t>
            </a:r>
          </a:p>
          <a:p>
            <a:pPr lvl="1"/>
            <a:r>
              <a:rPr lang="fr-CH" altLang="en-US"/>
              <a:t>Second level</a:t>
            </a:r>
          </a:p>
          <a:p>
            <a:pPr lvl="2"/>
            <a:r>
              <a:rPr lang="fr-CH" altLang="en-US"/>
              <a:t>Third level</a:t>
            </a:r>
          </a:p>
          <a:p>
            <a:pPr lvl="3"/>
            <a:r>
              <a:rPr lang="fr-CH" altLang="en-US"/>
              <a:t>Fourth level</a:t>
            </a:r>
          </a:p>
          <a:p>
            <a:pPr lvl="4"/>
            <a:r>
              <a:rPr lang="fr-CH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277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F28C0ED-3CC7-46CF-A72E-9F7D150ED965}" type="datetime4">
              <a:rPr lang="en-US" altLang="en-US"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January 17, 2024</a:t>
            </a:fld>
            <a:endParaRPr lang="en-US" altLang="en-US" sz="800">
              <a:solidFill>
                <a:srgbClr val="C0504D"/>
              </a:solidFill>
              <a:ea typeface="MS PGothic" pitchFamily="34" charset="-128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800">
                <a:solidFill>
                  <a:srgbClr val="294973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3404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F9EE0BC-1A6E-4AF2-85F0-328F8CCEC6C2}" type="slidenum">
              <a:rPr lang="en-US" altLang="en-US">
                <a:solidFill>
                  <a:prstClr val="white"/>
                </a:solidFill>
                <a:ea typeface="MS PGothic" pitchFamily="34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prstClr val="white"/>
              </a:solidFill>
              <a:ea typeface="MS PGothic" pitchFamily="34" charset="-128"/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685800"/>
            <a:ext cx="8243888" cy="0"/>
          </a:xfrm>
          <a:prstGeom prst="line">
            <a:avLst/>
          </a:prstGeom>
          <a:ln>
            <a:solidFill>
              <a:srgbClr val="29497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63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MS PGothic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 pitchFamily="34" charset="0"/>
          <a:ea typeface="MS PGothic" pitchFamily="34" charset="-128"/>
          <a:cs typeface="MS PGothic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 pitchFamily="34" charset="0"/>
          <a:ea typeface="MS PGothic" pitchFamily="34" charset="-128"/>
          <a:cs typeface="MS PGothic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 pitchFamily="34" charset="0"/>
          <a:ea typeface="MS PGothic" pitchFamily="34" charset="-128"/>
          <a:cs typeface="MS PGothic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 pitchFamily="34" charset="0"/>
          <a:ea typeface="MS PGothic" pitchFamily="34" charset="-128"/>
          <a:cs typeface="MS PGothic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 pitchFamily="34" charset="0"/>
          <a:ea typeface="MS PGothic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 pitchFamily="34" charset="0"/>
          <a:ea typeface="MS PGothic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 pitchFamily="34" charset="0"/>
          <a:ea typeface="MS PGothic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w Cen MT" pitchFamily="34" charset="0"/>
          <a:ea typeface="MS PGothic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hyperlink" Target="https://towardsdatascience.com/machine-learning-in-finance-why-what-how-d524a2357b56" TargetMode="External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hyperlink" Target="https://towardsdatascience.com/machine-learning-in-finance-why-what-how-d524a2357b56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hyperlink" Target="https://towardsdatascience.com/machine-learning-in-finance-why-what-how-d524a2357b56" TargetMode="Externa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0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11.png"/><Relationship Id="rId4" Type="http://schemas.openxmlformats.org/officeDocument/2006/relationships/hyperlink" Target="https://towardsdatascience.com/machine-learning-in-finance-why-what-how-d524a2357b56" TargetMode="External"/><Relationship Id="rId9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00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11.png"/><Relationship Id="rId4" Type="http://schemas.openxmlformats.org/officeDocument/2006/relationships/hyperlink" Target="https://towardsdatascience.com/machine-learning-in-finance-why-what-how-d524a2357b56" TargetMode="External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hyperlink" Target="https://towardsdatascience.com/machine-learning-in-finance-why-what-how-d524a2357b56" TargetMode="External"/><Relationship Id="rId9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1.png"/><Relationship Id="rId4" Type="http://schemas.openxmlformats.org/officeDocument/2006/relationships/image" Target="../media/image39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401.png"/><Relationship Id="rId4" Type="http://schemas.openxmlformats.org/officeDocument/2006/relationships/image" Target="../media/image39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401.png"/><Relationship Id="rId4" Type="http://schemas.openxmlformats.org/officeDocument/2006/relationships/image" Target="../media/image39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401.png"/><Relationship Id="rId4" Type="http://schemas.openxmlformats.org/officeDocument/2006/relationships/image" Target="../media/image3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401.png"/><Relationship Id="rId4" Type="http://schemas.openxmlformats.org/officeDocument/2006/relationships/image" Target="../media/image39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5" Type="http://schemas.openxmlformats.org/officeDocument/2006/relationships/image" Target="../media/image401.png"/><Relationship Id="rId4" Type="http://schemas.openxmlformats.org/officeDocument/2006/relationships/image" Target="../media/image39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3.png"/><Relationship Id="rId26" Type="http://schemas.openxmlformats.org/officeDocument/2006/relationships/image" Target="../media/image21.png"/><Relationship Id="rId3" Type="http://schemas.openxmlformats.org/officeDocument/2006/relationships/hyperlink" Target="https://towardsdatascience.com/machine-learning-in-finance-why-what-how-d524a2357b56" TargetMode="External"/><Relationship Id="rId21" Type="http://schemas.openxmlformats.org/officeDocument/2006/relationships/image" Target="../media/image16.png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52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4" Type="http://schemas.openxmlformats.org/officeDocument/2006/relationships/image" Target="../media/image19.png"/><Relationship Id="rId23" Type="http://schemas.openxmlformats.org/officeDocument/2006/relationships/image" Target="../media/image18.png"/><Relationship Id="rId28" Type="http://schemas.openxmlformats.org/officeDocument/2006/relationships/image" Target="../media/image49.png"/><Relationship Id="rId19" Type="http://schemas.openxmlformats.org/officeDocument/2006/relationships/image" Target="../media/image14.png"/><Relationship Id="rId4" Type="http://schemas.openxmlformats.org/officeDocument/2006/relationships/image" Target="../media/image38.png"/><Relationship Id="rId22" Type="http://schemas.openxmlformats.org/officeDocument/2006/relationships/image" Target="../media/image17.png"/><Relationship Id="rId27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3.png"/><Relationship Id="rId26" Type="http://schemas.openxmlformats.org/officeDocument/2006/relationships/image" Target="../media/image21.png"/><Relationship Id="rId3" Type="http://schemas.openxmlformats.org/officeDocument/2006/relationships/hyperlink" Target="https://towardsdatascience.com/machine-learning-in-finance-why-what-how-d524a2357b56" TargetMode="External"/><Relationship Id="rId21" Type="http://schemas.openxmlformats.org/officeDocument/2006/relationships/image" Target="../media/image16.png"/><Relationship Id="rId17" Type="http://schemas.openxmlformats.org/officeDocument/2006/relationships/image" Target="../media/image12.png"/><Relationship Id="rId25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53.png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24" Type="http://schemas.openxmlformats.org/officeDocument/2006/relationships/image" Target="../media/image19.png"/><Relationship Id="rId23" Type="http://schemas.openxmlformats.org/officeDocument/2006/relationships/image" Target="../media/image18.png"/><Relationship Id="rId28" Type="http://schemas.openxmlformats.org/officeDocument/2006/relationships/image" Target="../media/image49.png"/><Relationship Id="rId19" Type="http://schemas.openxmlformats.org/officeDocument/2006/relationships/image" Target="../media/image14.png"/><Relationship Id="rId4" Type="http://schemas.openxmlformats.org/officeDocument/2006/relationships/image" Target="../media/image7.png"/><Relationship Id="rId22" Type="http://schemas.openxmlformats.org/officeDocument/2006/relationships/image" Target="../media/image17.png"/><Relationship Id="rId27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in-finance-why-what-how-d524a2357b56" TargetMode="External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png"/><Relationship Id="rId5" Type="http://schemas.openxmlformats.org/officeDocument/2006/relationships/image" Target="../media/image40.png"/><Relationship Id="rId4" Type="http://schemas.openxmlformats.org/officeDocument/2006/relationships/image" Target="../media/image5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5.png"/><Relationship Id="rId5" Type="http://schemas.openxmlformats.org/officeDocument/2006/relationships/image" Target="../media/image570.png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70.png"/><Relationship Id="rId5" Type="http://schemas.openxmlformats.org/officeDocument/2006/relationships/image" Target="../media/image47.png"/><Relationship Id="rId4" Type="http://schemas.openxmlformats.org/officeDocument/2006/relationships/image" Target="../media/image17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7" Type="http://schemas.openxmlformats.org/officeDocument/2006/relationships/image" Target="../media/image57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7.png"/><Relationship Id="rId5" Type="http://schemas.openxmlformats.org/officeDocument/2006/relationships/image" Target="../media/image181.png"/><Relationship Id="rId4" Type="http://schemas.openxmlformats.org/officeDocument/2006/relationships/image" Target="../media/image17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0.png"/><Relationship Id="rId5" Type="http://schemas.openxmlformats.org/officeDocument/2006/relationships/image" Target="../media/image181.png"/><Relationship Id="rId4" Type="http://schemas.openxmlformats.org/officeDocument/2006/relationships/image" Target="../media/image170.png"/><Relationship Id="rId9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towardsdatascience.com/machine-learning-in-finance-why-what-how-d524a2357b56" TargetMode="Externa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0.png"/><Relationship Id="rId5" Type="http://schemas.openxmlformats.org/officeDocument/2006/relationships/image" Target="../media/image181.png"/><Relationship Id="rId4" Type="http://schemas.openxmlformats.org/officeDocument/2006/relationships/image" Target="../media/image170.png"/><Relationship Id="rId9" Type="http://schemas.openxmlformats.org/officeDocument/2006/relationships/image" Target="../media/image45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0.pn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0.png"/><Relationship Id="rId5" Type="http://schemas.openxmlformats.org/officeDocument/2006/relationships/image" Target="../media/image181.png"/><Relationship Id="rId4" Type="http://schemas.openxmlformats.org/officeDocument/2006/relationships/image" Target="../media/image170.png"/><Relationship Id="rId9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in-finance-why-what-how-d524a2357b56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1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towardsdatascience.com/machine-learning-in-finance-why-what-how-d524a2357b56" TargetMode="Externa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in-finance-why-what-how-d524a2357b56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4.png"/><Relationship Id="rId4" Type="http://schemas.openxmlformats.org/officeDocument/2006/relationships/image" Target="../media/image6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in-finance-why-what-how-d524a2357b56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in-finance-why-what-how-d524a2357b56" TargetMode="External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in-finance-why-what-how-d524a2357b56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in-finance-why-what-how-d524a2357b56" TargetMode="External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hyperlink" Target="https://towardsdatascience.com/machine-learning-in-finance-why-what-how-d524a2357b56" TargetMode="External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hyperlink" Target="https://towardsdatascience.com/machine-learning-in-finance-why-what-how-d524a2357b56" TargetMode="External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7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hyperlink" Target="https://towardsdatascience.com/machine-learning-in-finance-why-what-how-d524a2357b56" TargetMode="Externa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87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hyperlink" Target="https://towardsdatascience.com/machine-learning-in-finance-why-what-how-d524a2357b56" TargetMode="Externa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400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hyperlink" Target="https://towardsdatascience.com/machine-learning-in-finance-why-what-how-d524a2357b5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in-finance-why-what-how-d524a2357b5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in-finance-why-what-how-d524a2357b56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in-finance-why-what-how-d524a2357b56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in-finance-why-what-how-d524a2357b56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in-finance-why-what-how-d524a2357b56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in-finance-why-what-how-d524a2357b56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0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in-finance-why-what-how-d524a2357b56" TargetMode="External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0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960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4.png"/><Relationship Id="rId4" Type="http://schemas.openxmlformats.org/officeDocument/2006/relationships/hyperlink" Target="https://towardsdatascience.com/machine-learning-in-finance-why-what-how-d524a2357b56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in-finance-why-what-how-d524a2357b56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26" Type="http://schemas.openxmlformats.org/officeDocument/2006/relationships/image" Target="../media/image114.png"/><Relationship Id="rId21" Type="http://schemas.openxmlformats.org/officeDocument/2006/relationships/image" Target="../media/image109.png"/><Relationship Id="rId34" Type="http://schemas.openxmlformats.org/officeDocument/2006/relationships/image" Target="../media/image122.png"/><Relationship Id="rId7" Type="http://schemas.openxmlformats.org/officeDocument/2006/relationships/image" Target="../media/image94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5" Type="http://schemas.openxmlformats.org/officeDocument/2006/relationships/image" Target="../media/image113.png"/><Relationship Id="rId33" Type="http://schemas.openxmlformats.org/officeDocument/2006/relationships/image" Target="../media/image121.png"/><Relationship Id="rId38" Type="http://schemas.openxmlformats.org/officeDocument/2006/relationships/image" Target="../media/image126.png"/><Relationship Id="rId2" Type="http://schemas.openxmlformats.org/officeDocument/2006/relationships/notesSlide" Target="../notesSlides/notesSlide69.xml"/><Relationship Id="rId16" Type="http://schemas.openxmlformats.org/officeDocument/2006/relationships/image" Target="../media/image104.png"/><Relationship Id="rId20" Type="http://schemas.openxmlformats.org/officeDocument/2006/relationships/image" Target="../media/image108.png"/><Relationship Id="rId29" Type="http://schemas.openxmlformats.org/officeDocument/2006/relationships/image" Target="../media/image1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2.png"/><Relationship Id="rId11" Type="http://schemas.openxmlformats.org/officeDocument/2006/relationships/image" Target="../media/image99.png"/><Relationship Id="rId24" Type="http://schemas.openxmlformats.org/officeDocument/2006/relationships/image" Target="../media/image112.png"/><Relationship Id="rId32" Type="http://schemas.openxmlformats.org/officeDocument/2006/relationships/image" Target="../media/image120.png"/><Relationship Id="rId37" Type="http://schemas.openxmlformats.org/officeDocument/2006/relationships/image" Target="../media/image125.png"/><Relationship Id="rId5" Type="http://schemas.openxmlformats.org/officeDocument/2006/relationships/image" Target="../media/image21.png"/><Relationship Id="rId15" Type="http://schemas.openxmlformats.org/officeDocument/2006/relationships/image" Target="../media/image103.png"/><Relationship Id="rId23" Type="http://schemas.openxmlformats.org/officeDocument/2006/relationships/image" Target="../media/image111.png"/><Relationship Id="rId28" Type="http://schemas.openxmlformats.org/officeDocument/2006/relationships/image" Target="../media/image116.png"/><Relationship Id="rId36" Type="http://schemas.openxmlformats.org/officeDocument/2006/relationships/image" Target="../media/image124.png"/><Relationship Id="rId10" Type="http://schemas.openxmlformats.org/officeDocument/2006/relationships/image" Target="../media/image98.png"/><Relationship Id="rId19" Type="http://schemas.openxmlformats.org/officeDocument/2006/relationships/image" Target="../media/image107.png"/><Relationship Id="rId31" Type="http://schemas.openxmlformats.org/officeDocument/2006/relationships/image" Target="../media/image119.png"/><Relationship Id="rId4" Type="http://schemas.openxmlformats.org/officeDocument/2006/relationships/image" Target="../media/image2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Relationship Id="rId22" Type="http://schemas.openxmlformats.org/officeDocument/2006/relationships/image" Target="../media/image110.png"/><Relationship Id="rId27" Type="http://schemas.openxmlformats.org/officeDocument/2006/relationships/image" Target="../media/image115.png"/><Relationship Id="rId30" Type="http://schemas.openxmlformats.org/officeDocument/2006/relationships/image" Target="../media/image118.png"/><Relationship Id="rId35" Type="http://schemas.openxmlformats.org/officeDocument/2006/relationships/image" Target="../media/image123.png"/><Relationship Id="rId8" Type="http://schemas.openxmlformats.org/officeDocument/2006/relationships/image" Target="../media/image95.png"/><Relationship Id="rId3" Type="http://schemas.openxmlformats.org/officeDocument/2006/relationships/hyperlink" Target="https://towardsdatascience.com/machine-learning-in-finance-why-what-how-d524a2357b5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towardsdatascience.com/machine-learning-in-finance-why-what-how-d524a2357b56" TargetMode="External"/><Relationship Id="rId4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1.png"/><Relationship Id="rId18" Type="http://schemas.openxmlformats.org/officeDocument/2006/relationships/image" Target="../media/image106.png"/><Relationship Id="rId26" Type="http://schemas.openxmlformats.org/officeDocument/2006/relationships/image" Target="../media/image114.png"/><Relationship Id="rId21" Type="http://schemas.openxmlformats.org/officeDocument/2006/relationships/image" Target="../media/image109.png"/><Relationship Id="rId34" Type="http://schemas.openxmlformats.org/officeDocument/2006/relationships/image" Target="../media/image122.png"/><Relationship Id="rId7" Type="http://schemas.openxmlformats.org/officeDocument/2006/relationships/image" Target="../media/image94.png"/><Relationship Id="rId12" Type="http://schemas.openxmlformats.org/officeDocument/2006/relationships/image" Target="../media/image100.png"/><Relationship Id="rId17" Type="http://schemas.openxmlformats.org/officeDocument/2006/relationships/image" Target="../media/image105.png"/><Relationship Id="rId25" Type="http://schemas.openxmlformats.org/officeDocument/2006/relationships/image" Target="../media/image113.png"/><Relationship Id="rId33" Type="http://schemas.openxmlformats.org/officeDocument/2006/relationships/image" Target="../media/image121.png"/><Relationship Id="rId38" Type="http://schemas.openxmlformats.org/officeDocument/2006/relationships/image" Target="../media/image126.png"/><Relationship Id="rId2" Type="http://schemas.openxmlformats.org/officeDocument/2006/relationships/notesSlide" Target="../notesSlides/notesSlide70.xml"/><Relationship Id="rId16" Type="http://schemas.openxmlformats.org/officeDocument/2006/relationships/image" Target="../media/image104.png"/><Relationship Id="rId20" Type="http://schemas.openxmlformats.org/officeDocument/2006/relationships/image" Target="../media/image108.png"/><Relationship Id="rId29" Type="http://schemas.openxmlformats.org/officeDocument/2006/relationships/image" Target="../media/image1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2.png"/><Relationship Id="rId11" Type="http://schemas.openxmlformats.org/officeDocument/2006/relationships/image" Target="../media/image99.png"/><Relationship Id="rId24" Type="http://schemas.openxmlformats.org/officeDocument/2006/relationships/image" Target="../media/image112.png"/><Relationship Id="rId32" Type="http://schemas.openxmlformats.org/officeDocument/2006/relationships/image" Target="../media/image120.png"/><Relationship Id="rId37" Type="http://schemas.openxmlformats.org/officeDocument/2006/relationships/image" Target="../media/image125.png"/><Relationship Id="rId5" Type="http://schemas.openxmlformats.org/officeDocument/2006/relationships/image" Target="../media/image21.png"/><Relationship Id="rId15" Type="http://schemas.openxmlformats.org/officeDocument/2006/relationships/image" Target="../media/image103.png"/><Relationship Id="rId23" Type="http://schemas.openxmlformats.org/officeDocument/2006/relationships/image" Target="../media/image111.png"/><Relationship Id="rId28" Type="http://schemas.openxmlformats.org/officeDocument/2006/relationships/image" Target="../media/image116.png"/><Relationship Id="rId36" Type="http://schemas.openxmlformats.org/officeDocument/2006/relationships/image" Target="../media/image124.png"/><Relationship Id="rId10" Type="http://schemas.openxmlformats.org/officeDocument/2006/relationships/image" Target="../media/image98.png"/><Relationship Id="rId19" Type="http://schemas.openxmlformats.org/officeDocument/2006/relationships/image" Target="../media/image107.png"/><Relationship Id="rId31" Type="http://schemas.openxmlformats.org/officeDocument/2006/relationships/image" Target="../media/image119.png"/><Relationship Id="rId4" Type="http://schemas.openxmlformats.org/officeDocument/2006/relationships/image" Target="../media/image22.png"/><Relationship Id="rId9" Type="http://schemas.openxmlformats.org/officeDocument/2006/relationships/image" Target="../media/image97.png"/><Relationship Id="rId14" Type="http://schemas.openxmlformats.org/officeDocument/2006/relationships/image" Target="../media/image102.png"/><Relationship Id="rId22" Type="http://schemas.openxmlformats.org/officeDocument/2006/relationships/image" Target="../media/image110.png"/><Relationship Id="rId27" Type="http://schemas.openxmlformats.org/officeDocument/2006/relationships/image" Target="../media/image115.png"/><Relationship Id="rId30" Type="http://schemas.openxmlformats.org/officeDocument/2006/relationships/image" Target="../media/image118.png"/><Relationship Id="rId35" Type="http://schemas.openxmlformats.org/officeDocument/2006/relationships/image" Target="../media/image123.png"/><Relationship Id="rId8" Type="http://schemas.openxmlformats.org/officeDocument/2006/relationships/image" Target="../media/image95.png"/><Relationship Id="rId3" Type="http://schemas.openxmlformats.org/officeDocument/2006/relationships/hyperlink" Target="https://towardsdatascience.com/machine-learning-in-finance-why-what-how-d524a2357b56" TargetMode="Externa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towardsdatascience.com/machine-learning-in-finance-why-what-how-d524a2357b56" TargetMode="Externa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in-finance-why-what-how-d524a2357b56" TargetMode="Externa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8.png"/><Relationship Id="rId4" Type="http://schemas.openxmlformats.org/officeDocument/2006/relationships/image" Target="../media/image86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in-finance-why-what-how-d524a2357b56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060.png"/><Relationship Id="rId7" Type="http://schemas.openxmlformats.org/officeDocument/2006/relationships/image" Target="../media/image127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6.png"/><Relationship Id="rId5" Type="http://schemas.openxmlformats.org/officeDocument/2006/relationships/image" Target="../media/image91.png"/><Relationship Id="rId4" Type="http://schemas.openxmlformats.org/officeDocument/2006/relationships/hyperlink" Target="https://towardsdatascience.com/machine-learning-in-finance-why-what-how-d524a2357b56" TargetMode="Externa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060.png"/><Relationship Id="rId7" Type="http://schemas.openxmlformats.org/officeDocument/2006/relationships/image" Target="../media/image128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6.png"/><Relationship Id="rId5" Type="http://schemas.openxmlformats.org/officeDocument/2006/relationships/image" Target="../media/image91.png"/><Relationship Id="rId4" Type="http://schemas.openxmlformats.org/officeDocument/2006/relationships/hyperlink" Target="https://towardsdatascience.com/machine-learning-in-finance-why-what-how-d524a2357b56" TargetMode="External"/><Relationship Id="rId9" Type="http://schemas.openxmlformats.org/officeDocument/2006/relationships/image" Target="../media/image1120.png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140.png"/><Relationship Id="rId7" Type="http://schemas.openxmlformats.org/officeDocument/2006/relationships/image" Target="../media/image128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6.png"/><Relationship Id="rId5" Type="http://schemas.openxmlformats.org/officeDocument/2006/relationships/image" Target="../media/image91.png"/><Relationship Id="rId10" Type="http://schemas.openxmlformats.org/officeDocument/2006/relationships/image" Target="../media/image1120.png"/><Relationship Id="rId4" Type="http://schemas.openxmlformats.org/officeDocument/2006/relationships/hyperlink" Target="https://towardsdatascience.com/machine-learning-in-finance-why-what-how-d524a2357b56" TargetMode="External"/><Relationship Id="rId9" Type="http://schemas.openxmlformats.org/officeDocument/2006/relationships/image" Target="../media/image1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hyperlink" Target="https://towardsdatascience.com/machine-learning-in-finance-why-what-how-d524a2357b56" TargetMode="Externa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hyperlink" Target="https://towardsdatascience.com/machine-learning-in-finance-why-what-how-d524a2357b5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/>
          </p:cNvSpPr>
          <p:nvPr/>
        </p:nvSpPr>
        <p:spPr bwMode="auto">
          <a:xfrm>
            <a:off x="-76200" y="914400"/>
            <a:ext cx="9144000" cy="1676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4572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9144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3716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1828800" indent="0" algn="ctr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2400" b="1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tx1"/>
                </a:solidFill>
                <a:ea typeface="+mn-ea"/>
              </a:rPr>
              <a:t>Decision Tree</a:t>
            </a:r>
            <a:endParaRPr lang="en-US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2400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2400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br>
              <a:rPr lang="en-US" sz="2400" dirty="0">
                <a:ea typeface="+mn-ea"/>
              </a:rPr>
            </a:br>
            <a:endParaRPr lang="en-US" sz="2400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endParaRPr lang="en-US" sz="2000" dirty="0">
              <a:ea typeface="+mn-ea"/>
            </a:endParaRPr>
          </a:p>
          <a:p>
            <a:pPr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sz="2000" b="1" dirty="0">
                <a:ea typeface="+mn-ea"/>
              </a:rPr>
              <a:t>Ali Nazari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81000" y="6096000"/>
            <a:ext cx="8382000" cy="0"/>
          </a:xfrm>
          <a:prstGeom prst="line">
            <a:avLst/>
          </a:prstGeom>
          <a:ln w="19050" cmpd="sng">
            <a:solidFill>
              <a:srgbClr val="29497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7620000" y="6248400"/>
            <a:ext cx="1219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6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Regression trees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7AAA4-4A6D-4DD2-B5FB-AE29B88C4CBD}"/>
              </a:ext>
            </a:extLst>
          </p:cNvPr>
          <p:cNvSpPr/>
          <p:nvPr/>
        </p:nvSpPr>
        <p:spPr>
          <a:xfrm>
            <a:off x="397669" y="793523"/>
            <a:ext cx="8593931" cy="53024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Consider a binary tree on 2-dimensional space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The decision tree partitions the input space into regions                    where 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For every observation that falls into the same rectangle, we make the same prediction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17411">
            <a:extLst>
              <a:ext uri="{FF2B5EF4-FFF2-40B4-BE49-F238E27FC236}">
                <a16:creationId xmlns:a16="http://schemas.microsoft.com/office/drawing/2014/main" id="{5D2B19BF-E599-4D8E-AADA-B1F9BE5EC80D}"/>
              </a:ext>
            </a:extLst>
          </p:cNvPr>
          <p:cNvSpPr txBox="1"/>
          <p:nvPr/>
        </p:nvSpPr>
        <p:spPr>
          <a:xfrm>
            <a:off x="304800" y="6308953"/>
            <a:ext cx="830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2">
                    <a:lumMod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: A Introduction to Statistical Learning with Application in R, Trever Hastie and Rob </a:t>
            </a:r>
            <a:r>
              <a:rPr lang="en-US" sz="800" dirty="0" err="1">
                <a:solidFill>
                  <a:schemeClr val="bg2">
                    <a:lumMod val="10000"/>
                  </a:schemeClr>
                </a:solidFill>
              </a:rPr>
              <a:t>Tibshirani</a:t>
            </a:r>
            <a:endParaRPr lang="en-US" sz="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0BD671-7130-4419-BB44-F25CD2DF456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37726" y="971251"/>
            <a:ext cx="2703803" cy="258692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AA230E-4C59-42AA-AA99-14C7B9A732C5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20365" y="3962400"/>
            <a:ext cx="1142435" cy="296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DB77A3-9B67-44A3-BF5D-ABD18A703C9F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85340" y="4477854"/>
            <a:ext cx="2500608" cy="29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12CDDD-6F29-40B3-8494-F1C9805A339D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7800" y="4438875"/>
            <a:ext cx="2217621" cy="3854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ED5FC4-559C-4599-B3D5-337399498204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87421" y="5433118"/>
            <a:ext cx="2500609" cy="779367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9B75E326-EDC1-4F95-BC33-2C7A12191C6E}"/>
              </a:ext>
            </a:extLst>
          </p:cNvPr>
          <p:cNvGrpSpPr/>
          <p:nvPr/>
        </p:nvGrpSpPr>
        <p:grpSpPr>
          <a:xfrm>
            <a:off x="494071" y="1461701"/>
            <a:ext cx="3011129" cy="2500699"/>
            <a:chOff x="4275538" y="3628290"/>
            <a:chExt cx="3496861" cy="2896107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787E2DF-66E5-4679-95BF-41F5B74C1E7D}"/>
                </a:ext>
              </a:extLst>
            </p:cNvPr>
            <p:cNvGrpSpPr/>
            <p:nvPr/>
          </p:nvGrpSpPr>
          <p:grpSpPr>
            <a:xfrm>
              <a:off x="5105400" y="3628290"/>
              <a:ext cx="2362200" cy="2209800"/>
              <a:chOff x="914400" y="3657600"/>
              <a:chExt cx="2362200" cy="2209800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7F24FCA-6373-4079-8507-0ED2D95C7530}"/>
                  </a:ext>
                </a:extLst>
              </p:cNvPr>
              <p:cNvSpPr/>
              <p:nvPr/>
            </p:nvSpPr>
            <p:spPr>
              <a:xfrm>
                <a:off x="914400" y="3657600"/>
                <a:ext cx="2362200" cy="22098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CFCA78C-9BC6-48CE-A0E0-4A95B11E8206}"/>
                  </a:ext>
                </a:extLst>
              </p:cNvPr>
              <p:cNvCxnSpPr/>
              <p:nvPr/>
            </p:nvCxnSpPr>
            <p:spPr>
              <a:xfrm>
                <a:off x="1676400" y="3657600"/>
                <a:ext cx="0" cy="2209800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DF65ECD1-F5F4-4430-8A18-503511CA41B2}"/>
                  </a:ext>
                </a:extLst>
              </p:cNvPr>
              <p:cNvCxnSpPr/>
              <p:nvPr/>
            </p:nvCxnSpPr>
            <p:spPr>
              <a:xfrm>
                <a:off x="2286000" y="3657600"/>
                <a:ext cx="0" cy="2209800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36DE4204-55CE-4AD3-9FAE-95955AFE7A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0" y="4343400"/>
                <a:ext cx="990600" cy="0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61F9B64-16B5-4737-A307-86A4B7138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4400" y="5029200"/>
                <a:ext cx="762000" cy="0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ED201DDC-6AD0-4C40-A328-2B0E9D1440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177541" y="5283146"/>
                <a:ext cx="284881" cy="245130"/>
              </a:xfrm>
              <a:prstGeom prst="rect">
                <a:avLst/>
              </a:prstGeom>
            </p:spPr>
          </p:pic>
          <p:pic>
            <p:nvPicPr>
              <p:cNvPr id="56" name="Picture 55">
                <a:extLst>
                  <a:ext uri="{FF2B5EF4-FFF2-40B4-BE49-F238E27FC236}">
                    <a16:creationId xmlns:a16="http://schemas.microsoft.com/office/drawing/2014/main" id="{7CF7CDCA-13C7-4F7F-A578-C01B20E19D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177282" y="4177868"/>
                <a:ext cx="306489" cy="226535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4A4662A4-1EF4-45FF-8AA6-7F20C76DC4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826731" y="4641247"/>
                <a:ext cx="273751" cy="235553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C0F6F76A-2CC6-4CAF-A80A-6A767DE649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628055" y="5029200"/>
                <a:ext cx="306489" cy="279245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C4F94D86-4914-4718-BF9B-5E79847193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628056" y="3860877"/>
                <a:ext cx="306489" cy="279246"/>
              </a:xfrm>
              <a:prstGeom prst="rect">
                <a:avLst/>
              </a:prstGeom>
            </p:spPr>
          </p:pic>
        </p:grp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F325C94-751B-483C-A121-9303815B20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493352" y="4171261"/>
              <a:ext cx="279047" cy="286202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2879F1BA-2577-4470-ADF3-3F0EFF086C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839866" y="4893357"/>
              <a:ext cx="247270" cy="281613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4E380A5-59B7-45BD-A445-244ECBCF8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34977" y="5807542"/>
              <a:ext cx="264845" cy="386531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5433DC9B-4D0F-468C-B6B1-BC9CF691183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18461" y="5823799"/>
              <a:ext cx="317078" cy="339726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D5B66693-6FC4-45E8-8AA6-7DBEA2166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75538" y="4447893"/>
              <a:ext cx="364324" cy="500173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4DA58A02-769E-43B1-9894-D8FC6EFBA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981782" y="6163525"/>
              <a:ext cx="458736" cy="3608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3366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Regression trees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C7AAA4-4A6D-4DD2-B5FB-AE29B88C4CBD}"/>
                  </a:ext>
                </a:extLst>
              </p:cNvPr>
              <p:cNvSpPr/>
              <p:nvPr/>
            </p:nvSpPr>
            <p:spPr>
              <a:xfrm>
                <a:off x="370630" y="1601920"/>
                <a:ext cx="8620970" cy="42926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1pPr>
                <a:lvl2pPr marL="171450" indent="-17145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How do we pick the predicted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in each region?</a:t>
                </a:r>
              </a:p>
              <a:p>
                <a:pPr marL="1258888" lvl="2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2C7AAA4-4A6D-4DD2-B5FB-AE29B88C4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30" y="1601920"/>
                <a:ext cx="8620970" cy="4292637"/>
              </a:xfrm>
              <a:prstGeom prst="rect">
                <a:avLst/>
              </a:prstGeom>
              <a:blipFill rotWithShape="0">
                <a:blip r:embed="rId3"/>
                <a:stretch>
                  <a:fillRect t="-8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17411">
            <a:extLst>
              <a:ext uri="{FF2B5EF4-FFF2-40B4-BE49-F238E27FC236}">
                <a16:creationId xmlns:a16="http://schemas.microsoft.com/office/drawing/2014/main" id="{5D2B19BF-E599-4D8E-AADA-B1F9BE5EC80D}"/>
              </a:ext>
            </a:extLst>
          </p:cNvPr>
          <p:cNvSpPr txBox="1"/>
          <p:nvPr/>
        </p:nvSpPr>
        <p:spPr>
          <a:xfrm>
            <a:off x="304800" y="6308953"/>
            <a:ext cx="830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2">
                    <a:lumMod val="1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: David Rosenberg lecture notes- Foundations of Machine Learning, Bloomberg ML EDU 2017</a:t>
            </a:r>
            <a:endParaRPr lang="en-US" sz="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ED5FC4-559C-4599-B3D5-33739949820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71800" y="822553"/>
            <a:ext cx="2500609" cy="77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9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Regression trees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C7AAA4-4A6D-4DD2-B5FB-AE29B88C4CBD}"/>
                  </a:ext>
                </a:extLst>
              </p:cNvPr>
              <p:cNvSpPr/>
              <p:nvPr/>
            </p:nvSpPr>
            <p:spPr>
              <a:xfrm>
                <a:off x="370630" y="1601920"/>
                <a:ext cx="8620970" cy="42926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1pPr>
                <a:lvl2pPr marL="171450" indent="-17145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How do we pick the predicted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in each region?</a:t>
                </a:r>
              </a:p>
              <a:p>
                <a:pPr marL="1258888" lvl="2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b="1" dirty="0">
                    <a:solidFill>
                      <a:srgbClr val="0000CC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mean</a:t>
                </a: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of the response values for all training data that fall into the region</a:t>
                </a:r>
              </a:p>
              <a:p>
                <a:pPr marL="1716088" lvl="3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for squared error loss function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Norm), it is optimal</a:t>
                </a:r>
              </a:p>
              <a:p>
                <a:pPr marL="1258888" lvl="2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median of the response values for all training data that fall into the region</a:t>
                </a:r>
              </a:p>
              <a:p>
                <a:pPr marL="1716088" lvl="3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for absolute error loss function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Norm), it is optimal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C7AAA4-4A6D-4DD2-B5FB-AE29B88C4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30" y="1601920"/>
                <a:ext cx="8620970" cy="4292637"/>
              </a:xfrm>
              <a:prstGeom prst="rect">
                <a:avLst/>
              </a:prstGeom>
              <a:blipFill>
                <a:blip r:embed="rId3"/>
                <a:stretch>
                  <a:fillRect t="-8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17411">
            <a:extLst>
              <a:ext uri="{FF2B5EF4-FFF2-40B4-BE49-F238E27FC236}">
                <a16:creationId xmlns:a16="http://schemas.microsoft.com/office/drawing/2014/main" id="{5D2B19BF-E599-4D8E-AADA-B1F9BE5EC80D}"/>
              </a:ext>
            </a:extLst>
          </p:cNvPr>
          <p:cNvSpPr txBox="1"/>
          <p:nvPr/>
        </p:nvSpPr>
        <p:spPr>
          <a:xfrm>
            <a:off x="304800" y="6308953"/>
            <a:ext cx="830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2">
                    <a:lumMod val="1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: David Rosenberg lecture notes- Foundations of Machine Learning, Bloomberg ML EDU 2017</a:t>
            </a:r>
            <a:endParaRPr lang="en-US" sz="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ED5FC4-559C-4599-B3D5-33739949820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71800" y="822553"/>
            <a:ext cx="2500609" cy="77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6839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Regression trees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C7AAA4-4A6D-4DD2-B5FB-AE29B88C4CBD}"/>
                  </a:ext>
                </a:extLst>
              </p:cNvPr>
              <p:cNvSpPr/>
              <p:nvPr/>
            </p:nvSpPr>
            <p:spPr>
              <a:xfrm>
                <a:off x="370630" y="1601920"/>
                <a:ext cx="8620970" cy="42926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1pPr>
                <a:lvl2pPr marL="171450" indent="-17145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How do we pick the predicted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in each region?</a:t>
                </a:r>
              </a:p>
              <a:p>
                <a:pPr marL="1258888" lvl="2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b="1" dirty="0">
                    <a:solidFill>
                      <a:srgbClr val="0000CC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mean</a:t>
                </a: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of the response values for all training data that fall into the region</a:t>
                </a:r>
              </a:p>
              <a:p>
                <a:pPr marL="1716088" lvl="3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for squared error loss function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Norm), it is optimal</a:t>
                </a:r>
              </a:p>
              <a:p>
                <a:pPr marL="1258888" lvl="2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median of the response values for all training data that fall into the region</a:t>
                </a:r>
              </a:p>
              <a:p>
                <a:pPr marL="1716088" lvl="3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for absolute error loss function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Norm), it is optimal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Let’s treat it as regression problem:</a:t>
                </a:r>
              </a:p>
              <a:p>
                <a:pPr marL="1258888" lvl="2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The goal: find a tree that minimizes the squared error on training set</a:t>
                </a:r>
              </a:p>
              <a:p>
                <a:pPr marL="1258888" lvl="2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258888" lvl="2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258888" lvl="2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For any rectangle, the goal is to find a constant term that approximates the rectangle the best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2C7AAA4-4A6D-4DD2-B5FB-AE29B88C4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30" y="1601920"/>
                <a:ext cx="8620970" cy="4292637"/>
              </a:xfrm>
              <a:prstGeom prst="rect">
                <a:avLst/>
              </a:prstGeom>
              <a:blipFill rotWithShape="0">
                <a:blip r:embed="rId3"/>
                <a:stretch>
                  <a:fillRect t="-8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17411">
            <a:extLst>
              <a:ext uri="{FF2B5EF4-FFF2-40B4-BE49-F238E27FC236}">
                <a16:creationId xmlns:a16="http://schemas.microsoft.com/office/drawing/2014/main" id="{5D2B19BF-E599-4D8E-AADA-B1F9BE5EC80D}"/>
              </a:ext>
            </a:extLst>
          </p:cNvPr>
          <p:cNvSpPr txBox="1"/>
          <p:nvPr/>
        </p:nvSpPr>
        <p:spPr>
          <a:xfrm>
            <a:off x="304800" y="6308953"/>
            <a:ext cx="830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2">
                    <a:lumMod val="1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: David Rosenberg lecture notes- Foundations of Machine Learning, Bloomberg ML EDU 2017</a:t>
            </a:r>
            <a:endParaRPr lang="en-US" sz="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ED5FC4-559C-4599-B3D5-33739949820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71800" y="822553"/>
            <a:ext cx="2500609" cy="77936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34B34D4-5B16-4862-9F27-B725506F7A80}"/>
              </a:ext>
            </a:extLst>
          </p:cNvPr>
          <p:cNvGrpSpPr/>
          <p:nvPr/>
        </p:nvGrpSpPr>
        <p:grpSpPr>
          <a:xfrm>
            <a:off x="2974256" y="4235324"/>
            <a:ext cx="2666099" cy="865106"/>
            <a:chOff x="2439301" y="2879260"/>
            <a:chExt cx="2666099" cy="86510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AE979C7-E5A8-4163-8E56-5DE411FA5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124200" y="2879260"/>
              <a:ext cx="1981200" cy="86510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4EF4DD2-DBF3-4D4B-AABC-9940D1CB9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39301" y="3181211"/>
              <a:ext cx="499190" cy="26120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FB8460C-2004-4D1F-BFE1-465D668F1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971800" y="3235611"/>
              <a:ext cx="250378" cy="152404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5CB294D-8944-4836-A768-EE869885BB99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23851" y="5854043"/>
            <a:ext cx="2500609" cy="31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8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Regression trees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C7AAA4-4A6D-4DD2-B5FB-AE29B88C4CBD}"/>
                  </a:ext>
                </a:extLst>
              </p:cNvPr>
              <p:cNvSpPr/>
              <p:nvPr/>
            </p:nvSpPr>
            <p:spPr>
              <a:xfrm>
                <a:off x="370630" y="1601920"/>
                <a:ext cx="8620970" cy="429263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1pPr>
                <a:lvl2pPr marL="171450" indent="-17145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How do we pick the predicted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c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in each region?</a:t>
                </a:r>
              </a:p>
              <a:p>
                <a:pPr marL="1258888" lvl="2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b="1" dirty="0">
                    <a:solidFill>
                      <a:srgbClr val="0000CC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mean</a:t>
                </a: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of the response values for all training data that fall into the region</a:t>
                </a:r>
              </a:p>
              <a:p>
                <a:pPr marL="1716088" lvl="3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for squared error loss function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Norm), it is optimal</a:t>
                </a:r>
              </a:p>
              <a:p>
                <a:pPr marL="1258888" lvl="2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median of the response values for all training data that fall into the region</a:t>
                </a:r>
              </a:p>
              <a:p>
                <a:pPr marL="1716088" lvl="3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for absolute error loss function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Norm), it is optimal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Let’s treat it as regression problem:</a:t>
                </a:r>
              </a:p>
              <a:p>
                <a:pPr marL="1258888" lvl="2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The goal: find a tree that minimizes the squared error on training set</a:t>
                </a:r>
              </a:p>
              <a:p>
                <a:pPr marL="1258888" lvl="2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258888" lvl="2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258888" lvl="2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For any rectangle, the goal is to find a constant term that approximates the rectangle the best</a:t>
                </a:r>
              </a:p>
              <a:p>
                <a:pPr marL="1258888" lvl="2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C7AAA4-4A6D-4DD2-B5FB-AE29B88C4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630" y="1601920"/>
                <a:ext cx="8620970" cy="4292637"/>
              </a:xfrm>
              <a:prstGeom prst="rect">
                <a:avLst/>
              </a:prstGeom>
              <a:blipFill>
                <a:blip r:embed="rId3"/>
                <a:stretch>
                  <a:fillRect t="-8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17411">
            <a:extLst>
              <a:ext uri="{FF2B5EF4-FFF2-40B4-BE49-F238E27FC236}">
                <a16:creationId xmlns:a16="http://schemas.microsoft.com/office/drawing/2014/main" id="{5D2B19BF-E599-4D8E-AADA-B1F9BE5EC80D}"/>
              </a:ext>
            </a:extLst>
          </p:cNvPr>
          <p:cNvSpPr txBox="1"/>
          <p:nvPr/>
        </p:nvSpPr>
        <p:spPr>
          <a:xfrm>
            <a:off x="304800" y="6308953"/>
            <a:ext cx="830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2">
                    <a:lumMod val="1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: David Rosenberg lecture notes- Foundations of Machine Learning, Bloomberg ML EDU 2017</a:t>
            </a:r>
            <a:endParaRPr lang="en-US" sz="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EED5FC4-559C-4599-B3D5-33739949820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71800" y="822553"/>
            <a:ext cx="2500609" cy="779367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34B34D4-5B16-4862-9F27-B725506F7A80}"/>
              </a:ext>
            </a:extLst>
          </p:cNvPr>
          <p:cNvGrpSpPr/>
          <p:nvPr/>
        </p:nvGrpSpPr>
        <p:grpSpPr>
          <a:xfrm>
            <a:off x="2974256" y="4235324"/>
            <a:ext cx="2666099" cy="865106"/>
            <a:chOff x="2439301" y="2879260"/>
            <a:chExt cx="2666099" cy="865106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AE979C7-E5A8-4163-8E56-5DE411FA5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124200" y="2879260"/>
              <a:ext cx="1981200" cy="865106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4EF4DD2-DBF3-4D4B-AABC-9940D1CB9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439301" y="3181211"/>
              <a:ext cx="499190" cy="261204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FB8460C-2004-4D1F-BFE1-465D668F1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971800" y="3235611"/>
              <a:ext cx="250378" cy="152404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2F3CDA8E-84A0-4E10-B0CA-8369F8DE18BA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28768" y="5791200"/>
            <a:ext cx="2411588" cy="29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086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Regression trees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C7AAA4-4A6D-4DD2-B5FB-AE29B88C4CBD}"/>
                  </a:ext>
                </a:extLst>
              </p:cNvPr>
              <p:cNvSpPr/>
              <p:nvPr/>
            </p:nvSpPr>
            <p:spPr>
              <a:xfrm>
                <a:off x="307258" y="793522"/>
                <a:ext cx="8620970" cy="53786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1pPr>
                <a:lvl2pPr marL="171450" indent="-17145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Finding the optimal tree (with given complexity) is an NP hard problem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Instead, we use </a:t>
                </a:r>
                <a:r>
                  <a:rPr lang="en-US" sz="1800" b="1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greedy</a:t>
                </a: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algorithm</a:t>
                </a:r>
              </a:p>
              <a:p>
                <a:pPr marL="1258888" lvl="2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Build the tree one node at a time, without thinking about future splits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Splitting</a:t>
                </a: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1800" b="1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variable                       </a:t>
                </a: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(assume, we have</a:t>
                </a:r>
                <a14:m>
                  <m:oMath xmlns:m="http://schemas.openxmlformats.org/officeDocument/2006/math">
                    <m:r>
                      <a:rPr lang="en-US" sz="1800" b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  <m:r>
                      <a:rPr lang="en-US" sz="1800" b="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𝑑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features)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Split point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the corresponding </a:t>
                </a:r>
                <a:r>
                  <a:rPr lang="en-US" sz="1800" b="1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partition</a:t>
                </a: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is: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b="1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b="1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The </a:t>
                </a:r>
                <a:r>
                  <a:rPr lang="en-US" sz="1800" b="1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prediction</a:t>
                </a: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values for the two regions: 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b="1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b="1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b="1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Goal: </a:t>
                </a: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𝑗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,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that minimizes the regression error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C7AAA4-4A6D-4DD2-B5FB-AE29B88C4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58" y="793522"/>
                <a:ext cx="8620970" cy="5378678"/>
              </a:xfrm>
              <a:prstGeom prst="rect">
                <a:avLst/>
              </a:prstGeom>
              <a:blipFill>
                <a:blip r:embed="rId3"/>
                <a:stretch>
                  <a:fillRect t="-56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17411">
            <a:extLst>
              <a:ext uri="{FF2B5EF4-FFF2-40B4-BE49-F238E27FC236}">
                <a16:creationId xmlns:a16="http://schemas.microsoft.com/office/drawing/2014/main" id="{5D2B19BF-E599-4D8E-AADA-B1F9BE5EC80D}"/>
              </a:ext>
            </a:extLst>
          </p:cNvPr>
          <p:cNvSpPr txBox="1"/>
          <p:nvPr/>
        </p:nvSpPr>
        <p:spPr>
          <a:xfrm>
            <a:off x="307258" y="6572910"/>
            <a:ext cx="830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2">
                    <a:lumMod val="1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: David Rosenberg lecture notes- Foundations of Machine Learning, Bloomberg ML EDU 2017</a:t>
            </a:r>
            <a:endParaRPr lang="en-US" sz="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C3AC68-A289-4D50-85F0-C9B59ECD905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4600" y="2057400"/>
            <a:ext cx="1295400" cy="2938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375627-7A65-4C5F-9EE8-F9070217CD6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45365" y="2362200"/>
            <a:ext cx="604217" cy="2746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F9C6B1-8196-4AA0-8D53-8A95AADFDCD1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30365" y="4343400"/>
            <a:ext cx="3254670" cy="7060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D02DA0-78B8-417B-A598-77603A2C27F0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86000" y="5542684"/>
            <a:ext cx="5257800" cy="7106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19A275-6669-4712-99C2-B301FA32B4E3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00400" y="3124200"/>
            <a:ext cx="2170143" cy="798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350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Regression trees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C7AAA4-4A6D-4DD2-B5FB-AE29B88C4CBD}"/>
                  </a:ext>
                </a:extLst>
              </p:cNvPr>
              <p:cNvSpPr/>
              <p:nvPr/>
            </p:nvSpPr>
            <p:spPr>
              <a:xfrm>
                <a:off x="307258" y="793522"/>
                <a:ext cx="8620970" cy="43551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1pPr>
                <a:lvl2pPr marL="171450" indent="-17145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Let’s concentrate on the case that we only have one feature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x</m:t>
                    </m:r>
                  </m:oMath>
                </a14:m>
                <a:endParaRPr lang="en-US" sz="1800" b="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C7AAA4-4A6D-4DD2-B5FB-AE29B88C4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58" y="793522"/>
                <a:ext cx="8620970" cy="435511"/>
              </a:xfrm>
              <a:prstGeom prst="rect">
                <a:avLst/>
              </a:prstGeom>
              <a:blipFill>
                <a:blip r:embed="rId3"/>
                <a:stretch>
                  <a:fillRect t="-6944" b="-55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4F9F8A-E77A-4542-A5F7-7512479BBA2C}"/>
              </a:ext>
            </a:extLst>
          </p:cNvPr>
          <p:cNvCxnSpPr/>
          <p:nvPr/>
        </p:nvCxnSpPr>
        <p:spPr>
          <a:xfrm flipV="1">
            <a:off x="2057400" y="1361768"/>
            <a:ext cx="0" cy="236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83BFD6-714F-4527-A231-4B22E361E8EC}"/>
              </a:ext>
            </a:extLst>
          </p:cNvPr>
          <p:cNvCxnSpPr>
            <a:cxnSpLocks/>
          </p:cNvCxnSpPr>
          <p:nvPr/>
        </p:nvCxnSpPr>
        <p:spPr>
          <a:xfrm>
            <a:off x="1905000" y="3581400"/>
            <a:ext cx="441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9FB686A-44C6-4690-848C-8F34262E4A92}"/>
              </a:ext>
            </a:extLst>
          </p:cNvPr>
          <p:cNvSpPr/>
          <p:nvPr/>
        </p:nvSpPr>
        <p:spPr>
          <a:xfrm>
            <a:off x="2133601" y="2057400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A42BB70-1AED-4A36-8269-D457790E9FE6}"/>
              </a:ext>
            </a:extLst>
          </p:cNvPr>
          <p:cNvSpPr/>
          <p:nvPr/>
        </p:nvSpPr>
        <p:spPr>
          <a:xfrm>
            <a:off x="2514600" y="2133600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8D1A4E-1AB0-487E-B320-50B54FEC0D11}"/>
              </a:ext>
            </a:extLst>
          </p:cNvPr>
          <p:cNvSpPr/>
          <p:nvPr/>
        </p:nvSpPr>
        <p:spPr>
          <a:xfrm>
            <a:off x="2895600" y="1447800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D1A37B0-6BE8-4D02-9F70-5EF0BB531159}"/>
              </a:ext>
            </a:extLst>
          </p:cNvPr>
          <p:cNvSpPr/>
          <p:nvPr/>
        </p:nvSpPr>
        <p:spPr>
          <a:xfrm>
            <a:off x="3200399" y="1905000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2074B3-EE92-48F7-87D7-B1E0C06A3974}"/>
              </a:ext>
            </a:extLst>
          </p:cNvPr>
          <p:cNvSpPr/>
          <p:nvPr/>
        </p:nvSpPr>
        <p:spPr>
          <a:xfrm>
            <a:off x="4267200" y="2770246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AB057A3-094A-4ADB-A6EE-421366533561}"/>
              </a:ext>
            </a:extLst>
          </p:cNvPr>
          <p:cNvSpPr/>
          <p:nvPr/>
        </p:nvSpPr>
        <p:spPr>
          <a:xfrm>
            <a:off x="4622658" y="2509680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9644561-2136-4635-A248-041B9A60E893}"/>
              </a:ext>
            </a:extLst>
          </p:cNvPr>
          <p:cNvSpPr/>
          <p:nvPr/>
        </p:nvSpPr>
        <p:spPr>
          <a:xfrm>
            <a:off x="5105400" y="2895607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F353B86-C00A-487A-9973-9B5BD3E5766D}"/>
              </a:ext>
            </a:extLst>
          </p:cNvPr>
          <p:cNvSpPr/>
          <p:nvPr/>
        </p:nvSpPr>
        <p:spPr>
          <a:xfrm>
            <a:off x="5416615" y="2209807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CBDF4B-E546-4268-836E-B8EEED9AC907}"/>
              </a:ext>
            </a:extLst>
          </p:cNvPr>
          <p:cNvSpPr/>
          <p:nvPr/>
        </p:nvSpPr>
        <p:spPr>
          <a:xfrm>
            <a:off x="3505201" y="1371600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BA12C0B-9AE1-4E5C-883C-C34550CC9BAD}"/>
              </a:ext>
            </a:extLst>
          </p:cNvPr>
          <p:cNvSpPr/>
          <p:nvPr/>
        </p:nvSpPr>
        <p:spPr>
          <a:xfrm>
            <a:off x="5791201" y="2438400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175529-9373-4CEA-BAE2-196A08719DDA}"/>
                  </a:ext>
                </a:extLst>
              </p:cNvPr>
              <p:cNvSpPr txBox="1"/>
              <p:nvPr/>
            </p:nvSpPr>
            <p:spPr>
              <a:xfrm>
                <a:off x="6148270" y="3593735"/>
                <a:ext cx="176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175529-9373-4CEA-BAE2-196A08719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270" y="3593735"/>
                <a:ext cx="176330" cy="276999"/>
              </a:xfrm>
              <a:prstGeom prst="rect">
                <a:avLst/>
              </a:prstGeom>
              <a:blipFill>
                <a:blip r:embed="rId4"/>
                <a:stretch>
                  <a:fillRect l="-17241" r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13C910-7E1A-4A9D-9A1A-52F8A1596972}"/>
                  </a:ext>
                </a:extLst>
              </p:cNvPr>
              <p:cNvSpPr txBox="1"/>
              <p:nvPr/>
            </p:nvSpPr>
            <p:spPr>
              <a:xfrm>
                <a:off x="1816835" y="133675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13C910-7E1A-4A9D-9A1A-52F8A1596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835" y="1336755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266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EC72BBFD-505E-491D-92DB-AD5B594ADDFE}"/>
              </a:ext>
            </a:extLst>
          </p:cNvPr>
          <p:cNvSpPr/>
          <p:nvPr/>
        </p:nvSpPr>
        <p:spPr>
          <a:xfrm>
            <a:off x="307258" y="3829620"/>
            <a:ext cx="8620970" cy="21041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2278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Regression trees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4F9F8A-E77A-4542-A5F7-7512479BBA2C}"/>
              </a:ext>
            </a:extLst>
          </p:cNvPr>
          <p:cNvCxnSpPr/>
          <p:nvPr/>
        </p:nvCxnSpPr>
        <p:spPr>
          <a:xfrm flipV="1">
            <a:off x="2057400" y="1361768"/>
            <a:ext cx="0" cy="236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83BFD6-714F-4527-A231-4B22E361E8EC}"/>
              </a:ext>
            </a:extLst>
          </p:cNvPr>
          <p:cNvCxnSpPr>
            <a:cxnSpLocks/>
          </p:cNvCxnSpPr>
          <p:nvPr/>
        </p:nvCxnSpPr>
        <p:spPr>
          <a:xfrm>
            <a:off x="1905000" y="3581400"/>
            <a:ext cx="441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9FB686A-44C6-4690-848C-8F34262E4A92}"/>
              </a:ext>
            </a:extLst>
          </p:cNvPr>
          <p:cNvSpPr/>
          <p:nvPr/>
        </p:nvSpPr>
        <p:spPr>
          <a:xfrm>
            <a:off x="2133601" y="2057400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A42BB70-1AED-4A36-8269-D457790E9FE6}"/>
              </a:ext>
            </a:extLst>
          </p:cNvPr>
          <p:cNvSpPr/>
          <p:nvPr/>
        </p:nvSpPr>
        <p:spPr>
          <a:xfrm>
            <a:off x="2514600" y="2133600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8D1A4E-1AB0-487E-B320-50B54FEC0D11}"/>
              </a:ext>
            </a:extLst>
          </p:cNvPr>
          <p:cNvSpPr/>
          <p:nvPr/>
        </p:nvSpPr>
        <p:spPr>
          <a:xfrm>
            <a:off x="2895600" y="1447800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D1A37B0-6BE8-4D02-9F70-5EF0BB531159}"/>
              </a:ext>
            </a:extLst>
          </p:cNvPr>
          <p:cNvSpPr/>
          <p:nvPr/>
        </p:nvSpPr>
        <p:spPr>
          <a:xfrm>
            <a:off x="3200399" y="1905000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2074B3-EE92-48F7-87D7-B1E0C06A3974}"/>
              </a:ext>
            </a:extLst>
          </p:cNvPr>
          <p:cNvSpPr/>
          <p:nvPr/>
        </p:nvSpPr>
        <p:spPr>
          <a:xfrm>
            <a:off x="4267200" y="2770246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AB057A3-094A-4ADB-A6EE-421366533561}"/>
              </a:ext>
            </a:extLst>
          </p:cNvPr>
          <p:cNvSpPr/>
          <p:nvPr/>
        </p:nvSpPr>
        <p:spPr>
          <a:xfrm>
            <a:off x="4622658" y="2509680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9644561-2136-4635-A248-041B9A60E893}"/>
              </a:ext>
            </a:extLst>
          </p:cNvPr>
          <p:cNvSpPr/>
          <p:nvPr/>
        </p:nvSpPr>
        <p:spPr>
          <a:xfrm>
            <a:off x="5105400" y="2895607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F353B86-C00A-487A-9973-9B5BD3E5766D}"/>
              </a:ext>
            </a:extLst>
          </p:cNvPr>
          <p:cNvSpPr/>
          <p:nvPr/>
        </p:nvSpPr>
        <p:spPr>
          <a:xfrm>
            <a:off x="5416615" y="2209807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CBDF4B-E546-4268-836E-B8EEED9AC907}"/>
              </a:ext>
            </a:extLst>
          </p:cNvPr>
          <p:cNvSpPr/>
          <p:nvPr/>
        </p:nvSpPr>
        <p:spPr>
          <a:xfrm>
            <a:off x="3505201" y="1371600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BA12C0B-9AE1-4E5C-883C-C34550CC9BAD}"/>
              </a:ext>
            </a:extLst>
          </p:cNvPr>
          <p:cNvSpPr/>
          <p:nvPr/>
        </p:nvSpPr>
        <p:spPr>
          <a:xfrm>
            <a:off x="5791201" y="2438400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175529-9373-4CEA-BAE2-196A08719DDA}"/>
                  </a:ext>
                </a:extLst>
              </p:cNvPr>
              <p:cNvSpPr txBox="1"/>
              <p:nvPr/>
            </p:nvSpPr>
            <p:spPr>
              <a:xfrm>
                <a:off x="6148270" y="3593735"/>
                <a:ext cx="176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175529-9373-4CEA-BAE2-196A08719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270" y="3593735"/>
                <a:ext cx="176330" cy="276999"/>
              </a:xfrm>
              <a:prstGeom prst="rect">
                <a:avLst/>
              </a:prstGeom>
              <a:blipFill>
                <a:blip r:embed="rId4"/>
                <a:stretch>
                  <a:fillRect l="-17241" r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13C910-7E1A-4A9D-9A1A-52F8A1596972}"/>
                  </a:ext>
                </a:extLst>
              </p:cNvPr>
              <p:cNvSpPr txBox="1"/>
              <p:nvPr/>
            </p:nvSpPr>
            <p:spPr>
              <a:xfrm>
                <a:off x="1816835" y="133675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13C910-7E1A-4A9D-9A1A-52F8A1596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835" y="1336755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266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72BBFD-505E-491D-92DB-AD5B594ADDFE}"/>
                  </a:ext>
                </a:extLst>
              </p:cNvPr>
              <p:cNvSpPr/>
              <p:nvPr/>
            </p:nvSpPr>
            <p:spPr>
              <a:xfrm>
                <a:off x="307258" y="3829620"/>
                <a:ext cx="8620970" cy="21041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1pPr>
                <a:lvl2pPr marL="171450" indent="-17145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For a specific feature given to us, how do we pick the split point?</a:t>
                </a:r>
                <a:endParaRPr lang="en-US" sz="1800" b="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We only need to check the performance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n</m:t>
                    </m:r>
                    <m: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−1</m:t>
                    </m:r>
                  </m:oMath>
                </a14:m>
                <a:r>
                  <a:rPr lang="en-US" sz="1800" b="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splits. Why?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b="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We only need to check split points between two adjacent values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Traditionally, we take split point half way between adjacent values</a:t>
                </a:r>
              </a:p>
              <a:p>
                <a:pPr marL="173038" indent="0">
                  <a:spcBef>
                    <a:spcPts val="800"/>
                  </a:spcBef>
                  <a:spcAft>
                    <a:spcPts val="100"/>
                  </a:spcAft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72BBFD-505E-491D-92DB-AD5B594AD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58" y="3829620"/>
                <a:ext cx="8620970" cy="2104148"/>
              </a:xfrm>
              <a:prstGeom prst="rect">
                <a:avLst/>
              </a:prstGeom>
              <a:blipFill>
                <a:blip r:embed="rId6"/>
                <a:stretch>
                  <a:fillRect t="-11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3858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Regression trees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4F9F8A-E77A-4542-A5F7-7512479BBA2C}"/>
              </a:ext>
            </a:extLst>
          </p:cNvPr>
          <p:cNvCxnSpPr/>
          <p:nvPr/>
        </p:nvCxnSpPr>
        <p:spPr>
          <a:xfrm flipV="1">
            <a:off x="2057400" y="1361768"/>
            <a:ext cx="0" cy="236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83BFD6-714F-4527-A231-4B22E361E8EC}"/>
              </a:ext>
            </a:extLst>
          </p:cNvPr>
          <p:cNvCxnSpPr>
            <a:cxnSpLocks/>
          </p:cNvCxnSpPr>
          <p:nvPr/>
        </p:nvCxnSpPr>
        <p:spPr>
          <a:xfrm>
            <a:off x="1905000" y="3581400"/>
            <a:ext cx="441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9FB686A-44C6-4690-848C-8F34262E4A92}"/>
              </a:ext>
            </a:extLst>
          </p:cNvPr>
          <p:cNvSpPr/>
          <p:nvPr/>
        </p:nvSpPr>
        <p:spPr>
          <a:xfrm>
            <a:off x="2133601" y="2057400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A42BB70-1AED-4A36-8269-D457790E9FE6}"/>
              </a:ext>
            </a:extLst>
          </p:cNvPr>
          <p:cNvSpPr/>
          <p:nvPr/>
        </p:nvSpPr>
        <p:spPr>
          <a:xfrm>
            <a:off x="2514600" y="2133600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8D1A4E-1AB0-487E-B320-50B54FEC0D11}"/>
              </a:ext>
            </a:extLst>
          </p:cNvPr>
          <p:cNvSpPr/>
          <p:nvPr/>
        </p:nvSpPr>
        <p:spPr>
          <a:xfrm>
            <a:off x="2895600" y="1447800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D1A37B0-6BE8-4D02-9F70-5EF0BB531159}"/>
              </a:ext>
            </a:extLst>
          </p:cNvPr>
          <p:cNvSpPr/>
          <p:nvPr/>
        </p:nvSpPr>
        <p:spPr>
          <a:xfrm>
            <a:off x="3200399" y="1905000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2074B3-EE92-48F7-87D7-B1E0C06A3974}"/>
              </a:ext>
            </a:extLst>
          </p:cNvPr>
          <p:cNvSpPr/>
          <p:nvPr/>
        </p:nvSpPr>
        <p:spPr>
          <a:xfrm>
            <a:off x="4267200" y="2770246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AB057A3-094A-4ADB-A6EE-421366533561}"/>
              </a:ext>
            </a:extLst>
          </p:cNvPr>
          <p:cNvSpPr/>
          <p:nvPr/>
        </p:nvSpPr>
        <p:spPr>
          <a:xfrm>
            <a:off x="4622658" y="2509680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9644561-2136-4635-A248-041B9A60E893}"/>
              </a:ext>
            </a:extLst>
          </p:cNvPr>
          <p:cNvSpPr/>
          <p:nvPr/>
        </p:nvSpPr>
        <p:spPr>
          <a:xfrm>
            <a:off x="5105400" y="2895607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F353B86-C00A-487A-9973-9B5BD3E5766D}"/>
              </a:ext>
            </a:extLst>
          </p:cNvPr>
          <p:cNvSpPr/>
          <p:nvPr/>
        </p:nvSpPr>
        <p:spPr>
          <a:xfrm>
            <a:off x="5416615" y="2209807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CBDF4B-E546-4268-836E-B8EEED9AC907}"/>
              </a:ext>
            </a:extLst>
          </p:cNvPr>
          <p:cNvSpPr/>
          <p:nvPr/>
        </p:nvSpPr>
        <p:spPr>
          <a:xfrm>
            <a:off x="3505201" y="1371600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BA12C0B-9AE1-4E5C-883C-C34550CC9BAD}"/>
              </a:ext>
            </a:extLst>
          </p:cNvPr>
          <p:cNvSpPr/>
          <p:nvPr/>
        </p:nvSpPr>
        <p:spPr>
          <a:xfrm>
            <a:off x="5791201" y="2438400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175529-9373-4CEA-BAE2-196A08719DDA}"/>
                  </a:ext>
                </a:extLst>
              </p:cNvPr>
              <p:cNvSpPr txBox="1"/>
              <p:nvPr/>
            </p:nvSpPr>
            <p:spPr>
              <a:xfrm>
                <a:off x="6148270" y="3593735"/>
                <a:ext cx="176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175529-9373-4CEA-BAE2-196A08719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270" y="3593735"/>
                <a:ext cx="176330" cy="276999"/>
              </a:xfrm>
              <a:prstGeom prst="rect">
                <a:avLst/>
              </a:prstGeom>
              <a:blipFill>
                <a:blip r:embed="rId4"/>
                <a:stretch>
                  <a:fillRect l="-17241" r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13C910-7E1A-4A9D-9A1A-52F8A1596972}"/>
                  </a:ext>
                </a:extLst>
              </p:cNvPr>
              <p:cNvSpPr txBox="1"/>
              <p:nvPr/>
            </p:nvSpPr>
            <p:spPr>
              <a:xfrm>
                <a:off x="1816835" y="133675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13C910-7E1A-4A9D-9A1A-52F8A1596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835" y="1336755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266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72BBFD-505E-491D-92DB-AD5B594ADDFE}"/>
                  </a:ext>
                </a:extLst>
              </p:cNvPr>
              <p:cNvSpPr/>
              <p:nvPr/>
            </p:nvSpPr>
            <p:spPr>
              <a:xfrm>
                <a:off x="307258" y="3829620"/>
                <a:ext cx="8620970" cy="21041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1pPr>
                <a:lvl2pPr marL="171450" indent="-17145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For a specific feature given to us, how do we pick the split point?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We only need to check the performance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n</m:t>
                    </m:r>
                    <m:r>
                      <a:rPr 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−1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splits. Why?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We only need to check split points between two adjacent values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Traditionally, we take split point half way between adjacent values</a:t>
                </a:r>
              </a:p>
              <a:p>
                <a:pPr marL="173038" indent="0">
                  <a:spcBef>
                    <a:spcPts val="800"/>
                  </a:spcBef>
                  <a:spcAft>
                    <a:spcPts val="100"/>
                  </a:spcAft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72BBFD-505E-491D-92DB-AD5B594AD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58" y="3829620"/>
                <a:ext cx="8620970" cy="2104148"/>
              </a:xfrm>
              <a:prstGeom prst="rect">
                <a:avLst/>
              </a:prstGeom>
              <a:blipFill>
                <a:blip r:embed="rId6"/>
                <a:stretch>
                  <a:fillRect t="-11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C048C9B-2225-49C3-B42E-C792DCDF37DF}"/>
              </a:ext>
            </a:extLst>
          </p:cNvPr>
          <p:cNvCxnSpPr>
            <a:cxnSpLocks/>
          </p:cNvCxnSpPr>
          <p:nvPr/>
        </p:nvCxnSpPr>
        <p:spPr>
          <a:xfrm>
            <a:off x="2057400" y="2094279"/>
            <a:ext cx="4648200" cy="191721"/>
          </a:xfrm>
          <a:prstGeom prst="bentConnector3">
            <a:avLst>
              <a:gd name="adj1" fmla="val 6214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596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Regression trees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4F9F8A-E77A-4542-A5F7-7512479BBA2C}"/>
              </a:ext>
            </a:extLst>
          </p:cNvPr>
          <p:cNvCxnSpPr/>
          <p:nvPr/>
        </p:nvCxnSpPr>
        <p:spPr>
          <a:xfrm flipV="1">
            <a:off x="2057400" y="1361768"/>
            <a:ext cx="0" cy="236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83BFD6-714F-4527-A231-4B22E361E8EC}"/>
              </a:ext>
            </a:extLst>
          </p:cNvPr>
          <p:cNvCxnSpPr>
            <a:cxnSpLocks/>
          </p:cNvCxnSpPr>
          <p:nvPr/>
        </p:nvCxnSpPr>
        <p:spPr>
          <a:xfrm>
            <a:off x="1905000" y="3581400"/>
            <a:ext cx="441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9FB686A-44C6-4690-848C-8F34262E4A92}"/>
              </a:ext>
            </a:extLst>
          </p:cNvPr>
          <p:cNvSpPr/>
          <p:nvPr/>
        </p:nvSpPr>
        <p:spPr>
          <a:xfrm>
            <a:off x="2133601" y="2057400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A42BB70-1AED-4A36-8269-D457790E9FE6}"/>
              </a:ext>
            </a:extLst>
          </p:cNvPr>
          <p:cNvSpPr/>
          <p:nvPr/>
        </p:nvSpPr>
        <p:spPr>
          <a:xfrm>
            <a:off x="2514600" y="2133600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8D1A4E-1AB0-487E-B320-50B54FEC0D11}"/>
              </a:ext>
            </a:extLst>
          </p:cNvPr>
          <p:cNvSpPr/>
          <p:nvPr/>
        </p:nvSpPr>
        <p:spPr>
          <a:xfrm>
            <a:off x="2895600" y="1447800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D1A37B0-6BE8-4D02-9F70-5EF0BB531159}"/>
              </a:ext>
            </a:extLst>
          </p:cNvPr>
          <p:cNvSpPr/>
          <p:nvPr/>
        </p:nvSpPr>
        <p:spPr>
          <a:xfrm>
            <a:off x="3200399" y="1905000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2074B3-EE92-48F7-87D7-B1E0C06A3974}"/>
              </a:ext>
            </a:extLst>
          </p:cNvPr>
          <p:cNvSpPr/>
          <p:nvPr/>
        </p:nvSpPr>
        <p:spPr>
          <a:xfrm>
            <a:off x="4267200" y="2770246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AB057A3-094A-4ADB-A6EE-421366533561}"/>
              </a:ext>
            </a:extLst>
          </p:cNvPr>
          <p:cNvSpPr/>
          <p:nvPr/>
        </p:nvSpPr>
        <p:spPr>
          <a:xfrm>
            <a:off x="4622658" y="2509680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9644561-2136-4635-A248-041B9A60E893}"/>
              </a:ext>
            </a:extLst>
          </p:cNvPr>
          <p:cNvSpPr/>
          <p:nvPr/>
        </p:nvSpPr>
        <p:spPr>
          <a:xfrm>
            <a:off x="5105400" y="2895607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F353B86-C00A-487A-9973-9B5BD3E5766D}"/>
              </a:ext>
            </a:extLst>
          </p:cNvPr>
          <p:cNvSpPr/>
          <p:nvPr/>
        </p:nvSpPr>
        <p:spPr>
          <a:xfrm>
            <a:off x="5416615" y="2209807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CBDF4B-E546-4268-836E-B8EEED9AC907}"/>
              </a:ext>
            </a:extLst>
          </p:cNvPr>
          <p:cNvSpPr/>
          <p:nvPr/>
        </p:nvSpPr>
        <p:spPr>
          <a:xfrm>
            <a:off x="3505201" y="1371600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BA12C0B-9AE1-4E5C-883C-C34550CC9BAD}"/>
              </a:ext>
            </a:extLst>
          </p:cNvPr>
          <p:cNvSpPr/>
          <p:nvPr/>
        </p:nvSpPr>
        <p:spPr>
          <a:xfrm>
            <a:off x="5791201" y="2438400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175529-9373-4CEA-BAE2-196A08719DDA}"/>
                  </a:ext>
                </a:extLst>
              </p:cNvPr>
              <p:cNvSpPr txBox="1"/>
              <p:nvPr/>
            </p:nvSpPr>
            <p:spPr>
              <a:xfrm>
                <a:off x="6148270" y="3593735"/>
                <a:ext cx="176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175529-9373-4CEA-BAE2-196A08719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270" y="3593735"/>
                <a:ext cx="176330" cy="276999"/>
              </a:xfrm>
              <a:prstGeom prst="rect">
                <a:avLst/>
              </a:prstGeom>
              <a:blipFill>
                <a:blip r:embed="rId4"/>
                <a:stretch>
                  <a:fillRect l="-17241" r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13C910-7E1A-4A9D-9A1A-52F8A1596972}"/>
                  </a:ext>
                </a:extLst>
              </p:cNvPr>
              <p:cNvSpPr txBox="1"/>
              <p:nvPr/>
            </p:nvSpPr>
            <p:spPr>
              <a:xfrm>
                <a:off x="1816835" y="133675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13C910-7E1A-4A9D-9A1A-52F8A1596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835" y="1336755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266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72BBFD-505E-491D-92DB-AD5B594ADDFE}"/>
                  </a:ext>
                </a:extLst>
              </p:cNvPr>
              <p:cNvSpPr/>
              <p:nvPr/>
            </p:nvSpPr>
            <p:spPr>
              <a:xfrm>
                <a:off x="307258" y="3829620"/>
                <a:ext cx="8620970" cy="21041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1pPr>
                <a:lvl2pPr marL="171450" indent="-17145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For a specific feature given to us, how do we pick the split point?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We only need to check the performance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n</m:t>
                    </m:r>
                    <m:r>
                      <a:rPr 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−1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splits. Why?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We only need to check split points between two adjacent values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Traditionally, we take split point half way between adjacent values</a:t>
                </a:r>
              </a:p>
              <a:p>
                <a:pPr marL="173038" indent="0">
                  <a:spcBef>
                    <a:spcPts val="800"/>
                  </a:spcBef>
                  <a:spcAft>
                    <a:spcPts val="100"/>
                  </a:spcAft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72BBFD-505E-491D-92DB-AD5B594AD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58" y="3829620"/>
                <a:ext cx="8620970" cy="2104148"/>
              </a:xfrm>
              <a:prstGeom prst="rect">
                <a:avLst/>
              </a:prstGeom>
              <a:blipFill>
                <a:blip r:embed="rId6"/>
                <a:stretch>
                  <a:fillRect t="-11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C048C9B-2225-49C3-B42E-C792DCDF37DF}"/>
              </a:ext>
            </a:extLst>
          </p:cNvPr>
          <p:cNvCxnSpPr>
            <a:cxnSpLocks/>
          </p:cNvCxnSpPr>
          <p:nvPr/>
        </p:nvCxnSpPr>
        <p:spPr>
          <a:xfrm>
            <a:off x="2057400" y="2131104"/>
            <a:ext cx="4648200" cy="231096"/>
          </a:xfrm>
          <a:prstGeom prst="bentConnector3">
            <a:avLst>
              <a:gd name="adj1" fmla="val 1493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336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Overview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7200" y="926508"/>
            <a:ext cx="8562975" cy="44074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458788" indent="-285750">
              <a:lnSpc>
                <a:spcPts val="1500"/>
              </a:lnSpc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 this lecture, we describe </a:t>
            </a:r>
            <a:r>
              <a:rPr lang="en-US" sz="1800" dirty="0">
                <a:solidFill>
                  <a:srgbClr val="0000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tree-based </a:t>
            </a: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methods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Works both for </a:t>
            </a:r>
            <a:r>
              <a:rPr lang="en-US" sz="18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regression</a:t>
            </a: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18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classification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Very simple and intuitive learning algorithm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It is based on </a:t>
            </a:r>
            <a:r>
              <a:rPr lang="en-US" sz="18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segmentation</a:t>
            </a: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of the predictor space into set of </a:t>
            </a:r>
            <a:r>
              <a:rPr lang="en-US" sz="18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simpler</a:t>
            </a: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regions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The segmentation rules can be summarized in a tree         decision tree</a:t>
            </a: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AE87B055-E5D1-41E4-BB43-CC6C51A470E4}"/>
              </a:ext>
            </a:extLst>
          </p:cNvPr>
          <p:cNvSpPr/>
          <p:nvPr/>
        </p:nvSpPr>
        <p:spPr>
          <a:xfrm>
            <a:off x="5791200" y="2895600"/>
            <a:ext cx="381000" cy="152400"/>
          </a:xfrm>
          <a:prstGeom prst="rightArrow">
            <a:avLst/>
          </a:prstGeom>
          <a:solidFill>
            <a:srgbClr val="00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35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Regression trees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4F9F8A-E77A-4542-A5F7-7512479BBA2C}"/>
              </a:ext>
            </a:extLst>
          </p:cNvPr>
          <p:cNvCxnSpPr/>
          <p:nvPr/>
        </p:nvCxnSpPr>
        <p:spPr>
          <a:xfrm flipV="1">
            <a:off x="2057400" y="1361768"/>
            <a:ext cx="0" cy="236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83BFD6-714F-4527-A231-4B22E361E8EC}"/>
              </a:ext>
            </a:extLst>
          </p:cNvPr>
          <p:cNvCxnSpPr>
            <a:cxnSpLocks/>
          </p:cNvCxnSpPr>
          <p:nvPr/>
        </p:nvCxnSpPr>
        <p:spPr>
          <a:xfrm>
            <a:off x="1905000" y="3581400"/>
            <a:ext cx="441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9FB686A-44C6-4690-848C-8F34262E4A92}"/>
              </a:ext>
            </a:extLst>
          </p:cNvPr>
          <p:cNvSpPr/>
          <p:nvPr/>
        </p:nvSpPr>
        <p:spPr>
          <a:xfrm>
            <a:off x="2133601" y="2057400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A42BB70-1AED-4A36-8269-D457790E9FE6}"/>
              </a:ext>
            </a:extLst>
          </p:cNvPr>
          <p:cNvSpPr/>
          <p:nvPr/>
        </p:nvSpPr>
        <p:spPr>
          <a:xfrm>
            <a:off x="2514600" y="2133600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8D1A4E-1AB0-487E-B320-50B54FEC0D11}"/>
              </a:ext>
            </a:extLst>
          </p:cNvPr>
          <p:cNvSpPr/>
          <p:nvPr/>
        </p:nvSpPr>
        <p:spPr>
          <a:xfrm>
            <a:off x="2895600" y="1447800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D1A37B0-6BE8-4D02-9F70-5EF0BB531159}"/>
              </a:ext>
            </a:extLst>
          </p:cNvPr>
          <p:cNvSpPr/>
          <p:nvPr/>
        </p:nvSpPr>
        <p:spPr>
          <a:xfrm>
            <a:off x="3200399" y="1905000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2074B3-EE92-48F7-87D7-B1E0C06A3974}"/>
              </a:ext>
            </a:extLst>
          </p:cNvPr>
          <p:cNvSpPr/>
          <p:nvPr/>
        </p:nvSpPr>
        <p:spPr>
          <a:xfrm>
            <a:off x="4267200" y="2770246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AB057A3-094A-4ADB-A6EE-421366533561}"/>
              </a:ext>
            </a:extLst>
          </p:cNvPr>
          <p:cNvSpPr/>
          <p:nvPr/>
        </p:nvSpPr>
        <p:spPr>
          <a:xfrm>
            <a:off x="4622658" y="2509680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9644561-2136-4635-A248-041B9A60E893}"/>
              </a:ext>
            </a:extLst>
          </p:cNvPr>
          <p:cNvSpPr/>
          <p:nvPr/>
        </p:nvSpPr>
        <p:spPr>
          <a:xfrm>
            <a:off x="5105400" y="2895607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F353B86-C00A-487A-9973-9B5BD3E5766D}"/>
              </a:ext>
            </a:extLst>
          </p:cNvPr>
          <p:cNvSpPr/>
          <p:nvPr/>
        </p:nvSpPr>
        <p:spPr>
          <a:xfrm>
            <a:off x="5416615" y="2209807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CBDF4B-E546-4268-836E-B8EEED9AC907}"/>
              </a:ext>
            </a:extLst>
          </p:cNvPr>
          <p:cNvSpPr/>
          <p:nvPr/>
        </p:nvSpPr>
        <p:spPr>
          <a:xfrm>
            <a:off x="3505201" y="1371600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BA12C0B-9AE1-4E5C-883C-C34550CC9BAD}"/>
              </a:ext>
            </a:extLst>
          </p:cNvPr>
          <p:cNvSpPr/>
          <p:nvPr/>
        </p:nvSpPr>
        <p:spPr>
          <a:xfrm>
            <a:off x="5791201" y="2438400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175529-9373-4CEA-BAE2-196A08719DDA}"/>
                  </a:ext>
                </a:extLst>
              </p:cNvPr>
              <p:cNvSpPr txBox="1"/>
              <p:nvPr/>
            </p:nvSpPr>
            <p:spPr>
              <a:xfrm>
                <a:off x="6148270" y="3593735"/>
                <a:ext cx="176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175529-9373-4CEA-BAE2-196A08719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270" y="3593735"/>
                <a:ext cx="176330" cy="276999"/>
              </a:xfrm>
              <a:prstGeom prst="rect">
                <a:avLst/>
              </a:prstGeom>
              <a:blipFill>
                <a:blip r:embed="rId4"/>
                <a:stretch>
                  <a:fillRect l="-17241" r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13C910-7E1A-4A9D-9A1A-52F8A1596972}"/>
                  </a:ext>
                </a:extLst>
              </p:cNvPr>
              <p:cNvSpPr txBox="1"/>
              <p:nvPr/>
            </p:nvSpPr>
            <p:spPr>
              <a:xfrm>
                <a:off x="1816835" y="133675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13C910-7E1A-4A9D-9A1A-52F8A1596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835" y="1336755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266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72BBFD-505E-491D-92DB-AD5B594ADDFE}"/>
                  </a:ext>
                </a:extLst>
              </p:cNvPr>
              <p:cNvSpPr/>
              <p:nvPr/>
            </p:nvSpPr>
            <p:spPr>
              <a:xfrm>
                <a:off x="307258" y="3829620"/>
                <a:ext cx="8620970" cy="210414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1pPr>
                <a:lvl2pPr marL="171450" indent="-17145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For a specific feature given to us, how do we pick the split point?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We only need to check the performance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n</m:t>
                    </m:r>
                    <m:r>
                      <a:rPr 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−1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splits. Why?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We only need to check split points between two adjacent values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Traditionally, we take split point half way between adjacent values</a:t>
                </a:r>
              </a:p>
              <a:p>
                <a:pPr marL="173038" indent="0">
                  <a:spcBef>
                    <a:spcPts val="800"/>
                  </a:spcBef>
                  <a:spcAft>
                    <a:spcPts val="100"/>
                  </a:spcAft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72BBFD-505E-491D-92DB-AD5B594AD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58" y="3829620"/>
                <a:ext cx="8620970" cy="2104148"/>
              </a:xfrm>
              <a:prstGeom prst="rect">
                <a:avLst/>
              </a:prstGeom>
              <a:blipFill>
                <a:blip r:embed="rId6"/>
                <a:stretch>
                  <a:fillRect t="-11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C048C9B-2225-49C3-B42E-C792DCDF37DF}"/>
              </a:ext>
            </a:extLst>
          </p:cNvPr>
          <p:cNvCxnSpPr>
            <a:cxnSpLocks/>
          </p:cNvCxnSpPr>
          <p:nvPr/>
        </p:nvCxnSpPr>
        <p:spPr>
          <a:xfrm>
            <a:off x="2057400" y="1828800"/>
            <a:ext cx="4648200" cy="680880"/>
          </a:xfrm>
          <a:prstGeom prst="bentConnector3">
            <a:avLst>
              <a:gd name="adj1" fmla="val 2192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394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Regression trees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4F9F8A-E77A-4542-A5F7-7512479BBA2C}"/>
              </a:ext>
            </a:extLst>
          </p:cNvPr>
          <p:cNvCxnSpPr/>
          <p:nvPr/>
        </p:nvCxnSpPr>
        <p:spPr>
          <a:xfrm flipV="1">
            <a:off x="2057400" y="1361768"/>
            <a:ext cx="0" cy="236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83BFD6-714F-4527-A231-4B22E361E8EC}"/>
              </a:ext>
            </a:extLst>
          </p:cNvPr>
          <p:cNvCxnSpPr>
            <a:cxnSpLocks/>
          </p:cNvCxnSpPr>
          <p:nvPr/>
        </p:nvCxnSpPr>
        <p:spPr>
          <a:xfrm>
            <a:off x="1905000" y="3581400"/>
            <a:ext cx="4419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99FB686A-44C6-4690-848C-8F34262E4A92}"/>
              </a:ext>
            </a:extLst>
          </p:cNvPr>
          <p:cNvSpPr/>
          <p:nvPr/>
        </p:nvSpPr>
        <p:spPr>
          <a:xfrm>
            <a:off x="2133601" y="2057400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A42BB70-1AED-4A36-8269-D457790E9FE6}"/>
              </a:ext>
            </a:extLst>
          </p:cNvPr>
          <p:cNvSpPr/>
          <p:nvPr/>
        </p:nvSpPr>
        <p:spPr>
          <a:xfrm>
            <a:off x="2514600" y="2133600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D8D1A4E-1AB0-487E-B320-50B54FEC0D11}"/>
              </a:ext>
            </a:extLst>
          </p:cNvPr>
          <p:cNvSpPr/>
          <p:nvPr/>
        </p:nvSpPr>
        <p:spPr>
          <a:xfrm>
            <a:off x="2895600" y="1447800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D1A37B0-6BE8-4D02-9F70-5EF0BB531159}"/>
              </a:ext>
            </a:extLst>
          </p:cNvPr>
          <p:cNvSpPr/>
          <p:nvPr/>
        </p:nvSpPr>
        <p:spPr>
          <a:xfrm>
            <a:off x="3200399" y="1905000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2074B3-EE92-48F7-87D7-B1E0C06A3974}"/>
              </a:ext>
            </a:extLst>
          </p:cNvPr>
          <p:cNvSpPr/>
          <p:nvPr/>
        </p:nvSpPr>
        <p:spPr>
          <a:xfrm>
            <a:off x="4267200" y="2770246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AB057A3-094A-4ADB-A6EE-421366533561}"/>
              </a:ext>
            </a:extLst>
          </p:cNvPr>
          <p:cNvSpPr/>
          <p:nvPr/>
        </p:nvSpPr>
        <p:spPr>
          <a:xfrm>
            <a:off x="4622658" y="2509680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9644561-2136-4635-A248-041B9A60E893}"/>
              </a:ext>
            </a:extLst>
          </p:cNvPr>
          <p:cNvSpPr/>
          <p:nvPr/>
        </p:nvSpPr>
        <p:spPr>
          <a:xfrm>
            <a:off x="5105400" y="2895607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F353B86-C00A-487A-9973-9B5BD3E5766D}"/>
              </a:ext>
            </a:extLst>
          </p:cNvPr>
          <p:cNvSpPr/>
          <p:nvPr/>
        </p:nvSpPr>
        <p:spPr>
          <a:xfrm>
            <a:off x="5416615" y="2209807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CBDF4B-E546-4268-836E-B8EEED9AC907}"/>
              </a:ext>
            </a:extLst>
          </p:cNvPr>
          <p:cNvSpPr/>
          <p:nvPr/>
        </p:nvSpPr>
        <p:spPr>
          <a:xfrm>
            <a:off x="3505201" y="1371600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BA12C0B-9AE1-4E5C-883C-C34550CC9BAD}"/>
              </a:ext>
            </a:extLst>
          </p:cNvPr>
          <p:cNvSpPr/>
          <p:nvPr/>
        </p:nvSpPr>
        <p:spPr>
          <a:xfrm>
            <a:off x="5791201" y="2438400"/>
            <a:ext cx="76199" cy="7619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  <a:highlight>
                <a:srgbClr val="0000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175529-9373-4CEA-BAE2-196A08719DDA}"/>
                  </a:ext>
                </a:extLst>
              </p:cNvPr>
              <p:cNvSpPr txBox="1"/>
              <p:nvPr/>
            </p:nvSpPr>
            <p:spPr>
              <a:xfrm>
                <a:off x="6148270" y="3593735"/>
                <a:ext cx="176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C175529-9373-4CEA-BAE2-196A08719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8270" y="3593735"/>
                <a:ext cx="176330" cy="276999"/>
              </a:xfrm>
              <a:prstGeom prst="rect">
                <a:avLst/>
              </a:prstGeom>
              <a:blipFill>
                <a:blip r:embed="rId4"/>
                <a:stretch>
                  <a:fillRect l="-17241" r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13C910-7E1A-4A9D-9A1A-52F8A1596972}"/>
                  </a:ext>
                </a:extLst>
              </p:cNvPr>
              <p:cNvSpPr txBox="1"/>
              <p:nvPr/>
            </p:nvSpPr>
            <p:spPr>
              <a:xfrm>
                <a:off x="1816835" y="1336755"/>
                <a:ext cx="1811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y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713C910-7E1A-4A9D-9A1A-52F8A1596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6835" y="1336755"/>
                <a:ext cx="181139" cy="276999"/>
              </a:xfrm>
              <a:prstGeom prst="rect">
                <a:avLst/>
              </a:prstGeom>
              <a:blipFill>
                <a:blip r:embed="rId5"/>
                <a:stretch>
                  <a:fillRect l="-30000" r="-26667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72BBFD-505E-491D-92DB-AD5B594ADDFE}"/>
                  </a:ext>
                </a:extLst>
              </p:cNvPr>
              <p:cNvSpPr/>
              <p:nvPr/>
            </p:nvSpPr>
            <p:spPr>
              <a:xfrm>
                <a:off x="307258" y="3829620"/>
                <a:ext cx="8620970" cy="15805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1pPr>
                <a:lvl2pPr marL="171450" indent="-17145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For a specific feature given to us, how do we pick the split point?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We find the squared error loss for each of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n</m:t>
                    </m:r>
                    <m:r>
                      <a:rPr 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−1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splits, and pick the one that gives us the lowest loss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73038" indent="0">
                  <a:spcBef>
                    <a:spcPts val="800"/>
                  </a:spcBef>
                  <a:spcAft>
                    <a:spcPts val="100"/>
                  </a:spcAft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72BBFD-505E-491D-92DB-AD5B594ADD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258" y="3829620"/>
                <a:ext cx="8620970" cy="15805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2C048C9B-2225-49C3-B42E-C792DCDF37DF}"/>
              </a:ext>
            </a:extLst>
          </p:cNvPr>
          <p:cNvCxnSpPr>
            <a:cxnSpLocks/>
          </p:cNvCxnSpPr>
          <p:nvPr/>
        </p:nvCxnSpPr>
        <p:spPr>
          <a:xfrm>
            <a:off x="2057400" y="1769795"/>
            <a:ext cx="4419600" cy="829606"/>
          </a:xfrm>
          <a:prstGeom prst="bentConnector3">
            <a:avLst>
              <a:gd name="adj1" fmla="val 4149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AB3A16F-6922-41FB-B83D-45CCF9F84152}"/>
              </a:ext>
            </a:extLst>
          </p:cNvPr>
          <p:cNvCxnSpPr>
            <a:cxnSpLocks/>
          </p:cNvCxnSpPr>
          <p:nvPr/>
        </p:nvCxnSpPr>
        <p:spPr>
          <a:xfrm>
            <a:off x="2920077" y="1505792"/>
            <a:ext cx="11159" cy="25696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23E5410-5D6E-409D-9375-5F07BFB533AF}"/>
              </a:ext>
            </a:extLst>
          </p:cNvPr>
          <p:cNvCxnSpPr>
            <a:cxnSpLocks/>
          </p:cNvCxnSpPr>
          <p:nvPr/>
        </p:nvCxnSpPr>
        <p:spPr>
          <a:xfrm>
            <a:off x="3543300" y="1445342"/>
            <a:ext cx="0" cy="324453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012FAC8-FB5E-4CEB-A81A-58B68307CFE4}"/>
              </a:ext>
            </a:extLst>
          </p:cNvPr>
          <p:cNvCxnSpPr>
            <a:cxnSpLocks/>
          </p:cNvCxnSpPr>
          <p:nvPr/>
        </p:nvCxnSpPr>
        <p:spPr>
          <a:xfrm>
            <a:off x="2171700" y="1771043"/>
            <a:ext cx="0" cy="324453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9E194D7-B12B-43E7-A5B4-1EDB0450E00F}"/>
              </a:ext>
            </a:extLst>
          </p:cNvPr>
          <p:cNvCxnSpPr>
            <a:cxnSpLocks/>
          </p:cNvCxnSpPr>
          <p:nvPr/>
        </p:nvCxnSpPr>
        <p:spPr>
          <a:xfrm>
            <a:off x="3238498" y="1769795"/>
            <a:ext cx="0" cy="162226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C7EB32-40BA-4449-867F-61A790BF0A21}"/>
              </a:ext>
            </a:extLst>
          </p:cNvPr>
          <p:cNvCxnSpPr>
            <a:cxnSpLocks/>
          </p:cNvCxnSpPr>
          <p:nvPr/>
        </p:nvCxnSpPr>
        <p:spPr>
          <a:xfrm>
            <a:off x="2551468" y="1755708"/>
            <a:ext cx="0" cy="387711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0F426D4-2102-48A0-9AC5-22B8795C8515}"/>
              </a:ext>
            </a:extLst>
          </p:cNvPr>
          <p:cNvCxnSpPr>
            <a:cxnSpLocks/>
          </p:cNvCxnSpPr>
          <p:nvPr/>
        </p:nvCxnSpPr>
        <p:spPr>
          <a:xfrm>
            <a:off x="5469460" y="2286000"/>
            <a:ext cx="0" cy="313401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28675D3-1490-4975-98DB-F2E9E19F2D74}"/>
              </a:ext>
            </a:extLst>
          </p:cNvPr>
          <p:cNvCxnSpPr>
            <a:cxnSpLocks/>
          </p:cNvCxnSpPr>
          <p:nvPr/>
        </p:nvCxnSpPr>
        <p:spPr>
          <a:xfrm>
            <a:off x="5143499" y="2620302"/>
            <a:ext cx="0" cy="313401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E3BE8F7-39D2-46CF-94BF-F2D49FED86B0}"/>
              </a:ext>
            </a:extLst>
          </p:cNvPr>
          <p:cNvCxnSpPr>
            <a:cxnSpLocks/>
          </p:cNvCxnSpPr>
          <p:nvPr/>
        </p:nvCxnSpPr>
        <p:spPr>
          <a:xfrm flipH="1">
            <a:off x="4299153" y="2620302"/>
            <a:ext cx="6146" cy="169595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CAF11E5-D234-4EC9-9606-48E89B8D6F96}"/>
              </a:ext>
            </a:extLst>
          </p:cNvPr>
          <p:cNvCxnSpPr>
            <a:cxnSpLocks/>
            <a:stCxn id="27" idx="4"/>
          </p:cNvCxnSpPr>
          <p:nvPr/>
        </p:nvCxnSpPr>
        <p:spPr>
          <a:xfrm flipH="1">
            <a:off x="5829300" y="2514593"/>
            <a:ext cx="1" cy="84808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074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Tree building process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7200" y="3300923"/>
            <a:ext cx="8562975" cy="2750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20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7AAA4-4A6D-4DD2-B5FB-AE29B88C4CBD}"/>
              </a:ext>
            </a:extLst>
          </p:cNvPr>
          <p:cNvSpPr/>
          <p:nvPr/>
        </p:nvSpPr>
        <p:spPr>
          <a:xfrm>
            <a:off x="366712" y="838199"/>
            <a:ext cx="8653463" cy="55784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We take </a:t>
            </a:r>
            <a:r>
              <a:rPr lang="en-US" sz="1800" dirty="0">
                <a:solidFill>
                  <a:srgbClr val="0000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greedy heuristic </a:t>
            </a: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that is known as </a:t>
            </a:r>
            <a:r>
              <a:rPr lang="en-US" sz="1800" b="1" i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recursive binary splitting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Start with an </a:t>
            </a:r>
            <a:r>
              <a:rPr lang="en-US" sz="1800" dirty="0">
                <a:solidFill>
                  <a:srgbClr val="0000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empty decision tree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Split the training data using the </a:t>
            </a:r>
            <a:r>
              <a:rPr lang="en-US" sz="1800" dirty="0">
                <a:solidFill>
                  <a:srgbClr val="0000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best feature</a:t>
            </a:r>
          </a:p>
          <a:p>
            <a:pPr marL="1716088" lvl="3" indent="-28575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For each feature, the best splitting point is determined, and the corresponding loss is calculated</a:t>
            </a:r>
          </a:p>
          <a:p>
            <a:pPr marL="1716088" lvl="3" indent="-28575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Among the features, we select the one that gives us the best loss </a:t>
            </a:r>
          </a:p>
          <a:p>
            <a:pPr marL="1716088" lvl="3" indent="-28575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We split based on the selected feature and its best splitting point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 err="1">
                <a:solidFill>
                  <a:srgbClr val="0000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Recurse</a:t>
            </a:r>
            <a:endParaRPr lang="en-US" sz="1800" dirty="0">
              <a:solidFill>
                <a:srgbClr val="0000CC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6088" lvl="3" indent="-285750">
              <a:spcBef>
                <a:spcPts val="800"/>
              </a:spcBef>
              <a:spcAft>
                <a:spcPts val="100"/>
              </a:spcAft>
              <a:buFont typeface="Arial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The further we are from the root node, the faster the splitting is</a:t>
            </a:r>
          </a:p>
          <a:p>
            <a:pPr marL="1716088" lvl="3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CC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008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Constructing a decision tree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C7AAA4-4A6D-4DD2-B5FB-AE29B88C4CBD}"/>
                  </a:ext>
                </a:extLst>
              </p:cNvPr>
              <p:cNvSpPr/>
              <p:nvPr/>
            </p:nvSpPr>
            <p:spPr>
              <a:xfrm>
                <a:off x="397669" y="793522"/>
                <a:ext cx="8593931" cy="44958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1pPr>
                <a:lvl2pPr marL="171450" indent="-17145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344488" lvl="1" indent="-342900">
                  <a:spcBef>
                    <a:spcPts val="800"/>
                  </a:spcBef>
                  <a:spcAft>
                    <a:spcPts val="100"/>
                  </a:spcAft>
                  <a:buFont typeface="+mj-lt"/>
                  <a:buAutoNum type="arabicParenR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Pick an 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and a cut-point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such that                   and                    leads to the largest reduction in RSS</a:t>
                </a:r>
              </a:p>
              <a:p>
                <a:pPr marL="1316038" lvl="2" indent="-342900">
                  <a:spcBef>
                    <a:spcPts val="800"/>
                  </a:spcBef>
                  <a:spcAft>
                    <a:spcPts val="1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Calculate the RSS before split</a:t>
                </a:r>
              </a:p>
              <a:p>
                <a:pPr marL="1316038" lvl="2" indent="-342900">
                  <a:spcBef>
                    <a:spcPts val="800"/>
                  </a:spcBef>
                  <a:spcAft>
                    <a:spcPts val="1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Calculate the RSS after split for all features and cut-points</a:t>
                </a:r>
              </a:p>
              <a:p>
                <a:pPr marL="1316038" lvl="2" indent="-342900">
                  <a:spcBef>
                    <a:spcPts val="800"/>
                  </a:spcBef>
                  <a:spcAft>
                    <a:spcPts val="1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Pick the one that leads to the largest reduction in RSS</a:t>
                </a:r>
              </a:p>
              <a:p>
                <a:pPr marL="344488" lvl="1" indent="-342900">
                  <a:spcBef>
                    <a:spcPts val="800"/>
                  </a:spcBef>
                  <a:spcAft>
                    <a:spcPts val="100"/>
                  </a:spcAft>
                  <a:buFont typeface="+mj-lt"/>
                  <a:buAutoNum type="arabicParenR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Repeat step 1 for the resulting regions</a:t>
                </a:r>
              </a:p>
              <a:p>
                <a:pPr marL="1316038" lvl="2" indent="-342900">
                  <a:spcBef>
                    <a:spcPts val="800"/>
                  </a:spcBef>
                  <a:spcAft>
                    <a:spcPts val="1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Instead of splitting the entire space, only concentrate on current region</a:t>
                </a:r>
              </a:p>
              <a:p>
                <a:pPr marL="1316038" lvl="2" indent="-342900">
                  <a:spcBef>
                    <a:spcPts val="800"/>
                  </a:spcBef>
                  <a:spcAft>
                    <a:spcPts val="1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The process continues until a stopping criteria is reached</a:t>
                </a:r>
              </a:p>
              <a:p>
                <a:pPr marL="1773238" lvl="3" indent="-34290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The number of terminal nodes reaches a pre-specified number </a:t>
                </a:r>
              </a:p>
              <a:p>
                <a:pPr marL="1773238" lvl="3" indent="-34290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The minimum number of points in any region reaches a pre-specified number </a:t>
                </a:r>
              </a:p>
              <a:p>
                <a:pPr marL="1773238" lvl="3" indent="-34290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The depth of the tree reaches a pre-specified number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C7AAA4-4A6D-4DD2-B5FB-AE29B88C4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69" y="793522"/>
                <a:ext cx="8593931" cy="4495801"/>
              </a:xfrm>
              <a:prstGeom prst="rect">
                <a:avLst/>
              </a:prstGeom>
              <a:blipFill>
                <a:blip r:embed="rId3"/>
                <a:stretch>
                  <a:fillRect l="-295" t="-282" b="-8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9C30E3B1-2996-4E41-ACB2-9FB2F8ED06F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05400" y="856328"/>
            <a:ext cx="1156400" cy="2866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84E221-2955-4842-B7CB-3C6948C3F78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05600" y="856328"/>
            <a:ext cx="1156400" cy="27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398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Constructing a decision tree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30E3B1-2996-4E41-ACB2-9FB2F8ED06F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05400" y="856328"/>
            <a:ext cx="1156400" cy="28667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384E221-2955-4842-B7CB-3C6948C3F78E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05600" y="856328"/>
            <a:ext cx="1156400" cy="27324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1ABE19-048D-4014-B472-C36F4B6D6F22}"/>
              </a:ext>
            </a:extLst>
          </p:cNvPr>
          <p:cNvSpPr txBox="1"/>
          <p:nvPr/>
        </p:nvSpPr>
        <p:spPr>
          <a:xfrm>
            <a:off x="685800" y="54102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CART</a:t>
            </a:r>
            <a:r>
              <a:rPr lang="en-US" dirty="0"/>
              <a:t> is using </a:t>
            </a:r>
            <a:r>
              <a:rPr lang="en-US" b="1" dirty="0"/>
              <a:t>backward pruning</a:t>
            </a:r>
            <a:r>
              <a:rPr lang="en-US" dirty="0"/>
              <a:t>. It first build a big tree, and then it prunes it back greedily all the way to the root ( by assessing performance on validation set)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F78BF89-DBDA-4A46-899E-6169AC13980D}"/>
                  </a:ext>
                </a:extLst>
              </p:cNvPr>
              <p:cNvSpPr/>
              <p:nvPr/>
            </p:nvSpPr>
            <p:spPr>
              <a:xfrm>
                <a:off x="397669" y="793522"/>
                <a:ext cx="8593931" cy="44958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1pPr>
                <a:lvl2pPr marL="171450" indent="-17145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344488" lvl="1" indent="-342900">
                  <a:spcBef>
                    <a:spcPts val="800"/>
                  </a:spcBef>
                  <a:spcAft>
                    <a:spcPts val="100"/>
                  </a:spcAft>
                  <a:buFont typeface="+mj-lt"/>
                  <a:buAutoNum type="arabicParenR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Pick an attribute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and a cut-point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such that                   and                    leads to the largest reduction in RSS</a:t>
                </a:r>
              </a:p>
              <a:p>
                <a:pPr marL="1316038" lvl="2" indent="-342900">
                  <a:spcBef>
                    <a:spcPts val="800"/>
                  </a:spcBef>
                  <a:spcAft>
                    <a:spcPts val="1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Calculate the RSS before split</a:t>
                </a:r>
              </a:p>
              <a:p>
                <a:pPr marL="1316038" lvl="2" indent="-342900">
                  <a:spcBef>
                    <a:spcPts val="800"/>
                  </a:spcBef>
                  <a:spcAft>
                    <a:spcPts val="1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Calculate the RSS after split for all features and cut-points</a:t>
                </a:r>
              </a:p>
              <a:p>
                <a:pPr marL="1316038" lvl="2" indent="-342900">
                  <a:spcBef>
                    <a:spcPts val="800"/>
                  </a:spcBef>
                  <a:spcAft>
                    <a:spcPts val="1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Pick the one that leads to the largest reduction in RSS</a:t>
                </a:r>
              </a:p>
              <a:p>
                <a:pPr marL="344488" lvl="1" indent="-342900">
                  <a:spcBef>
                    <a:spcPts val="800"/>
                  </a:spcBef>
                  <a:spcAft>
                    <a:spcPts val="100"/>
                  </a:spcAft>
                  <a:buFont typeface="+mj-lt"/>
                  <a:buAutoNum type="arabicParenR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Repeat step 1 for the resulting regions</a:t>
                </a:r>
              </a:p>
              <a:p>
                <a:pPr marL="1316038" lvl="2" indent="-342900">
                  <a:spcBef>
                    <a:spcPts val="800"/>
                  </a:spcBef>
                  <a:spcAft>
                    <a:spcPts val="1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Instead of splitting the entire space, only concentrate on current region</a:t>
                </a:r>
              </a:p>
              <a:p>
                <a:pPr marL="1316038" lvl="2" indent="-342900">
                  <a:spcBef>
                    <a:spcPts val="800"/>
                  </a:spcBef>
                  <a:spcAft>
                    <a:spcPts val="1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The process continues until a stopping criteria is reached</a:t>
                </a:r>
              </a:p>
              <a:p>
                <a:pPr marL="1773238" lvl="3" indent="-34290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The number of terminal nodes reaches a pre-specified number </a:t>
                </a:r>
              </a:p>
              <a:p>
                <a:pPr marL="1773238" lvl="3" indent="-34290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The minimum number of points in any region reaches a pre-specified number </a:t>
                </a:r>
              </a:p>
              <a:p>
                <a:pPr marL="1773238" lvl="3" indent="-34290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The depth of the tree reaches a pre-specified number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F78BF89-DBDA-4A46-899E-6169AC1398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69" y="793522"/>
                <a:ext cx="8593931" cy="4495801"/>
              </a:xfrm>
              <a:prstGeom prst="rect">
                <a:avLst/>
              </a:prstGeom>
              <a:blipFill>
                <a:blip r:embed="rId6"/>
                <a:stretch>
                  <a:fillRect l="-295" t="-282" b="-8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3469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Regression trees- Prediction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7AAA4-4A6D-4DD2-B5FB-AE29B88C4CBD}"/>
              </a:ext>
            </a:extLst>
          </p:cNvPr>
          <p:cNvSpPr/>
          <p:nvPr/>
        </p:nvSpPr>
        <p:spPr>
          <a:xfrm>
            <a:off x="397669" y="793523"/>
            <a:ext cx="8593931" cy="2711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Now, that tree is built, we can predict the target value for new instances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The process is the same for classification and regression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We predict the response for a given test observation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First, find the region to which the test observation belongs</a:t>
            </a:r>
          </a:p>
        </p:txBody>
      </p:sp>
      <p:sp>
        <p:nvSpPr>
          <p:cNvPr id="9" name="TextBox 17411">
            <a:extLst>
              <a:ext uri="{FF2B5EF4-FFF2-40B4-BE49-F238E27FC236}">
                <a16:creationId xmlns:a16="http://schemas.microsoft.com/office/drawing/2014/main" id="{5D2B19BF-E599-4D8E-AADA-B1F9BE5EC80D}"/>
              </a:ext>
            </a:extLst>
          </p:cNvPr>
          <p:cNvSpPr txBox="1"/>
          <p:nvPr/>
        </p:nvSpPr>
        <p:spPr>
          <a:xfrm>
            <a:off x="304800" y="6308953"/>
            <a:ext cx="830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2">
                    <a:lumMod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: A Introduction to Statistical Learning with Application in R, Trever Hastie and Rob </a:t>
            </a:r>
            <a:r>
              <a:rPr lang="en-US" sz="800" dirty="0" err="1">
                <a:solidFill>
                  <a:schemeClr val="bg2">
                    <a:lumMod val="10000"/>
                  </a:schemeClr>
                </a:solidFill>
              </a:rPr>
              <a:t>Tibshirani</a:t>
            </a:r>
            <a:endParaRPr lang="en-US" sz="8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AA85C8B-ABE3-457E-8312-A0B860752FC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2785" y="3478356"/>
            <a:ext cx="2241991" cy="25731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E51AF9-79C7-4F9A-BCF0-7AEEBA130541}"/>
                  </a:ext>
                </a:extLst>
              </p:cNvPr>
              <p:cNvSpPr txBox="1"/>
              <p:nvPr/>
            </p:nvSpPr>
            <p:spPr>
              <a:xfrm>
                <a:off x="2057400" y="3304401"/>
                <a:ext cx="1827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4E51AF9-79C7-4F9A-BCF0-7AEEBA13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304401"/>
                <a:ext cx="182742" cy="276999"/>
              </a:xfrm>
              <a:prstGeom prst="rect">
                <a:avLst/>
              </a:prstGeom>
              <a:blipFill>
                <a:blip r:embed="rId16"/>
                <a:stretch>
                  <a:fillRect l="-17241" r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AE3C5D4-F045-48A2-9601-76DC345DEBF5}"/>
              </a:ext>
            </a:extLst>
          </p:cNvPr>
          <p:cNvCxnSpPr>
            <a:cxnSpLocks/>
          </p:cNvCxnSpPr>
          <p:nvPr/>
        </p:nvCxnSpPr>
        <p:spPr>
          <a:xfrm>
            <a:off x="2057400" y="3628290"/>
            <a:ext cx="609600" cy="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68ADBE-9CB8-45A8-85EF-04095B8CFC86}"/>
              </a:ext>
            </a:extLst>
          </p:cNvPr>
          <p:cNvCxnSpPr>
            <a:cxnSpLocks/>
          </p:cNvCxnSpPr>
          <p:nvPr/>
        </p:nvCxnSpPr>
        <p:spPr>
          <a:xfrm flipH="1">
            <a:off x="2641776" y="3612924"/>
            <a:ext cx="12876" cy="762169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BB5EAFF-A1EC-4F41-B17B-31035DA66E01}"/>
              </a:ext>
            </a:extLst>
          </p:cNvPr>
          <p:cNvCxnSpPr>
            <a:cxnSpLocks/>
          </p:cNvCxnSpPr>
          <p:nvPr/>
        </p:nvCxnSpPr>
        <p:spPr>
          <a:xfrm>
            <a:off x="2641776" y="4341315"/>
            <a:ext cx="406224" cy="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6CC3411-D60A-48CF-962F-F152FAB09A0E}"/>
              </a:ext>
            </a:extLst>
          </p:cNvPr>
          <p:cNvCxnSpPr>
            <a:cxnSpLocks/>
          </p:cNvCxnSpPr>
          <p:nvPr/>
        </p:nvCxnSpPr>
        <p:spPr>
          <a:xfrm>
            <a:off x="3031373" y="4341315"/>
            <a:ext cx="0" cy="688908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11E5AA0-4738-407A-AC8A-F7DCEB2764BC}"/>
              </a:ext>
            </a:extLst>
          </p:cNvPr>
          <p:cNvCxnSpPr>
            <a:cxnSpLocks/>
          </p:cNvCxnSpPr>
          <p:nvPr/>
        </p:nvCxnSpPr>
        <p:spPr>
          <a:xfrm>
            <a:off x="3048000" y="5030223"/>
            <a:ext cx="228600" cy="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34C2CAE-BC57-413E-9E52-4D4CADC62468}"/>
              </a:ext>
            </a:extLst>
          </p:cNvPr>
          <p:cNvCxnSpPr>
            <a:cxnSpLocks/>
          </p:cNvCxnSpPr>
          <p:nvPr/>
        </p:nvCxnSpPr>
        <p:spPr>
          <a:xfrm>
            <a:off x="3276600" y="5012643"/>
            <a:ext cx="0" cy="811156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78ED17-77F2-4527-A676-2E74F09A778D}"/>
              </a:ext>
            </a:extLst>
          </p:cNvPr>
          <p:cNvGrpSpPr/>
          <p:nvPr/>
        </p:nvGrpSpPr>
        <p:grpSpPr>
          <a:xfrm>
            <a:off x="4275538" y="3628290"/>
            <a:ext cx="3496861" cy="2896107"/>
            <a:chOff x="4275538" y="3628290"/>
            <a:chExt cx="3496861" cy="2896107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AFA6243-3FB3-4E41-893F-DE2E1037C9F7}"/>
                </a:ext>
              </a:extLst>
            </p:cNvPr>
            <p:cNvGrpSpPr/>
            <p:nvPr/>
          </p:nvGrpSpPr>
          <p:grpSpPr>
            <a:xfrm>
              <a:off x="5105400" y="3628290"/>
              <a:ext cx="2362200" cy="2209800"/>
              <a:chOff x="914400" y="3657600"/>
              <a:chExt cx="2362200" cy="22098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13DA48E-E25E-4EAB-9687-6A8BD6BD53C8}"/>
                  </a:ext>
                </a:extLst>
              </p:cNvPr>
              <p:cNvSpPr/>
              <p:nvPr/>
            </p:nvSpPr>
            <p:spPr>
              <a:xfrm>
                <a:off x="914400" y="3657600"/>
                <a:ext cx="2362200" cy="22098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851CA3F-B596-42D7-A20C-0F4CFFF83EF6}"/>
                  </a:ext>
                </a:extLst>
              </p:cNvPr>
              <p:cNvCxnSpPr/>
              <p:nvPr/>
            </p:nvCxnSpPr>
            <p:spPr>
              <a:xfrm>
                <a:off x="1676400" y="3657600"/>
                <a:ext cx="0" cy="2209800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813DF67-DDBF-4DE5-B86D-8599240153A0}"/>
                  </a:ext>
                </a:extLst>
              </p:cNvPr>
              <p:cNvCxnSpPr/>
              <p:nvPr/>
            </p:nvCxnSpPr>
            <p:spPr>
              <a:xfrm>
                <a:off x="2286000" y="3657600"/>
                <a:ext cx="0" cy="2209800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A9EEA26-3410-4948-BB6D-C74F967A4D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0" y="4343400"/>
                <a:ext cx="990600" cy="0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F26A496D-0D36-42A2-A79C-4D0D60DF26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4400" y="5029200"/>
                <a:ext cx="762000" cy="0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449CDD95-2C23-4DF9-BC1E-2B9E9F1103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177541" y="5283146"/>
                <a:ext cx="284881" cy="245130"/>
              </a:xfrm>
              <a:prstGeom prst="rect">
                <a:avLst/>
              </a:prstGeom>
            </p:spPr>
          </p:pic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E5F7693D-6497-43C3-8590-1A8EB707BD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177282" y="4177868"/>
                <a:ext cx="306489" cy="226535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435B0ACF-53A2-44E0-B0FA-E61BD1D9C0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826731" y="4641247"/>
                <a:ext cx="273751" cy="235553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256A6FA-949D-434C-949B-D4E89D6992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628055" y="5029200"/>
                <a:ext cx="306489" cy="279245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FFF14099-1C43-44C2-8D51-1E1FBEB35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628056" y="3860877"/>
                <a:ext cx="306489" cy="279246"/>
              </a:xfrm>
              <a:prstGeom prst="rect">
                <a:avLst/>
              </a:prstGeom>
            </p:spPr>
          </p:pic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EC676EE-5FFC-44FF-A639-86C9B05F6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493352" y="4171261"/>
              <a:ext cx="279047" cy="28620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5F5EE45-4D80-4292-B636-144A3DE7AF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839866" y="4893357"/>
              <a:ext cx="247270" cy="281613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CBFAB32-A9C6-44BB-8309-032D934BD7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34977" y="5807542"/>
              <a:ext cx="264845" cy="38653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E45EDC1-A9EF-4082-A41D-79CC927BBE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18461" y="5823799"/>
              <a:ext cx="317078" cy="33972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6FBF651-746D-4C33-A3A1-95A7396755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75538" y="4447893"/>
              <a:ext cx="364324" cy="50017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A4ECD6B-D94A-416B-A69F-BE2871764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981782" y="6163525"/>
              <a:ext cx="458736" cy="3608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3D82DD7-AC27-4BA4-BD45-0B329EAB68CB}"/>
                    </a:ext>
                  </a:extLst>
                </p:cNvPr>
                <p:cNvSpPr/>
                <p:nvPr/>
              </p:nvSpPr>
              <p:spPr>
                <a:xfrm>
                  <a:off x="6539377" y="3650629"/>
                  <a:ext cx="3674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US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F3D82DD7-AC27-4BA4-BD45-0B329EAB68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9377" y="3650629"/>
                  <a:ext cx="367408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555956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Regression trees- Prediction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7AAA4-4A6D-4DD2-B5FB-AE29B88C4CBD}"/>
              </a:ext>
            </a:extLst>
          </p:cNvPr>
          <p:cNvSpPr/>
          <p:nvPr/>
        </p:nvSpPr>
        <p:spPr>
          <a:xfrm>
            <a:off x="397669" y="793523"/>
            <a:ext cx="8593931" cy="2711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Now, that tree is built, we can predict the target value for new instances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The process is the same for classification and regression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We predict the response for a given test observation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First, find the region to which the test observation belongs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For regression: return the average of the target over all training point in that region </a:t>
            </a:r>
          </a:p>
        </p:txBody>
      </p:sp>
      <p:sp>
        <p:nvSpPr>
          <p:cNvPr id="9" name="TextBox 17411">
            <a:extLst>
              <a:ext uri="{FF2B5EF4-FFF2-40B4-BE49-F238E27FC236}">
                <a16:creationId xmlns:a16="http://schemas.microsoft.com/office/drawing/2014/main" id="{5D2B19BF-E599-4D8E-AADA-B1F9BE5EC80D}"/>
              </a:ext>
            </a:extLst>
          </p:cNvPr>
          <p:cNvSpPr txBox="1"/>
          <p:nvPr/>
        </p:nvSpPr>
        <p:spPr>
          <a:xfrm>
            <a:off x="304800" y="6308953"/>
            <a:ext cx="830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2">
                    <a:lumMod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: A Introduction to Statistical Learning with Application in R, Trever Hastie and Rob </a:t>
            </a:r>
            <a:r>
              <a:rPr lang="en-US" sz="800" dirty="0" err="1">
                <a:solidFill>
                  <a:schemeClr val="bg2">
                    <a:lumMod val="10000"/>
                  </a:schemeClr>
                </a:solidFill>
              </a:rPr>
              <a:t>Tibshirani</a:t>
            </a:r>
            <a:endParaRPr lang="en-US" sz="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0BD671-7130-4419-BB44-F25CD2DF456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8650" y="3363496"/>
            <a:ext cx="2929106" cy="28024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0F8C160-7BD7-44B6-851F-CD3CE9B1C946}"/>
                  </a:ext>
                </a:extLst>
              </p:cNvPr>
              <p:cNvSpPr/>
              <p:nvPr/>
            </p:nvSpPr>
            <p:spPr>
              <a:xfrm>
                <a:off x="6539377" y="3650629"/>
                <a:ext cx="367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</m:oMath>
                  </m:oMathPara>
                </a14:m>
                <a:endParaRPr lang="en-US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C0F8C160-7BD7-44B6-851F-CD3CE9B1C9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9377" y="3650629"/>
                <a:ext cx="367408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Curved Right 2">
            <a:extLst>
              <a:ext uri="{FF2B5EF4-FFF2-40B4-BE49-F238E27FC236}">
                <a16:creationId xmlns:a16="http://schemas.microsoft.com/office/drawing/2014/main" id="{73F7E8AC-20A5-42CE-B5E6-AABAA3E75D2E}"/>
              </a:ext>
            </a:extLst>
          </p:cNvPr>
          <p:cNvSpPr/>
          <p:nvPr/>
        </p:nvSpPr>
        <p:spPr>
          <a:xfrm rot="5657143">
            <a:off x="4307351" y="1380819"/>
            <a:ext cx="606513" cy="4161119"/>
          </a:xfrm>
          <a:prstGeom prst="curvedRightArrow">
            <a:avLst/>
          </a:prstGeom>
          <a:solidFill>
            <a:srgbClr val="00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ED786DE-7825-459E-B4DD-F013AAEEBCC8}"/>
              </a:ext>
            </a:extLst>
          </p:cNvPr>
          <p:cNvGrpSpPr/>
          <p:nvPr/>
        </p:nvGrpSpPr>
        <p:grpSpPr>
          <a:xfrm>
            <a:off x="4275538" y="3628290"/>
            <a:ext cx="3496861" cy="2896107"/>
            <a:chOff x="4275538" y="3628290"/>
            <a:chExt cx="3496861" cy="289610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CB04331B-C554-495C-BBBF-4BC81D5DEA68}"/>
                </a:ext>
              </a:extLst>
            </p:cNvPr>
            <p:cNvGrpSpPr/>
            <p:nvPr/>
          </p:nvGrpSpPr>
          <p:grpSpPr>
            <a:xfrm>
              <a:off x="5105400" y="3628290"/>
              <a:ext cx="2362200" cy="2209800"/>
              <a:chOff x="914400" y="3657600"/>
              <a:chExt cx="2362200" cy="2209800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65FF561-2094-43E2-92D3-8A9D6B0C0B08}"/>
                  </a:ext>
                </a:extLst>
              </p:cNvPr>
              <p:cNvSpPr/>
              <p:nvPr/>
            </p:nvSpPr>
            <p:spPr>
              <a:xfrm>
                <a:off x="914400" y="3657600"/>
                <a:ext cx="2362200" cy="22098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7668D9E3-BD9B-46D8-8687-D847C53BE507}"/>
                  </a:ext>
                </a:extLst>
              </p:cNvPr>
              <p:cNvCxnSpPr/>
              <p:nvPr/>
            </p:nvCxnSpPr>
            <p:spPr>
              <a:xfrm>
                <a:off x="1676400" y="3657600"/>
                <a:ext cx="0" cy="2209800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AC79A62-4508-4A8D-B990-5A509A7A3ACD}"/>
                  </a:ext>
                </a:extLst>
              </p:cNvPr>
              <p:cNvCxnSpPr/>
              <p:nvPr/>
            </p:nvCxnSpPr>
            <p:spPr>
              <a:xfrm>
                <a:off x="2286000" y="3657600"/>
                <a:ext cx="0" cy="2209800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8332EC2-82D1-49DF-96EC-710BE8119D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86000" y="4343400"/>
                <a:ext cx="990600" cy="0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5FAB0F8-02B0-4060-B708-4F657AA14E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4400" y="5029200"/>
                <a:ext cx="762000" cy="0"/>
              </a:xfrm>
              <a:prstGeom prst="line">
                <a:avLst/>
              </a:prstGeom>
              <a:ln w="9525"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DD60DD76-6324-4C83-B27A-07876D03A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177541" y="5283146"/>
                <a:ext cx="284881" cy="245130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F5ABE292-BA8B-4719-AF1B-FE5922822A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177282" y="4177868"/>
                <a:ext cx="306489" cy="226535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5B463F3D-5883-4EF6-9BA2-37BDB41AF2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826731" y="4641247"/>
                <a:ext cx="273751" cy="235553"/>
              </a:xfrm>
              <a:prstGeom prst="rect">
                <a:avLst/>
              </a:prstGeom>
            </p:spPr>
          </p:pic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7809B8D3-DD41-4B5C-A16F-9163324462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628055" y="5029200"/>
                <a:ext cx="306489" cy="279245"/>
              </a:xfrm>
              <a:prstGeom prst="rect">
                <a:avLst/>
              </a:prstGeom>
            </p:spPr>
          </p:pic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F645BF80-E896-43EB-B040-2F25BEE429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628056" y="3860877"/>
                <a:ext cx="306489" cy="279246"/>
              </a:xfrm>
              <a:prstGeom prst="rect">
                <a:avLst/>
              </a:prstGeom>
            </p:spPr>
          </p:pic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CF830231-1679-4C3F-B97F-90FB633853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493352" y="4171261"/>
              <a:ext cx="279047" cy="286202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4D9FAC8F-9AB1-4D3F-AEB3-F28AE3BE6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839866" y="4893357"/>
              <a:ext cx="247270" cy="281613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ACD8B384-2C58-4C89-BCAB-06EC4895F4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734977" y="5807542"/>
              <a:ext cx="264845" cy="386531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261DD3C8-90C1-4615-A51F-ED1781D5AE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318461" y="5823799"/>
              <a:ext cx="317078" cy="339726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7E61E9A0-D2B2-45B2-947E-C398871F9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75538" y="4447893"/>
              <a:ext cx="364324" cy="500173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D3008B3F-2761-4A6F-B763-6EEDC5AE94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981782" y="6163525"/>
              <a:ext cx="458736" cy="36087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E5ECC8A4-8111-41D3-BC77-647B7CBE28BF}"/>
                    </a:ext>
                  </a:extLst>
                </p:cNvPr>
                <p:cNvSpPr/>
                <p:nvPr/>
              </p:nvSpPr>
              <p:spPr>
                <a:xfrm>
                  <a:off x="6539377" y="3650629"/>
                  <a:ext cx="36740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oMath>
                    </m:oMathPara>
                  </a14:m>
                  <a:endParaRPr lang="en-US" b="1" dirty="0">
                    <a:solidFill>
                      <a:srgbClr val="0000CC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E5ECC8A4-8111-41D3-BC77-647B7CBE28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9377" y="3650629"/>
                  <a:ext cx="367408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678049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Decision Tree: Classification and Regression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7200" y="3300923"/>
            <a:ext cx="8562975" cy="2750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20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TextBox 17411">
            <a:extLst>
              <a:ext uri="{FF2B5EF4-FFF2-40B4-BE49-F238E27FC236}">
                <a16:creationId xmlns:a16="http://schemas.microsoft.com/office/drawing/2014/main" id="{736977AE-AA38-4E59-9BC8-FC59B29A7BAC}"/>
              </a:ext>
            </a:extLst>
          </p:cNvPr>
          <p:cNvSpPr txBox="1"/>
          <p:nvPr/>
        </p:nvSpPr>
        <p:spPr>
          <a:xfrm>
            <a:off x="304800" y="6308953"/>
            <a:ext cx="830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2">
                    <a:lumMod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: Slide credit: R </a:t>
            </a:r>
            <a:r>
              <a:rPr lang="en-US" sz="800" dirty="0" err="1">
                <a:solidFill>
                  <a:schemeClr val="bg2">
                    <a:lumMod val="10000"/>
                  </a:schemeClr>
                </a:solidFill>
              </a:rPr>
              <a:t>grosse</a:t>
            </a:r>
            <a:endParaRPr lang="en-US" sz="8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06C0306-A2EA-4153-B99D-1EEC31DCC891}"/>
              </a:ext>
            </a:extLst>
          </p:cNvPr>
          <p:cNvGrpSpPr/>
          <p:nvPr/>
        </p:nvGrpSpPr>
        <p:grpSpPr>
          <a:xfrm>
            <a:off x="366712" y="838200"/>
            <a:ext cx="8653463" cy="3341418"/>
            <a:chOff x="366712" y="838200"/>
            <a:chExt cx="8653463" cy="33414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2C7AAA4-4A6D-4DD2-B5FB-AE29B88C4CBD}"/>
                    </a:ext>
                  </a:extLst>
                </p:cNvPr>
                <p:cNvSpPr/>
                <p:nvPr/>
              </p:nvSpPr>
              <p:spPr>
                <a:xfrm>
                  <a:off x="366712" y="838200"/>
                  <a:ext cx="8653463" cy="275062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t"/>
                <a:lstStyle>
                  <a:lvl1pPr marL="342900" indent="-342900">
                    <a:defRPr sz="2400">
                      <a:solidFill>
                        <a:schemeClr val="tx1"/>
                      </a:solidFill>
                      <a:latin typeface="Tw Cen MT" panose="020B0602020104020603" pitchFamily="34" charset="0"/>
                      <a:ea typeface="MS PGothic" panose="020B0600070205080204" pitchFamily="34" charset="-128"/>
                    </a:defRPr>
                  </a:lvl1pPr>
                  <a:lvl2pPr marL="171450" indent="-171450">
                    <a:defRPr sz="2400">
                      <a:solidFill>
                        <a:schemeClr val="tx1"/>
                      </a:solidFill>
                      <a:latin typeface="Tw Cen MT" panose="020B0602020104020603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w Cen MT" panose="020B0602020104020603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w Cen MT" panose="020B0602020104020603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w Cen MT" panose="020B0602020104020603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w Cen MT" panose="020B0602020104020603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w Cen MT" panose="020B0602020104020603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w Cen MT" panose="020B0602020104020603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w Cen MT" panose="020B0602020104020603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marL="458788" indent="-285750">
                    <a:spcBef>
                      <a:spcPts val="800"/>
                    </a:spcBef>
                    <a:spcAft>
                      <a:spcPts val="100"/>
                    </a:spcAft>
                    <a:buFont typeface="Courier New" panose="02070309020205020404" pitchFamily="49" charset="0"/>
                    <a:buChar char="o"/>
                    <a:defRPr/>
                  </a:pPr>
                  <a:r>
                    <a:rPr lang="en-US" sz="1800" dirty="0">
                      <a:solidFill>
                        <a:srgbClr val="000000"/>
                      </a:solidFill>
                      <a:ea typeface="Tahoma" panose="020B0604030504040204" pitchFamily="34" charset="0"/>
                      <a:cs typeface="Tahoma" panose="020B0604030504040204" pitchFamily="34" charset="0"/>
                    </a:rPr>
                    <a:t>In decision tree, each path from root to a leaf defines a region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sz="1800" dirty="0">
                      <a:solidFill>
                        <a:srgbClr val="000000"/>
                      </a:solidFill>
                      <a:ea typeface="Tahoma" panose="020B0604030504040204" pitchFamily="34" charset="0"/>
                      <a:cs typeface="Tahoma" panose="020B0604030504040204" pitchFamily="34" charset="0"/>
                    </a:rPr>
                    <a:t> </a:t>
                  </a:r>
                </a:p>
                <a:p>
                  <a:pPr marL="1258888" lvl="2" indent="-285750">
                    <a:spcBef>
                      <a:spcPts val="800"/>
                    </a:spcBef>
                    <a:spcAft>
                      <a:spcPts val="100"/>
                    </a:spcAft>
                    <a:buFont typeface="Arial" panose="020B0604020202020204" pitchFamily="34" charset="0"/>
                    <a:buChar char="•"/>
                    <a:defRPr/>
                  </a:pPr>
                  <a:r>
                    <a:rPr lang="en-US" sz="1800" dirty="0">
                      <a:solidFill>
                        <a:srgbClr val="000000"/>
                      </a:solidFill>
                      <a:ea typeface="Tahoma" panose="020B0604030504040204" pitchFamily="34" charset="0"/>
                      <a:cs typeface="Tahoma" panose="020B0604030504040204" pitchFamily="34" charset="0"/>
                    </a:rPr>
                    <a:t>We partition the predictor space into </a:t>
                  </a:r>
                  <a14:m>
                    <m:oMath xmlns:m="http://schemas.openxmlformats.org/officeDocument/2006/math">
                      <m:r>
                        <a:rPr lang="en-US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𝐽</m:t>
                      </m:r>
                    </m:oMath>
                  </a14:m>
                  <a:r>
                    <a:rPr lang="en-US" sz="1800" dirty="0">
                      <a:solidFill>
                        <a:srgbClr val="000000"/>
                      </a:solidFill>
                      <a:ea typeface="Tahoma" panose="020B0604030504040204" pitchFamily="34" charset="0"/>
                      <a:cs typeface="Tahoma" panose="020B0604030504040204" pitchFamily="34" charset="0"/>
                    </a:rPr>
                    <a:t> partitions</a:t>
                  </a:r>
                </a:p>
                <a:p>
                  <a:pPr marL="1258888" lvl="2" indent="-285750">
                    <a:spcBef>
                      <a:spcPts val="800"/>
                    </a:spcBef>
                    <a:spcAft>
                      <a:spcPts val="100"/>
                    </a:spcAft>
                    <a:buFont typeface="Arial" panose="020B0604020202020204" pitchFamily="34" charset="0"/>
                    <a:buChar char="•"/>
                    <a:defRPr/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sz="18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,…,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18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J</m:t>
                          </m:r>
                        </m:sub>
                      </m:sSub>
                    </m:oMath>
                  </a14:m>
                  <a:endPara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458788" indent="-285750">
                    <a:spcBef>
                      <a:spcPts val="800"/>
                    </a:spcBef>
                    <a:spcAft>
                      <a:spcPts val="100"/>
                    </a:spcAft>
                    <a:buFont typeface="Courier New" panose="02070309020205020404" pitchFamily="49" charset="0"/>
                    <a:buChar char="o"/>
                    <a:defRPr/>
                  </a:pPr>
                  <a:r>
                    <a:rPr lang="en-US" sz="1800" dirty="0">
                      <a:solidFill>
                        <a:srgbClr val="000000"/>
                      </a:solidFill>
                      <a:ea typeface="Tahoma" panose="020B0604030504040204" pitchFamily="34" charset="0"/>
                      <a:cs typeface="Tahoma" panose="020B0604030504040204" pitchFamily="34" charset="0"/>
                    </a:rPr>
                    <a:t>All observations in the same region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sz="1800" dirty="0">
                      <a:solidFill>
                        <a:srgbClr val="000000"/>
                      </a:solidFill>
                      <a:ea typeface="Tahoma" panose="020B0604030504040204" pitchFamily="34" charset="0"/>
                      <a:cs typeface="Tahoma" panose="020B0604030504040204" pitchFamily="34" charset="0"/>
                    </a:rPr>
                    <a:t> will have the same prediction value</a:t>
                  </a:r>
                </a:p>
                <a:p>
                  <a:pPr marL="458788" indent="-285750">
                    <a:spcBef>
                      <a:spcPts val="800"/>
                    </a:spcBef>
                    <a:spcAft>
                      <a:spcPts val="100"/>
                    </a:spcAft>
                    <a:buFont typeface="Courier New" panose="02070309020205020404" pitchFamily="49" charset="0"/>
                    <a:buChar char="o"/>
                    <a:defRPr/>
                  </a:pPr>
                  <a:r>
                    <a:rPr lang="en-US" sz="1800" dirty="0">
                      <a:solidFill>
                        <a:srgbClr val="000000"/>
                      </a:solidFill>
                      <a:ea typeface="Tahoma" panose="020B0604030504040204" pitchFamily="34" charset="0"/>
                      <a:cs typeface="Tahoma" panose="020B0604030504040204" pitchFamily="34" charset="0"/>
                    </a:rPr>
                    <a:t>Let                                                be the training examples that fall into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Tahoma" panose="020B0604030504040204" pitchFamily="34" charset="0"/>
                              <a:cs typeface="Tahoma" panose="020B0604030504040204" pitchFamily="34" charset="0"/>
                            </a:rPr>
                            <m:t>𝑚</m:t>
                          </m:r>
                        </m:sub>
                      </m:sSub>
                    </m:oMath>
                  </a14:m>
                  <a:endPara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  <a:p>
                  <a:pPr marL="458788" indent="-285750">
                    <a:spcBef>
                      <a:spcPts val="800"/>
                    </a:spcBef>
                    <a:spcAft>
                      <a:spcPts val="100"/>
                    </a:spcAft>
                    <a:buFont typeface="Courier New" panose="02070309020205020404" pitchFamily="49" charset="0"/>
                    <a:buChar char="o"/>
                    <a:defRPr/>
                  </a:pPr>
                  <a:endPara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D2C7AAA4-4A6D-4DD2-B5FB-AE29B88C4C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712" y="838200"/>
                  <a:ext cx="8653463" cy="2750627"/>
                </a:xfrm>
                <a:prstGeom prst="rect">
                  <a:avLst/>
                </a:prstGeom>
                <a:blipFill>
                  <a:blip r:embed="rId4"/>
                  <a:stretch>
                    <a:fillRect t="-9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EA35D25-08A1-40B9-8C87-81A8305DB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19200" y="2438401"/>
              <a:ext cx="2971800" cy="345924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BAD6909-B06F-4733-9E6F-E0EF87402F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33400" y="3074237"/>
              <a:ext cx="7054185" cy="1105381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FE31B46-A463-4251-ADAA-CA2B37172ED4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4001" y="4329024"/>
            <a:ext cx="7385715" cy="138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4869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Tree complexity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7200" y="3300923"/>
            <a:ext cx="8562975" cy="2750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20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7AAA4-4A6D-4DD2-B5FB-AE29B88C4CBD}"/>
              </a:ext>
            </a:extLst>
          </p:cNvPr>
          <p:cNvSpPr/>
          <p:nvPr/>
        </p:nvSpPr>
        <p:spPr>
          <a:xfrm>
            <a:off x="341671" y="1371601"/>
            <a:ext cx="8653463" cy="304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173038" indent="0">
              <a:spcBef>
                <a:spcPts val="800"/>
              </a:spcBef>
              <a:spcAft>
                <a:spcPts val="100"/>
              </a:spcAft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Find the simplest tree that fits the observation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Not too small </a:t>
            </a:r>
          </a:p>
          <a:p>
            <a:pPr marL="922338" lvl="2" indent="-27940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Need to handle important but possibly subtle distinctions in data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Not too big </a:t>
            </a:r>
          </a:p>
          <a:p>
            <a:pPr marL="922338" lvl="2" indent="-27940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Computational efficiency (avoid redundant, spurious features)</a:t>
            </a:r>
          </a:p>
          <a:p>
            <a:pPr marL="922338" lvl="2" indent="-27940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Avoid overfitting training data</a:t>
            </a:r>
          </a:p>
          <a:p>
            <a:pPr marL="922338" lvl="2" indent="-27940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Human interpretability </a:t>
            </a:r>
          </a:p>
          <a:p>
            <a:pPr marL="173038" indent="0">
              <a:spcBef>
                <a:spcPts val="800"/>
              </a:spcBef>
              <a:spcAft>
                <a:spcPts val="100"/>
              </a:spcAft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1" name="TextBox 17411">
            <a:extLst>
              <a:ext uri="{FF2B5EF4-FFF2-40B4-BE49-F238E27FC236}">
                <a16:creationId xmlns:a16="http://schemas.microsoft.com/office/drawing/2014/main" id="{ED277BE2-6669-40BF-B01F-AB436E6F54DD}"/>
              </a:ext>
            </a:extLst>
          </p:cNvPr>
          <p:cNvSpPr txBox="1"/>
          <p:nvPr/>
        </p:nvSpPr>
        <p:spPr>
          <a:xfrm>
            <a:off x="304800" y="6308953"/>
            <a:ext cx="830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 err="1"/>
              <a:t>Hyafil</a:t>
            </a:r>
            <a:r>
              <a:rPr lang="en-US" sz="800" dirty="0"/>
              <a:t> &amp; Rivest’76</a:t>
            </a:r>
          </a:p>
        </p:txBody>
      </p:sp>
    </p:spTree>
    <p:extLst>
      <p:ext uri="{BB962C8B-B14F-4D97-AF65-F5344CB8AC3E}">
        <p14:creationId xmlns:p14="http://schemas.microsoft.com/office/powerpoint/2010/main" val="1879020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Decision Tree Classification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7AAA4-4A6D-4DD2-B5FB-AE29B88C4CBD}"/>
              </a:ext>
            </a:extLst>
          </p:cNvPr>
          <p:cNvSpPr/>
          <p:nvPr/>
        </p:nvSpPr>
        <p:spPr>
          <a:xfrm>
            <a:off x="457200" y="838200"/>
            <a:ext cx="8562975" cy="2750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Decision tree classification is very similar to regression, except that it is used to predict a qualitative response (category) instead of a continuous variable</a:t>
            </a:r>
          </a:p>
        </p:txBody>
      </p:sp>
      <p:grpSp>
        <p:nvGrpSpPr>
          <p:cNvPr id="17410" name="Group 17409">
            <a:extLst>
              <a:ext uri="{FF2B5EF4-FFF2-40B4-BE49-F238E27FC236}">
                <a16:creationId xmlns:a16="http://schemas.microsoft.com/office/drawing/2014/main" id="{72C6BB5C-9D1E-C643-801C-CBA4DBDA55F2}"/>
              </a:ext>
            </a:extLst>
          </p:cNvPr>
          <p:cNvGrpSpPr/>
          <p:nvPr/>
        </p:nvGrpSpPr>
        <p:grpSpPr>
          <a:xfrm>
            <a:off x="5252691" y="2557260"/>
            <a:ext cx="2716527" cy="2650806"/>
            <a:chOff x="771932" y="2298323"/>
            <a:chExt cx="2716527" cy="2650806"/>
          </a:xfrm>
        </p:grpSpPr>
        <p:cxnSp>
          <p:nvCxnSpPr>
            <p:cNvPr id="3" name="Elbow Connector 2">
              <a:extLst>
                <a:ext uri="{FF2B5EF4-FFF2-40B4-BE49-F238E27FC236}">
                  <a16:creationId xmlns:a16="http://schemas.microsoft.com/office/drawing/2014/main" id="{614C7591-C99F-FE44-9036-09113C853CF9}"/>
                </a:ext>
              </a:extLst>
            </p:cNvPr>
            <p:cNvCxnSpPr>
              <a:cxnSpLocks/>
            </p:cNvCxnSpPr>
            <p:nvPr/>
          </p:nvCxnSpPr>
          <p:spPr>
            <a:xfrm>
              <a:off x="1354859" y="2603123"/>
              <a:ext cx="2133600" cy="1828800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50DC0AB0-1FAC-7842-9504-8C64206265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54859" y="3116773"/>
              <a:ext cx="2133600" cy="773582"/>
            </a:xfrm>
            <a:prstGeom prst="bentConnector3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466ED78-D83B-1F4E-B2C4-5E10704B53EA}"/>
                </a:ext>
              </a:extLst>
            </p:cNvPr>
            <p:cNvSpPr/>
            <p:nvPr/>
          </p:nvSpPr>
          <p:spPr>
            <a:xfrm>
              <a:off x="1354859" y="2603123"/>
              <a:ext cx="2133600" cy="1828800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85CE413-F8AE-7A43-A8BE-DB6562674974}"/>
                </a:ext>
              </a:extLst>
            </p:cNvPr>
            <p:cNvSpPr/>
            <p:nvPr/>
          </p:nvSpPr>
          <p:spPr>
            <a:xfrm>
              <a:off x="2815357" y="2730372"/>
              <a:ext cx="76199" cy="761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AAD1D7F-1C4E-6248-8B03-99E56C5FF208}"/>
                </a:ext>
              </a:extLst>
            </p:cNvPr>
            <p:cNvSpPr/>
            <p:nvPr/>
          </p:nvSpPr>
          <p:spPr>
            <a:xfrm>
              <a:off x="2497859" y="2641475"/>
              <a:ext cx="76199" cy="761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159BB55-3E80-F24C-B6E9-B295E3C7F698}"/>
                </a:ext>
              </a:extLst>
            </p:cNvPr>
            <p:cNvSpPr/>
            <p:nvPr/>
          </p:nvSpPr>
          <p:spPr>
            <a:xfrm>
              <a:off x="2726459" y="2834555"/>
              <a:ext cx="76199" cy="761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2D10B58-F89F-7548-9A1C-A584B36469D9}"/>
                </a:ext>
              </a:extLst>
            </p:cNvPr>
            <p:cNvSpPr/>
            <p:nvPr/>
          </p:nvSpPr>
          <p:spPr>
            <a:xfrm>
              <a:off x="2826004" y="3018773"/>
              <a:ext cx="76199" cy="761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80E886F-FFDB-C14C-B015-1863110929F3}"/>
                </a:ext>
              </a:extLst>
            </p:cNvPr>
            <p:cNvSpPr/>
            <p:nvPr/>
          </p:nvSpPr>
          <p:spPr>
            <a:xfrm>
              <a:off x="2485159" y="2967197"/>
              <a:ext cx="76199" cy="7619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F8BF5E1-271F-BB4F-89B9-5B43078E2103}"/>
                </a:ext>
              </a:extLst>
            </p:cNvPr>
            <p:cNvSpPr/>
            <p:nvPr/>
          </p:nvSpPr>
          <p:spPr>
            <a:xfrm>
              <a:off x="1752790" y="3980960"/>
              <a:ext cx="76199" cy="7619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D8D2A7B-860B-6746-A286-7BEE6ACE9E37}"/>
                </a:ext>
              </a:extLst>
            </p:cNvPr>
            <p:cNvSpPr/>
            <p:nvPr/>
          </p:nvSpPr>
          <p:spPr>
            <a:xfrm>
              <a:off x="2269259" y="4289460"/>
              <a:ext cx="76199" cy="7619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FB81ABC-5F19-F240-9B44-D044E71A991C}"/>
                </a:ext>
              </a:extLst>
            </p:cNvPr>
            <p:cNvSpPr/>
            <p:nvPr/>
          </p:nvSpPr>
          <p:spPr>
            <a:xfrm>
              <a:off x="1507259" y="3996842"/>
              <a:ext cx="76199" cy="7619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473C49E-3A24-1D42-8F3B-6A1615102C2A}"/>
                </a:ext>
              </a:extLst>
            </p:cNvPr>
            <p:cNvSpPr/>
            <p:nvPr/>
          </p:nvSpPr>
          <p:spPr>
            <a:xfrm>
              <a:off x="1431060" y="4104854"/>
              <a:ext cx="76199" cy="7619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637CB9-2492-5942-8275-E2AEE6129E9B}"/>
                </a:ext>
              </a:extLst>
            </p:cNvPr>
            <p:cNvSpPr/>
            <p:nvPr/>
          </p:nvSpPr>
          <p:spPr>
            <a:xfrm>
              <a:off x="1469156" y="3364803"/>
              <a:ext cx="76199" cy="761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C123682-ECC8-4A40-B66A-7963C15D98CD}"/>
                </a:ext>
              </a:extLst>
            </p:cNvPr>
            <p:cNvSpPr/>
            <p:nvPr/>
          </p:nvSpPr>
          <p:spPr>
            <a:xfrm>
              <a:off x="2523258" y="3557040"/>
              <a:ext cx="76199" cy="7619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91186F9-C3D1-9847-B7CC-829F9727557A}"/>
                </a:ext>
              </a:extLst>
            </p:cNvPr>
            <p:cNvSpPr/>
            <p:nvPr/>
          </p:nvSpPr>
          <p:spPr>
            <a:xfrm>
              <a:off x="3221758" y="3561027"/>
              <a:ext cx="76199" cy="7619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43C9986-3A1A-8247-905B-159C9B25EA2E}"/>
                </a:ext>
              </a:extLst>
            </p:cNvPr>
            <p:cNvSpPr/>
            <p:nvPr/>
          </p:nvSpPr>
          <p:spPr>
            <a:xfrm>
              <a:off x="1659659" y="4149242"/>
              <a:ext cx="76199" cy="7619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D7A8563-8C46-5845-9EBB-295FC41D77B7}"/>
                </a:ext>
              </a:extLst>
            </p:cNvPr>
            <p:cNvSpPr/>
            <p:nvPr/>
          </p:nvSpPr>
          <p:spPr>
            <a:xfrm>
              <a:off x="1570756" y="3212722"/>
              <a:ext cx="76199" cy="761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79882F7-5308-DC40-A64D-BA447518F4C1}"/>
                </a:ext>
              </a:extLst>
            </p:cNvPr>
            <p:cNvSpPr/>
            <p:nvPr/>
          </p:nvSpPr>
          <p:spPr>
            <a:xfrm>
              <a:off x="3183659" y="3212723"/>
              <a:ext cx="76199" cy="7619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19C49CFE-6377-7648-B741-15B5612AB9DB}"/>
                </a:ext>
              </a:extLst>
            </p:cNvPr>
            <p:cNvSpPr/>
            <p:nvPr/>
          </p:nvSpPr>
          <p:spPr>
            <a:xfrm>
              <a:off x="1905190" y="4133360"/>
              <a:ext cx="76199" cy="7619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011150B-9344-F64B-812E-6946FAB8A55C}"/>
                </a:ext>
              </a:extLst>
            </p:cNvPr>
            <p:cNvSpPr/>
            <p:nvPr/>
          </p:nvSpPr>
          <p:spPr>
            <a:xfrm>
              <a:off x="3005858" y="3485896"/>
              <a:ext cx="76199" cy="7619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F59A72E-76D2-0E46-B820-C6576A963F2A}"/>
                </a:ext>
              </a:extLst>
            </p:cNvPr>
            <p:cNvSpPr/>
            <p:nvPr/>
          </p:nvSpPr>
          <p:spPr>
            <a:xfrm>
              <a:off x="1659659" y="4149242"/>
              <a:ext cx="76199" cy="7619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ECF17B6-9903-2D40-A9E3-88905828C689}"/>
                </a:ext>
              </a:extLst>
            </p:cNvPr>
            <p:cNvSpPr/>
            <p:nvPr/>
          </p:nvSpPr>
          <p:spPr>
            <a:xfrm>
              <a:off x="1646955" y="2679571"/>
              <a:ext cx="76199" cy="761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F6DA50E-E1FD-9340-AB16-0D0EEEA683C1}"/>
                </a:ext>
              </a:extLst>
            </p:cNvPr>
            <p:cNvSpPr/>
            <p:nvPr/>
          </p:nvSpPr>
          <p:spPr>
            <a:xfrm>
              <a:off x="3408025" y="3908569"/>
              <a:ext cx="76199" cy="7619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18B88F4-01A3-AD4F-90A8-A28D47C13A10}"/>
                </a:ext>
              </a:extLst>
            </p:cNvPr>
            <p:cNvSpPr/>
            <p:nvPr/>
          </p:nvSpPr>
          <p:spPr>
            <a:xfrm>
              <a:off x="1867090" y="3214148"/>
              <a:ext cx="76199" cy="761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49AA0B7-9563-B14D-ACD8-AB5FFCE851C0}"/>
                </a:ext>
              </a:extLst>
            </p:cNvPr>
            <p:cNvSpPr/>
            <p:nvPr/>
          </p:nvSpPr>
          <p:spPr>
            <a:xfrm>
              <a:off x="1896718" y="2654179"/>
              <a:ext cx="76199" cy="761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D2A2454-D354-4943-A34C-FB90607D3DAF}"/>
                </a:ext>
              </a:extLst>
            </p:cNvPr>
            <p:cNvSpPr/>
            <p:nvPr/>
          </p:nvSpPr>
          <p:spPr>
            <a:xfrm>
              <a:off x="1384489" y="3216944"/>
              <a:ext cx="76199" cy="761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DE9991F-E256-434A-9BF4-CB5B0C471267}"/>
                </a:ext>
              </a:extLst>
            </p:cNvPr>
            <p:cNvSpPr/>
            <p:nvPr/>
          </p:nvSpPr>
          <p:spPr>
            <a:xfrm>
              <a:off x="1469155" y="3450882"/>
              <a:ext cx="76199" cy="761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1689E20-4501-AD43-8919-57711EF73687}"/>
                </a:ext>
              </a:extLst>
            </p:cNvPr>
            <p:cNvSpPr/>
            <p:nvPr/>
          </p:nvSpPr>
          <p:spPr>
            <a:xfrm>
              <a:off x="1790889" y="2780646"/>
              <a:ext cx="76199" cy="761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37994AC-6C10-0B44-859A-B06F31842F64}"/>
                </a:ext>
              </a:extLst>
            </p:cNvPr>
            <p:cNvSpPr/>
            <p:nvPr/>
          </p:nvSpPr>
          <p:spPr>
            <a:xfrm>
              <a:off x="1706218" y="3493823"/>
              <a:ext cx="76199" cy="761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F1B168C-C735-2A42-8D76-816623D92B24}"/>
                </a:ext>
              </a:extLst>
            </p:cNvPr>
            <p:cNvSpPr/>
            <p:nvPr/>
          </p:nvSpPr>
          <p:spPr>
            <a:xfrm>
              <a:off x="2171890" y="3518948"/>
              <a:ext cx="76199" cy="761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86A43D5-D6A4-C641-9FD2-1FD07BE38DF1}"/>
                </a:ext>
              </a:extLst>
            </p:cNvPr>
            <p:cNvSpPr/>
            <p:nvPr/>
          </p:nvSpPr>
          <p:spPr>
            <a:xfrm>
              <a:off x="2176122" y="3399750"/>
              <a:ext cx="76199" cy="761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6E693C4-9AE6-4B41-A3C5-83B250D82FD2}"/>
                </a:ext>
              </a:extLst>
            </p:cNvPr>
            <p:cNvSpPr/>
            <p:nvPr/>
          </p:nvSpPr>
          <p:spPr>
            <a:xfrm>
              <a:off x="1714690" y="3061748"/>
              <a:ext cx="76199" cy="761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70AA2FC-121C-7541-92FA-65BDC047CD72}"/>
                </a:ext>
              </a:extLst>
            </p:cNvPr>
            <p:cNvSpPr/>
            <p:nvPr/>
          </p:nvSpPr>
          <p:spPr>
            <a:xfrm>
              <a:off x="1570756" y="3212722"/>
              <a:ext cx="76199" cy="761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51F11C9-54C1-BF4F-979F-F4685CE88B24}"/>
                </a:ext>
              </a:extLst>
            </p:cNvPr>
            <p:cNvSpPr/>
            <p:nvPr/>
          </p:nvSpPr>
          <p:spPr>
            <a:xfrm>
              <a:off x="1655419" y="2780645"/>
              <a:ext cx="76199" cy="761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E2DAC2-A942-D94B-BD08-104BAD04B35B}"/>
                </a:ext>
              </a:extLst>
            </p:cNvPr>
            <p:cNvSpPr/>
            <p:nvPr/>
          </p:nvSpPr>
          <p:spPr>
            <a:xfrm>
              <a:off x="1498786" y="4466683"/>
              <a:ext cx="196426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4            6             8          10</a:t>
              </a:r>
              <a:endParaRPr lang="en-US" sz="1100" dirty="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DE949DA-045F-E447-8416-402B58B71B4E}"/>
                </a:ext>
              </a:extLst>
            </p:cNvPr>
            <p:cNvSpPr/>
            <p:nvPr/>
          </p:nvSpPr>
          <p:spPr>
            <a:xfrm>
              <a:off x="1028892" y="2298323"/>
              <a:ext cx="402167" cy="20328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300000"/>
                </a:lnSpc>
              </a:pPr>
              <a:r>
                <a:rPr lang="en-US" sz="1100" dirty="0"/>
                <a:t>10</a:t>
              </a:r>
            </a:p>
            <a:p>
              <a:pPr>
                <a:lnSpc>
                  <a:spcPct val="300000"/>
                </a:lnSpc>
              </a:pPr>
              <a:r>
                <a:rPr lang="en-US" sz="1100" dirty="0"/>
                <a:t>8</a:t>
              </a:r>
            </a:p>
            <a:p>
              <a:pPr>
                <a:lnSpc>
                  <a:spcPct val="300000"/>
                </a:lnSpc>
              </a:pPr>
              <a:r>
                <a:rPr lang="en-US" sz="1100" dirty="0"/>
                <a:t>6</a:t>
              </a:r>
            </a:p>
            <a:p>
              <a:pPr>
                <a:lnSpc>
                  <a:spcPct val="300000"/>
                </a:lnSpc>
              </a:pPr>
              <a:r>
                <a:rPr lang="en-US" sz="1100" dirty="0"/>
                <a:t>4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01958D3-4DEA-0643-9246-738369431303}"/>
                </a:ext>
              </a:extLst>
            </p:cNvPr>
            <p:cNvSpPr/>
            <p:nvPr/>
          </p:nvSpPr>
          <p:spPr>
            <a:xfrm rot="16200000">
              <a:off x="312186" y="3158109"/>
              <a:ext cx="1181101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Height (cm)</a:t>
              </a:r>
              <a:endParaRPr lang="en-US" sz="11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3D2618B-00E9-D944-BA92-F332671515EF}"/>
                </a:ext>
              </a:extLst>
            </p:cNvPr>
            <p:cNvSpPr/>
            <p:nvPr/>
          </p:nvSpPr>
          <p:spPr>
            <a:xfrm>
              <a:off x="1948926" y="4687519"/>
              <a:ext cx="976497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rPr>
                <a:t>Width (cm)</a:t>
              </a:r>
              <a:endParaRPr lang="en-US" sz="1100" dirty="0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F24B632-281E-4C6D-8825-A83539168486}"/>
              </a:ext>
            </a:extLst>
          </p:cNvPr>
          <p:cNvGrpSpPr/>
          <p:nvPr/>
        </p:nvGrpSpPr>
        <p:grpSpPr>
          <a:xfrm>
            <a:off x="787700" y="2537802"/>
            <a:ext cx="3153361" cy="2241769"/>
            <a:chOff x="787700" y="2537802"/>
            <a:chExt cx="3153361" cy="2241769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EEBD7296-5A5B-41AC-B03E-9CFFF8A7112F}"/>
                </a:ext>
              </a:extLst>
            </p:cNvPr>
            <p:cNvGrpSpPr/>
            <p:nvPr/>
          </p:nvGrpSpPr>
          <p:grpSpPr>
            <a:xfrm>
              <a:off x="787700" y="2537802"/>
              <a:ext cx="3153361" cy="2241769"/>
              <a:chOff x="4711900" y="2491814"/>
              <a:chExt cx="3153361" cy="2241769"/>
            </a:xfrm>
          </p:grpSpPr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C56BB597-EE51-4D54-85F6-ED5CAA081228}"/>
                  </a:ext>
                </a:extLst>
              </p:cNvPr>
              <p:cNvCxnSpPr/>
              <p:nvPr/>
            </p:nvCxnSpPr>
            <p:spPr>
              <a:xfrm>
                <a:off x="7010400" y="4102159"/>
                <a:ext cx="533400" cy="435081"/>
              </a:xfrm>
              <a:prstGeom prst="straightConnector1">
                <a:avLst/>
              </a:prstGeom>
              <a:ln w="38100">
                <a:solidFill>
                  <a:srgbClr val="0000CC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409FF5A8-9279-4B76-AF85-21C074D8277D}"/>
                  </a:ext>
                </a:extLst>
              </p:cNvPr>
              <p:cNvCxnSpPr/>
              <p:nvPr/>
            </p:nvCxnSpPr>
            <p:spPr>
              <a:xfrm>
                <a:off x="5565369" y="4086277"/>
                <a:ext cx="533400" cy="435081"/>
              </a:xfrm>
              <a:prstGeom prst="straightConnector1">
                <a:avLst/>
              </a:prstGeom>
              <a:ln w="38100">
                <a:solidFill>
                  <a:srgbClr val="0000CC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Arrow Connector 99">
                <a:extLst>
                  <a:ext uri="{FF2B5EF4-FFF2-40B4-BE49-F238E27FC236}">
                    <a16:creationId xmlns:a16="http://schemas.microsoft.com/office/drawing/2014/main" id="{3241371B-06BD-41EC-9112-6A2B884146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629400" y="4102159"/>
                <a:ext cx="381000" cy="435081"/>
              </a:xfrm>
              <a:prstGeom prst="straightConnector1">
                <a:avLst/>
              </a:prstGeom>
              <a:ln w="38100">
                <a:solidFill>
                  <a:srgbClr val="0000CC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3B8997E4-60A8-44E9-8EAF-453C73B6DC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085349" y="4091569"/>
                <a:ext cx="477251" cy="480431"/>
              </a:xfrm>
              <a:prstGeom prst="straightConnector1">
                <a:avLst/>
              </a:prstGeom>
              <a:ln w="38100">
                <a:solidFill>
                  <a:srgbClr val="0000CC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22D1C0AA-6887-4913-BDBA-87E903298F05}"/>
                  </a:ext>
                </a:extLst>
              </p:cNvPr>
              <p:cNvSpPr/>
              <p:nvPr/>
            </p:nvSpPr>
            <p:spPr>
              <a:xfrm>
                <a:off x="7377939" y="4113006"/>
                <a:ext cx="40267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No</a:t>
                </a:r>
                <a:endParaRPr lang="en-US" sz="1400" b="1" dirty="0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540A348A-DB44-4D2D-A395-7387838C665C}"/>
                  </a:ext>
                </a:extLst>
              </p:cNvPr>
              <p:cNvSpPr/>
              <p:nvPr/>
            </p:nvSpPr>
            <p:spPr>
              <a:xfrm>
                <a:off x="5930139" y="4120506"/>
                <a:ext cx="40267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No</a:t>
                </a:r>
                <a:endParaRPr lang="en-US" sz="1400" b="1" dirty="0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3A9BFA36-80CB-4A15-AE76-0CC6C3FDB474}"/>
                  </a:ext>
                </a:extLst>
              </p:cNvPr>
              <p:cNvSpPr/>
              <p:nvPr/>
            </p:nvSpPr>
            <p:spPr>
              <a:xfrm>
                <a:off x="6380263" y="4129789"/>
                <a:ext cx="4380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Yes</a:t>
                </a:r>
                <a:endParaRPr lang="en-US" sz="1400" b="1" dirty="0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DD906E34-97A1-407E-9D51-D28A185412C2}"/>
                  </a:ext>
                </a:extLst>
              </p:cNvPr>
              <p:cNvSpPr/>
              <p:nvPr/>
            </p:nvSpPr>
            <p:spPr>
              <a:xfrm>
                <a:off x="4800600" y="4120506"/>
                <a:ext cx="4380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Yes</a:t>
                </a:r>
                <a:endParaRPr lang="en-US" sz="1400" b="1" dirty="0"/>
              </a:p>
            </p:txBody>
          </p:sp>
          <p:sp>
            <p:nvSpPr>
              <p:cNvPr id="106" name="Rounded Rectangle 17408">
                <a:extLst>
                  <a:ext uri="{FF2B5EF4-FFF2-40B4-BE49-F238E27FC236}">
                    <a16:creationId xmlns:a16="http://schemas.microsoft.com/office/drawing/2014/main" id="{A7CEC5B6-0D89-4521-ACD1-1149DAE6517E}"/>
                  </a:ext>
                </a:extLst>
              </p:cNvPr>
              <p:cNvSpPr/>
              <p:nvPr/>
            </p:nvSpPr>
            <p:spPr>
              <a:xfrm>
                <a:off x="4711900" y="3531919"/>
                <a:ext cx="1524000" cy="4572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00CC"/>
                    </a:solidFill>
                  </a:rPr>
                  <a:t>Height &lt; 5cm?</a:t>
                </a:r>
              </a:p>
            </p:txBody>
          </p:sp>
          <p:sp>
            <p:nvSpPr>
              <p:cNvPr id="107" name="Rounded Rectangle 70">
                <a:extLst>
                  <a:ext uri="{FF2B5EF4-FFF2-40B4-BE49-F238E27FC236}">
                    <a16:creationId xmlns:a16="http://schemas.microsoft.com/office/drawing/2014/main" id="{03C5AE4A-7CA7-438D-8B7C-132BD56357F2}"/>
                  </a:ext>
                </a:extLst>
              </p:cNvPr>
              <p:cNvSpPr/>
              <p:nvPr/>
            </p:nvSpPr>
            <p:spPr>
              <a:xfrm>
                <a:off x="5535337" y="2491814"/>
                <a:ext cx="1524000" cy="4572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00CC"/>
                    </a:solidFill>
                  </a:rPr>
                  <a:t>Width &lt; 7cm?</a:t>
                </a:r>
              </a:p>
            </p:txBody>
          </p:sp>
          <p:sp>
            <p:nvSpPr>
              <p:cNvPr id="108" name="Rounded Rectangle 71">
                <a:extLst>
                  <a:ext uri="{FF2B5EF4-FFF2-40B4-BE49-F238E27FC236}">
                    <a16:creationId xmlns:a16="http://schemas.microsoft.com/office/drawing/2014/main" id="{C81D77FD-8815-426A-9ECB-450689E7E521}"/>
                  </a:ext>
                </a:extLst>
              </p:cNvPr>
              <p:cNvSpPr/>
              <p:nvPr/>
            </p:nvSpPr>
            <p:spPr>
              <a:xfrm>
                <a:off x="6341261" y="3556927"/>
                <a:ext cx="1524000" cy="457200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00CC"/>
                    </a:solidFill>
                  </a:rPr>
                  <a:t>Height &lt; 8cm?</a:t>
                </a:r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5C8475EE-33F0-484F-B091-6F853380A214}"/>
                  </a:ext>
                </a:extLst>
              </p:cNvPr>
              <p:cNvCxnSpPr/>
              <p:nvPr/>
            </p:nvCxnSpPr>
            <p:spPr>
              <a:xfrm>
                <a:off x="6259995" y="3056882"/>
                <a:ext cx="533400" cy="435081"/>
              </a:xfrm>
              <a:prstGeom prst="straightConnector1">
                <a:avLst/>
              </a:prstGeom>
              <a:ln w="38100">
                <a:solidFill>
                  <a:srgbClr val="0000CC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1FD9B438-A478-40CA-BF51-22D4598020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78995" y="3056882"/>
                <a:ext cx="381000" cy="435081"/>
              </a:xfrm>
              <a:prstGeom prst="straightConnector1">
                <a:avLst/>
              </a:prstGeom>
              <a:ln w="38100">
                <a:solidFill>
                  <a:srgbClr val="0000CC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8AAA2C76-FE48-49C9-9C1B-C60008557C1F}"/>
                  </a:ext>
                </a:extLst>
              </p:cNvPr>
              <p:cNvSpPr/>
              <p:nvPr/>
            </p:nvSpPr>
            <p:spPr>
              <a:xfrm>
                <a:off x="6656663" y="3066667"/>
                <a:ext cx="40267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No</a:t>
                </a:r>
                <a:endParaRPr lang="en-US" sz="1400" b="1" dirty="0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90F5042B-41B0-466A-A9B9-7161B0F08366}"/>
                  </a:ext>
                </a:extLst>
              </p:cNvPr>
              <p:cNvSpPr/>
              <p:nvPr/>
            </p:nvSpPr>
            <p:spPr>
              <a:xfrm>
                <a:off x="5658987" y="3083450"/>
                <a:ext cx="438005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b="1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Yes</a:t>
                </a:r>
                <a:endParaRPr lang="en-US" sz="1400" b="1" dirty="0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7EB2A529-B0CB-48E1-A940-D29BD041E1EA}"/>
                  </a:ext>
                </a:extLst>
              </p:cNvPr>
              <p:cNvSpPr/>
              <p:nvPr/>
            </p:nvSpPr>
            <p:spPr>
              <a:xfrm>
                <a:off x="5029201" y="4648200"/>
                <a:ext cx="76199" cy="7619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highlight>
                    <a:srgbClr val="000000"/>
                  </a:highlight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56261536-A138-4CC0-A47F-199B247B80E1}"/>
                  </a:ext>
                </a:extLst>
              </p:cNvPr>
              <p:cNvSpPr/>
              <p:nvPr/>
            </p:nvSpPr>
            <p:spPr>
              <a:xfrm>
                <a:off x="6553201" y="4657390"/>
                <a:ext cx="76199" cy="76193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highlight>
                    <a:srgbClr val="000000"/>
                  </a:highlight>
                </a:endParaRPr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E6B28A86-8CCE-44EA-BE62-4945A87785B9}"/>
                  </a:ext>
                </a:extLst>
              </p:cNvPr>
              <p:cNvSpPr/>
              <p:nvPr/>
            </p:nvSpPr>
            <p:spPr>
              <a:xfrm>
                <a:off x="7543801" y="4648200"/>
                <a:ext cx="76199" cy="7619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highlight>
                    <a:srgbClr val="000000"/>
                  </a:highlight>
                </a:endParaRPr>
              </a:p>
            </p:txBody>
          </p:sp>
        </p:grp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83C5D450-3A71-42E1-95D7-5B93487D032F}"/>
                </a:ext>
              </a:extLst>
            </p:cNvPr>
            <p:cNvSpPr/>
            <p:nvPr/>
          </p:nvSpPr>
          <p:spPr>
            <a:xfrm>
              <a:off x="2153844" y="4701738"/>
              <a:ext cx="76199" cy="7619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highlight>
                  <a:srgbClr val="0000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0092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Overview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7200" y="926508"/>
            <a:ext cx="8562975" cy="44074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458788" indent="-285750">
              <a:lnSpc>
                <a:spcPts val="1500"/>
              </a:lnSpc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 this lecture, we describe </a:t>
            </a:r>
            <a:r>
              <a:rPr lang="en-US" sz="1800" dirty="0">
                <a:solidFill>
                  <a:srgbClr val="0000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tree-based </a:t>
            </a: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methods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Works both for </a:t>
            </a:r>
            <a:r>
              <a:rPr lang="en-US" sz="18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regression</a:t>
            </a: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18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classification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Very simple and intuitive learning algorithm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It is based on </a:t>
            </a:r>
            <a:r>
              <a:rPr lang="en-US" sz="18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segmentation</a:t>
            </a: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of the predictor space into set of </a:t>
            </a:r>
            <a:r>
              <a:rPr lang="en-US" sz="18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simpler</a:t>
            </a: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8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regions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The segmentation rules can be summarized in a tree         decision tree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They are not competitive compared to the best supervised learning techniques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We will introduce </a:t>
            </a:r>
            <a:r>
              <a:rPr lang="en-US" sz="1800" b="1" dirty="0">
                <a:solidFill>
                  <a:srgbClr val="0000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ensembles</a:t>
            </a: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1800" b="1" dirty="0">
                <a:solidFill>
                  <a:srgbClr val="0000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bagging</a:t>
            </a: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sz="1800" b="1" dirty="0">
                <a:solidFill>
                  <a:srgbClr val="0000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boosting</a:t>
            </a: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Ensemble: grow multiple trees, and combine their prediction into a single prediction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Ensembles typically result in dramatic improvements in prediction accuracy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Ensembles prediction is not that easy to interpret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AE87B055-E5D1-41E4-BB43-CC6C51A470E4}"/>
              </a:ext>
            </a:extLst>
          </p:cNvPr>
          <p:cNvSpPr/>
          <p:nvPr/>
        </p:nvSpPr>
        <p:spPr>
          <a:xfrm>
            <a:off x="5791200" y="2895600"/>
            <a:ext cx="381000" cy="152400"/>
          </a:xfrm>
          <a:prstGeom prst="rightArrow">
            <a:avLst/>
          </a:prstGeom>
          <a:solidFill>
            <a:srgbClr val="0000C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21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Decision tree classification- Impurity measure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7AAA4-4A6D-4DD2-B5FB-AE29B88C4CBD}"/>
              </a:ext>
            </a:extLst>
          </p:cNvPr>
          <p:cNvSpPr/>
          <p:nvPr/>
        </p:nvSpPr>
        <p:spPr>
          <a:xfrm>
            <a:off x="381000" y="2438400"/>
            <a:ext cx="8653463" cy="266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Notice that the features still can be numerical or categorical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Again, we need to find best features to split on and the best split point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Intuitively, a good classification tree has more </a:t>
            </a:r>
            <a:r>
              <a:rPr lang="en-US" sz="18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pure leaf nodes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The goal is to find splitting variables and split points minimizing node </a:t>
            </a:r>
            <a:r>
              <a:rPr lang="en-US" sz="18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impurity measure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 small value indicates that a node contains mostly observation from a single class  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5545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How to pick a good Split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7AAA4-4A6D-4DD2-B5FB-AE29B88C4CBD}"/>
              </a:ext>
            </a:extLst>
          </p:cNvPr>
          <p:cNvSpPr/>
          <p:nvPr/>
        </p:nvSpPr>
        <p:spPr>
          <a:xfrm>
            <a:off x="366712" y="838199"/>
            <a:ext cx="8653463" cy="1311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Classification tree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5BD4F6-61C2-436F-9E6F-EC7E545F6337}"/>
              </a:ext>
            </a:extLst>
          </p:cNvPr>
          <p:cNvGrpSpPr/>
          <p:nvPr/>
        </p:nvGrpSpPr>
        <p:grpSpPr>
          <a:xfrm>
            <a:off x="3463182" y="2209800"/>
            <a:ext cx="2217636" cy="833720"/>
            <a:chOff x="3463182" y="2209800"/>
            <a:chExt cx="2217636" cy="83372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760D644-3235-46F8-8342-364C89E8352E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614A7E-8A78-493D-B085-265C3AC33836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100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49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795889-AD72-4D53-9FF1-0E053208D0DF}"/>
              </a:ext>
            </a:extLst>
          </p:cNvPr>
          <p:cNvGrpSpPr/>
          <p:nvPr/>
        </p:nvGrpSpPr>
        <p:grpSpPr>
          <a:xfrm>
            <a:off x="1371600" y="3700828"/>
            <a:ext cx="2217636" cy="833720"/>
            <a:chOff x="3463182" y="2209800"/>
            <a:chExt cx="2217636" cy="83372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A6F9C2-E5B8-4539-B07D-5D3EABA35EA3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539149-8C06-4727-A881-B63EF9AE9C3B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50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0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9E7FCD-8D37-4F82-921B-843013FB6AA9}"/>
              </a:ext>
            </a:extLst>
          </p:cNvPr>
          <p:cNvGrpSpPr/>
          <p:nvPr/>
        </p:nvGrpSpPr>
        <p:grpSpPr>
          <a:xfrm>
            <a:off x="5680818" y="3717314"/>
            <a:ext cx="2217636" cy="833720"/>
            <a:chOff x="3463182" y="2209800"/>
            <a:chExt cx="2217636" cy="83372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2DEFFD-1A57-4330-BDF1-13CDF9E248D6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FE5518-AF57-44FF-8F5D-FB985C6F387C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50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49 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8B47A8-7077-46E6-95E5-96CD7964C84E}"/>
              </a:ext>
            </a:extLst>
          </p:cNvPr>
          <p:cNvCxnSpPr>
            <a:stCxn id="2" idx="4"/>
            <a:endCxn id="14" idx="0"/>
          </p:cNvCxnSpPr>
          <p:nvPr/>
        </p:nvCxnSpPr>
        <p:spPr>
          <a:xfrm flipH="1">
            <a:off x="2480418" y="3043520"/>
            <a:ext cx="2091582" cy="65730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590904-3A83-490F-9C7B-585254107EB5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>
            <a:off x="4572000" y="3043520"/>
            <a:ext cx="2217636" cy="673794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DBAD2EF-B34C-486A-AEEB-6113D1104E13}"/>
              </a:ext>
            </a:extLst>
          </p:cNvPr>
          <p:cNvSpPr/>
          <p:nvPr/>
        </p:nvSpPr>
        <p:spPr>
          <a:xfrm>
            <a:off x="457200" y="4835987"/>
            <a:ext cx="8653463" cy="1311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Is it a good split?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243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How to pick a good Split: Error rate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7AAA4-4A6D-4DD2-B5FB-AE29B88C4CBD}"/>
              </a:ext>
            </a:extLst>
          </p:cNvPr>
          <p:cNvSpPr/>
          <p:nvPr/>
        </p:nvSpPr>
        <p:spPr>
          <a:xfrm>
            <a:off x="366712" y="838199"/>
            <a:ext cx="8653463" cy="1311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Classification tree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Similar to tree regression, lets find a split that minimizes some loss function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Why not pick the best split based on error rate ( the average of 0/1 loss)?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5BD4F6-61C2-436F-9E6F-EC7E545F6337}"/>
              </a:ext>
            </a:extLst>
          </p:cNvPr>
          <p:cNvGrpSpPr/>
          <p:nvPr/>
        </p:nvGrpSpPr>
        <p:grpSpPr>
          <a:xfrm>
            <a:off x="3463182" y="2209800"/>
            <a:ext cx="2217636" cy="833720"/>
            <a:chOff x="3463182" y="2209800"/>
            <a:chExt cx="2217636" cy="83372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760D644-3235-46F8-8342-364C89E8352E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614A7E-8A78-493D-B085-265C3AC33836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100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49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795889-AD72-4D53-9FF1-0E053208D0DF}"/>
              </a:ext>
            </a:extLst>
          </p:cNvPr>
          <p:cNvGrpSpPr/>
          <p:nvPr/>
        </p:nvGrpSpPr>
        <p:grpSpPr>
          <a:xfrm>
            <a:off x="1371600" y="3700828"/>
            <a:ext cx="2217636" cy="833720"/>
            <a:chOff x="3463182" y="2209800"/>
            <a:chExt cx="2217636" cy="83372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A6F9C2-E5B8-4539-B07D-5D3EABA35EA3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539149-8C06-4727-A881-B63EF9AE9C3B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50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0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9E7FCD-8D37-4F82-921B-843013FB6AA9}"/>
              </a:ext>
            </a:extLst>
          </p:cNvPr>
          <p:cNvGrpSpPr/>
          <p:nvPr/>
        </p:nvGrpSpPr>
        <p:grpSpPr>
          <a:xfrm>
            <a:off x="5680818" y="3717314"/>
            <a:ext cx="2217636" cy="833720"/>
            <a:chOff x="3463182" y="2209800"/>
            <a:chExt cx="2217636" cy="83372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2DEFFD-1A57-4330-BDF1-13CDF9E248D6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FE5518-AF57-44FF-8F5D-FB985C6F387C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50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49 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8B47A8-7077-46E6-95E5-96CD7964C84E}"/>
              </a:ext>
            </a:extLst>
          </p:cNvPr>
          <p:cNvCxnSpPr>
            <a:stCxn id="2" idx="4"/>
            <a:endCxn id="14" idx="0"/>
          </p:cNvCxnSpPr>
          <p:nvPr/>
        </p:nvCxnSpPr>
        <p:spPr>
          <a:xfrm flipH="1">
            <a:off x="2480418" y="3043520"/>
            <a:ext cx="2091582" cy="65730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590904-3A83-490F-9C7B-585254107EB5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>
            <a:off x="4572000" y="3043520"/>
            <a:ext cx="2217636" cy="673794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C0D7433-84F0-49E1-9F04-40D63BB94CEE}"/>
              </a:ext>
            </a:extLst>
          </p:cNvPr>
          <p:cNvSpPr/>
          <p:nvPr/>
        </p:nvSpPr>
        <p:spPr>
          <a:xfrm>
            <a:off x="457200" y="5511509"/>
            <a:ext cx="8653463" cy="725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0428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How to pick a good Split: Error rate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C7AAA4-4A6D-4DD2-B5FB-AE29B88C4CBD}"/>
                  </a:ext>
                </a:extLst>
              </p:cNvPr>
              <p:cNvSpPr/>
              <p:nvPr/>
            </p:nvSpPr>
            <p:spPr>
              <a:xfrm>
                <a:off x="366712" y="838199"/>
                <a:ext cx="8653463" cy="13114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1pPr>
                <a:lvl2pPr marL="171450" indent="-17145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For region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observations, the proportion of observations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with class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k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is: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C7AAA4-4A6D-4DD2-B5FB-AE29B88C4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12" y="838199"/>
                <a:ext cx="8653463" cy="1311463"/>
              </a:xfrm>
              <a:prstGeom prst="rect">
                <a:avLst/>
              </a:prstGeom>
              <a:blipFill>
                <a:blip r:embed="rId3"/>
                <a:stretch>
                  <a:fillRect t="-23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6C0D7433-84F0-49E1-9F04-40D63BB94CEE}"/>
              </a:ext>
            </a:extLst>
          </p:cNvPr>
          <p:cNvSpPr/>
          <p:nvPr/>
        </p:nvSpPr>
        <p:spPr>
          <a:xfrm>
            <a:off x="457200" y="5511509"/>
            <a:ext cx="8653463" cy="725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97CCA-0042-42BA-AFE9-D1CB05FD5FC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6600" y="1326534"/>
            <a:ext cx="2683385" cy="72532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80EC6-B17E-4E30-8D4F-5BB3028A5043}"/>
              </a:ext>
            </a:extLst>
          </p:cNvPr>
          <p:cNvGrpSpPr/>
          <p:nvPr/>
        </p:nvGrpSpPr>
        <p:grpSpPr>
          <a:xfrm>
            <a:off x="3463182" y="2209800"/>
            <a:ext cx="2217636" cy="833720"/>
            <a:chOff x="3463182" y="2209800"/>
            <a:chExt cx="2217636" cy="83372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17724EB-4AD2-42A4-9F0F-2134F4A121F7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A08E6D-4C4E-48E3-835A-EF2766F28C25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100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49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46FD50-E536-40A6-B924-2664F53DFCB5}"/>
              </a:ext>
            </a:extLst>
          </p:cNvPr>
          <p:cNvGrpSpPr/>
          <p:nvPr/>
        </p:nvGrpSpPr>
        <p:grpSpPr>
          <a:xfrm>
            <a:off x="1371600" y="3700828"/>
            <a:ext cx="2217636" cy="833720"/>
            <a:chOff x="3463182" y="2209800"/>
            <a:chExt cx="2217636" cy="83372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C11A9F-16F2-4542-86F7-CC27914FE727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FFE38E8-E64E-4CC4-9396-8420283BF003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50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0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F18270E-929A-4DBA-BDB4-85666AC1CA69}"/>
              </a:ext>
            </a:extLst>
          </p:cNvPr>
          <p:cNvGrpSpPr/>
          <p:nvPr/>
        </p:nvGrpSpPr>
        <p:grpSpPr>
          <a:xfrm>
            <a:off x="5680818" y="3717314"/>
            <a:ext cx="2217636" cy="833720"/>
            <a:chOff x="3463182" y="2209800"/>
            <a:chExt cx="2217636" cy="83372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0084FBE-85CA-4871-9569-CDB95AF2C54F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E3F026-6FFA-4AF5-8000-7CD1A409048D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50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49 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D78827-164F-4908-BDEA-2DD510813E10}"/>
              </a:ext>
            </a:extLst>
          </p:cNvPr>
          <p:cNvCxnSpPr>
            <a:stCxn id="21" idx="4"/>
            <a:endCxn id="25" idx="0"/>
          </p:cNvCxnSpPr>
          <p:nvPr/>
        </p:nvCxnSpPr>
        <p:spPr>
          <a:xfrm flipH="1">
            <a:off x="2480418" y="3043520"/>
            <a:ext cx="2091582" cy="65730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B90ACD5-4037-46BB-B438-686AEEC76647}"/>
              </a:ext>
            </a:extLst>
          </p:cNvPr>
          <p:cNvCxnSpPr>
            <a:cxnSpLocks/>
            <a:stCxn id="21" idx="4"/>
            <a:endCxn id="28" idx="0"/>
          </p:cNvCxnSpPr>
          <p:nvPr/>
        </p:nvCxnSpPr>
        <p:spPr>
          <a:xfrm>
            <a:off x="4572000" y="3043520"/>
            <a:ext cx="2217636" cy="673794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6676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How to pick a good Split: Error rate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C7AAA4-4A6D-4DD2-B5FB-AE29B88C4CBD}"/>
                  </a:ext>
                </a:extLst>
              </p:cNvPr>
              <p:cNvSpPr/>
              <p:nvPr/>
            </p:nvSpPr>
            <p:spPr>
              <a:xfrm>
                <a:off x="366712" y="838199"/>
                <a:ext cx="8653463" cy="13114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1pPr>
                <a:lvl2pPr marL="171450" indent="-17145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For region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observations, the proportion of observations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with class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k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is: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For node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m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, the </a:t>
                </a:r>
                <a:r>
                  <a:rPr lang="en-US" sz="1800" b="1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predicted</a:t>
                </a: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classification is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C7AAA4-4A6D-4DD2-B5FB-AE29B88C4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12" y="838199"/>
                <a:ext cx="8653463" cy="1311463"/>
              </a:xfrm>
              <a:prstGeom prst="rect">
                <a:avLst/>
              </a:prstGeom>
              <a:blipFill>
                <a:blip r:embed="rId3"/>
                <a:stretch>
                  <a:fillRect t="-2315" b="-2513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6C0D7433-84F0-49E1-9F04-40D63BB94CEE}"/>
              </a:ext>
            </a:extLst>
          </p:cNvPr>
          <p:cNvSpPr/>
          <p:nvPr/>
        </p:nvSpPr>
        <p:spPr>
          <a:xfrm>
            <a:off x="457200" y="5511509"/>
            <a:ext cx="8653463" cy="725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97CCA-0042-42BA-AFE9-D1CB05FD5FC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6600" y="1326534"/>
            <a:ext cx="2683385" cy="72532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80EC6-B17E-4E30-8D4F-5BB3028A5043}"/>
              </a:ext>
            </a:extLst>
          </p:cNvPr>
          <p:cNvGrpSpPr/>
          <p:nvPr/>
        </p:nvGrpSpPr>
        <p:grpSpPr>
          <a:xfrm>
            <a:off x="3463182" y="2209800"/>
            <a:ext cx="2217636" cy="833720"/>
            <a:chOff x="3463182" y="2209800"/>
            <a:chExt cx="2217636" cy="83372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17724EB-4AD2-42A4-9F0F-2134F4A121F7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A08E6D-4C4E-48E3-835A-EF2766F28C25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100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49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46FD50-E536-40A6-B924-2664F53DFCB5}"/>
              </a:ext>
            </a:extLst>
          </p:cNvPr>
          <p:cNvGrpSpPr/>
          <p:nvPr/>
        </p:nvGrpSpPr>
        <p:grpSpPr>
          <a:xfrm>
            <a:off x="1371600" y="3700828"/>
            <a:ext cx="2217636" cy="833720"/>
            <a:chOff x="3463182" y="2209800"/>
            <a:chExt cx="2217636" cy="83372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C11A9F-16F2-4542-86F7-CC27914FE727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FFE38E8-E64E-4CC4-9396-8420283BF003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50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0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F18270E-929A-4DBA-BDB4-85666AC1CA69}"/>
              </a:ext>
            </a:extLst>
          </p:cNvPr>
          <p:cNvGrpSpPr/>
          <p:nvPr/>
        </p:nvGrpSpPr>
        <p:grpSpPr>
          <a:xfrm>
            <a:off x="5680818" y="3717314"/>
            <a:ext cx="2217636" cy="833720"/>
            <a:chOff x="3463182" y="2209800"/>
            <a:chExt cx="2217636" cy="83372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0084FBE-85CA-4871-9569-CDB95AF2C54F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E3F026-6FFA-4AF5-8000-7CD1A409048D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50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49 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D78827-164F-4908-BDEA-2DD510813E10}"/>
              </a:ext>
            </a:extLst>
          </p:cNvPr>
          <p:cNvCxnSpPr>
            <a:stCxn id="21" idx="4"/>
            <a:endCxn id="25" idx="0"/>
          </p:cNvCxnSpPr>
          <p:nvPr/>
        </p:nvCxnSpPr>
        <p:spPr>
          <a:xfrm flipH="1">
            <a:off x="2480418" y="3043520"/>
            <a:ext cx="2091582" cy="65730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B90ACD5-4037-46BB-B438-686AEEC76647}"/>
              </a:ext>
            </a:extLst>
          </p:cNvPr>
          <p:cNvCxnSpPr>
            <a:cxnSpLocks/>
            <a:stCxn id="21" idx="4"/>
            <a:endCxn id="28" idx="0"/>
          </p:cNvCxnSpPr>
          <p:nvPr/>
        </p:nvCxnSpPr>
        <p:spPr>
          <a:xfrm>
            <a:off x="4572000" y="3043520"/>
            <a:ext cx="2217636" cy="673794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8E0CBA5-D766-40DE-875C-F29AA3A4579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89236" y="5402091"/>
            <a:ext cx="2091582" cy="4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3092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How to pick a good Split: Error rate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C7AAA4-4A6D-4DD2-B5FB-AE29B88C4CBD}"/>
                  </a:ext>
                </a:extLst>
              </p:cNvPr>
              <p:cNvSpPr/>
              <p:nvPr/>
            </p:nvSpPr>
            <p:spPr>
              <a:xfrm>
                <a:off x="366712" y="838199"/>
                <a:ext cx="8653463" cy="13114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1pPr>
                <a:lvl2pPr marL="171450" indent="-17145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For region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observations, the proportion of observations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with class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k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is: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For node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m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, the </a:t>
                </a:r>
                <a:r>
                  <a:rPr lang="en-US" sz="1800" b="1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predicted</a:t>
                </a: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classification is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, the training data error rate is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C7AAA4-4A6D-4DD2-B5FB-AE29B88C4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12" y="838199"/>
                <a:ext cx="8653463" cy="1311463"/>
              </a:xfrm>
              <a:prstGeom prst="rect">
                <a:avLst/>
              </a:prstGeom>
              <a:blipFill>
                <a:blip r:embed="rId3"/>
                <a:stretch>
                  <a:fillRect t="-2315" b="-31018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1F97CCA-0042-42BA-AFE9-D1CB05FD5FC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6600" y="1326534"/>
            <a:ext cx="2683385" cy="72532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A680EC6-B17E-4E30-8D4F-5BB3028A5043}"/>
              </a:ext>
            </a:extLst>
          </p:cNvPr>
          <p:cNvGrpSpPr/>
          <p:nvPr/>
        </p:nvGrpSpPr>
        <p:grpSpPr>
          <a:xfrm>
            <a:off x="3463182" y="2209800"/>
            <a:ext cx="2217636" cy="833720"/>
            <a:chOff x="3463182" y="2209800"/>
            <a:chExt cx="2217636" cy="833720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17724EB-4AD2-42A4-9F0F-2134F4A121F7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A08E6D-4C4E-48E3-835A-EF2766F28C25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100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49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46FD50-E536-40A6-B924-2664F53DFCB5}"/>
              </a:ext>
            </a:extLst>
          </p:cNvPr>
          <p:cNvGrpSpPr/>
          <p:nvPr/>
        </p:nvGrpSpPr>
        <p:grpSpPr>
          <a:xfrm>
            <a:off x="1371600" y="3700828"/>
            <a:ext cx="2217636" cy="833720"/>
            <a:chOff x="3463182" y="2209800"/>
            <a:chExt cx="2217636" cy="83372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C11A9F-16F2-4542-86F7-CC27914FE727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FFE38E8-E64E-4CC4-9396-8420283BF003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50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0 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F18270E-929A-4DBA-BDB4-85666AC1CA69}"/>
              </a:ext>
            </a:extLst>
          </p:cNvPr>
          <p:cNvGrpSpPr/>
          <p:nvPr/>
        </p:nvGrpSpPr>
        <p:grpSpPr>
          <a:xfrm>
            <a:off x="5680818" y="3717314"/>
            <a:ext cx="2217636" cy="833720"/>
            <a:chOff x="3463182" y="2209800"/>
            <a:chExt cx="2217636" cy="833720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0084FBE-85CA-4871-9569-CDB95AF2C54F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8E3F026-6FFA-4AF5-8000-7CD1A409048D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50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49 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D78827-164F-4908-BDEA-2DD510813E10}"/>
              </a:ext>
            </a:extLst>
          </p:cNvPr>
          <p:cNvCxnSpPr>
            <a:stCxn id="21" idx="4"/>
            <a:endCxn id="25" idx="0"/>
          </p:cNvCxnSpPr>
          <p:nvPr/>
        </p:nvCxnSpPr>
        <p:spPr>
          <a:xfrm flipH="1">
            <a:off x="2480418" y="3043520"/>
            <a:ext cx="2091582" cy="65730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B90ACD5-4037-46BB-B438-686AEEC76647}"/>
              </a:ext>
            </a:extLst>
          </p:cNvPr>
          <p:cNvCxnSpPr>
            <a:cxnSpLocks/>
            <a:stCxn id="21" idx="4"/>
            <a:endCxn id="28" idx="0"/>
          </p:cNvCxnSpPr>
          <p:nvPr/>
        </p:nvCxnSpPr>
        <p:spPr>
          <a:xfrm>
            <a:off x="4572000" y="3043520"/>
            <a:ext cx="2217636" cy="673794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8E0CBA5-D766-40DE-875C-F29AA3A4579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89236" y="5402091"/>
            <a:ext cx="2091582" cy="47536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CE409A3-7CB7-4CC1-AC84-0BA1A88CD0F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89236" y="6333809"/>
            <a:ext cx="2017971" cy="39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864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How to pick a good Split: Error rate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36</a:t>
            </a:fld>
            <a:endParaRPr lang="en-US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7AAA4-4A6D-4DD2-B5FB-AE29B88C4CBD}"/>
              </a:ext>
            </a:extLst>
          </p:cNvPr>
          <p:cNvSpPr/>
          <p:nvPr/>
        </p:nvSpPr>
        <p:spPr>
          <a:xfrm>
            <a:off x="366712" y="838199"/>
            <a:ext cx="8653463" cy="1311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973138" lvl="2" indent="0">
              <a:spcBef>
                <a:spcPts val="800"/>
              </a:spcBef>
              <a:spcAft>
                <a:spcPts val="100"/>
              </a:spcAft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5BD4F6-61C2-436F-9E6F-EC7E545F6337}"/>
              </a:ext>
            </a:extLst>
          </p:cNvPr>
          <p:cNvGrpSpPr/>
          <p:nvPr/>
        </p:nvGrpSpPr>
        <p:grpSpPr>
          <a:xfrm>
            <a:off x="3463182" y="2209800"/>
            <a:ext cx="2217636" cy="833720"/>
            <a:chOff x="3463182" y="2209800"/>
            <a:chExt cx="2217636" cy="83372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760D644-3235-46F8-8342-364C89E8352E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614A7E-8A78-493D-B085-265C3AC33836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100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49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795889-AD72-4D53-9FF1-0E053208D0DF}"/>
              </a:ext>
            </a:extLst>
          </p:cNvPr>
          <p:cNvGrpSpPr/>
          <p:nvPr/>
        </p:nvGrpSpPr>
        <p:grpSpPr>
          <a:xfrm>
            <a:off x="1371600" y="3700828"/>
            <a:ext cx="2217636" cy="833720"/>
            <a:chOff x="3463182" y="2209800"/>
            <a:chExt cx="2217636" cy="83372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A6F9C2-E5B8-4539-B07D-5D3EABA35EA3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539149-8C06-4727-A881-B63EF9AE9C3B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50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0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9E7FCD-8D37-4F82-921B-843013FB6AA9}"/>
              </a:ext>
            </a:extLst>
          </p:cNvPr>
          <p:cNvGrpSpPr/>
          <p:nvPr/>
        </p:nvGrpSpPr>
        <p:grpSpPr>
          <a:xfrm>
            <a:off x="5680818" y="3717314"/>
            <a:ext cx="2217636" cy="833720"/>
            <a:chOff x="3463182" y="2209800"/>
            <a:chExt cx="2217636" cy="83372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2DEFFD-1A57-4330-BDF1-13CDF9E248D6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FE5518-AF57-44FF-8F5D-FB985C6F387C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50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49 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8B47A8-7077-46E6-95E5-96CD7964C84E}"/>
              </a:ext>
            </a:extLst>
          </p:cNvPr>
          <p:cNvCxnSpPr>
            <a:stCxn id="2" idx="4"/>
            <a:endCxn id="14" idx="0"/>
          </p:cNvCxnSpPr>
          <p:nvPr/>
        </p:nvCxnSpPr>
        <p:spPr>
          <a:xfrm flipH="1">
            <a:off x="2480418" y="3043520"/>
            <a:ext cx="2091582" cy="65730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590904-3A83-490F-9C7B-585254107EB5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>
            <a:off x="4572000" y="3043520"/>
            <a:ext cx="2217636" cy="673794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C0D7433-84F0-49E1-9F04-40D63BB94CEE}"/>
              </a:ext>
            </a:extLst>
          </p:cNvPr>
          <p:cNvSpPr/>
          <p:nvPr/>
        </p:nvSpPr>
        <p:spPr>
          <a:xfrm>
            <a:off x="457200" y="5511509"/>
            <a:ext cx="8653463" cy="725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755FD65-2D7C-104E-83D9-E234BC02BB6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3602" y="5103529"/>
            <a:ext cx="2332834" cy="456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075B05D-6F59-4046-8629-E281F70D4896}"/>
                  </a:ext>
                </a:extLst>
              </p:cNvPr>
              <p:cNvSpPr/>
              <p:nvPr/>
            </p:nvSpPr>
            <p:spPr>
              <a:xfrm>
                <a:off x="366712" y="838199"/>
                <a:ext cx="8653463" cy="13114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1pPr>
                <a:lvl2pPr marL="171450" indent="-17145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For region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observations, the proportion of observations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with class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k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is: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075B05D-6F59-4046-8629-E281F70D48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12" y="838199"/>
                <a:ext cx="8653463" cy="1311463"/>
              </a:xfrm>
              <a:prstGeom prst="rect">
                <a:avLst/>
              </a:prstGeom>
              <a:blipFill>
                <a:blip r:embed="rId5"/>
                <a:stretch>
                  <a:fillRect t="-23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06357F4F-4A47-41E1-8758-49E88AC019F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6600" y="1326534"/>
            <a:ext cx="2683385" cy="7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4087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How to pick a good Split: Error rate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37</a:t>
            </a:fld>
            <a:endParaRPr lang="en-US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7AAA4-4A6D-4DD2-B5FB-AE29B88C4CBD}"/>
              </a:ext>
            </a:extLst>
          </p:cNvPr>
          <p:cNvSpPr/>
          <p:nvPr/>
        </p:nvSpPr>
        <p:spPr>
          <a:xfrm>
            <a:off x="366712" y="838199"/>
            <a:ext cx="8653463" cy="1311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5BD4F6-61C2-436F-9E6F-EC7E545F6337}"/>
              </a:ext>
            </a:extLst>
          </p:cNvPr>
          <p:cNvGrpSpPr/>
          <p:nvPr/>
        </p:nvGrpSpPr>
        <p:grpSpPr>
          <a:xfrm>
            <a:off x="3463182" y="2209800"/>
            <a:ext cx="2217636" cy="833720"/>
            <a:chOff x="3463182" y="2209800"/>
            <a:chExt cx="2217636" cy="83372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760D644-3235-46F8-8342-364C89E8352E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614A7E-8A78-493D-B085-265C3AC33836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100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49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795889-AD72-4D53-9FF1-0E053208D0DF}"/>
              </a:ext>
            </a:extLst>
          </p:cNvPr>
          <p:cNvGrpSpPr/>
          <p:nvPr/>
        </p:nvGrpSpPr>
        <p:grpSpPr>
          <a:xfrm>
            <a:off x="1371600" y="3700828"/>
            <a:ext cx="2217636" cy="833720"/>
            <a:chOff x="3463182" y="2209800"/>
            <a:chExt cx="2217636" cy="83372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A6F9C2-E5B8-4539-B07D-5D3EABA35EA3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539149-8C06-4727-A881-B63EF9AE9C3B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50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0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9E7FCD-8D37-4F82-921B-843013FB6AA9}"/>
              </a:ext>
            </a:extLst>
          </p:cNvPr>
          <p:cNvGrpSpPr/>
          <p:nvPr/>
        </p:nvGrpSpPr>
        <p:grpSpPr>
          <a:xfrm>
            <a:off x="5680818" y="3717314"/>
            <a:ext cx="2217636" cy="833720"/>
            <a:chOff x="3463182" y="2209800"/>
            <a:chExt cx="2217636" cy="83372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2DEFFD-1A57-4330-BDF1-13CDF9E248D6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FE5518-AF57-44FF-8F5D-FB985C6F387C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50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49 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8B47A8-7077-46E6-95E5-96CD7964C84E}"/>
              </a:ext>
            </a:extLst>
          </p:cNvPr>
          <p:cNvCxnSpPr>
            <a:stCxn id="2" idx="4"/>
            <a:endCxn id="14" idx="0"/>
          </p:cNvCxnSpPr>
          <p:nvPr/>
        </p:nvCxnSpPr>
        <p:spPr>
          <a:xfrm flipH="1">
            <a:off x="2480418" y="3043520"/>
            <a:ext cx="2091582" cy="65730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590904-3A83-490F-9C7B-585254107EB5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>
            <a:off x="4572000" y="3043520"/>
            <a:ext cx="2217636" cy="673794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C0D7433-84F0-49E1-9F04-40D63BB94CEE}"/>
              </a:ext>
            </a:extLst>
          </p:cNvPr>
          <p:cNvSpPr/>
          <p:nvPr/>
        </p:nvSpPr>
        <p:spPr>
          <a:xfrm>
            <a:off x="457200" y="5511509"/>
            <a:ext cx="8653463" cy="725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6B2654-3842-7544-A99A-E232F23C8FD6}"/>
                  </a:ext>
                </a:extLst>
              </p:cNvPr>
              <p:cNvSpPr txBox="1"/>
              <p:nvPr/>
            </p:nvSpPr>
            <p:spPr>
              <a:xfrm>
                <a:off x="4889321" y="2467204"/>
                <a:ext cx="2438400" cy="712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33CC33"/>
                    </a:solidFill>
                  </a:rPr>
                  <a:t>Predict 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49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149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6B2654-3842-7544-A99A-E232F23C8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321" y="2467204"/>
                <a:ext cx="2438400" cy="712503"/>
              </a:xfrm>
              <a:prstGeom prst="rect">
                <a:avLst/>
              </a:prstGeom>
              <a:blipFill>
                <a:blip r:embed="rId4"/>
                <a:stretch>
                  <a:fillRect l="-518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A8B745EC-6B60-7640-8B65-71010604AF5A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3602" y="5103529"/>
            <a:ext cx="2332834" cy="456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CB7B857-ADCF-47EA-BFD4-1D3B33FBF3FF}"/>
                  </a:ext>
                </a:extLst>
              </p:cNvPr>
              <p:cNvSpPr/>
              <p:nvPr/>
            </p:nvSpPr>
            <p:spPr>
              <a:xfrm>
                <a:off x="366712" y="838199"/>
                <a:ext cx="8653463" cy="13114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1pPr>
                <a:lvl2pPr marL="171450" indent="-17145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For region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observations, the proportion of observations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with class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k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is: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CB7B857-ADCF-47EA-BFD4-1D3B33FBF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12" y="838199"/>
                <a:ext cx="8653463" cy="1311463"/>
              </a:xfrm>
              <a:prstGeom prst="rect">
                <a:avLst/>
              </a:prstGeom>
              <a:blipFill>
                <a:blip r:embed="rId6"/>
                <a:stretch>
                  <a:fillRect t="-23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8E917525-DB9B-4091-92D2-A14C482E53A5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6600" y="1326534"/>
            <a:ext cx="2683385" cy="7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146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How to pick a good Split: Error rate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38</a:t>
            </a:fld>
            <a:endParaRPr lang="en-US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7AAA4-4A6D-4DD2-B5FB-AE29B88C4CBD}"/>
              </a:ext>
            </a:extLst>
          </p:cNvPr>
          <p:cNvSpPr/>
          <p:nvPr/>
        </p:nvSpPr>
        <p:spPr>
          <a:xfrm>
            <a:off x="366712" y="838199"/>
            <a:ext cx="8653463" cy="1311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5BD4F6-61C2-436F-9E6F-EC7E545F6337}"/>
              </a:ext>
            </a:extLst>
          </p:cNvPr>
          <p:cNvGrpSpPr/>
          <p:nvPr/>
        </p:nvGrpSpPr>
        <p:grpSpPr>
          <a:xfrm>
            <a:off x="3463182" y="2209800"/>
            <a:ext cx="2217636" cy="833720"/>
            <a:chOff x="3463182" y="2209800"/>
            <a:chExt cx="2217636" cy="83372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760D644-3235-46F8-8342-364C89E8352E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614A7E-8A78-493D-B085-265C3AC33836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100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49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795889-AD72-4D53-9FF1-0E053208D0DF}"/>
              </a:ext>
            </a:extLst>
          </p:cNvPr>
          <p:cNvGrpSpPr/>
          <p:nvPr/>
        </p:nvGrpSpPr>
        <p:grpSpPr>
          <a:xfrm>
            <a:off x="1371600" y="3700828"/>
            <a:ext cx="2217636" cy="833720"/>
            <a:chOff x="3463182" y="2209800"/>
            <a:chExt cx="2217636" cy="83372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A6F9C2-E5B8-4539-B07D-5D3EABA35EA3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539149-8C06-4727-A881-B63EF9AE9C3B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50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0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9E7FCD-8D37-4F82-921B-843013FB6AA9}"/>
              </a:ext>
            </a:extLst>
          </p:cNvPr>
          <p:cNvGrpSpPr/>
          <p:nvPr/>
        </p:nvGrpSpPr>
        <p:grpSpPr>
          <a:xfrm>
            <a:off x="5680818" y="3717314"/>
            <a:ext cx="2217636" cy="833720"/>
            <a:chOff x="3463182" y="2209800"/>
            <a:chExt cx="2217636" cy="83372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2DEFFD-1A57-4330-BDF1-13CDF9E248D6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FE5518-AF57-44FF-8F5D-FB985C6F387C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50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49 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8B47A8-7077-46E6-95E5-96CD7964C84E}"/>
              </a:ext>
            </a:extLst>
          </p:cNvPr>
          <p:cNvCxnSpPr>
            <a:stCxn id="2" idx="4"/>
            <a:endCxn id="14" idx="0"/>
          </p:cNvCxnSpPr>
          <p:nvPr/>
        </p:nvCxnSpPr>
        <p:spPr>
          <a:xfrm flipH="1">
            <a:off x="2480418" y="3043520"/>
            <a:ext cx="2091582" cy="65730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590904-3A83-490F-9C7B-585254107EB5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>
            <a:off x="4572000" y="3043520"/>
            <a:ext cx="2217636" cy="673794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C0D7433-84F0-49E1-9F04-40D63BB94CEE}"/>
              </a:ext>
            </a:extLst>
          </p:cNvPr>
          <p:cNvSpPr/>
          <p:nvPr/>
        </p:nvSpPr>
        <p:spPr>
          <a:xfrm>
            <a:off x="457200" y="5511509"/>
            <a:ext cx="8653463" cy="725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6B2654-3842-7544-A99A-E232F23C8FD6}"/>
                  </a:ext>
                </a:extLst>
              </p:cNvPr>
              <p:cNvSpPr txBox="1"/>
              <p:nvPr/>
            </p:nvSpPr>
            <p:spPr>
              <a:xfrm>
                <a:off x="4889321" y="2467204"/>
                <a:ext cx="2438400" cy="712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33CC33"/>
                    </a:solidFill>
                  </a:rPr>
                  <a:t>Predict 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49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149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6B2654-3842-7544-A99A-E232F23C8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321" y="2467204"/>
                <a:ext cx="2438400" cy="712503"/>
              </a:xfrm>
              <a:prstGeom prst="rect">
                <a:avLst/>
              </a:prstGeom>
              <a:blipFill>
                <a:blip r:embed="rId4"/>
                <a:stretch>
                  <a:fillRect l="-518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D5D331-6B71-F540-98A0-E1D27BD69CFF}"/>
                  </a:ext>
                </a:extLst>
              </p:cNvPr>
              <p:cNvSpPr txBox="1"/>
              <p:nvPr/>
            </p:nvSpPr>
            <p:spPr>
              <a:xfrm>
                <a:off x="2666233" y="4018370"/>
                <a:ext cx="2438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33CC33"/>
                    </a:solidFill>
                  </a:rPr>
                  <a:t>Predict 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D5D331-6B71-F540-98A0-E1D27BD69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33" y="4018370"/>
                <a:ext cx="2438400" cy="523220"/>
              </a:xfrm>
              <a:prstGeom prst="rect">
                <a:avLst/>
              </a:prstGeom>
              <a:blipFill>
                <a:blip r:embed="rId5"/>
                <a:stretch>
                  <a:fillRect l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B272E518-4622-9D45-AC1C-626484B808B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3602" y="5103529"/>
            <a:ext cx="2332834" cy="456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D81FD08-1F19-4D5F-A541-425CE08351F6}"/>
                  </a:ext>
                </a:extLst>
              </p:cNvPr>
              <p:cNvSpPr/>
              <p:nvPr/>
            </p:nvSpPr>
            <p:spPr>
              <a:xfrm>
                <a:off x="366712" y="838199"/>
                <a:ext cx="8653463" cy="13114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1pPr>
                <a:lvl2pPr marL="171450" indent="-17145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For region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observations, the proportion of observations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with class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k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is: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D81FD08-1F19-4D5F-A541-425CE0835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12" y="838199"/>
                <a:ext cx="8653463" cy="1311463"/>
              </a:xfrm>
              <a:prstGeom prst="rect">
                <a:avLst/>
              </a:prstGeom>
              <a:blipFill>
                <a:blip r:embed="rId7"/>
                <a:stretch>
                  <a:fillRect t="-23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1067B89C-54B3-4BF3-A03A-1E7CAE0582DC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6600" y="1326534"/>
            <a:ext cx="2683385" cy="7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264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How to pick a good Split: Error rate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39</a:t>
            </a:fld>
            <a:endParaRPr lang="en-US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7AAA4-4A6D-4DD2-B5FB-AE29B88C4CBD}"/>
              </a:ext>
            </a:extLst>
          </p:cNvPr>
          <p:cNvSpPr/>
          <p:nvPr/>
        </p:nvSpPr>
        <p:spPr>
          <a:xfrm>
            <a:off x="366712" y="838199"/>
            <a:ext cx="8653463" cy="1311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5BD4F6-61C2-436F-9E6F-EC7E545F6337}"/>
              </a:ext>
            </a:extLst>
          </p:cNvPr>
          <p:cNvGrpSpPr/>
          <p:nvPr/>
        </p:nvGrpSpPr>
        <p:grpSpPr>
          <a:xfrm>
            <a:off x="3463182" y="2209800"/>
            <a:ext cx="2217636" cy="833720"/>
            <a:chOff x="3463182" y="2209800"/>
            <a:chExt cx="2217636" cy="83372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760D644-3235-46F8-8342-364C89E8352E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614A7E-8A78-493D-B085-265C3AC33836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100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49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795889-AD72-4D53-9FF1-0E053208D0DF}"/>
              </a:ext>
            </a:extLst>
          </p:cNvPr>
          <p:cNvGrpSpPr/>
          <p:nvPr/>
        </p:nvGrpSpPr>
        <p:grpSpPr>
          <a:xfrm>
            <a:off x="1371600" y="3700828"/>
            <a:ext cx="2217636" cy="833720"/>
            <a:chOff x="3463182" y="2209800"/>
            <a:chExt cx="2217636" cy="83372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A6F9C2-E5B8-4539-B07D-5D3EABA35EA3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539149-8C06-4727-A881-B63EF9AE9C3B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50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0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9E7FCD-8D37-4F82-921B-843013FB6AA9}"/>
              </a:ext>
            </a:extLst>
          </p:cNvPr>
          <p:cNvGrpSpPr/>
          <p:nvPr/>
        </p:nvGrpSpPr>
        <p:grpSpPr>
          <a:xfrm>
            <a:off x="5680818" y="3717314"/>
            <a:ext cx="2217636" cy="833720"/>
            <a:chOff x="3463182" y="2209800"/>
            <a:chExt cx="2217636" cy="83372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2DEFFD-1A57-4330-BDF1-13CDF9E248D6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FE5518-AF57-44FF-8F5D-FB985C6F387C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50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49 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8B47A8-7077-46E6-95E5-96CD7964C84E}"/>
              </a:ext>
            </a:extLst>
          </p:cNvPr>
          <p:cNvCxnSpPr>
            <a:stCxn id="2" idx="4"/>
            <a:endCxn id="14" idx="0"/>
          </p:cNvCxnSpPr>
          <p:nvPr/>
        </p:nvCxnSpPr>
        <p:spPr>
          <a:xfrm flipH="1">
            <a:off x="2480418" y="3043520"/>
            <a:ext cx="2091582" cy="65730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590904-3A83-490F-9C7B-585254107EB5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>
            <a:off x="4572000" y="3043520"/>
            <a:ext cx="2217636" cy="673794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C0D7433-84F0-49E1-9F04-40D63BB94CEE}"/>
              </a:ext>
            </a:extLst>
          </p:cNvPr>
          <p:cNvSpPr/>
          <p:nvPr/>
        </p:nvSpPr>
        <p:spPr>
          <a:xfrm>
            <a:off x="457200" y="5511509"/>
            <a:ext cx="8653463" cy="725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6B2654-3842-7544-A99A-E232F23C8FD6}"/>
                  </a:ext>
                </a:extLst>
              </p:cNvPr>
              <p:cNvSpPr txBox="1"/>
              <p:nvPr/>
            </p:nvSpPr>
            <p:spPr>
              <a:xfrm>
                <a:off x="4889321" y="2467204"/>
                <a:ext cx="2438400" cy="712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33CC33"/>
                    </a:solidFill>
                  </a:rPr>
                  <a:t>Predict 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49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149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6B2654-3842-7544-A99A-E232F23C8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321" y="2467204"/>
                <a:ext cx="2438400" cy="712503"/>
              </a:xfrm>
              <a:prstGeom prst="rect">
                <a:avLst/>
              </a:prstGeom>
              <a:blipFill>
                <a:blip r:embed="rId4"/>
                <a:stretch>
                  <a:fillRect l="-518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D5D331-6B71-F540-98A0-E1D27BD69CFF}"/>
                  </a:ext>
                </a:extLst>
              </p:cNvPr>
              <p:cNvSpPr txBox="1"/>
              <p:nvPr/>
            </p:nvSpPr>
            <p:spPr>
              <a:xfrm>
                <a:off x="2666233" y="4018370"/>
                <a:ext cx="2438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33CC33"/>
                    </a:solidFill>
                  </a:rPr>
                  <a:t>Predict 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D5D331-6B71-F540-98A0-E1D27BD69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33" y="4018370"/>
                <a:ext cx="2438400" cy="523220"/>
              </a:xfrm>
              <a:prstGeom prst="rect">
                <a:avLst/>
              </a:prstGeom>
              <a:blipFill>
                <a:blip r:embed="rId5"/>
                <a:stretch>
                  <a:fillRect l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C625AB0-D1E6-0F4B-9FE1-207E2E24EA21}"/>
                  </a:ext>
                </a:extLst>
              </p:cNvPr>
              <p:cNvSpPr txBox="1"/>
              <p:nvPr/>
            </p:nvSpPr>
            <p:spPr>
              <a:xfrm>
                <a:off x="6926825" y="4018370"/>
                <a:ext cx="2438400" cy="712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33CC33"/>
                    </a:solidFill>
                  </a:rPr>
                  <a:t>Predict 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49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99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C625AB0-D1E6-0F4B-9FE1-207E2E24E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825" y="4018370"/>
                <a:ext cx="2438400" cy="712503"/>
              </a:xfrm>
              <a:prstGeom prst="rect">
                <a:avLst/>
              </a:prstGeom>
              <a:blipFill>
                <a:blip r:embed="rId6"/>
                <a:stretch>
                  <a:fillRect l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2D3BE019-2B95-6345-87AD-786405FC78D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3602" y="5103529"/>
            <a:ext cx="2332834" cy="456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843142E-2864-4A32-930A-26E44F897F3F}"/>
                  </a:ext>
                </a:extLst>
              </p:cNvPr>
              <p:cNvSpPr/>
              <p:nvPr/>
            </p:nvSpPr>
            <p:spPr>
              <a:xfrm>
                <a:off x="366712" y="838199"/>
                <a:ext cx="8653463" cy="13114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1pPr>
                <a:lvl2pPr marL="171450" indent="-17145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For region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observations, the proportion of observations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with class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k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is: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843142E-2864-4A32-930A-26E44F897F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12" y="838199"/>
                <a:ext cx="8653463" cy="1311463"/>
              </a:xfrm>
              <a:prstGeom prst="rect">
                <a:avLst/>
              </a:prstGeom>
              <a:blipFill>
                <a:blip r:embed="rId8"/>
                <a:stretch>
                  <a:fillRect t="-23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5EA88324-67C1-4D78-BC8F-17B63D8357AE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6600" y="1326534"/>
            <a:ext cx="2683385" cy="7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90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Decision Tree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7200" y="926508"/>
            <a:ext cx="8562975" cy="44074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173038" indent="0">
              <a:spcBef>
                <a:spcPts val="800"/>
              </a:spcBef>
              <a:spcAft>
                <a:spcPts val="100"/>
              </a:spcAft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Baseball Salary Data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Salary is color coded from low (blue, green) to high (yellow, red)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How do we classify each data point?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89C49C-3AAA-4659-B396-8322B56DD70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2370138"/>
            <a:ext cx="3837913" cy="3505200"/>
          </a:xfrm>
          <a:prstGeom prst="rect">
            <a:avLst/>
          </a:prstGeom>
        </p:spPr>
      </p:pic>
      <p:sp>
        <p:nvSpPr>
          <p:cNvPr id="7" name="TextBox 17411">
            <a:extLst>
              <a:ext uri="{FF2B5EF4-FFF2-40B4-BE49-F238E27FC236}">
                <a16:creationId xmlns:a16="http://schemas.microsoft.com/office/drawing/2014/main" id="{736977AE-AA38-4E59-9BC8-FC59B29A7BAC}"/>
              </a:ext>
            </a:extLst>
          </p:cNvPr>
          <p:cNvSpPr txBox="1"/>
          <p:nvPr/>
        </p:nvSpPr>
        <p:spPr>
          <a:xfrm>
            <a:off x="304800" y="6308953"/>
            <a:ext cx="830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2">
                    <a:lumMod val="1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: A Introduction to Statistical Learning with Application in R, Trever Hastie and Rob </a:t>
            </a:r>
            <a:r>
              <a:rPr lang="en-US" sz="800" dirty="0" err="1">
                <a:solidFill>
                  <a:schemeClr val="bg2">
                    <a:lumMod val="10000"/>
                  </a:schemeClr>
                </a:solidFill>
              </a:rPr>
              <a:t>Tibshirani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9468882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How to pick a good Split: Error rate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40</a:t>
            </a:fld>
            <a:endParaRPr lang="en-US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7AAA4-4A6D-4DD2-B5FB-AE29B88C4CBD}"/>
              </a:ext>
            </a:extLst>
          </p:cNvPr>
          <p:cNvSpPr/>
          <p:nvPr/>
        </p:nvSpPr>
        <p:spPr>
          <a:xfrm>
            <a:off x="366712" y="838199"/>
            <a:ext cx="8653463" cy="1311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5BD4F6-61C2-436F-9E6F-EC7E545F6337}"/>
              </a:ext>
            </a:extLst>
          </p:cNvPr>
          <p:cNvGrpSpPr/>
          <p:nvPr/>
        </p:nvGrpSpPr>
        <p:grpSpPr>
          <a:xfrm>
            <a:off x="3463182" y="2209800"/>
            <a:ext cx="2217636" cy="833720"/>
            <a:chOff x="3463182" y="2209800"/>
            <a:chExt cx="2217636" cy="83372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760D644-3235-46F8-8342-364C89E8352E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614A7E-8A78-493D-B085-265C3AC33836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100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49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795889-AD72-4D53-9FF1-0E053208D0DF}"/>
              </a:ext>
            </a:extLst>
          </p:cNvPr>
          <p:cNvGrpSpPr/>
          <p:nvPr/>
        </p:nvGrpSpPr>
        <p:grpSpPr>
          <a:xfrm>
            <a:off x="1371600" y="3700828"/>
            <a:ext cx="2217636" cy="833720"/>
            <a:chOff x="3463182" y="2209800"/>
            <a:chExt cx="2217636" cy="83372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A6F9C2-E5B8-4539-B07D-5D3EABA35EA3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539149-8C06-4727-A881-B63EF9AE9C3B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50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0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9E7FCD-8D37-4F82-921B-843013FB6AA9}"/>
              </a:ext>
            </a:extLst>
          </p:cNvPr>
          <p:cNvGrpSpPr/>
          <p:nvPr/>
        </p:nvGrpSpPr>
        <p:grpSpPr>
          <a:xfrm>
            <a:off x="5680818" y="3717314"/>
            <a:ext cx="2217636" cy="833720"/>
            <a:chOff x="3463182" y="2209800"/>
            <a:chExt cx="2217636" cy="83372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2DEFFD-1A57-4330-BDF1-13CDF9E248D6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FE5518-AF57-44FF-8F5D-FB985C6F387C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50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49 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8B47A8-7077-46E6-95E5-96CD7964C84E}"/>
              </a:ext>
            </a:extLst>
          </p:cNvPr>
          <p:cNvCxnSpPr>
            <a:stCxn id="2" idx="4"/>
            <a:endCxn id="14" idx="0"/>
          </p:cNvCxnSpPr>
          <p:nvPr/>
        </p:nvCxnSpPr>
        <p:spPr>
          <a:xfrm flipH="1">
            <a:off x="2480418" y="3043520"/>
            <a:ext cx="2091582" cy="65730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590904-3A83-490F-9C7B-585254107EB5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>
            <a:off x="4572000" y="3043520"/>
            <a:ext cx="2217636" cy="673794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C0D7433-84F0-49E1-9F04-40D63BB94CEE}"/>
              </a:ext>
            </a:extLst>
          </p:cNvPr>
          <p:cNvSpPr/>
          <p:nvPr/>
        </p:nvSpPr>
        <p:spPr>
          <a:xfrm>
            <a:off x="457200" y="5511509"/>
            <a:ext cx="8653463" cy="725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4D0C4D-5E29-4B98-B786-2DD62D97227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3602" y="5103529"/>
            <a:ext cx="2332834" cy="456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6B2654-3842-7544-A99A-E232F23C8FD6}"/>
                  </a:ext>
                </a:extLst>
              </p:cNvPr>
              <p:cNvSpPr txBox="1"/>
              <p:nvPr/>
            </p:nvSpPr>
            <p:spPr>
              <a:xfrm>
                <a:off x="4889321" y="2467204"/>
                <a:ext cx="2438400" cy="712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33CC33"/>
                    </a:solidFill>
                  </a:rPr>
                  <a:t>Predict 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49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149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6B2654-3842-7544-A99A-E232F23C8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321" y="2467204"/>
                <a:ext cx="2438400" cy="712503"/>
              </a:xfrm>
              <a:prstGeom prst="rect">
                <a:avLst/>
              </a:prstGeom>
              <a:blipFill>
                <a:blip r:embed="rId4"/>
                <a:stretch>
                  <a:fillRect l="-518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D5D331-6B71-F540-98A0-E1D27BD69CFF}"/>
                  </a:ext>
                </a:extLst>
              </p:cNvPr>
              <p:cNvSpPr txBox="1"/>
              <p:nvPr/>
            </p:nvSpPr>
            <p:spPr>
              <a:xfrm>
                <a:off x="2666233" y="4018370"/>
                <a:ext cx="2438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33CC33"/>
                    </a:solidFill>
                  </a:rPr>
                  <a:t>Predict 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D5D331-6B71-F540-98A0-E1D27BD69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33" y="4018370"/>
                <a:ext cx="2438400" cy="523220"/>
              </a:xfrm>
              <a:prstGeom prst="rect">
                <a:avLst/>
              </a:prstGeom>
              <a:blipFill>
                <a:blip r:embed="rId5"/>
                <a:stretch>
                  <a:fillRect l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C625AB0-D1E6-0F4B-9FE1-207E2E24EA21}"/>
                  </a:ext>
                </a:extLst>
              </p:cNvPr>
              <p:cNvSpPr txBox="1"/>
              <p:nvPr/>
            </p:nvSpPr>
            <p:spPr>
              <a:xfrm>
                <a:off x="6926825" y="4018370"/>
                <a:ext cx="2438400" cy="712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33CC33"/>
                    </a:solidFill>
                  </a:rPr>
                  <a:t>Predict 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49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99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C625AB0-D1E6-0F4B-9FE1-207E2E24E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825" y="4018370"/>
                <a:ext cx="2438400" cy="712503"/>
              </a:xfrm>
              <a:prstGeom prst="rect">
                <a:avLst/>
              </a:prstGeom>
              <a:blipFill>
                <a:blip r:embed="rId6"/>
                <a:stretch>
                  <a:fillRect l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0E980174-6575-3949-BD73-7481473C6686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28299" y="5068436"/>
            <a:ext cx="2956322" cy="52646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E40B8B9-D156-9B4F-A61C-B662D7F30C84}"/>
              </a:ext>
            </a:extLst>
          </p:cNvPr>
          <p:cNvSpPr/>
          <p:nvPr/>
        </p:nvSpPr>
        <p:spPr>
          <a:xfrm>
            <a:off x="571500" y="5700792"/>
            <a:ext cx="8001000" cy="725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09CAA4C-FDB8-4142-9AC9-EE2DBD21D636}"/>
                  </a:ext>
                </a:extLst>
              </p:cNvPr>
              <p:cNvSpPr/>
              <p:nvPr/>
            </p:nvSpPr>
            <p:spPr>
              <a:xfrm>
                <a:off x="366712" y="838199"/>
                <a:ext cx="8653463" cy="13114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1pPr>
                <a:lvl2pPr marL="171450" indent="-17145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For region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observations, the proportion of observations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with class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k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is: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73038" indent="0">
                  <a:spcBef>
                    <a:spcPts val="800"/>
                  </a:spcBef>
                  <a:spcAft>
                    <a:spcPts val="100"/>
                  </a:spcAft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09CAA4C-FDB8-4142-9AC9-EE2DBD21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12" y="838199"/>
                <a:ext cx="8653463" cy="1311463"/>
              </a:xfrm>
              <a:prstGeom prst="rect">
                <a:avLst/>
              </a:prstGeom>
              <a:blipFill>
                <a:blip r:embed="rId8"/>
                <a:stretch>
                  <a:fillRect t="-23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627A9DDF-C040-42AB-8D4A-9353F75BFD65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6600" y="1326534"/>
            <a:ext cx="2683385" cy="7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5476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How to pick a good Split: Error rate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41</a:t>
            </a:fld>
            <a:endParaRPr lang="en-US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7AAA4-4A6D-4DD2-B5FB-AE29B88C4CBD}"/>
              </a:ext>
            </a:extLst>
          </p:cNvPr>
          <p:cNvSpPr/>
          <p:nvPr/>
        </p:nvSpPr>
        <p:spPr>
          <a:xfrm>
            <a:off x="366712" y="838199"/>
            <a:ext cx="8653463" cy="1311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5BD4F6-61C2-436F-9E6F-EC7E545F6337}"/>
              </a:ext>
            </a:extLst>
          </p:cNvPr>
          <p:cNvGrpSpPr/>
          <p:nvPr/>
        </p:nvGrpSpPr>
        <p:grpSpPr>
          <a:xfrm>
            <a:off x="3463182" y="2209800"/>
            <a:ext cx="2217636" cy="833720"/>
            <a:chOff x="3463182" y="2209800"/>
            <a:chExt cx="2217636" cy="83372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760D644-3235-46F8-8342-364C89E8352E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614A7E-8A78-493D-B085-265C3AC33836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100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49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795889-AD72-4D53-9FF1-0E053208D0DF}"/>
              </a:ext>
            </a:extLst>
          </p:cNvPr>
          <p:cNvGrpSpPr/>
          <p:nvPr/>
        </p:nvGrpSpPr>
        <p:grpSpPr>
          <a:xfrm>
            <a:off x="1371600" y="3700828"/>
            <a:ext cx="2217636" cy="833720"/>
            <a:chOff x="3463182" y="2209800"/>
            <a:chExt cx="2217636" cy="83372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A6F9C2-E5B8-4539-B07D-5D3EABA35EA3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539149-8C06-4727-A881-B63EF9AE9C3B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50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0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9E7FCD-8D37-4F82-921B-843013FB6AA9}"/>
              </a:ext>
            </a:extLst>
          </p:cNvPr>
          <p:cNvGrpSpPr/>
          <p:nvPr/>
        </p:nvGrpSpPr>
        <p:grpSpPr>
          <a:xfrm>
            <a:off x="5680818" y="3717314"/>
            <a:ext cx="2217636" cy="833720"/>
            <a:chOff x="3463182" y="2209800"/>
            <a:chExt cx="2217636" cy="83372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2DEFFD-1A57-4330-BDF1-13CDF9E248D6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FE5518-AF57-44FF-8F5D-FB985C6F387C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50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49 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8B47A8-7077-46E6-95E5-96CD7964C84E}"/>
              </a:ext>
            </a:extLst>
          </p:cNvPr>
          <p:cNvCxnSpPr>
            <a:stCxn id="2" idx="4"/>
            <a:endCxn id="14" idx="0"/>
          </p:cNvCxnSpPr>
          <p:nvPr/>
        </p:nvCxnSpPr>
        <p:spPr>
          <a:xfrm flipH="1">
            <a:off x="2480418" y="3043520"/>
            <a:ext cx="2091582" cy="65730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590904-3A83-490F-9C7B-585254107EB5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>
            <a:off x="4572000" y="3043520"/>
            <a:ext cx="2217636" cy="673794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C0D7433-84F0-49E1-9F04-40D63BB94CEE}"/>
              </a:ext>
            </a:extLst>
          </p:cNvPr>
          <p:cNvSpPr/>
          <p:nvPr/>
        </p:nvSpPr>
        <p:spPr>
          <a:xfrm>
            <a:off x="457200" y="5511509"/>
            <a:ext cx="8653463" cy="725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4D0C4D-5E29-4B98-B786-2DD62D97227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3602" y="5103529"/>
            <a:ext cx="2332834" cy="4562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6B2654-3842-7544-A99A-E232F23C8FD6}"/>
                  </a:ext>
                </a:extLst>
              </p:cNvPr>
              <p:cNvSpPr txBox="1"/>
              <p:nvPr/>
            </p:nvSpPr>
            <p:spPr>
              <a:xfrm>
                <a:off x="4889321" y="2467204"/>
                <a:ext cx="2438400" cy="712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33CC33"/>
                    </a:solidFill>
                  </a:rPr>
                  <a:t>Predict 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49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149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6B2654-3842-7544-A99A-E232F23C8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321" y="2467204"/>
                <a:ext cx="2438400" cy="712503"/>
              </a:xfrm>
              <a:prstGeom prst="rect">
                <a:avLst/>
              </a:prstGeom>
              <a:blipFill>
                <a:blip r:embed="rId4"/>
                <a:stretch>
                  <a:fillRect l="-518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D5D331-6B71-F540-98A0-E1D27BD69CFF}"/>
                  </a:ext>
                </a:extLst>
              </p:cNvPr>
              <p:cNvSpPr txBox="1"/>
              <p:nvPr/>
            </p:nvSpPr>
            <p:spPr>
              <a:xfrm>
                <a:off x="2666233" y="4018370"/>
                <a:ext cx="2438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33CC33"/>
                    </a:solidFill>
                  </a:rPr>
                  <a:t>Predict 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8D5D331-6B71-F540-98A0-E1D27BD69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233" y="4018370"/>
                <a:ext cx="2438400" cy="523220"/>
              </a:xfrm>
              <a:prstGeom prst="rect">
                <a:avLst/>
              </a:prstGeom>
              <a:blipFill>
                <a:blip r:embed="rId5"/>
                <a:stretch>
                  <a:fillRect l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C625AB0-D1E6-0F4B-9FE1-207E2E24EA21}"/>
                  </a:ext>
                </a:extLst>
              </p:cNvPr>
              <p:cNvSpPr txBox="1"/>
              <p:nvPr/>
            </p:nvSpPr>
            <p:spPr>
              <a:xfrm>
                <a:off x="6926825" y="4018370"/>
                <a:ext cx="2438400" cy="7125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33CC33"/>
                    </a:solidFill>
                  </a:rPr>
                  <a:t>Predict 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49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99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C625AB0-D1E6-0F4B-9FE1-207E2E24E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825" y="4018370"/>
                <a:ext cx="2438400" cy="712503"/>
              </a:xfrm>
              <a:prstGeom prst="rect">
                <a:avLst/>
              </a:prstGeom>
              <a:blipFill>
                <a:blip r:embed="rId6"/>
                <a:stretch>
                  <a:fillRect l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>
            <a:extLst>
              <a:ext uri="{FF2B5EF4-FFF2-40B4-BE49-F238E27FC236}">
                <a16:creationId xmlns:a16="http://schemas.microsoft.com/office/drawing/2014/main" id="{0E980174-6575-3949-BD73-7481473C6686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28299" y="5068436"/>
            <a:ext cx="2956322" cy="52646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E40B8B9-D156-9B4F-A61C-B662D7F30C84}"/>
              </a:ext>
            </a:extLst>
          </p:cNvPr>
          <p:cNvSpPr/>
          <p:nvPr/>
        </p:nvSpPr>
        <p:spPr>
          <a:xfrm>
            <a:off x="571500" y="5700792"/>
            <a:ext cx="8001000" cy="725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Is it a good split? There is </a:t>
            </a:r>
            <a:r>
              <a:rPr lang="en-US" sz="1800" b="1" i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no improvement </a:t>
            </a: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 terms of average error rate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But, we all agree, the split is pretty informative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09CAA4C-FDB8-4142-9AC9-EE2DBD21D636}"/>
                  </a:ext>
                </a:extLst>
              </p:cNvPr>
              <p:cNvSpPr/>
              <p:nvPr/>
            </p:nvSpPr>
            <p:spPr>
              <a:xfrm>
                <a:off x="366712" y="838199"/>
                <a:ext cx="8653463" cy="131146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1pPr>
                <a:lvl2pPr marL="171450" indent="-17145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For region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N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observations, the proportion of observations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with class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k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is: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73038" indent="0">
                  <a:spcBef>
                    <a:spcPts val="800"/>
                  </a:spcBef>
                  <a:spcAft>
                    <a:spcPts val="100"/>
                  </a:spcAft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C09CAA4C-FDB8-4142-9AC9-EE2DBD21D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12" y="838199"/>
                <a:ext cx="8653463" cy="1311463"/>
              </a:xfrm>
              <a:prstGeom prst="rect">
                <a:avLst/>
              </a:prstGeom>
              <a:blipFill>
                <a:blip r:embed="rId8"/>
                <a:stretch>
                  <a:fillRect t="-231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Picture 28">
            <a:extLst>
              <a:ext uri="{FF2B5EF4-FFF2-40B4-BE49-F238E27FC236}">
                <a16:creationId xmlns:a16="http://schemas.microsoft.com/office/drawing/2014/main" id="{627A9DDF-C040-42AB-8D4A-9353F75BFD65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76600" y="1326534"/>
            <a:ext cx="2683385" cy="7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071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How to pick a good Split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42</a:t>
            </a:fld>
            <a:endParaRPr lang="en-US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7AAA4-4A6D-4DD2-B5FB-AE29B88C4CBD}"/>
              </a:ext>
            </a:extLst>
          </p:cNvPr>
          <p:cNvSpPr/>
          <p:nvPr/>
        </p:nvSpPr>
        <p:spPr>
          <a:xfrm>
            <a:off x="338137" y="1066800"/>
            <a:ext cx="8653463" cy="4114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So, for the classification task, the error rate is not a good impurity measure to determine the best split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What determines a good split vs bad split</a:t>
            </a:r>
          </a:p>
          <a:p>
            <a:pPr marL="922338" lvl="2" indent="-27940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srgbClr val="33CC33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Deterministic</a:t>
            </a:r>
            <a:r>
              <a:rPr lang="en-US" sz="1800" dirty="0">
                <a:solidFill>
                  <a:srgbClr val="33CC33"/>
                </a:solidFill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If the points in the leaf have the same type</a:t>
            </a:r>
          </a:p>
          <a:p>
            <a:pPr marL="922338" lvl="2" indent="-27940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Uniform distribution: </a:t>
            </a: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All classes in the leaf have same empirical probability</a:t>
            </a:r>
          </a:p>
          <a:p>
            <a:pPr marL="922338" lvl="2" indent="-27940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How about distributions in between?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Does the number of instances matter in the leaf?</a:t>
            </a:r>
          </a:p>
          <a:p>
            <a:pPr marL="922338" lvl="2" indent="-27940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If accuracy is very high, but the number of points are not many??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There are two famous measures to pick a good split</a:t>
            </a:r>
          </a:p>
          <a:p>
            <a:pPr marL="922338" lvl="2" indent="-27940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i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Gini Index</a:t>
            </a:r>
          </a:p>
          <a:p>
            <a:pPr marL="922338" lvl="2" indent="-27940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i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Information gain</a:t>
            </a: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17411">
            <a:extLst>
              <a:ext uri="{FF2B5EF4-FFF2-40B4-BE49-F238E27FC236}">
                <a16:creationId xmlns:a16="http://schemas.microsoft.com/office/drawing/2014/main" id="{68BCD3C6-7B36-4F3A-8AB6-087FFA5BC3FA}"/>
              </a:ext>
            </a:extLst>
          </p:cNvPr>
          <p:cNvSpPr txBox="1"/>
          <p:nvPr/>
        </p:nvSpPr>
        <p:spPr>
          <a:xfrm>
            <a:off x="304800" y="6308953"/>
            <a:ext cx="830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2">
                    <a:lumMod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: Slide credit: R </a:t>
            </a:r>
            <a:r>
              <a:rPr lang="en-US" sz="800" dirty="0" err="1">
                <a:solidFill>
                  <a:schemeClr val="bg2">
                    <a:lumMod val="10000"/>
                  </a:schemeClr>
                </a:solidFill>
              </a:rPr>
              <a:t>grosse</a:t>
            </a:r>
            <a:endParaRPr lang="en-US" sz="800" dirty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8778178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Gini Index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43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C7AAA4-4A6D-4DD2-B5FB-AE29B88C4CBD}"/>
                  </a:ext>
                </a:extLst>
              </p:cNvPr>
              <p:cNvSpPr/>
              <p:nvPr/>
            </p:nvSpPr>
            <p:spPr>
              <a:xfrm>
                <a:off x="366713" y="838199"/>
                <a:ext cx="8015288" cy="52578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1pPr>
                <a:lvl2pPr marL="171450" indent="-17145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Randomly pick a data point in a particular rectangle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1800" b="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Randomly classify it according to the class distribution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What is the probability that we classify it incorrectly?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73038" indent="0">
                  <a:spcBef>
                    <a:spcPts val="800"/>
                  </a:spcBef>
                  <a:spcAft>
                    <a:spcPts val="100"/>
                  </a:spcAft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73038" indent="0">
                  <a:spcBef>
                    <a:spcPts val="800"/>
                  </a:spcBef>
                  <a:spcAft>
                    <a:spcPts val="100"/>
                  </a:spcAft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Can you argue why it makes sense to treat it as an impurity measure?</a:t>
                </a:r>
              </a:p>
              <a:p>
                <a:pPr marL="1258888" lvl="2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Consider the case that all data points are coming from the same class</a:t>
                </a:r>
              </a:p>
              <a:p>
                <a:pPr marL="1258888" lvl="2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Consider the case, when all classes have the same probability</a:t>
                </a:r>
              </a:p>
              <a:p>
                <a:pPr marL="1258888" lvl="2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CC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Gini index </a:t>
                </a: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or </a:t>
                </a:r>
                <a:r>
                  <a:rPr lang="en-US" sz="1800" dirty="0">
                    <a:solidFill>
                      <a:srgbClr val="0000CC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Gini impurity </a:t>
                </a: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measures the degree or probability of a variable being wrongly classified when it is randomly chosen. (It is a measure of total variance across all classes)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2C7AAA4-4A6D-4DD2-B5FB-AE29B88C4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13" y="838199"/>
                <a:ext cx="8015288" cy="5257801"/>
              </a:xfrm>
              <a:prstGeom prst="rect">
                <a:avLst/>
              </a:prstGeom>
              <a:blipFill rotWithShape="0">
                <a:blip r:embed="rId3"/>
                <a:stretch>
                  <a:fillRect t="-57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0FCAD364-72E3-416D-A9D2-3027D9385DE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2800" y="1981200"/>
            <a:ext cx="2438400" cy="86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707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Information theory background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44</a:t>
            </a:fld>
            <a:endParaRPr lang="en-US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7AAA4-4A6D-4DD2-B5FB-AE29B88C4CBD}"/>
              </a:ext>
            </a:extLst>
          </p:cNvPr>
          <p:cNvSpPr/>
          <p:nvPr/>
        </p:nvSpPr>
        <p:spPr>
          <a:xfrm>
            <a:off x="366712" y="838199"/>
            <a:ext cx="8653463" cy="51816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To understand the </a:t>
            </a:r>
            <a:r>
              <a:rPr lang="en-US" sz="18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information gain </a:t>
            </a: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measure, we need to study some basic concepts in information theory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b="1" dirty="0">
                <a:solidFill>
                  <a:srgbClr val="0000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Information theory </a:t>
            </a: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studies the quantification, storage and transmission of information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Key measures in information theory: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Entropy: </a:t>
            </a: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The amount of uncertainty involved in the value of a random variable or the outcome of random process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Mutual Information:</a:t>
            </a:r>
          </a:p>
          <a:p>
            <a:pPr marL="1716088" lvl="3" indent="-285750">
              <a:spcBef>
                <a:spcPts val="800"/>
              </a:spcBef>
              <a:spcAft>
                <a:spcPts val="100"/>
              </a:spcAft>
              <a:buFont typeface="Wingdings" pitchFamily="2" charset="2"/>
              <a:buChar char="§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 measure of statistical dependence </a:t>
            </a:r>
          </a:p>
          <a:p>
            <a:pPr marL="1716088" lvl="3" indent="-285750">
              <a:spcBef>
                <a:spcPts val="800"/>
              </a:spcBef>
              <a:spcAft>
                <a:spcPts val="100"/>
              </a:spcAft>
              <a:buFont typeface="Wingdings" pitchFamily="2" charset="2"/>
              <a:buChar char="§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It quantifies the amount of information that one variable has about another variable</a:t>
            </a:r>
          </a:p>
          <a:p>
            <a:pPr marL="1716088" lvl="3" indent="-285750">
              <a:spcBef>
                <a:spcPts val="800"/>
              </a:spcBef>
              <a:spcAft>
                <a:spcPts val="100"/>
              </a:spcAft>
              <a:buFont typeface="Wingdings" pitchFamily="2" charset="2"/>
              <a:buChar char="§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 more complicated version of linear correlation</a:t>
            </a:r>
          </a:p>
          <a:p>
            <a:pPr marL="1716088" lvl="3" indent="-285750">
              <a:spcBef>
                <a:spcPts val="800"/>
              </a:spcBef>
              <a:spcAft>
                <a:spcPts val="100"/>
              </a:spcAft>
              <a:buFont typeface="Wingdings" pitchFamily="2" charset="2"/>
              <a:buChar char="§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It can measure any kind of relationship between random variables</a:t>
            </a:r>
          </a:p>
          <a:p>
            <a:pPr marL="2173288" lvl="4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Linear, and nonlinear</a:t>
            </a:r>
            <a:endParaRPr lang="en-US" sz="1800" dirty="0">
              <a:solidFill>
                <a:srgbClr val="0000CC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2011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Information theory basics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45</a:t>
            </a:fld>
            <a:endParaRPr lang="en-US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7AAA4-4A6D-4DD2-B5FB-AE29B88C4CBD}"/>
              </a:ext>
            </a:extLst>
          </p:cNvPr>
          <p:cNvSpPr/>
          <p:nvPr/>
        </p:nvSpPr>
        <p:spPr>
          <a:xfrm>
            <a:off x="366712" y="838200"/>
            <a:ext cx="8653463" cy="3751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Consider the following two sequences: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The outcome of flipping two coins</a:t>
            </a:r>
          </a:p>
          <a:p>
            <a:pPr marL="287338" lvl="1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03ABCF-DA45-4985-920E-4E2DAA5A89B8}"/>
              </a:ext>
            </a:extLst>
          </p:cNvPr>
          <p:cNvGrpSpPr/>
          <p:nvPr/>
        </p:nvGrpSpPr>
        <p:grpSpPr>
          <a:xfrm>
            <a:off x="660940" y="2438400"/>
            <a:ext cx="7922621" cy="372229"/>
            <a:chOff x="660940" y="2057400"/>
            <a:chExt cx="7922621" cy="37222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3E4AC2B-71C4-4D51-9E65-C9645D159F3E}"/>
                </a:ext>
              </a:extLst>
            </p:cNvPr>
            <p:cNvSpPr/>
            <p:nvPr/>
          </p:nvSpPr>
          <p:spPr>
            <a:xfrm>
              <a:off x="660940" y="2057400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90265BB-376A-4AC0-9C77-67CD3DBE2082}"/>
                </a:ext>
              </a:extLst>
            </p:cNvPr>
            <p:cNvSpPr/>
            <p:nvPr/>
          </p:nvSpPr>
          <p:spPr>
            <a:xfrm>
              <a:off x="1163985" y="2064405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9DCA4D7-4DB4-4DC9-B619-0BB83A902D1D}"/>
                </a:ext>
              </a:extLst>
            </p:cNvPr>
            <p:cNvSpPr/>
            <p:nvPr/>
          </p:nvSpPr>
          <p:spPr>
            <a:xfrm>
              <a:off x="1669565" y="2057400"/>
              <a:ext cx="368617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4E694A7-7B3E-4DB7-A5DF-F29D5A048910}"/>
                </a:ext>
              </a:extLst>
            </p:cNvPr>
            <p:cNvSpPr/>
            <p:nvPr/>
          </p:nvSpPr>
          <p:spPr>
            <a:xfrm>
              <a:off x="2172610" y="2064405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6782A70-98B7-4618-9C39-293673B311F1}"/>
                </a:ext>
              </a:extLst>
            </p:cNvPr>
            <p:cNvSpPr/>
            <p:nvPr/>
          </p:nvSpPr>
          <p:spPr>
            <a:xfrm>
              <a:off x="2675655" y="2077065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0577710-C251-431C-8137-E9D7CBF13CCD}"/>
                </a:ext>
              </a:extLst>
            </p:cNvPr>
            <p:cNvSpPr/>
            <p:nvPr/>
          </p:nvSpPr>
          <p:spPr>
            <a:xfrm>
              <a:off x="3178700" y="2084070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CE25C25-912E-4C2D-A4F6-4CAA81F915DF}"/>
                </a:ext>
              </a:extLst>
            </p:cNvPr>
            <p:cNvSpPr/>
            <p:nvPr/>
          </p:nvSpPr>
          <p:spPr>
            <a:xfrm>
              <a:off x="3684280" y="2077065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0E3AF46-E223-4A27-885B-3601917B043A}"/>
                </a:ext>
              </a:extLst>
            </p:cNvPr>
            <p:cNvSpPr/>
            <p:nvPr/>
          </p:nvSpPr>
          <p:spPr>
            <a:xfrm>
              <a:off x="4187325" y="2084070"/>
              <a:ext cx="368617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0BE5E7B-8583-48B6-AFE1-D61FEF295E26}"/>
                </a:ext>
              </a:extLst>
            </p:cNvPr>
            <p:cNvSpPr/>
            <p:nvPr/>
          </p:nvSpPr>
          <p:spPr>
            <a:xfrm>
              <a:off x="4690370" y="2066389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1AB7729-D2D7-4013-9BA5-8ADEA234C886}"/>
                </a:ext>
              </a:extLst>
            </p:cNvPr>
            <p:cNvSpPr/>
            <p:nvPr/>
          </p:nvSpPr>
          <p:spPr>
            <a:xfrm>
              <a:off x="5193415" y="2073394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908D248-AB3D-4265-BA67-D572E9E7BD10}"/>
                </a:ext>
              </a:extLst>
            </p:cNvPr>
            <p:cNvSpPr/>
            <p:nvPr/>
          </p:nvSpPr>
          <p:spPr>
            <a:xfrm>
              <a:off x="5698995" y="2066389"/>
              <a:ext cx="368617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E88F27D-58C3-48D2-BE08-725652318065}"/>
                </a:ext>
              </a:extLst>
            </p:cNvPr>
            <p:cNvSpPr/>
            <p:nvPr/>
          </p:nvSpPr>
          <p:spPr>
            <a:xfrm>
              <a:off x="6202040" y="2073394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1872D56-06F6-4A4A-8B6D-91155C6DEF22}"/>
                </a:ext>
              </a:extLst>
            </p:cNvPr>
            <p:cNvSpPr/>
            <p:nvPr/>
          </p:nvSpPr>
          <p:spPr>
            <a:xfrm>
              <a:off x="6703274" y="2084070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7A31881-537F-464F-A9CD-F7BABA268362}"/>
                </a:ext>
              </a:extLst>
            </p:cNvPr>
            <p:cNvSpPr/>
            <p:nvPr/>
          </p:nvSpPr>
          <p:spPr>
            <a:xfrm>
              <a:off x="7206319" y="2091075"/>
              <a:ext cx="368617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3AFF151-A038-47CB-B471-1DDC5E2B9192}"/>
                </a:ext>
              </a:extLst>
            </p:cNvPr>
            <p:cNvSpPr/>
            <p:nvPr/>
          </p:nvSpPr>
          <p:spPr>
            <a:xfrm>
              <a:off x="7711899" y="2084070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8501C1B-7088-4625-B82E-0501991997AC}"/>
                </a:ext>
              </a:extLst>
            </p:cNvPr>
            <p:cNvSpPr/>
            <p:nvPr/>
          </p:nvSpPr>
          <p:spPr>
            <a:xfrm>
              <a:off x="8214944" y="2091075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79461BA-4C36-40A8-B01B-F5480AF8A6CC}"/>
              </a:ext>
            </a:extLst>
          </p:cNvPr>
          <p:cNvGrpSpPr/>
          <p:nvPr/>
        </p:nvGrpSpPr>
        <p:grpSpPr>
          <a:xfrm>
            <a:off x="660940" y="3673419"/>
            <a:ext cx="7922621" cy="372229"/>
            <a:chOff x="660940" y="3496390"/>
            <a:chExt cx="7922621" cy="37222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284008E-0220-411C-AE64-7976EE392D3F}"/>
                </a:ext>
              </a:extLst>
            </p:cNvPr>
            <p:cNvSpPr/>
            <p:nvPr/>
          </p:nvSpPr>
          <p:spPr>
            <a:xfrm>
              <a:off x="660940" y="3496390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58F3BBE-FBDF-4821-AE31-99065110200E}"/>
                </a:ext>
              </a:extLst>
            </p:cNvPr>
            <p:cNvSpPr/>
            <p:nvPr/>
          </p:nvSpPr>
          <p:spPr>
            <a:xfrm>
              <a:off x="1163985" y="3503395"/>
              <a:ext cx="368617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F874CDE-FBEB-4A35-AE6D-1A9EA657096C}"/>
                </a:ext>
              </a:extLst>
            </p:cNvPr>
            <p:cNvSpPr/>
            <p:nvPr/>
          </p:nvSpPr>
          <p:spPr>
            <a:xfrm>
              <a:off x="1669565" y="3496390"/>
              <a:ext cx="368617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2DD2680-F1EF-41A4-AD9A-77EFF9321EA7}"/>
                </a:ext>
              </a:extLst>
            </p:cNvPr>
            <p:cNvSpPr/>
            <p:nvPr/>
          </p:nvSpPr>
          <p:spPr>
            <a:xfrm>
              <a:off x="2172610" y="3503395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3E77741-EAF8-43FC-BBD8-BA045A2F5F46}"/>
                </a:ext>
              </a:extLst>
            </p:cNvPr>
            <p:cNvSpPr/>
            <p:nvPr/>
          </p:nvSpPr>
          <p:spPr>
            <a:xfrm>
              <a:off x="2675655" y="3516055"/>
              <a:ext cx="368617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EB7FAE0-8CCB-4731-8D8D-6501216D2009}"/>
                </a:ext>
              </a:extLst>
            </p:cNvPr>
            <p:cNvSpPr/>
            <p:nvPr/>
          </p:nvSpPr>
          <p:spPr>
            <a:xfrm>
              <a:off x="3178700" y="3523060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CBA25D5-E72B-4CA9-BAD4-C8F40A7FF13C}"/>
                </a:ext>
              </a:extLst>
            </p:cNvPr>
            <p:cNvSpPr/>
            <p:nvPr/>
          </p:nvSpPr>
          <p:spPr>
            <a:xfrm>
              <a:off x="3684280" y="3516055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96D91A5-701D-43C0-99E6-3B6B56B37301}"/>
                </a:ext>
              </a:extLst>
            </p:cNvPr>
            <p:cNvSpPr/>
            <p:nvPr/>
          </p:nvSpPr>
          <p:spPr>
            <a:xfrm>
              <a:off x="4187325" y="3523060"/>
              <a:ext cx="368617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6FA9B1B-9946-47E5-8558-CBF097B87EE4}"/>
                </a:ext>
              </a:extLst>
            </p:cNvPr>
            <p:cNvSpPr/>
            <p:nvPr/>
          </p:nvSpPr>
          <p:spPr>
            <a:xfrm>
              <a:off x="4690370" y="3505379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E7BF55C-A78E-45F5-9AE7-C112C6320E5D}"/>
                </a:ext>
              </a:extLst>
            </p:cNvPr>
            <p:cNvSpPr/>
            <p:nvPr/>
          </p:nvSpPr>
          <p:spPr>
            <a:xfrm>
              <a:off x="5193415" y="3512384"/>
              <a:ext cx="368617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C2EE6AC-D2B2-47DD-A0FE-8E2DACBEB1CE}"/>
                </a:ext>
              </a:extLst>
            </p:cNvPr>
            <p:cNvSpPr/>
            <p:nvPr/>
          </p:nvSpPr>
          <p:spPr>
            <a:xfrm>
              <a:off x="5698995" y="3505379"/>
              <a:ext cx="368617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3AF98D9-576D-44B1-A415-FEFCE03256FC}"/>
                </a:ext>
              </a:extLst>
            </p:cNvPr>
            <p:cNvSpPr/>
            <p:nvPr/>
          </p:nvSpPr>
          <p:spPr>
            <a:xfrm>
              <a:off x="6202040" y="3512384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501822D-436A-4A6C-885D-3F0E412948A3}"/>
                </a:ext>
              </a:extLst>
            </p:cNvPr>
            <p:cNvSpPr/>
            <p:nvPr/>
          </p:nvSpPr>
          <p:spPr>
            <a:xfrm>
              <a:off x="6703274" y="3523060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503A213-8212-41E3-86C3-088B58DF33E8}"/>
                </a:ext>
              </a:extLst>
            </p:cNvPr>
            <p:cNvSpPr/>
            <p:nvPr/>
          </p:nvSpPr>
          <p:spPr>
            <a:xfrm>
              <a:off x="7206319" y="3530065"/>
              <a:ext cx="368617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A498C57-CA73-4EF0-94CB-28D29A8FE8AE}"/>
                </a:ext>
              </a:extLst>
            </p:cNvPr>
            <p:cNvSpPr/>
            <p:nvPr/>
          </p:nvSpPr>
          <p:spPr>
            <a:xfrm>
              <a:off x="7711899" y="3523060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C8F6E65-2696-43B0-8D34-F5AF9CF057E9}"/>
                </a:ext>
              </a:extLst>
            </p:cNvPr>
            <p:cNvSpPr/>
            <p:nvPr/>
          </p:nvSpPr>
          <p:spPr>
            <a:xfrm>
              <a:off x="8214944" y="3530065"/>
              <a:ext cx="368617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53669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Information theory basics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46</a:t>
            </a:fld>
            <a:endParaRPr lang="en-US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7AAA4-4A6D-4DD2-B5FB-AE29B88C4CBD}"/>
              </a:ext>
            </a:extLst>
          </p:cNvPr>
          <p:cNvSpPr/>
          <p:nvPr/>
        </p:nvSpPr>
        <p:spPr>
          <a:xfrm>
            <a:off x="366712" y="838200"/>
            <a:ext cx="8653463" cy="3751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Consider the following two sequences: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The outcome of flipping two coins</a:t>
            </a:r>
          </a:p>
          <a:p>
            <a:pPr marL="287338" lvl="1" indent="-28575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  <a:p>
            <a:pPr marL="287338" lvl="1" indent="-28575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  <a:p>
            <a:pPr marL="287338" lvl="1" indent="-28575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Out of 16: 12 are Heads and 4 are Tails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Out of 16: 8 are Heads and 8 are Tails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03ABCF-DA45-4985-920E-4E2DAA5A89B8}"/>
              </a:ext>
            </a:extLst>
          </p:cNvPr>
          <p:cNvGrpSpPr/>
          <p:nvPr/>
        </p:nvGrpSpPr>
        <p:grpSpPr>
          <a:xfrm>
            <a:off x="660940" y="2438400"/>
            <a:ext cx="7922621" cy="372229"/>
            <a:chOff x="660940" y="2057400"/>
            <a:chExt cx="7922621" cy="37222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3E4AC2B-71C4-4D51-9E65-C9645D159F3E}"/>
                </a:ext>
              </a:extLst>
            </p:cNvPr>
            <p:cNvSpPr/>
            <p:nvPr/>
          </p:nvSpPr>
          <p:spPr>
            <a:xfrm>
              <a:off x="660940" y="2057400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90265BB-376A-4AC0-9C77-67CD3DBE2082}"/>
                </a:ext>
              </a:extLst>
            </p:cNvPr>
            <p:cNvSpPr/>
            <p:nvPr/>
          </p:nvSpPr>
          <p:spPr>
            <a:xfrm>
              <a:off x="1163985" y="2064405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9DCA4D7-4DB4-4DC9-B619-0BB83A902D1D}"/>
                </a:ext>
              </a:extLst>
            </p:cNvPr>
            <p:cNvSpPr/>
            <p:nvPr/>
          </p:nvSpPr>
          <p:spPr>
            <a:xfrm>
              <a:off x="1669565" y="2057400"/>
              <a:ext cx="368617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4E694A7-7B3E-4DB7-A5DF-F29D5A048910}"/>
                </a:ext>
              </a:extLst>
            </p:cNvPr>
            <p:cNvSpPr/>
            <p:nvPr/>
          </p:nvSpPr>
          <p:spPr>
            <a:xfrm>
              <a:off x="2172610" y="2064405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6782A70-98B7-4618-9C39-293673B311F1}"/>
                </a:ext>
              </a:extLst>
            </p:cNvPr>
            <p:cNvSpPr/>
            <p:nvPr/>
          </p:nvSpPr>
          <p:spPr>
            <a:xfrm>
              <a:off x="2675655" y="2077065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0577710-C251-431C-8137-E9D7CBF13CCD}"/>
                </a:ext>
              </a:extLst>
            </p:cNvPr>
            <p:cNvSpPr/>
            <p:nvPr/>
          </p:nvSpPr>
          <p:spPr>
            <a:xfrm>
              <a:off x="3178700" y="2084070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CE25C25-912E-4C2D-A4F6-4CAA81F915DF}"/>
                </a:ext>
              </a:extLst>
            </p:cNvPr>
            <p:cNvSpPr/>
            <p:nvPr/>
          </p:nvSpPr>
          <p:spPr>
            <a:xfrm>
              <a:off x="3684280" y="2077065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0E3AF46-E223-4A27-885B-3601917B043A}"/>
                </a:ext>
              </a:extLst>
            </p:cNvPr>
            <p:cNvSpPr/>
            <p:nvPr/>
          </p:nvSpPr>
          <p:spPr>
            <a:xfrm>
              <a:off x="4187325" y="2084070"/>
              <a:ext cx="368617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0BE5E7B-8583-48B6-AFE1-D61FEF295E26}"/>
                </a:ext>
              </a:extLst>
            </p:cNvPr>
            <p:cNvSpPr/>
            <p:nvPr/>
          </p:nvSpPr>
          <p:spPr>
            <a:xfrm>
              <a:off x="4690370" y="2066389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1AB7729-D2D7-4013-9BA5-8ADEA234C886}"/>
                </a:ext>
              </a:extLst>
            </p:cNvPr>
            <p:cNvSpPr/>
            <p:nvPr/>
          </p:nvSpPr>
          <p:spPr>
            <a:xfrm>
              <a:off x="5193415" y="2073394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908D248-AB3D-4265-BA67-D572E9E7BD10}"/>
                </a:ext>
              </a:extLst>
            </p:cNvPr>
            <p:cNvSpPr/>
            <p:nvPr/>
          </p:nvSpPr>
          <p:spPr>
            <a:xfrm>
              <a:off x="5698995" y="2066389"/>
              <a:ext cx="368617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E88F27D-58C3-48D2-BE08-725652318065}"/>
                </a:ext>
              </a:extLst>
            </p:cNvPr>
            <p:cNvSpPr/>
            <p:nvPr/>
          </p:nvSpPr>
          <p:spPr>
            <a:xfrm>
              <a:off x="6202040" y="2073394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1872D56-06F6-4A4A-8B6D-91155C6DEF22}"/>
                </a:ext>
              </a:extLst>
            </p:cNvPr>
            <p:cNvSpPr/>
            <p:nvPr/>
          </p:nvSpPr>
          <p:spPr>
            <a:xfrm>
              <a:off x="6703274" y="2084070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7A31881-537F-464F-A9CD-F7BABA268362}"/>
                </a:ext>
              </a:extLst>
            </p:cNvPr>
            <p:cNvSpPr/>
            <p:nvPr/>
          </p:nvSpPr>
          <p:spPr>
            <a:xfrm>
              <a:off x="7206319" y="2091075"/>
              <a:ext cx="368617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3AFF151-A038-47CB-B471-1DDC5E2B9192}"/>
                </a:ext>
              </a:extLst>
            </p:cNvPr>
            <p:cNvSpPr/>
            <p:nvPr/>
          </p:nvSpPr>
          <p:spPr>
            <a:xfrm>
              <a:off x="7711899" y="2084070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8501C1B-7088-4625-B82E-0501991997AC}"/>
                </a:ext>
              </a:extLst>
            </p:cNvPr>
            <p:cNvSpPr/>
            <p:nvPr/>
          </p:nvSpPr>
          <p:spPr>
            <a:xfrm>
              <a:off x="8214944" y="2091075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79461BA-4C36-40A8-B01B-F5480AF8A6CC}"/>
              </a:ext>
            </a:extLst>
          </p:cNvPr>
          <p:cNvGrpSpPr/>
          <p:nvPr/>
        </p:nvGrpSpPr>
        <p:grpSpPr>
          <a:xfrm>
            <a:off x="660940" y="3673419"/>
            <a:ext cx="7922621" cy="372229"/>
            <a:chOff x="660940" y="3496390"/>
            <a:chExt cx="7922621" cy="37222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284008E-0220-411C-AE64-7976EE392D3F}"/>
                </a:ext>
              </a:extLst>
            </p:cNvPr>
            <p:cNvSpPr/>
            <p:nvPr/>
          </p:nvSpPr>
          <p:spPr>
            <a:xfrm>
              <a:off x="660940" y="3496390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58F3BBE-FBDF-4821-AE31-99065110200E}"/>
                </a:ext>
              </a:extLst>
            </p:cNvPr>
            <p:cNvSpPr/>
            <p:nvPr/>
          </p:nvSpPr>
          <p:spPr>
            <a:xfrm>
              <a:off x="1163985" y="3503395"/>
              <a:ext cx="368617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F874CDE-FBEB-4A35-AE6D-1A9EA657096C}"/>
                </a:ext>
              </a:extLst>
            </p:cNvPr>
            <p:cNvSpPr/>
            <p:nvPr/>
          </p:nvSpPr>
          <p:spPr>
            <a:xfrm>
              <a:off x="1669565" y="3496390"/>
              <a:ext cx="368617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2DD2680-F1EF-41A4-AD9A-77EFF9321EA7}"/>
                </a:ext>
              </a:extLst>
            </p:cNvPr>
            <p:cNvSpPr/>
            <p:nvPr/>
          </p:nvSpPr>
          <p:spPr>
            <a:xfrm>
              <a:off x="2172610" y="3503395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3E77741-EAF8-43FC-BBD8-BA045A2F5F46}"/>
                </a:ext>
              </a:extLst>
            </p:cNvPr>
            <p:cNvSpPr/>
            <p:nvPr/>
          </p:nvSpPr>
          <p:spPr>
            <a:xfrm>
              <a:off x="2675655" y="3516055"/>
              <a:ext cx="368617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EB7FAE0-8CCB-4731-8D8D-6501216D2009}"/>
                </a:ext>
              </a:extLst>
            </p:cNvPr>
            <p:cNvSpPr/>
            <p:nvPr/>
          </p:nvSpPr>
          <p:spPr>
            <a:xfrm>
              <a:off x="3178700" y="3523060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CBA25D5-E72B-4CA9-BAD4-C8F40A7FF13C}"/>
                </a:ext>
              </a:extLst>
            </p:cNvPr>
            <p:cNvSpPr/>
            <p:nvPr/>
          </p:nvSpPr>
          <p:spPr>
            <a:xfrm>
              <a:off x="3684280" y="3516055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96D91A5-701D-43C0-99E6-3B6B56B37301}"/>
                </a:ext>
              </a:extLst>
            </p:cNvPr>
            <p:cNvSpPr/>
            <p:nvPr/>
          </p:nvSpPr>
          <p:spPr>
            <a:xfrm>
              <a:off x="4187325" y="3523060"/>
              <a:ext cx="368617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6FA9B1B-9946-47E5-8558-CBF097B87EE4}"/>
                </a:ext>
              </a:extLst>
            </p:cNvPr>
            <p:cNvSpPr/>
            <p:nvPr/>
          </p:nvSpPr>
          <p:spPr>
            <a:xfrm>
              <a:off x="4690370" y="3505379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E7BF55C-A78E-45F5-9AE7-C112C6320E5D}"/>
                </a:ext>
              </a:extLst>
            </p:cNvPr>
            <p:cNvSpPr/>
            <p:nvPr/>
          </p:nvSpPr>
          <p:spPr>
            <a:xfrm>
              <a:off x="5193415" y="3512384"/>
              <a:ext cx="368617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C2EE6AC-D2B2-47DD-A0FE-8E2DACBEB1CE}"/>
                </a:ext>
              </a:extLst>
            </p:cNvPr>
            <p:cNvSpPr/>
            <p:nvPr/>
          </p:nvSpPr>
          <p:spPr>
            <a:xfrm>
              <a:off x="5698995" y="3505379"/>
              <a:ext cx="368617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3AF98D9-576D-44B1-A415-FEFCE03256FC}"/>
                </a:ext>
              </a:extLst>
            </p:cNvPr>
            <p:cNvSpPr/>
            <p:nvPr/>
          </p:nvSpPr>
          <p:spPr>
            <a:xfrm>
              <a:off x="6202040" y="3512384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501822D-436A-4A6C-885D-3F0E412948A3}"/>
                </a:ext>
              </a:extLst>
            </p:cNvPr>
            <p:cNvSpPr/>
            <p:nvPr/>
          </p:nvSpPr>
          <p:spPr>
            <a:xfrm>
              <a:off x="6703274" y="3523060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503A213-8212-41E3-86C3-088B58DF33E8}"/>
                </a:ext>
              </a:extLst>
            </p:cNvPr>
            <p:cNvSpPr/>
            <p:nvPr/>
          </p:nvSpPr>
          <p:spPr>
            <a:xfrm>
              <a:off x="7206319" y="3530065"/>
              <a:ext cx="368617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A498C57-CA73-4EF0-94CB-28D29A8FE8AE}"/>
                </a:ext>
              </a:extLst>
            </p:cNvPr>
            <p:cNvSpPr/>
            <p:nvPr/>
          </p:nvSpPr>
          <p:spPr>
            <a:xfrm>
              <a:off x="7711899" y="3523060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C8F6E65-2696-43B0-8D34-F5AF9CF057E9}"/>
                </a:ext>
              </a:extLst>
            </p:cNvPr>
            <p:cNvSpPr/>
            <p:nvPr/>
          </p:nvSpPr>
          <p:spPr>
            <a:xfrm>
              <a:off x="8214944" y="3530065"/>
              <a:ext cx="368617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2E2D838-84AC-4091-AFCF-F4C3664B00AC}"/>
              </a:ext>
            </a:extLst>
          </p:cNvPr>
          <p:cNvGrpSpPr/>
          <p:nvPr/>
        </p:nvGrpSpPr>
        <p:grpSpPr>
          <a:xfrm>
            <a:off x="1905000" y="4880741"/>
            <a:ext cx="5738763" cy="1191223"/>
            <a:chOff x="1905000" y="4880741"/>
            <a:chExt cx="5738763" cy="119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95F1449C-FDD9-4066-842D-9877BFFF5761}"/>
                    </a:ext>
                  </a:extLst>
                </p:cNvPr>
                <p:cNvSpPr/>
                <p:nvPr/>
              </p:nvSpPr>
              <p:spPr>
                <a:xfrm>
                  <a:off x="1905000" y="4880741"/>
                  <a:ext cx="685800" cy="1191223"/>
                </a:xfrm>
                <a:prstGeom prst="rect">
                  <a:avLst/>
                </a:prstGeom>
                <a:solidFill>
                  <a:srgbClr val="92D050"/>
                </a:solidFill>
                <a:ln w="38100">
                  <a:solidFill>
                    <a:srgbClr val="33CC3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95F1449C-FDD9-4066-842D-9877BFFF57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0" y="4880741"/>
                  <a:ext cx="685800" cy="119122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rgbClr val="33CC3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847A79E-77EB-46DC-B1A2-54351F6E27BC}"/>
                </a:ext>
              </a:extLst>
            </p:cNvPr>
            <p:cNvSpPr/>
            <p:nvPr/>
          </p:nvSpPr>
          <p:spPr>
            <a:xfrm>
              <a:off x="2884127" y="5566541"/>
              <a:ext cx="685800" cy="5054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D5211115-486C-4AC6-BE8C-69E6BD724E94}"/>
                </a:ext>
              </a:extLst>
            </p:cNvPr>
            <p:cNvSpPr/>
            <p:nvPr/>
          </p:nvSpPr>
          <p:spPr>
            <a:xfrm>
              <a:off x="5978836" y="5109341"/>
              <a:ext cx="685800" cy="962623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B65E3B7-E553-42F8-BE89-7F639B280221}"/>
                </a:ext>
              </a:extLst>
            </p:cNvPr>
            <p:cNvSpPr/>
            <p:nvPr/>
          </p:nvSpPr>
          <p:spPr>
            <a:xfrm>
              <a:off x="6957963" y="5109341"/>
              <a:ext cx="685800" cy="9626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83003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Information theory basics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47</a:t>
            </a:fld>
            <a:endParaRPr lang="en-US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7AAA4-4A6D-4DD2-B5FB-AE29B88C4CBD}"/>
              </a:ext>
            </a:extLst>
          </p:cNvPr>
          <p:cNvSpPr/>
          <p:nvPr/>
        </p:nvSpPr>
        <p:spPr>
          <a:xfrm>
            <a:off x="366712" y="838200"/>
            <a:ext cx="8653463" cy="3751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Consider the following two sequences: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The outcome of flipping two coins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If I ask you about the next outcome of each coin, which one are you more uncertain about?</a:t>
            </a:r>
          </a:p>
          <a:p>
            <a:pPr marL="287338" lvl="1" indent="-28575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chemeClr val="lt1"/>
              </a:solidFill>
              <a:latin typeface="+mn-lt"/>
              <a:ea typeface="+mn-ea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Out of 16: 12 are Heads and 4 are Tails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Out of 16: 8 are Heads and 8 are Tails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03ABCF-DA45-4985-920E-4E2DAA5A89B8}"/>
              </a:ext>
            </a:extLst>
          </p:cNvPr>
          <p:cNvGrpSpPr/>
          <p:nvPr/>
        </p:nvGrpSpPr>
        <p:grpSpPr>
          <a:xfrm>
            <a:off x="660940" y="2438400"/>
            <a:ext cx="7922621" cy="372229"/>
            <a:chOff x="660940" y="2057400"/>
            <a:chExt cx="7922621" cy="37222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3E4AC2B-71C4-4D51-9E65-C9645D159F3E}"/>
                </a:ext>
              </a:extLst>
            </p:cNvPr>
            <p:cNvSpPr/>
            <p:nvPr/>
          </p:nvSpPr>
          <p:spPr>
            <a:xfrm>
              <a:off x="660940" y="2057400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90265BB-376A-4AC0-9C77-67CD3DBE2082}"/>
                </a:ext>
              </a:extLst>
            </p:cNvPr>
            <p:cNvSpPr/>
            <p:nvPr/>
          </p:nvSpPr>
          <p:spPr>
            <a:xfrm>
              <a:off x="1163985" y="2064405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9DCA4D7-4DB4-4DC9-B619-0BB83A902D1D}"/>
                </a:ext>
              </a:extLst>
            </p:cNvPr>
            <p:cNvSpPr/>
            <p:nvPr/>
          </p:nvSpPr>
          <p:spPr>
            <a:xfrm>
              <a:off x="1669565" y="2057400"/>
              <a:ext cx="368617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4E694A7-7B3E-4DB7-A5DF-F29D5A048910}"/>
                </a:ext>
              </a:extLst>
            </p:cNvPr>
            <p:cNvSpPr/>
            <p:nvPr/>
          </p:nvSpPr>
          <p:spPr>
            <a:xfrm>
              <a:off x="2172610" y="2064405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6782A70-98B7-4618-9C39-293673B311F1}"/>
                </a:ext>
              </a:extLst>
            </p:cNvPr>
            <p:cNvSpPr/>
            <p:nvPr/>
          </p:nvSpPr>
          <p:spPr>
            <a:xfrm>
              <a:off x="2675655" y="2077065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0577710-C251-431C-8137-E9D7CBF13CCD}"/>
                </a:ext>
              </a:extLst>
            </p:cNvPr>
            <p:cNvSpPr/>
            <p:nvPr/>
          </p:nvSpPr>
          <p:spPr>
            <a:xfrm>
              <a:off x="3178700" y="2084070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CE25C25-912E-4C2D-A4F6-4CAA81F915DF}"/>
                </a:ext>
              </a:extLst>
            </p:cNvPr>
            <p:cNvSpPr/>
            <p:nvPr/>
          </p:nvSpPr>
          <p:spPr>
            <a:xfrm>
              <a:off x="3684280" y="2077065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0E3AF46-E223-4A27-885B-3601917B043A}"/>
                </a:ext>
              </a:extLst>
            </p:cNvPr>
            <p:cNvSpPr/>
            <p:nvPr/>
          </p:nvSpPr>
          <p:spPr>
            <a:xfrm>
              <a:off x="4187325" y="2084070"/>
              <a:ext cx="368617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0BE5E7B-8583-48B6-AFE1-D61FEF295E26}"/>
                </a:ext>
              </a:extLst>
            </p:cNvPr>
            <p:cNvSpPr/>
            <p:nvPr/>
          </p:nvSpPr>
          <p:spPr>
            <a:xfrm>
              <a:off x="4690370" y="2066389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1AB7729-D2D7-4013-9BA5-8ADEA234C886}"/>
                </a:ext>
              </a:extLst>
            </p:cNvPr>
            <p:cNvSpPr/>
            <p:nvPr/>
          </p:nvSpPr>
          <p:spPr>
            <a:xfrm>
              <a:off x="5193415" y="2073394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0908D248-AB3D-4265-BA67-D572E9E7BD10}"/>
                </a:ext>
              </a:extLst>
            </p:cNvPr>
            <p:cNvSpPr/>
            <p:nvPr/>
          </p:nvSpPr>
          <p:spPr>
            <a:xfrm>
              <a:off x="5698995" y="2066389"/>
              <a:ext cx="368617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E88F27D-58C3-48D2-BE08-725652318065}"/>
                </a:ext>
              </a:extLst>
            </p:cNvPr>
            <p:cNvSpPr/>
            <p:nvPr/>
          </p:nvSpPr>
          <p:spPr>
            <a:xfrm>
              <a:off x="6202040" y="2073394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1872D56-06F6-4A4A-8B6D-91155C6DEF22}"/>
                </a:ext>
              </a:extLst>
            </p:cNvPr>
            <p:cNvSpPr/>
            <p:nvPr/>
          </p:nvSpPr>
          <p:spPr>
            <a:xfrm>
              <a:off x="6703274" y="2084070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7A31881-537F-464F-A9CD-F7BABA268362}"/>
                </a:ext>
              </a:extLst>
            </p:cNvPr>
            <p:cNvSpPr/>
            <p:nvPr/>
          </p:nvSpPr>
          <p:spPr>
            <a:xfrm>
              <a:off x="7206319" y="2091075"/>
              <a:ext cx="368617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3AFF151-A038-47CB-B471-1DDC5E2B9192}"/>
                </a:ext>
              </a:extLst>
            </p:cNvPr>
            <p:cNvSpPr/>
            <p:nvPr/>
          </p:nvSpPr>
          <p:spPr>
            <a:xfrm>
              <a:off x="7711899" y="2084070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8501C1B-7088-4625-B82E-0501991997AC}"/>
                </a:ext>
              </a:extLst>
            </p:cNvPr>
            <p:cNvSpPr/>
            <p:nvPr/>
          </p:nvSpPr>
          <p:spPr>
            <a:xfrm>
              <a:off x="8214944" y="2091075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79461BA-4C36-40A8-B01B-F5480AF8A6CC}"/>
              </a:ext>
            </a:extLst>
          </p:cNvPr>
          <p:cNvGrpSpPr/>
          <p:nvPr/>
        </p:nvGrpSpPr>
        <p:grpSpPr>
          <a:xfrm>
            <a:off x="660940" y="3673419"/>
            <a:ext cx="7922621" cy="372229"/>
            <a:chOff x="660940" y="3496390"/>
            <a:chExt cx="7922621" cy="372229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284008E-0220-411C-AE64-7976EE392D3F}"/>
                </a:ext>
              </a:extLst>
            </p:cNvPr>
            <p:cNvSpPr/>
            <p:nvPr/>
          </p:nvSpPr>
          <p:spPr>
            <a:xfrm>
              <a:off x="660940" y="3496390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958F3BBE-FBDF-4821-AE31-99065110200E}"/>
                </a:ext>
              </a:extLst>
            </p:cNvPr>
            <p:cNvSpPr/>
            <p:nvPr/>
          </p:nvSpPr>
          <p:spPr>
            <a:xfrm>
              <a:off x="1163985" y="3503395"/>
              <a:ext cx="368617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F874CDE-FBEB-4A35-AE6D-1A9EA657096C}"/>
                </a:ext>
              </a:extLst>
            </p:cNvPr>
            <p:cNvSpPr/>
            <p:nvPr/>
          </p:nvSpPr>
          <p:spPr>
            <a:xfrm>
              <a:off x="1669565" y="3496390"/>
              <a:ext cx="368617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12DD2680-F1EF-41A4-AD9A-77EFF9321EA7}"/>
                </a:ext>
              </a:extLst>
            </p:cNvPr>
            <p:cNvSpPr/>
            <p:nvPr/>
          </p:nvSpPr>
          <p:spPr>
            <a:xfrm>
              <a:off x="2172610" y="3503395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93E77741-EAF8-43FC-BBD8-BA045A2F5F46}"/>
                </a:ext>
              </a:extLst>
            </p:cNvPr>
            <p:cNvSpPr/>
            <p:nvPr/>
          </p:nvSpPr>
          <p:spPr>
            <a:xfrm>
              <a:off x="2675655" y="3516055"/>
              <a:ext cx="368617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9EB7FAE0-8CCB-4731-8D8D-6501216D2009}"/>
                </a:ext>
              </a:extLst>
            </p:cNvPr>
            <p:cNvSpPr/>
            <p:nvPr/>
          </p:nvSpPr>
          <p:spPr>
            <a:xfrm>
              <a:off x="3178700" y="3523060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0CBA25D5-E72B-4CA9-BAD4-C8F40A7FF13C}"/>
                </a:ext>
              </a:extLst>
            </p:cNvPr>
            <p:cNvSpPr/>
            <p:nvPr/>
          </p:nvSpPr>
          <p:spPr>
            <a:xfrm>
              <a:off x="3684280" y="3516055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96D91A5-701D-43C0-99E6-3B6B56B37301}"/>
                </a:ext>
              </a:extLst>
            </p:cNvPr>
            <p:cNvSpPr/>
            <p:nvPr/>
          </p:nvSpPr>
          <p:spPr>
            <a:xfrm>
              <a:off x="4187325" y="3523060"/>
              <a:ext cx="368617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6FA9B1B-9946-47E5-8558-CBF097B87EE4}"/>
                </a:ext>
              </a:extLst>
            </p:cNvPr>
            <p:cNvSpPr/>
            <p:nvPr/>
          </p:nvSpPr>
          <p:spPr>
            <a:xfrm>
              <a:off x="4690370" y="3505379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E7BF55C-A78E-45F5-9AE7-C112C6320E5D}"/>
                </a:ext>
              </a:extLst>
            </p:cNvPr>
            <p:cNvSpPr/>
            <p:nvPr/>
          </p:nvSpPr>
          <p:spPr>
            <a:xfrm>
              <a:off x="5193415" y="3512384"/>
              <a:ext cx="368617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BC2EE6AC-D2B2-47DD-A0FE-8E2DACBEB1CE}"/>
                </a:ext>
              </a:extLst>
            </p:cNvPr>
            <p:cNvSpPr/>
            <p:nvPr/>
          </p:nvSpPr>
          <p:spPr>
            <a:xfrm>
              <a:off x="5698995" y="3505379"/>
              <a:ext cx="368617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3AF98D9-576D-44B1-A415-FEFCE03256FC}"/>
                </a:ext>
              </a:extLst>
            </p:cNvPr>
            <p:cNvSpPr/>
            <p:nvPr/>
          </p:nvSpPr>
          <p:spPr>
            <a:xfrm>
              <a:off x="6202040" y="3512384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501822D-436A-4A6C-885D-3F0E412948A3}"/>
                </a:ext>
              </a:extLst>
            </p:cNvPr>
            <p:cNvSpPr/>
            <p:nvPr/>
          </p:nvSpPr>
          <p:spPr>
            <a:xfrm>
              <a:off x="6703274" y="3523060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503A213-8212-41E3-86C3-088B58DF33E8}"/>
                </a:ext>
              </a:extLst>
            </p:cNvPr>
            <p:cNvSpPr/>
            <p:nvPr/>
          </p:nvSpPr>
          <p:spPr>
            <a:xfrm>
              <a:off x="7206319" y="3530065"/>
              <a:ext cx="368617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4A498C57-CA73-4EF0-94CB-28D29A8FE8AE}"/>
                </a:ext>
              </a:extLst>
            </p:cNvPr>
            <p:cNvSpPr/>
            <p:nvPr/>
          </p:nvSpPr>
          <p:spPr>
            <a:xfrm>
              <a:off x="7711899" y="3523060"/>
              <a:ext cx="368617" cy="338554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H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C8F6E65-2696-43B0-8D34-F5AF9CF057E9}"/>
                </a:ext>
              </a:extLst>
            </p:cNvPr>
            <p:cNvSpPr/>
            <p:nvPr/>
          </p:nvSpPr>
          <p:spPr>
            <a:xfrm>
              <a:off x="8214944" y="3530065"/>
              <a:ext cx="368617" cy="33855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23040F1-616C-488A-BB3F-2F2B1B229E25}"/>
              </a:ext>
            </a:extLst>
          </p:cNvPr>
          <p:cNvGrpSpPr/>
          <p:nvPr/>
        </p:nvGrpSpPr>
        <p:grpSpPr>
          <a:xfrm>
            <a:off x="1905000" y="4880741"/>
            <a:ext cx="5738763" cy="1191223"/>
            <a:chOff x="1905000" y="4880741"/>
            <a:chExt cx="5738763" cy="1191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33CF5090-38E0-465E-8181-ECD5A840B2E6}"/>
                    </a:ext>
                  </a:extLst>
                </p:cNvPr>
                <p:cNvSpPr/>
                <p:nvPr/>
              </p:nvSpPr>
              <p:spPr>
                <a:xfrm>
                  <a:off x="1905000" y="4880741"/>
                  <a:ext cx="685800" cy="1191223"/>
                </a:xfrm>
                <a:prstGeom prst="rect">
                  <a:avLst/>
                </a:prstGeom>
                <a:solidFill>
                  <a:srgbClr val="92D050"/>
                </a:solidFill>
                <a:ln w="38100">
                  <a:solidFill>
                    <a:srgbClr val="33CC3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95F1449C-FDD9-4066-842D-9877BFFF57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0" y="4880741"/>
                  <a:ext cx="685800" cy="119122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solidFill>
                    <a:srgbClr val="33CC33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136AED4-EDFB-43BC-8073-3FAB32DBEBCC}"/>
                </a:ext>
              </a:extLst>
            </p:cNvPr>
            <p:cNvSpPr/>
            <p:nvPr/>
          </p:nvSpPr>
          <p:spPr>
            <a:xfrm>
              <a:off x="2884127" y="5566541"/>
              <a:ext cx="685800" cy="5054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108E926-63EC-490A-A4E4-636208B9A0C9}"/>
                </a:ext>
              </a:extLst>
            </p:cNvPr>
            <p:cNvSpPr/>
            <p:nvPr/>
          </p:nvSpPr>
          <p:spPr>
            <a:xfrm>
              <a:off x="5978836" y="5109341"/>
              <a:ext cx="685800" cy="962623"/>
            </a:xfrm>
            <a:prstGeom prst="rect">
              <a:avLst/>
            </a:prstGeom>
            <a:solidFill>
              <a:srgbClr val="92D050"/>
            </a:solidFill>
            <a:ln w="38100">
              <a:solidFill>
                <a:srgbClr val="33CC3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4C10CDE-D8E8-4C9A-84BE-6BBB9E01D17A}"/>
                </a:ext>
              </a:extLst>
            </p:cNvPr>
            <p:cNvSpPr/>
            <p:nvPr/>
          </p:nvSpPr>
          <p:spPr>
            <a:xfrm>
              <a:off x="6957963" y="5109341"/>
              <a:ext cx="685800" cy="96262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08699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Information theory basics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48</a:t>
            </a:fld>
            <a:endParaRPr lang="en-US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7AAA4-4A6D-4DD2-B5FB-AE29B88C4CBD}"/>
              </a:ext>
            </a:extLst>
          </p:cNvPr>
          <p:cNvSpPr/>
          <p:nvPr/>
        </p:nvSpPr>
        <p:spPr>
          <a:xfrm>
            <a:off x="366712" y="838200"/>
            <a:ext cx="8653463" cy="3751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Let’s define a quantity that measures the amount of uncertainty of each sequence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b="1" dirty="0">
                <a:solidFill>
                  <a:srgbClr val="0000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Entropy </a:t>
            </a: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is a measure of uncertainty defined as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3958A-ABAC-4EA8-84DE-6EB0C2AFA31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89275" y="1781000"/>
            <a:ext cx="3048000" cy="727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0150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Information theory basics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49</a:t>
            </a:fld>
            <a:endParaRPr lang="en-US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7AAA4-4A6D-4DD2-B5FB-AE29B88C4CBD}"/>
              </a:ext>
            </a:extLst>
          </p:cNvPr>
          <p:cNvSpPr/>
          <p:nvPr/>
        </p:nvSpPr>
        <p:spPr>
          <a:xfrm>
            <a:off x="366712" y="838200"/>
            <a:ext cx="8653463" cy="37519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Let’s define a quantity that measures the amount of uncertainty of each sequence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b="1" dirty="0">
                <a:solidFill>
                  <a:srgbClr val="0000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Entropy </a:t>
            </a: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is a measure of uncertainty defined as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83958A-ABAC-4EA8-84DE-6EB0C2AFA31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89275" y="1781000"/>
            <a:ext cx="3048000" cy="72704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D2947DD-34EF-40ED-9153-3FB15F388D10}"/>
              </a:ext>
            </a:extLst>
          </p:cNvPr>
          <p:cNvGrpSpPr/>
          <p:nvPr/>
        </p:nvGrpSpPr>
        <p:grpSpPr>
          <a:xfrm>
            <a:off x="1524000" y="2768168"/>
            <a:ext cx="5738763" cy="1881842"/>
            <a:chOff x="1524000" y="2768168"/>
            <a:chExt cx="5738763" cy="188184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5F8DFF2-220A-4889-86A2-4AAC36BBE2FE}"/>
                </a:ext>
              </a:extLst>
            </p:cNvPr>
            <p:cNvGrpSpPr/>
            <p:nvPr/>
          </p:nvGrpSpPr>
          <p:grpSpPr>
            <a:xfrm>
              <a:off x="1524000" y="2768168"/>
              <a:ext cx="5738763" cy="1855532"/>
              <a:chOff x="1824061" y="3083526"/>
              <a:chExt cx="5738763" cy="1855532"/>
            </a:xfrm>
          </p:grpSpPr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886A4ED5-4F1A-421C-B2E8-AF075E39A054}"/>
                  </a:ext>
                </a:extLst>
              </p:cNvPr>
              <p:cNvGrpSpPr/>
              <p:nvPr/>
            </p:nvGrpSpPr>
            <p:grpSpPr>
              <a:xfrm>
                <a:off x="1824061" y="3083526"/>
                <a:ext cx="5738763" cy="1191223"/>
                <a:chOff x="1905000" y="4880741"/>
                <a:chExt cx="5738763" cy="1191223"/>
              </a:xfrm>
            </p:grpSpPr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26CD9545-4777-48CD-9756-0E2DD964E386}"/>
                    </a:ext>
                  </a:extLst>
                </p:cNvPr>
                <p:cNvSpPr/>
                <p:nvPr/>
              </p:nvSpPr>
              <p:spPr>
                <a:xfrm>
                  <a:off x="1905000" y="4880741"/>
                  <a:ext cx="685800" cy="1191223"/>
                </a:xfrm>
                <a:prstGeom prst="rect">
                  <a:avLst/>
                </a:prstGeom>
                <a:solidFill>
                  <a:srgbClr val="92D050"/>
                </a:solidFill>
                <a:ln w="38100">
                  <a:solidFill>
                    <a:srgbClr val="33CC3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F9B18347-6BE9-4FC8-8585-109083DB33CE}"/>
                    </a:ext>
                  </a:extLst>
                </p:cNvPr>
                <p:cNvSpPr/>
                <p:nvPr/>
              </p:nvSpPr>
              <p:spPr>
                <a:xfrm>
                  <a:off x="2884127" y="5566541"/>
                  <a:ext cx="685800" cy="505423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A9FEB738-3F34-4A98-A6A8-16517E578234}"/>
                    </a:ext>
                  </a:extLst>
                </p:cNvPr>
                <p:cNvSpPr/>
                <p:nvPr/>
              </p:nvSpPr>
              <p:spPr>
                <a:xfrm>
                  <a:off x="5978836" y="5109341"/>
                  <a:ext cx="685800" cy="962623"/>
                </a:xfrm>
                <a:prstGeom prst="rect">
                  <a:avLst/>
                </a:prstGeom>
                <a:solidFill>
                  <a:srgbClr val="92D050"/>
                </a:solidFill>
                <a:ln w="38100">
                  <a:solidFill>
                    <a:srgbClr val="33CC33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007DD9FB-11B7-4D77-B9C1-5D9BB58393F3}"/>
                    </a:ext>
                  </a:extLst>
                </p:cNvPr>
                <p:cNvSpPr/>
                <p:nvPr/>
              </p:nvSpPr>
              <p:spPr>
                <a:xfrm>
                  <a:off x="6957963" y="5109341"/>
                  <a:ext cx="685800" cy="962623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46E28BB4-FCF3-4612-AB42-E98068C3A0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1997438" y="4339205"/>
                <a:ext cx="294398" cy="537595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E9D8382-872D-4835-8493-CE4366F998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2951730" y="4286448"/>
                <a:ext cx="301476" cy="63703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06D8E9D-D5B4-42CF-AF9B-1F49D5C480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044634" y="4312895"/>
                <a:ext cx="392326" cy="626163"/>
              </a:xfrm>
              <a:prstGeom prst="rect">
                <a:avLst/>
              </a:prstGeom>
            </p:spPr>
          </p:pic>
        </p:grp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D097E630-6F03-44E0-8374-BE1C2FFC31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661837" y="4023847"/>
              <a:ext cx="392326" cy="626163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6B4DE261-978A-4DFC-B7A7-441F11AF5939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0963" y="4787676"/>
            <a:ext cx="3897673" cy="4710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94CEFA-336A-4FFB-A6FC-1F8D7B0D4574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2999" y="4779379"/>
            <a:ext cx="3897673" cy="49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41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Decision Tree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7200" y="926508"/>
            <a:ext cx="8562975" cy="44074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 tree structure to predict the log salary of a baseball player based on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Number of years experience in leagues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Number of hits he made in the previous year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89C49C-3AAA-4659-B396-8322B56DD70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2370138"/>
            <a:ext cx="3837913" cy="3505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9D88AD-6A9F-4191-B4C7-594FA3DA965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05400" y="2438400"/>
            <a:ext cx="3119451" cy="3199551"/>
          </a:xfrm>
          <a:prstGeom prst="rect">
            <a:avLst/>
          </a:prstGeom>
        </p:spPr>
      </p:pic>
      <p:sp>
        <p:nvSpPr>
          <p:cNvPr id="7" name="TextBox 17411">
            <a:extLst>
              <a:ext uri="{FF2B5EF4-FFF2-40B4-BE49-F238E27FC236}">
                <a16:creationId xmlns:a16="http://schemas.microsoft.com/office/drawing/2014/main" id="{736977AE-AA38-4E59-9BC8-FC59B29A7BAC}"/>
              </a:ext>
            </a:extLst>
          </p:cNvPr>
          <p:cNvSpPr txBox="1"/>
          <p:nvPr/>
        </p:nvSpPr>
        <p:spPr>
          <a:xfrm>
            <a:off x="304800" y="6308953"/>
            <a:ext cx="830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2">
                    <a:lumMod val="1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: A Introduction to Statistical Learning with Application in R, Trever Hastie and Rob </a:t>
            </a:r>
            <a:r>
              <a:rPr lang="en-US" sz="800" dirty="0" err="1">
                <a:solidFill>
                  <a:schemeClr val="bg2">
                    <a:lumMod val="10000"/>
                  </a:schemeClr>
                </a:solidFill>
              </a:rPr>
              <a:t>Tibshirani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243956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Entropy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50</a:t>
            </a:fld>
            <a:endParaRPr lang="en-US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7AAA4-4A6D-4DD2-B5FB-AE29B88C4CBD}"/>
              </a:ext>
            </a:extLst>
          </p:cNvPr>
          <p:cNvSpPr/>
          <p:nvPr/>
        </p:nvSpPr>
        <p:spPr>
          <a:xfrm>
            <a:off x="425245" y="3170874"/>
            <a:ext cx="8653463" cy="1676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High Entropy 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Variable has a uniform like distribution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Histogram is flat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Sampled instances are less predictable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Low Entropy 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Distribution of variables has many peaks and valleys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Histogram has many lows and highs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Sampled instances are more predictable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17411">
            <a:extLst>
              <a:ext uri="{FF2B5EF4-FFF2-40B4-BE49-F238E27FC236}">
                <a16:creationId xmlns:a16="http://schemas.microsoft.com/office/drawing/2014/main" id="{68BCD3C6-7B36-4F3A-8AB6-087FFA5BC3FA}"/>
              </a:ext>
            </a:extLst>
          </p:cNvPr>
          <p:cNvSpPr txBox="1"/>
          <p:nvPr/>
        </p:nvSpPr>
        <p:spPr>
          <a:xfrm>
            <a:off x="304800" y="6308953"/>
            <a:ext cx="830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2">
                    <a:lumMod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: Slide credit: R </a:t>
            </a:r>
            <a:r>
              <a:rPr lang="en-US" sz="800" dirty="0" err="1">
                <a:solidFill>
                  <a:schemeClr val="bg2">
                    <a:lumMod val="10000"/>
                  </a:schemeClr>
                </a:solidFill>
              </a:rPr>
              <a:t>grosse</a:t>
            </a:r>
            <a:endParaRPr lang="en-US" sz="800" dirty="0"/>
          </a:p>
          <a:p>
            <a:endParaRPr lang="en-US" sz="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77BD9F-7810-4700-8F13-A3DEEF0D888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81400" y="685801"/>
            <a:ext cx="4968937" cy="2514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380D85-ECF7-4C1C-AC15-E8859917A60B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09601" y="1307055"/>
            <a:ext cx="2712344" cy="64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119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Entropy of a Joint Distribution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51</a:t>
            </a:fld>
            <a:endParaRPr lang="en-US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7AAA4-4A6D-4DD2-B5FB-AE29B88C4CBD}"/>
              </a:ext>
            </a:extLst>
          </p:cNvPr>
          <p:cNvSpPr/>
          <p:nvPr/>
        </p:nvSpPr>
        <p:spPr>
          <a:xfrm>
            <a:off x="430161" y="815645"/>
            <a:ext cx="8653463" cy="1676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Consider the following two variables X and Y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The entropy of the joint distribution is defined as follows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17411">
            <a:extLst>
              <a:ext uri="{FF2B5EF4-FFF2-40B4-BE49-F238E27FC236}">
                <a16:creationId xmlns:a16="http://schemas.microsoft.com/office/drawing/2014/main" id="{68BCD3C6-7B36-4F3A-8AB6-087FFA5BC3FA}"/>
              </a:ext>
            </a:extLst>
          </p:cNvPr>
          <p:cNvSpPr txBox="1"/>
          <p:nvPr/>
        </p:nvSpPr>
        <p:spPr>
          <a:xfrm>
            <a:off x="304800" y="6308953"/>
            <a:ext cx="830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2">
                    <a:lumMod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: Slide credit: R </a:t>
            </a:r>
            <a:r>
              <a:rPr lang="en-US" sz="800" dirty="0" err="1">
                <a:solidFill>
                  <a:schemeClr val="bg2">
                    <a:lumMod val="10000"/>
                  </a:schemeClr>
                </a:solidFill>
              </a:rPr>
              <a:t>grosse</a:t>
            </a:r>
            <a:endParaRPr lang="en-US" sz="800" dirty="0"/>
          </a:p>
          <a:p>
            <a:endParaRPr lang="en-US" sz="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9A7A21-5CB4-4E37-8C00-F20BD481FFF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8923" y="1569543"/>
            <a:ext cx="2928549" cy="3357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2EF7D8-2F6A-4906-9D7E-3B841139837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800" y="2039154"/>
            <a:ext cx="2772003" cy="370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9B165F-007D-4472-A50A-0A051158316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1370" y="1368918"/>
            <a:ext cx="3958355" cy="203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1937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Entropy of a Joint Distribution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52</a:t>
            </a:fld>
            <a:endParaRPr lang="en-US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7AAA4-4A6D-4DD2-B5FB-AE29B88C4CBD}"/>
              </a:ext>
            </a:extLst>
          </p:cNvPr>
          <p:cNvSpPr/>
          <p:nvPr/>
        </p:nvSpPr>
        <p:spPr>
          <a:xfrm>
            <a:off x="430161" y="815645"/>
            <a:ext cx="8653463" cy="1676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Consider the following two variables X and Y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The entropy of the joint distribution is defined as follows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17411">
            <a:extLst>
              <a:ext uri="{FF2B5EF4-FFF2-40B4-BE49-F238E27FC236}">
                <a16:creationId xmlns:a16="http://schemas.microsoft.com/office/drawing/2014/main" id="{68BCD3C6-7B36-4F3A-8AB6-087FFA5BC3FA}"/>
              </a:ext>
            </a:extLst>
          </p:cNvPr>
          <p:cNvSpPr txBox="1"/>
          <p:nvPr/>
        </p:nvSpPr>
        <p:spPr>
          <a:xfrm>
            <a:off x="304800" y="6308953"/>
            <a:ext cx="830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2">
                    <a:lumMod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: Slide credit: R </a:t>
            </a:r>
            <a:r>
              <a:rPr lang="en-US" sz="800" dirty="0" err="1">
                <a:solidFill>
                  <a:schemeClr val="bg2">
                    <a:lumMod val="10000"/>
                  </a:schemeClr>
                </a:solidFill>
              </a:rPr>
              <a:t>grosse</a:t>
            </a:r>
            <a:endParaRPr lang="en-US" sz="800" dirty="0"/>
          </a:p>
          <a:p>
            <a:endParaRPr lang="en-US" sz="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9A7A21-5CB4-4E37-8C00-F20BD481FFF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8923" y="1569543"/>
            <a:ext cx="2928549" cy="3357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2EF7D8-2F6A-4906-9D7E-3B841139837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800" y="2039154"/>
            <a:ext cx="2772003" cy="370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9B165F-007D-4472-A50A-0A051158316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1370" y="1368918"/>
            <a:ext cx="3958355" cy="20335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08E6C1-EBCE-42EF-8D7B-7A10E6712E1E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1370" y="4240650"/>
            <a:ext cx="7468230" cy="155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691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Specific Conditional Entropy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53</a:t>
            </a:fld>
            <a:endParaRPr lang="en-US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7AAA4-4A6D-4DD2-B5FB-AE29B88C4CBD}"/>
              </a:ext>
            </a:extLst>
          </p:cNvPr>
          <p:cNvSpPr/>
          <p:nvPr/>
        </p:nvSpPr>
        <p:spPr>
          <a:xfrm>
            <a:off x="430161" y="815645"/>
            <a:ext cx="8653463" cy="1676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Consider the following two variables X and Y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The entropy (uncertainty) of cloudiness, given that it is raining?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17411">
            <a:extLst>
              <a:ext uri="{FF2B5EF4-FFF2-40B4-BE49-F238E27FC236}">
                <a16:creationId xmlns:a16="http://schemas.microsoft.com/office/drawing/2014/main" id="{68BCD3C6-7B36-4F3A-8AB6-087FFA5BC3FA}"/>
              </a:ext>
            </a:extLst>
          </p:cNvPr>
          <p:cNvSpPr txBox="1"/>
          <p:nvPr/>
        </p:nvSpPr>
        <p:spPr>
          <a:xfrm>
            <a:off x="304800" y="6308953"/>
            <a:ext cx="830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2">
                    <a:lumMod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: Slide credit: R </a:t>
            </a:r>
            <a:r>
              <a:rPr lang="en-US" sz="800" dirty="0" err="1">
                <a:solidFill>
                  <a:schemeClr val="bg2">
                    <a:lumMod val="10000"/>
                  </a:schemeClr>
                </a:solidFill>
              </a:rPr>
              <a:t>grosse</a:t>
            </a:r>
            <a:endParaRPr lang="en-US" sz="800" dirty="0"/>
          </a:p>
          <a:p>
            <a:endParaRPr lang="en-US" sz="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9A7A21-5CB4-4E37-8C00-F20BD481FFF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8923" y="1569543"/>
            <a:ext cx="2928549" cy="3357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2EF7D8-2F6A-4906-9D7E-3B841139837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800" y="2039154"/>
            <a:ext cx="2772003" cy="370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9B165F-007D-4472-A50A-0A051158316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1370" y="1368918"/>
            <a:ext cx="3958355" cy="2033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9601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Specific Conditional Entropy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54</a:t>
            </a:fld>
            <a:endParaRPr lang="en-US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7AAA4-4A6D-4DD2-B5FB-AE29B88C4CBD}"/>
              </a:ext>
            </a:extLst>
          </p:cNvPr>
          <p:cNvSpPr/>
          <p:nvPr/>
        </p:nvSpPr>
        <p:spPr>
          <a:xfrm>
            <a:off x="430161" y="815645"/>
            <a:ext cx="8653463" cy="1676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Consider the following two variables X and Y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The entropy (uncertainty) of cloudiness, given that it is raining?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17411">
            <a:extLst>
              <a:ext uri="{FF2B5EF4-FFF2-40B4-BE49-F238E27FC236}">
                <a16:creationId xmlns:a16="http://schemas.microsoft.com/office/drawing/2014/main" id="{68BCD3C6-7B36-4F3A-8AB6-087FFA5BC3FA}"/>
              </a:ext>
            </a:extLst>
          </p:cNvPr>
          <p:cNvSpPr txBox="1"/>
          <p:nvPr/>
        </p:nvSpPr>
        <p:spPr>
          <a:xfrm>
            <a:off x="304800" y="6308953"/>
            <a:ext cx="830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2">
                    <a:lumMod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: Slide credit: R </a:t>
            </a:r>
            <a:r>
              <a:rPr lang="en-US" sz="800" dirty="0" err="1">
                <a:solidFill>
                  <a:schemeClr val="bg2">
                    <a:lumMod val="10000"/>
                  </a:schemeClr>
                </a:solidFill>
              </a:rPr>
              <a:t>grosse</a:t>
            </a:r>
            <a:endParaRPr lang="en-US" sz="800" dirty="0"/>
          </a:p>
          <a:p>
            <a:endParaRPr lang="en-US" sz="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9A7A21-5CB4-4E37-8C00-F20BD481FFF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8923" y="1569543"/>
            <a:ext cx="2928549" cy="3357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2EF7D8-2F6A-4906-9D7E-3B841139837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800" y="2039154"/>
            <a:ext cx="2772003" cy="370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9B165F-007D-4472-A50A-0A051158316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1370" y="1368918"/>
            <a:ext cx="3958355" cy="203358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363DE24-BC88-4C59-BD94-89EB738A42A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452801" y="4038828"/>
            <a:ext cx="4629150" cy="181809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82757F-7223-4CD4-AC01-11DF8430253D}"/>
              </a:ext>
            </a:extLst>
          </p:cNvPr>
          <p:cNvCxnSpPr>
            <a:cxnSpLocks/>
            <a:endCxn id="2" idx="1"/>
          </p:cNvCxnSpPr>
          <p:nvPr/>
        </p:nvCxnSpPr>
        <p:spPr>
          <a:xfrm flipH="1">
            <a:off x="2452801" y="4502707"/>
            <a:ext cx="595200" cy="44516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666F50A-0ADF-4A2C-B049-E9227A487317}"/>
              </a:ext>
            </a:extLst>
          </p:cNvPr>
          <p:cNvSpPr txBox="1"/>
          <p:nvPr/>
        </p:nvSpPr>
        <p:spPr>
          <a:xfrm>
            <a:off x="685800" y="5105400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specific conditional entropy</a:t>
            </a:r>
          </a:p>
        </p:txBody>
      </p:sp>
    </p:spTree>
    <p:extLst>
      <p:ext uri="{BB962C8B-B14F-4D97-AF65-F5344CB8AC3E}">
        <p14:creationId xmlns:p14="http://schemas.microsoft.com/office/powerpoint/2010/main" val="12467334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Conditional Entropy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55</a:t>
            </a:fld>
            <a:endParaRPr lang="en-US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7AAA4-4A6D-4DD2-B5FB-AE29B88C4CBD}"/>
              </a:ext>
            </a:extLst>
          </p:cNvPr>
          <p:cNvSpPr/>
          <p:nvPr/>
        </p:nvSpPr>
        <p:spPr>
          <a:xfrm>
            <a:off x="430161" y="815645"/>
            <a:ext cx="8653463" cy="1676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Consider the following two variables X and Y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The conditional entropy of cloudiness, given the knowledge of whether or not it is raining?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17411">
            <a:extLst>
              <a:ext uri="{FF2B5EF4-FFF2-40B4-BE49-F238E27FC236}">
                <a16:creationId xmlns:a16="http://schemas.microsoft.com/office/drawing/2014/main" id="{68BCD3C6-7B36-4F3A-8AB6-087FFA5BC3FA}"/>
              </a:ext>
            </a:extLst>
          </p:cNvPr>
          <p:cNvSpPr txBox="1"/>
          <p:nvPr/>
        </p:nvSpPr>
        <p:spPr>
          <a:xfrm>
            <a:off x="304800" y="6308953"/>
            <a:ext cx="830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2">
                    <a:lumMod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: Slide credit: R </a:t>
            </a:r>
            <a:r>
              <a:rPr lang="en-US" sz="800" dirty="0" err="1">
                <a:solidFill>
                  <a:schemeClr val="bg2">
                    <a:lumMod val="10000"/>
                  </a:schemeClr>
                </a:solidFill>
              </a:rPr>
              <a:t>grosse</a:t>
            </a:r>
            <a:endParaRPr lang="en-US" sz="800" dirty="0"/>
          </a:p>
          <a:p>
            <a:endParaRPr lang="en-US" sz="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9A7A21-5CB4-4E37-8C00-F20BD481FFF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8923" y="1569543"/>
            <a:ext cx="2928549" cy="3357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2EF7D8-2F6A-4906-9D7E-3B841139837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800" y="2039154"/>
            <a:ext cx="2772003" cy="370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9B165F-007D-4472-A50A-0A051158316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1370" y="1368918"/>
            <a:ext cx="3958355" cy="203358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961CA7-488A-47EA-8DA6-22C2CFC43020}"/>
              </a:ext>
            </a:extLst>
          </p:cNvPr>
          <p:cNvCxnSpPr>
            <a:cxnSpLocks/>
          </p:cNvCxnSpPr>
          <p:nvPr/>
        </p:nvCxnSpPr>
        <p:spPr>
          <a:xfrm flipH="1">
            <a:off x="2276515" y="4507906"/>
            <a:ext cx="595200" cy="44516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870219-4639-42D3-A509-45D16CD752BA}"/>
              </a:ext>
            </a:extLst>
          </p:cNvPr>
          <p:cNvSpPr txBox="1"/>
          <p:nvPr/>
        </p:nvSpPr>
        <p:spPr>
          <a:xfrm>
            <a:off x="1207257" y="4911620"/>
            <a:ext cx="213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conditional entropy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5CEDD2-8577-4169-A061-0C52096192C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07811" y="4838213"/>
            <a:ext cx="4988504" cy="8149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A9C93A-0C4D-498E-99D8-51E9377589B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6515" y="3987785"/>
            <a:ext cx="3619003" cy="742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0343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Conditional Entropy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56</a:t>
            </a:fld>
            <a:endParaRPr lang="en-US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7AAA4-4A6D-4DD2-B5FB-AE29B88C4CBD}"/>
              </a:ext>
            </a:extLst>
          </p:cNvPr>
          <p:cNvSpPr/>
          <p:nvPr/>
        </p:nvSpPr>
        <p:spPr>
          <a:xfrm>
            <a:off x="430161" y="815645"/>
            <a:ext cx="8653463" cy="16764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Consider the following two variables X and Y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The conditional entropy of cloudiness, given the knowledge of whether or not it is raining?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5" name="TextBox 17411">
            <a:extLst>
              <a:ext uri="{FF2B5EF4-FFF2-40B4-BE49-F238E27FC236}">
                <a16:creationId xmlns:a16="http://schemas.microsoft.com/office/drawing/2014/main" id="{68BCD3C6-7B36-4F3A-8AB6-087FFA5BC3FA}"/>
              </a:ext>
            </a:extLst>
          </p:cNvPr>
          <p:cNvSpPr txBox="1"/>
          <p:nvPr/>
        </p:nvSpPr>
        <p:spPr>
          <a:xfrm>
            <a:off x="304800" y="6308953"/>
            <a:ext cx="830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2">
                    <a:lumMod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: Slide credit: R </a:t>
            </a:r>
            <a:r>
              <a:rPr lang="en-US" sz="800" dirty="0" err="1">
                <a:solidFill>
                  <a:schemeClr val="bg2">
                    <a:lumMod val="10000"/>
                  </a:schemeClr>
                </a:solidFill>
              </a:rPr>
              <a:t>grosse</a:t>
            </a:r>
            <a:endParaRPr lang="en-US" sz="800" dirty="0"/>
          </a:p>
          <a:p>
            <a:endParaRPr lang="en-US" sz="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9A7A21-5CB4-4E37-8C00-F20BD481FFF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8923" y="1569543"/>
            <a:ext cx="2928549" cy="3357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A2EF7D8-2F6A-4906-9D7E-3B841139837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800" y="2039154"/>
            <a:ext cx="2772003" cy="3700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9B165F-007D-4472-A50A-0A051158316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1370" y="1368918"/>
            <a:ext cx="3958355" cy="203358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961CA7-488A-47EA-8DA6-22C2CFC43020}"/>
              </a:ext>
            </a:extLst>
          </p:cNvPr>
          <p:cNvCxnSpPr>
            <a:cxnSpLocks/>
          </p:cNvCxnSpPr>
          <p:nvPr/>
        </p:nvCxnSpPr>
        <p:spPr>
          <a:xfrm flipH="1">
            <a:off x="2276515" y="4507906"/>
            <a:ext cx="595200" cy="44516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4870219-4639-42D3-A509-45D16CD752BA}"/>
              </a:ext>
            </a:extLst>
          </p:cNvPr>
          <p:cNvSpPr txBox="1"/>
          <p:nvPr/>
        </p:nvSpPr>
        <p:spPr>
          <a:xfrm>
            <a:off x="1207257" y="4911620"/>
            <a:ext cx="213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conditional entropy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5CEDD2-8577-4169-A061-0C52096192C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07811" y="4838213"/>
            <a:ext cx="4988504" cy="8149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A9C93A-0C4D-498E-99D8-51E9377589B8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6515" y="3987785"/>
            <a:ext cx="3619003" cy="7427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CAEA95-F1E5-41E7-8D71-D4192C7DD791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33670" y="5916491"/>
            <a:ext cx="3033753" cy="59449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03E65C9-D785-4E6A-9607-FB6012F1694E}"/>
              </a:ext>
            </a:extLst>
          </p:cNvPr>
          <p:cNvSpPr/>
          <p:nvPr/>
        </p:nvSpPr>
        <p:spPr>
          <a:xfrm>
            <a:off x="5033669" y="5795122"/>
            <a:ext cx="3033753" cy="715861"/>
          </a:xfrm>
          <a:prstGeom prst="rect">
            <a:avLst/>
          </a:prstGeom>
          <a:noFill/>
          <a:ln w="57150">
            <a:solidFill>
              <a:srgbClr val="0000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D1B83F-8096-4DF1-848A-5351D96B053A}"/>
              </a:ext>
            </a:extLst>
          </p:cNvPr>
          <p:cNvCxnSpPr>
            <a:endCxn id="16" idx="0"/>
          </p:cNvCxnSpPr>
          <p:nvPr/>
        </p:nvCxnSpPr>
        <p:spPr>
          <a:xfrm>
            <a:off x="4876800" y="4574921"/>
            <a:ext cx="1673746" cy="1220201"/>
          </a:xfrm>
          <a:prstGeom prst="straightConnector1">
            <a:avLst/>
          </a:prstGeom>
          <a:ln w="38100">
            <a:solidFill>
              <a:srgbClr val="0000CC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2321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Entropy Recap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57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C7AAA4-4A6D-4DD2-B5FB-AE29B88C4CBD}"/>
                  </a:ext>
                </a:extLst>
              </p:cNvPr>
              <p:cNvSpPr/>
              <p:nvPr/>
            </p:nvSpPr>
            <p:spPr>
              <a:xfrm>
                <a:off x="457200" y="751327"/>
                <a:ext cx="8653463" cy="55576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1pPr>
                <a:lvl2pPr marL="171450" indent="-17145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𝐻</m:t>
                    </m:r>
                    <m:d>
                      <m:dPr>
                        <m:ctrlPr>
                          <a:rPr lang="en-US" sz="1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𝑌</m:t>
                        </m:r>
                      </m:e>
                    </m:d>
                    <m:r>
                      <a:rPr lang="en-US" sz="1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: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entropy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𝑌</m:t>
                    </m:r>
                  </m:oMath>
                </a14:m>
                <a:endParaRPr lang="en-US" sz="1800" dirty="0">
                  <a:solidFill>
                    <a:srgbClr val="0000CC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258888" lvl="2" indent="-285750">
                  <a:spcBef>
                    <a:spcPts val="800"/>
                  </a:spcBef>
                  <a:spcAft>
                    <a:spcPts val="1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The amount of uncertainty in random variable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𝑌</m:t>
                    </m:r>
                  </m:oMath>
                </a14:m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𝐻</m:t>
                    </m:r>
                    <m:d>
                      <m:dPr>
                        <m:ctrlPr>
                          <a:rPr lang="en-US" sz="1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𝑌</m:t>
                        </m:r>
                        <m:r>
                          <a:rPr lang="en-US" sz="1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|</m:t>
                        </m:r>
                        <m:r>
                          <a:rPr lang="en-US" sz="1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𝑋</m:t>
                        </m:r>
                        <m:r>
                          <a:rPr lang="en-US" sz="1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:</m:t>
                    </m:r>
                  </m:oMath>
                </a14:m>
                <a:r>
                  <a:rPr lang="en-US" sz="1800" dirty="0">
                    <a:solidFill>
                      <a:srgbClr val="0000CC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specific conditional entropy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𝑌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given a realization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𝑋</m:t>
                    </m:r>
                  </m:oMath>
                </a14:m>
                <a:endParaRPr lang="en-US" sz="1800" dirty="0">
                  <a:solidFill>
                    <a:srgbClr val="0000CC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258888" lvl="2" indent="-285750">
                  <a:spcBef>
                    <a:spcPts val="800"/>
                  </a:spcBef>
                  <a:spcAft>
                    <a:spcPts val="1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The amount of remining uncertainty in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𝑌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given some realization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𝑋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𝑥</m:t>
                    </m:r>
                  </m:oMath>
                </a14:m>
                <a:endParaRPr lang="en-US" sz="1800" b="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𝐻</m:t>
                    </m:r>
                    <m:d>
                      <m:dPr>
                        <m:ctrlPr>
                          <a:rPr lang="en-US" sz="1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𝑌</m:t>
                        </m:r>
                        <m:r>
                          <a:rPr lang="en-US" sz="1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|</m:t>
                        </m:r>
                        <m:r>
                          <a:rPr lang="en-US" sz="1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𝑋</m:t>
                        </m:r>
                      </m:e>
                    </m:d>
                    <m:r>
                      <a:rPr lang="en-US" sz="18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:</m:t>
                    </m:r>
                    <m:r>
                      <a:rPr lang="en-US" sz="18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conditional entropy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𝑌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𝑋</m:t>
                    </m:r>
                  </m:oMath>
                </a14:m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258888" lvl="2" indent="-285750">
                  <a:spcBef>
                    <a:spcPts val="800"/>
                  </a:spcBef>
                  <a:spcAft>
                    <a:spcPts val="1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On average how much uncertainly remains in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𝑌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𝑋</m:t>
                    </m:r>
                  </m:oMath>
                </a14:m>
                <a:r>
                  <a:rPr lang="en-US" sz="1800" dirty="0">
                    <a:solidFill>
                      <a:srgbClr val="0000CC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is known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𝐻</m:t>
                    </m:r>
                    <m:d>
                      <m:dPr>
                        <m:ctrlPr>
                          <a:rPr lang="en-US" sz="1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𝑋</m:t>
                        </m:r>
                        <m:r>
                          <a:rPr lang="en-US" sz="1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, </m:t>
                        </m:r>
                        <m:r>
                          <a:rPr lang="en-US" sz="1800" i="1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𝑌</m:t>
                        </m:r>
                      </m:e>
                    </m:d>
                    <m:r>
                      <a:rPr lang="en-US" sz="18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: 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joint entropy</a:t>
                </a:r>
              </a:p>
              <a:p>
                <a:pPr marL="1258888" lvl="2" indent="-285750">
                  <a:spcBef>
                    <a:spcPts val="800"/>
                  </a:spcBef>
                  <a:spcAft>
                    <a:spcPts val="1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The amount of uncertainty in random variables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𝑋</m:t>
                    </m:r>
                    <m:r>
                      <m:rPr>
                        <m:nor/>
                      </m:rP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and</m:t>
                    </m:r>
                    <m:r>
                      <m:rPr>
                        <m:nor/>
                      </m:rP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solidFill>
                          <a:srgbClr val="000000"/>
                        </a:solidFill>
                        <a:ea typeface="Tahoma" panose="020B0604030504040204" pitchFamily="34" charset="0"/>
                        <a:cs typeface="Tahoma" panose="020B0604030504040204" pitchFamily="34" charset="0"/>
                      </a:rPr>
                      <m:t> 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𝑌</m:t>
                    </m:r>
                  </m:oMath>
                </a14:m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258888" lvl="2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CC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𝑋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𝑌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are independent, then they don’t tell us anything about each other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Entropy is always non-negative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By knowing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𝑋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, we can only decrease the uncertainty about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𝑌</m:t>
                    </m:r>
                  </m:oMath>
                </a14:m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73038" indent="0">
                  <a:spcBef>
                    <a:spcPts val="800"/>
                  </a:spcBef>
                  <a:spcAft>
                    <a:spcPts val="100"/>
                  </a:spcAft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C7AAA4-4A6D-4DD2-B5FB-AE29B88C4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51327"/>
                <a:ext cx="8653463" cy="5557626"/>
              </a:xfrm>
              <a:prstGeom prst="rect">
                <a:avLst/>
              </a:prstGeom>
              <a:blipFill>
                <a:blip r:embed="rId3"/>
                <a:stretch>
                  <a:fillRect t="-5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17411">
            <a:extLst>
              <a:ext uri="{FF2B5EF4-FFF2-40B4-BE49-F238E27FC236}">
                <a16:creationId xmlns:a16="http://schemas.microsoft.com/office/drawing/2014/main" id="{68BCD3C6-7B36-4F3A-8AB6-087FFA5BC3FA}"/>
              </a:ext>
            </a:extLst>
          </p:cNvPr>
          <p:cNvSpPr txBox="1"/>
          <p:nvPr/>
        </p:nvSpPr>
        <p:spPr>
          <a:xfrm>
            <a:off x="304800" y="6308953"/>
            <a:ext cx="830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2">
                    <a:lumMod val="1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: Slide credit: R </a:t>
            </a:r>
            <a:r>
              <a:rPr lang="en-US" sz="800" dirty="0" err="1">
                <a:solidFill>
                  <a:schemeClr val="bg2">
                    <a:lumMod val="10000"/>
                  </a:schemeClr>
                </a:solidFill>
              </a:rPr>
              <a:t>grosse</a:t>
            </a:r>
            <a:endParaRPr lang="en-US" sz="800" dirty="0"/>
          </a:p>
          <a:p>
            <a:endParaRPr lang="en-US" sz="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1CF66E-B7E7-4D5A-B499-1E4B24C67DC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48705" y="3886200"/>
            <a:ext cx="4597863" cy="3212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61090E-A58E-48FF-8F3A-55D03B07DF7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86199" y="4648200"/>
            <a:ext cx="1770431" cy="3212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B20722-7151-40EB-8A3F-12A3D3C5CE6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72091" y="5946049"/>
            <a:ext cx="1807263" cy="36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192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Information Gain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58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C7AAA4-4A6D-4DD2-B5FB-AE29B88C4CBD}"/>
                  </a:ext>
                </a:extLst>
              </p:cNvPr>
              <p:cNvSpPr/>
              <p:nvPr/>
            </p:nvSpPr>
            <p:spPr>
              <a:xfrm>
                <a:off x="457200" y="751327"/>
                <a:ext cx="8653463" cy="55576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1pPr>
                <a:lvl2pPr marL="171450" indent="-17145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How much information do we gain about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𝑌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by knowing the value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𝑋</m:t>
                    </m:r>
                  </m:oMath>
                </a14:m>
                <a:endParaRPr lang="en-US" sz="1800" b="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CC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CC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CC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CC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CC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CC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How much information about cloudiness do we get by discovering whether it is raining?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It is equivalent to the difference between:</a:t>
                </a:r>
              </a:p>
              <a:p>
                <a:pPr marL="973138" lvl="2" indent="-279400">
                  <a:spcBef>
                    <a:spcPts val="800"/>
                  </a:spcBef>
                  <a:spcAft>
                    <a:spcPts val="1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Uncertainty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𝑌</m:t>
                    </m:r>
                  </m:oMath>
                </a14:m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973138" lvl="2" indent="-279400">
                  <a:spcBef>
                    <a:spcPts val="800"/>
                  </a:spcBef>
                  <a:spcAft>
                    <a:spcPts val="1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Uncertainty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𝑌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given the value of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𝑋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is revealed</a:t>
                </a:r>
              </a:p>
              <a:p>
                <a:pPr marL="173038" indent="0">
                  <a:spcBef>
                    <a:spcPts val="800"/>
                  </a:spcBef>
                  <a:spcAft>
                    <a:spcPts val="100"/>
                  </a:spcAft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C7AAA4-4A6D-4DD2-B5FB-AE29B88C4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51327"/>
                <a:ext cx="8653463" cy="5557626"/>
              </a:xfrm>
              <a:prstGeom prst="rect">
                <a:avLst/>
              </a:prstGeom>
              <a:blipFill>
                <a:blip r:embed="rId3"/>
                <a:stretch>
                  <a:fillRect t="-2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17411">
            <a:extLst>
              <a:ext uri="{FF2B5EF4-FFF2-40B4-BE49-F238E27FC236}">
                <a16:creationId xmlns:a16="http://schemas.microsoft.com/office/drawing/2014/main" id="{68BCD3C6-7B36-4F3A-8AB6-087FFA5BC3FA}"/>
              </a:ext>
            </a:extLst>
          </p:cNvPr>
          <p:cNvSpPr txBox="1"/>
          <p:nvPr/>
        </p:nvSpPr>
        <p:spPr>
          <a:xfrm>
            <a:off x="304800" y="6308953"/>
            <a:ext cx="830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2">
                    <a:lumMod val="1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: Slide credit: R </a:t>
            </a:r>
            <a:r>
              <a:rPr lang="en-US" sz="800" dirty="0" err="1">
                <a:solidFill>
                  <a:schemeClr val="bg2">
                    <a:lumMod val="10000"/>
                  </a:schemeClr>
                </a:solidFill>
              </a:rPr>
              <a:t>grosse</a:t>
            </a:r>
            <a:endParaRPr lang="en-US" sz="800" dirty="0"/>
          </a:p>
          <a:p>
            <a:endParaRPr lang="en-US" sz="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A4EA3A-255B-40F2-9442-E58E1F5EBB6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8923" y="1569543"/>
            <a:ext cx="2928549" cy="3357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132E76-58FE-4E0E-B2E2-CF2D1F46C2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800" y="2039154"/>
            <a:ext cx="2772003" cy="3700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D89304-33A6-4F7C-BE3A-CBC5D89350F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1370" y="1368918"/>
            <a:ext cx="3958355" cy="20335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87D997-7945-4933-BAFA-98ED3751C433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48000" y="3940922"/>
            <a:ext cx="3262199" cy="762324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6B7C06-6632-43E4-B8E7-99EBC12638A2}"/>
              </a:ext>
            </a:extLst>
          </p:cNvPr>
          <p:cNvCxnSpPr>
            <a:cxnSpLocks/>
          </p:cNvCxnSpPr>
          <p:nvPr/>
        </p:nvCxnSpPr>
        <p:spPr>
          <a:xfrm flipH="1">
            <a:off x="2950672" y="4323604"/>
            <a:ext cx="595200" cy="44516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00C6AFE-E513-418E-A6F4-F7B10F47D53A}"/>
              </a:ext>
            </a:extLst>
          </p:cNvPr>
          <p:cNvSpPr txBox="1"/>
          <p:nvPr/>
        </p:nvSpPr>
        <p:spPr>
          <a:xfrm>
            <a:off x="1881414" y="4727318"/>
            <a:ext cx="2138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</a:rPr>
              <a:t>Information gain</a:t>
            </a:r>
          </a:p>
        </p:txBody>
      </p:sp>
    </p:spTree>
    <p:extLst>
      <p:ext uri="{BB962C8B-B14F-4D97-AF65-F5344CB8AC3E}">
        <p14:creationId xmlns:p14="http://schemas.microsoft.com/office/powerpoint/2010/main" val="109753130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Information Gain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59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C7AAA4-4A6D-4DD2-B5FB-AE29B88C4CBD}"/>
                  </a:ext>
                </a:extLst>
              </p:cNvPr>
              <p:cNvSpPr/>
              <p:nvPr/>
            </p:nvSpPr>
            <p:spPr>
              <a:xfrm>
                <a:off x="457200" y="751327"/>
                <a:ext cx="8653463" cy="555762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1pPr>
                <a:lvl2pPr marL="171450" indent="-17145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How much information do we gain about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𝑌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by knowing the value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𝑋</m:t>
                    </m:r>
                  </m:oMath>
                </a14:m>
                <a:endParaRPr lang="en-US" sz="1800" b="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CC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CC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CC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CC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CC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CC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𝑋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is completely uninformative about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𝑌</m:t>
                    </m:r>
                    <m: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:</m:t>
                    </m:r>
                  </m:oMath>
                </a14:m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𝑋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is completely informative about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𝑌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: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73038" indent="0">
                  <a:spcBef>
                    <a:spcPts val="800"/>
                  </a:spcBef>
                  <a:spcAft>
                    <a:spcPts val="100"/>
                  </a:spcAft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C7AAA4-4A6D-4DD2-B5FB-AE29B88C4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751327"/>
                <a:ext cx="8653463" cy="5557626"/>
              </a:xfrm>
              <a:prstGeom prst="rect">
                <a:avLst/>
              </a:prstGeom>
              <a:blipFill>
                <a:blip r:embed="rId3"/>
                <a:stretch>
                  <a:fillRect t="-5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17411">
            <a:extLst>
              <a:ext uri="{FF2B5EF4-FFF2-40B4-BE49-F238E27FC236}">
                <a16:creationId xmlns:a16="http://schemas.microsoft.com/office/drawing/2014/main" id="{68BCD3C6-7B36-4F3A-8AB6-087FFA5BC3FA}"/>
              </a:ext>
            </a:extLst>
          </p:cNvPr>
          <p:cNvSpPr txBox="1"/>
          <p:nvPr/>
        </p:nvSpPr>
        <p:spPr>
          <a:xfrm>
            <a:off x="304800" y="6308953"/>
            <a:ext cx="830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2">
                    <a:lumMod val="1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: Slide credit: R </a:t>
            </a:r>
            <a:r>
              <a:rPr lang="en-US" sz="800" dirty="0" err="1">
                <a:solidFill>
                  <a:schemeClr val="bg2">
                    <a:lumMod val="10000"/>
                  </a:schemeClr>
                </a:solidFill>
              </a:rPr>
              <a:t>grosse</a:t>
            </a:r>
            <a:endParaRPr lang="en-US" sz="800" dirty="0"/>
          </a:p>
          <a:p>
            <a:endParaRPr lang="en-US" sz="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A4EA3A-255B-40F2-9442-E58E1F5EBB6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8923" y="1569543"/>
            <a:ext cx="2928549" cy="3357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132E76-58FE-4E0E-B2E2-CF2D1F46C24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6800" y="2039154"/>
            <a:ext cx="2772003" cy="37006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D89304-33A6-4F7C-BE3A-CBC5D89350F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1370" y="1368918"/>
            <a:ext cx="3958355" cy="203358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0EC4948-A829-4ED2-A1F8-BA635DBD4BDB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98870" y="4009988"/>
            <a:ext cx="1410440" cy="37006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B97444-33B6-45B0-9E13-74DC5F978A0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98870" y="5347257"/>
            <a:ext cx="1410440" cy="37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483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Decision Tree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232255" y="945879"/>
            <a:ext cx="5973270" cy="53630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 general tree structure consists of: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b="1" dirty="0">
                <a:solidFill>
                  <a:srgbClr val="0000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root node</a:t>
            </a: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b="1" dirty="0">
                <a:solidFill>
                  <a:schemeClr val="accent3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internal split nodes</a:t>
            </a: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ea typeface="Tahoma" panose="020B0604030504040204" pitchFamily="34" charset="0"/>
                <a:cs typeface="Tahoma" panose="020B0604030504040204" pitchFamily="34" charset="0"/>
              </a:rPr>
              <a:t>terminal nodes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Each node has either 2 children or 0 children (binary trees):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split nodes (root and internal nodes):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 decision is made based on value of a feature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For numerical variables,  it splits always of the form 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For categorical features, it partitions values to 2 groups</a:t>
            </a:r>
          </a:p>
        </p:txBody>
      </p:sp>
      <p:sp>
        <p:nvSpPr>
          <p:cNvPr id="7" name="TextBox 17411">
            <a:extLst>
              <a:ext uri="{FF2B5EF4-FFF2-40B4-BE49-F238E27FC236}">
                <a16:creationId xmlns:a16="http://schemas.microsoft.com/office/drawing/2014/main" id="{736977AE-AA38-4E59-9BC8-FC59B29A7BAC}"/>
              </a:ext>
            </a:extLst>
          </p:cNvPr>
          <p:cNvSpPr txBox="1"/>
          <p:nvPr/>
        </p:nvSpPr>
        <p:spPr>
          <a:xfrm>
            <a:off x="304800" y="6308953"/>
            <a:ext cx="830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2">
                    <a:lumMod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: A Introduction to Statistical Learning with Application in R, Trever Hastie and Rob </a:t>
            </a:r>
            <a:r>
              <a:rPr lang="en-US" sz="800" dirty="0" err="1">
                <a:solidFill>
                  <a:schemeClr val="bg2">
                    <a:lumMod val="10000"/>
                  </a:schemeClr>
                </a:solidFill>
              </a:rPr>
              <a:t>Tibshirani</a:t>
            </a:r>
            <a:endParaRPr lang="en-US" sz="800" dirty="0"/>
          </a:p>
        </p:txBody>
      </p:sp>
      <p:grpSp>
        <p:nvGrpSpPr>
          <p:cNvPr id="2" name="Group 1"/>
          <p:cNvGrpSpPr/>
          <p:nvPr/>
        </p:nvGrpSpPr>
        <p:grpSpPr>
          <a:xfrm>
            <a:off x="6096000" y="945879"/>
            <a:ext cx="2814651" cy="2918620"/>
            <a:chOff x="5567349" y="2186780"/>
            <a:chExt cx="3394754" cy="326092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79D88AD-6A9F-4191-B4C7-594FA3DA9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567349" y="2224965"/>
              <a:ext cx="3119451" cy="319955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6CB309-FCF2-4E14-A0B9-F6F16D073307}"/>
                </a:ext>
              </a:extLst>
            </p:cNvPr>
            <p:cNvSpPr/>
            <p:nvPr/>
          </p:nvSpPr>
          <p:spPr>
            <a:xfrm>
              <a:off x="6357036" y="2186780"/>
              <a:ext cx="881964" cy="327650"/>
            </a:xfrm>
            <a:prstGeom prst="rect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78620AE-4230-4158-ACC1-58361A275B43}"/>
                </a:ext>
              </a:extLst>
            </p:cNvPr>
            <p:cNvSpPr/>
            <p:nvPr/>
          </p:nvSpPr>
          <p:spPr>
            <a:xfrm>
              <a:off x="8123903" y="5114072"/>
              <a:ext cx="838200" cy="327650"/>
            </a:xfrm>
            <a:prstGeom prst="rect">
              <a:avLst/>
            </a:prstGeom>
            <a:no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C695F71-0393-47B1-A469-A4E0D3462591}"/>
                </a:ext>
              </a:extLst>
            </p:cNvPr>
            <p:cNvSpPr/>
            <p:nvPr/>
          </p:nvSpPr>
          <p:spPr>
            <a:xfrm>
              <a:off x="7391400" y="4364573"/>
              <a:ext cx="914400" cy="327650"/>
            </a:xfrm>
            <a:prstGeom prst="rect">
              <a:avLst/>
            </a:prstGeom>
            <a:noFill/>
            <a:ln w="57150">
              <a:solidFill>
                <a:schemeClr val="accent3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78620AE-4230-4158-ACC1-58361A275B43}"/>
                </a:ext>
              </a:extLst>
            </p:cNvPr>
            <p:cNvSpPr/>
            <p:nvPr/>
          </p:nvSpPr>
          <p:spPr>
            <a:xfrm>
              <a:off x="6858000" y="5120057"/>
              <a:ext cx="838200" cy="327650"/>
            </a:xfrm>
            <a:prstGeom prst="rect">
              <a:avLst/>
            </a:prstGeom>
            <a:noFill/>
            <a:ln w="57150">
              <a:solidFill>
                <a:schemeClr val="accent6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234" y="3633326"/>
            <a:ext cx="807172" cy="451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162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Decision Tree- Information gain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60</a:t>
            </a:fld>
            <a:endParaRPr lang="en-US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7AAA4-4A6D-4DD2-B5FB-AE29B88C4CBD}"/>
              </a:ext>
            </a:extLst>
          </p:cNvPr>
          <p:cNvSpPr/>
          <p:nvPr/>
        </p:nvSpPr>
        <p:spPr>
          <a:xfrm>
            <a:off x="366712" y="838199"/>
            <a:ext cx="8653463" cy="1311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Information gain measures the informativeness of a variable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This is exactly what we desire in a feature in decision tree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7411">
            <a:extLst>
              <a:ext uri="{FF2B5EF4-FFF2-40B4-BE49-F238E27FC236}">
                <a16:creationId xmlns:a16="http://schemas.microsoft.com/office/drawing/2014/main" id="{6BFBE3F8-B546-4BE7-9BD8-77A486FFA6BB}"/>
              </a:ext>
            </a:extLst>
          </p:cNvPr>
          <p:cNvSpPr txBox="1"/>
          <p:nvPr/>
        </p:nvSpPr>
        <p:spPr>
          <a:xfrm>
            <a:off x="304800" y="6308953"/>
            <a:ext cx="830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2">
                    <a:lumMod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: Slide credit: R </a:t>
            </a:r>
            <a:r>
              <a:rPr lang="en-US" sz="800" dirty="0" err="1">
                <a:solidFill>
                  <a:schemeClr val="bg2">
                    <a:lumMod val="10000"/>
                  </a:schemeClr>
                </a:solidFill>
              </a:rPr>
              <a:t>grosse</a:t>
            </a:r>
            <a:endParaRPr lang="en-US" sz="800" dirty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3957934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Decision Tree- Information gain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61</a:t>
            </a:fld>
            <a:endParaRPr lang="en-US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7AAA4-4A6D-4DD2-B5FB-AE29B88C4CBD}"/>
              </a:ext>
            </a:extLst>
          </p:cNvPr>
          <p:cNvSpPr/>
          <p:nvPr/>
        </p:nvSpPr>
        <p:spPr>
          <a:xfrm>
            <a:off x="366712" y="838199"/>
            <a:ext cx="8653463" cy="1311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Information gain measures the informativeness of a variable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This is exactly what we desire in a feature in decision tree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What is the information gain of this split</a:t>
            </a:r>
            <a:endParaRPr lang="en-US" sz="1800" dirty="0">
              <a:solidFill>
                <a:srgbClr val="0000CC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5BD4F6-61C2-436F-9E6F-EC7E545F6337}"/>
              </a:ext>
            </a:extLst>
          </p:cNvPr>
          <p:cNvGrpSpPr/>
          <p:nvPr/>
        </p:nvGrpSpPr>
        <p:grpSpPr>
          <a:xfrm>
            <a:off x="3463182" y="2209800"/>
            <a:ext cx="2217636" cy="833720"/>
            <a:chOff x="3463182" y="2209800"/>
            <a:chExt cx="2217636" cy="83372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760D644-3235-46F8-8342-364C89E8352E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614A7E-8A78-493D-B085-265C3AC33836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100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49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795889-AD72-4D53-9FF1-0E053208D0DF}"/>
              </a:ext>
            </a:extLst>
          </p:cNvPr>
          <p:cNvGrpSpPr/>
          <p:nvPr/>
        </p:nvGrpSpPr>
        <p:grpSpPr>
          <a:xfrm>
            <a:off x="1371600" y="3700828"/>
            <a:ext cx="2217636" cy="833720"/>
            <a:chOff x="3463182" y="2209800"/>
            <a:chExt cx="2217636" cy="83372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A6F9C2-E5B8-4539-B07D-5D3EABA35EA3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539149-8C06-4727-A881-B63EF9AE9C3B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50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0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9E7FCD-8D37-4F82-921B-843013FB6AA9}"/>
              </a:ext>
            </a:extLst>
          </p:cNvPr>
          <p:cNvGrpSpPr/>
          <p:nvPr/>
        </p:nvGrpSpPr>
        <p:grpSpPr>
          <a:xfrm>
            <a:off x="5680818" y="3717314"/>
            <a:ext cx="2217636" cy="833720"/>
            <a:chOff x="3463182" y="2209800"/>
            <a:chExt cx="2217636" cy="83372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2DEFFD-1A57-4330-BDF1-13CDF9E248D6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FE5518-AF57-44FF-8F5D-FB985C6F387C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50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49 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8B47A8-7077-46E6-95E5-96CD7964C84E}"/>
              </a:ext>
            </a:extLst>
          </p:cNvPr>
          <p:cNvCxnSpPr>
            <a:stCxn id="2" idx="4"/>
            <a:endCxn id="14" idx="0"/>
          </p:cNvCxnSpPr>
          <p:nvPr/>
        </p:nvCxnSpPr>
        <p:spPr>
          <a:xfrm flipH="1">
            <a:off x="2480418" y="3043520"/>
            <a:ext cx="2091582" cy="65730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590904-3A83-490F-9C7B-585254107EB5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>
            <a:off x="4572000" y="3043520"/>
            <a:ext cx="2217636" cy="673794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7411">
            <a:extLst>
              <a:ext uri="{FF2B5EF4-FFF2-40B4-BE49-F238E27FC236}">
                <a16:creationId xmlns:a16="http://schemas.microsoft.com/office/drawing/2014/main" id="{6BFBE3F8-B546-4BE7-9BD8-77A486FFA6BB}"/>
              </a:ext>
            </a:extLst>
          </p:cNvPr>
          <p:cNvSpPr txBox="1"/>
          <p:nvPr/>
        </p:nvSpPr>
        <p:spPr>
          <a:xfrm>
            <a:off x="304800" y="6308953"/>
            <a:ext cx="830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2">
                    <a:lumMod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: Slide credit: R </a:t>
            </a:r>
            <a:r>
              <a:rPr lang="en-US" sz="800" dirty="0" err="1">
                <a:solidFill>
                  <a:schemeClr val="bg2">
                    <a:lumMod val="10000"/>
                  </a:schemeClr>
                </a:solidFill>
              </a:rPr>
              <a:t>grosse</a:t>
            </a:r>
            <a:endParaRPr lang="en-US" sz="800" dirty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32083110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Decision Tree- Information gain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62</a:t>
            </a:fld>
            <a:endParaRPr lang="en-US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7AAA4-4A6D-4DD2-B5FB-AE29B88C4CBD}"/>
              </a:ext>
            </a:extLst>
          </p:cNvPr>
          <p:cNvSpPr/>
          <p:nvPr/>
        </p:nvSpPr>
        <p:spPr>
          <a:xfrm>
            <a:off x="366712" y="838199"/>
            <a:ext cx="8653463" cy="1311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Information gain measures the informativeness of a variable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This is exactly what we desire in a feature in decision tree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What is the information gain of this split</a:t>
            </a:r>
            <a:endParaRPr lang="en-US" sz="1800" dirty="0">
              <a:solidFill>
                <a:srgbClr val="0000CC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5BD4F6-61C2-436F-9E6F-EC7E545F6337}"/>
              </a:ext>
            </a:extLst>
          </p:cNvPr>
          <p:cNvGrpSpPr/>
          <p:nvPr/>
        </p:nvGrpSpPr>
        <p:grpSpPr>
          <a:xfrm>
            <a:off x="3463182" y="2209800"/>
            <a:ext cx="2217636" cy="833720"/>
            <a:chOff x="3463182" y="2209800"/>
            <a:chExt cx="2217636" cy="83372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760D644-3235-46F8-8342-364C89E8352E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614A7E-8A78-493D-B085-265C3AC33836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100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49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795889-AD72-4D53-9FF1-0E053208D0DF}"/>
              </a:ext>
            </a:extLst>
          </p:cNvPr>
          <p:cNvGrpSpPr/>
          <p:nvPr/>
        </p:nvGrpSpPr>
        <p:grpSpPr>
          <a:xfrm>
            <a:off x="1371600" y="3700828"/>
            <a:ext cx="2217636" cy="833720"/>
            <a:chOff x="3463182" y="2209800"/>
            <a:chExt cx="2217636" cy="83372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A6F9C2-E5B8-4539-B07D-5D3EABA35EA3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539149-8C06-4727-A881-B63EF9AE9C3B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50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0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9E7FCD-8D37-4F82-921B-843013FB6AA9}"/>
              </a:ext>
            </a:extLst>
          </p:cNvPr>
          <p:cNvGrpSpPr/>
          <p:nvPr/>
        </p:nvGrpSpPr>
        <p:grpSpPr>
          <a:xfrm>
            <a:off x="5680818" y="3717314"/>
            <a:ext cx="2217636" cy="833720"/>
            <a:chOff x="3463182" y="2209800"/>
            <a:chExt cx="2217636" cy="83372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2DEFFD-1A57-4330-BDF1-13CDF9E248D6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FE5518-AF57-44FF-8F5D-FB985C6F387C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50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49 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8B47A8-7077-46E6-95E5-96CD7964C84E}"/>
              </a:ext>
            </a:extLst>
          </p:cNvPr>
          <p:cNvCxnSpPr>
            <a:stCxn id="2" idx="4"/>
            <a:endCxn id="14" idx="0"/>
          </p:cNvCxnSpPr>
          <p:nvPr/>
        </p:nvCxnSpPr>
        <p:spPr>
          <a:xfrm flipH="1">
            <a:off x="2480418" y="3043520"/>
            <a:ext cx="2091582" cy="65730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590904-3A83-490F-9C7B-585254107EB5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>
            <a:off x="4572000" y="3043520"/>
            <a:ext cx="2217636" cy="673794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7411">
            <a:extLst>
              <a:ext uri="{FF2B5EF4-FFF2-40B4-BE49-F238E27FC236}">
                <a16:creationId xmlns:a16="http://schemas.microsoft.com/office/drawing/2014/main" id="{6BFBE3F8-B546-4BE7-9BD8-77A486FFA6BB}"/>
              </a:ext>
            </a:extLst>
          </p:cNvPr>
          <p:cNvSpPr txBox="1"/>
          <p:nvPr/>
        </p:nvSpPr>
        <p:spPr>
          <a:xfrm>
            <a:off x="304800" y="6308953"/>
            <a:ext cx="830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2">
                    <a:lumMod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: Slide credit: R </a:t>
            </a:r>
            <a:r>
              <a:rPr lang="en-US" sz="800" dirty="0" err="1">
                <a:solidFill>
                  <a:schemeClr val="bg2">
                    <a:lumMod val="10000"/>
                  </a:schemeClr>
                </a:solidFill>
              </a:rPr>
              <a:t>grosse</a:t>
            </a:r>
            <a:endParaRPr lang="en-US" sz="800" dirty="0"/>
          </a:p>
          <a:p>
            <a:endParaRPr lang="en-US" sz="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743C6-B070-46E9-B031-FAFF31A6DCF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99845" y="2344554"/>
            <a:ext cx="3976688" cy="428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9275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Decision Tree- Information gain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63</a:t>
            </a:fld>
            <a:endParaRPr lang="en-US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7AAA4-4A6D-4DD2-B5FB-AE29B88C4CBD}"/>
              </a:ext>
            </a:extLst>
          </p:cNvPr>
          <p:cNvSpPr/>
          <p:nvPr/>
        </p:nvSpPr>
        <p:spPr>
          <a:xfrm>
            <a:off x="366712" y="838199"/>
            <a:ext cx="8653463" cy="1311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Information gain measures the informativeness of a variable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This is exactly what we desire in a feature in decision tree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What is the information gain of this split</a:t>
            </a:r>
            <a:endParaRPr lang="en-US" sz="1800" dirty="0">
              <a:solidFill>
                <a:srgbClr val="0000CC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5BD4F6-61C2-436F-9E6F-EC7E545F6337}"/>
              </a:ext>
            </a:extLst>
          </p:cNvPr>
          <p:cNvGrpSpPr/>
          <p:nvPr/>
        </p:nvGrpSpPr>
        <p:grpSpPr>
          <a:xfrm>
            <a:off x="3463182" y="2209800"/>
            <a:ext cx="2217636" cy="833720"/>
            <a:chOff x="3463182" y="2209800"/>
            <a:chExt cx="2217636" cy="83372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760D644-3235-46F8-8342-364C89E8352E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614A7E-8A78-493D-B085-265C3AC33836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100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49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795889-AD72-4D53-9FF1-0E053208D0DF}"/>
              </a:ext>
            </a:extLst>
          </p:cNvPr>
          <p:cNvGrpSpPr/>
          <p:nvPr/>
        </p:nvGrpSpPr>
        <p:grpSpPr>
          <a:xfrm>
            <a:off x="1371600" y="3700828"/>
            <a:ext cx="2217636" cy="833720"/>
            <a:chOff x="3463182" y="2209800"/>
            <a:chExt cx="2217636" cy="83372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A6F9C2-E5B8-4539-B07D-5D3EABA35EA3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539149-8C06-4727-A881-B63EF9AE9C3B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50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0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9E7FCD-8D37-4F82-921B-843013FB6AA9}"/>
              </a:ext>
            </a:extLst>
          </p:cNvPr>
          <p:cNvGrpSpPr/>
          <p:nvPr/>
        </p:nvGrpSpPr>
        <p:grpSpPr>
          <a:xfrm>
            <a:off x="5680818" y="3717314"/>
            <a:ext cx="2217636" cy="833720"/>
            <a:chOff x="3463182" y="2209800"/>
            <a:chExt cx="2217636" cy="83372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2DEFFD-1A57-4330-BDF1-13CDF9E248D6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FE5518-AF57-44FF-8F5D-FB985C6F387C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50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49 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8B47A8-7077-46E6-95E5-96CD7964C84E}"/>
              </a:ext>
            </a:extLst>
          </p:cNvPr>
          <p:cNvCxnSpPr>
            <a:stCxn id="2" idx="4"/>
            <a:endCxn id="14" idx="0"/>
          </p:cNvCxnSpPr>
          <p:nvPr/>
        </p:nvCxnSpPr>
        <p:spPr>
          <a:xfrm flipH="1">
            <a:off x="2480418" y="3043520"/>
            <a:ext cx="2091582" cy="65730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590904-3A83-490F-9C7B-585254107EB5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>
            <a:off x="4572000" y="3043520"/>
            <a:ext cx="2217636" cy="673794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7411">
            <a:extLst>
              <a:ext uri="{FF2B5EF4-FFF2-40B4-BE49-F238E27FC236}">
                <a16:creationId xmlns:a16="http://schemas.microsoft.com/office/drawing/2014/main" id="{6BFBE3F8-B546-4BE7-9BD8-77A486FFA6BB}"/>
              </a:ext>
            </a:extLst>
          </p:cNvPr>
          <p:cNvSpPr txBox="1"/>
          <p:nvPr/>
        </p:nvSpPr>
        <p:spPr>
          <a:xfrm>
            <a:off x="304800" y="6308953"/>
            <a:ext cx="830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2">
                    <a:lumMod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: Slide credit: R </a:t>
            </a:r>
            <a:r>
              <a:rPr lang="en-US" sz="800" dirty="0" err="1">
                <a:solidFill>
                  <a:schemeClr val="bg2">
                    <a:lumMod val="10000"/>
                  </a:schemeClr>
                </a:solidFill>
              </a:rPr>
              <a:t>grosse</a:t>
            </a:r>
            <a:endParaRPr lang="en-US" sz="800" dirty="0"/>
          </a:p>
          <a:p>
            <a:endParaRPr lang="en-US" sz="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743C6-B070-46E9-B031-FAFF31A6DCF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99845" y="2344554"/>
            <a:ext cx="3976688" cy="428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8CAA66-D9E5-46C4-877B-07C8835A3E6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28365" y="4667519"/>
            <a:ext cx="1223350" cy="27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7320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Decision Tree- Information gain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64</a:t>
            </a:fld>
            <a:endParaRPr lang="en-US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7AAA4-4A6D-4DD2-B5FB-AE29B88C4CBD}"/>
              </a:ext>
            </a:extLst>
          </p:cNvPr>
          <p:cNvSpPr/>
          <p:nvPr/>
        </p:nvSpPr>
        <p:spPr>
          <a:xfrm>
            <a:off x="366712" y="838199"/>
            <a:ext cx="8653463" cy="1311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Information gain measures the informativeness of a variable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This is exactly what we desire in a feature in decision tree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What is the information gain of this split</a:t>
            </a:r>
            <a:endParaRPr lang="en-US" sz="1800" dirty="0">
              <a:solidFill>
                <a:srgbClr val="0000CC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5BD4F6-61C2-436F-9E6F-EC7E545F6337}"/>
              </a:ext>
            </a:extLst>
          </p:cNvPr>
          <p:cNvGrpSpPr/>
          <p:nvPr/>
        </p:nvGrpSpPr>
        <p:grpSpPr>
          <a:xfrm>
            <a:off x="3463182" y="2209800"/>
            <a:ext cx="2217636" cy="833720"/>
            <a:chOff x="3463182" y="2209800"/>
            <a:chExt cx="2217636" cy="83372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760D644-3235-46F8-8342-364C89E8352E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614A7E-8A78-493D-B085-265C3AC33836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100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49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795889-AD72-4D53-9FF1-0E053208D0DF}"/>
              </a:ext>
            </a:extLst>
          </p:cNvPr>
          <p:cNvGrpSpPr/>
          <p:nvPr/>
        </p:nvGrpSpPr>
        <p:grpSpPr>
          <a:xfrm>
            <a:off x="1371600" y="3700828"/>
            <a:ext cx="2217636" cy="833720"/>
            <a:chOff x="3463182" y="2209800"/>
            <a:chExt cx="2217636" cy="83372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A6F9C2-E5B8-4539-B07D-5D3EABA35EA3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539149-8C06-4727-A881-B63EF9AE9C3B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50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0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9E7FCD-8D37-4F82-921B-843013FB6AA9}"/>
              </a:ext>
            </a:extLst>
          </p:cNvPr>
          <p:cNvGrpSpPr/>
          <p:nvPr/>
        </p:nvGrpSpPr>
        <p:grpSpPr>
          <a:xfrm>
            <a:off x="5680818" y="3717314"/>
            <a:ext cx="2217636" cy="833720"/>
            <a:chOff x="3463182" y="2209800"/>
            <a:chExt cx="2217636" cy="83372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2DEFFD-1A57-4330-BDF1-13CDF9E248D6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FE5518-AF57-44FF-8F5D-FB985C6F387C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50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49 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8B47A8-7077-46E6-95E5-96CD7964C84E}"/>
              </a:ext>
            </a:extLst>
          </p:cNvPr>
          <p:cNvCxnSpPr>
            <a:stCxn id="2" idx="4"/>
            <a:endCxn id="14" idx="0"/>
          </p:cNvCxnSpPr>
          <p:nvPr/>
        </p:nvCxnSpPr>
        <p:spPr>
          <a:xfrm flipH="1">
            <a:off x="2480418" y="3043520"/>
            <a:ext cx="2091582" cy="65730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590904-3A83-490F-9C7B-585254107EB5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>
            <a:off x="4572000" y="3043520"/>
            <a:ext cx="2217636" cy="673794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7411">
            <a:extLst>
              <a:ext uri="{FF2B5EF4-FFF2-40B4-BE49-F238E27FC236}">
                <a16:creationId xmlns:a16="http://schemas.microsoft.com/office/drawing/2014/main" id="{6BFBE3F8-B546-4BE7-9BD8-77A486FFA6BB}"/>
              </a:ext>
            </a:extLst>
          </p:cNvPr>
          <p:cNvSpPr txBox="1"/>
          <p:nvPr/>
        </p:nvSpPr>
        <p:spPr>
          <a:xfrm>
            <a:off x="304800" y="6308953"/>
            <a:ext cx="830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2">
                    <a:lumMod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: Slide credit: R </a:t>
            </a:r>
            <a:r>
              <a:rPr lang="en-US" sz="800" dirty="0" err="1">
                <a:solidFill>
                  <a:schemeClr val="bg2">
                    <a:lumMod val="10000"/>
                  </a:schemeClr>
                </a:solidFill>
              </a:rPr>
              <a:t>grosse</a:t>
            </a:r>
            <a:endParaRPr lang="en-US" sz="800" dirty="0"/>
          </a:p>
          <a:p>
            <a:endParaRPr lang="en-US" sz="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743C6-B070-46E9-B031-FAFF31A6DCF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99845" y="2344554"/>
            <a:ext cx="3976688" cy="428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8CAA66-D9E5-46C4-877B-07C8835A3E6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28365" y="4667519"/>
            <a:ext cx="1223350" cy="2711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2C4B6D-4CB9-4F43-BA56-7F8685DC361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84106" y="4658793"/>
            <a:ext cx="1325435" cy="28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8128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Decision Tree- Information gain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65</a:t>
            </a:fld>
            <a:endParaRPr lang="en-US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7AAA4-4A6D-4DD2-B5FB-AE29B88C4CBD}"/>
              </a:ext>
            </a:extLst>
          </p:cNvPr>
          <p:cNvSpPr/>
          <p:nvPr/>
        </p:nvSpPr>
        <p:spPr>
          <a:xfrm>
            <a:off x="366712" y="838199"/>
            <a:ext cx="8653463" cy="13114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Information gain measures the informativeness of a variable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This is exactly what we desire in a feature in decision tree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What is the information gain of this split</a:t>
            </a:r>
            <a:endParaRPr lang="en-US" sz="1800" dirty="0">
              <a:solidFill>
                <a:srgbClr val="0000CC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5BD4F6-61C2-436F-9E6F-EC7E545F6337}"/>
              </a:ext>
            </a:extLst>
          </p:cNvPr>
          <p:cNvGrpSpPr/>
          <p:nvPr/>
        </p:nvGrpSpPr>
        <p:grpSpPr>
          <a:xfrm>
            <a:off x="3463182" y="2209800"/>
            <a:ext cx="2217636" cy="833720"/>
            <a:chOff x="3463182" y="2209800"/>
            <a:chExt cx="2217636" cy="83372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760D644-3235-46F8-8342-364C89E8352E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614A7E-8A78-493D-B085-265C3AC33836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100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49 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8795889-AD72-4D53-9FF1-0E053208D0DF}"/>
              </a:ext>
            </a:extLst>
          </p:cNvPr>
          <p:cNvGrpSpPr/>
          <p:nvPr/>
        </p:nvGrpSpPr>
        <p:grpSpPr>
          <a:xfrm>
            <a:off x="1371600" y="3700828"/>
            <a:ext cx="2217636" cy="833720"/>
            <a:chOff x="3463182" y="2209800"/>
            <a:chExt cx="2217636" cy="83372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A6F9C2-E5B8-4539-B07D-5D3EABA35EA3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539149-8C06-4727-A881-B63EF9AE9C3B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50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0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D9E7FCD-8D37-4F82-921B-843013FB6AA9}"/>
              </a:ext>
            </a:extLst>
          </p:cNvPr>
          <p:cNvGrpSpPr/>
          <p:nvPr/>
        </p:nvGrpSpPr>
        <p:grpSpPr>
          <a:xfrm>
            <a:off x="5680818" y="3717314"/>
            <a:ext cx="2217636" cy="833720"/>
            <a:chOff x="3463182" y="2209800"/>
            <a:chExt cx="2217636" cy="83372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82DEFFD-1A57-4330-BDF1-13CDF9E248D6}"/>
                </a:ext>
              </a:extLst>
            </p:cNvPr>
            <p:cNvSpPr/>
            <p:nvPr/>
          </p:nvSpPr>
          <p:spPr>
            <a:xfrm>
              <a:off x="3463182" y="2209800"/>
              <a:ext cx="2217636" cy="833720"/>
            </a:xfrm>
            <a:prstGeom prst="ellipse">
              <a:avLst/>
            </a:prstGeom>
            <a:noFill/>
            <a:ln w="5715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FE5518-AF57-44FF-8F5D-FB985C6F387C}"/>
                </a:ext>
              </a:extLst>
            </p:cNvPr>
            <p:cNvSpPr txBox="1"/>
            <p:nvPr/>
          </p:nvSpPr>
          <p:spPr>
            <a:xfrm>
              <a:off x="4137153" y="2287009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A: 50</a:t>
              </a:r>
            </a:p>
            <a:p>
              <a:r>
                <a:rPr lang="en-US" dirty="0">
                  <a:solidFill>
                    <a:srgbClr val="FF0000"/>
                  </a:solidFill>
                </a:rPr>
                <a:t>B:  49 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48B47A8-7077-46E6-95E5-96CD7964C84E}"/>
              </a:ext>
            </a:extLst>
          </p:cNvPr>
          <p:cNvCxnSpPr>
            <a:stCxn id="2" idx="4"/>
            <a:endCxn id="14" idx="0"/>
          </p:cNvCxnSpPr>
          <p:nvPr/>
        </p:nvCxnSpPr>
        <p:spPr>
          <a:xfrm flipH="1">
            <a:off x="2480418" y="3043520"/>
            <a:ext cx="2091582" cy="65730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3590904-3A83-490F-9C7B-585254107EB5}"/>
              </a:ext>
            </a:extLst>
          </p:cNvPr>
          <p:cNvCxnSpPr>
            <a:cxnSpLocks/>
            <a:stCxn id="2" idx="4"/>
            <a:endCxn id="17" idx="0"/>
          </p:cNvCxnSpPr>
          <p:nvPr/>
        </p:nvCxnSpPr>
        <p:spPr>
          <a:xfrm>
            <a:off x="4572000" y="3043520"/>
            <a:ext cx="2217636" cy="673794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0" name="TextBox 17411">
            <a:extLst>
              <a:ext uri="{FF2B5EF4-FFF2-40B4-BE49-F238E27FC236}">
                <a16:creationId xmlns:a16="http://schemas.microsoft.com/office/drawing/2014/main" id="{6BFBE3F8-B546-4BE7-9BD8-77A486FFA6BB}"/>
              </a:ext>
            </a:extLst>
          </p:cNvPr>
          <p:cNvSpPr txBox="1"/>
          <p:nvPr/>
        </p:nvSpPr>
        <p:spPr>
          <a:xfrm>
            <a:off x="304800" y="6308953"/>
            <a:ext cx="830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2">
                    <a:lumMod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: Slide credit: R </a:t>
            </a:r>
            <a:r>
              <a:rPr lang="en-US" sz="800" dirty="0" err="1">
                <a:solidFill>
                  <a:schemeClr val="bg2">
                    <a:lumMod val="10000"/>
                  </a:schemeClr>
                </a:solidFill>
              </a:rPr>
              <a:t>grosse</a:t>
            </a:r>
            <a:endParaRPr lang="en-US" sz="800" dirty="0"/>
          </a:p>
          <a:p>
            <a:endParaRPr lang="en-US" sz="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1743C6-B070-46E9-B031-FAFF31A6DCF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99845" y="2344554"/>
            <a:ext cx="3976688" cy="4284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8CAA66-D9E5-46C4-877B-07C8835A3E6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28365" y="4667519"/>
            <a:ext cx="1223350" cy="2711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72C4B6D-4CB9-4F43-BA56-7F8685DC3619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184106" y="4658793"/>
            <a:ext cx="1325435" cy="2899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63A678-52D7-4E8C-BC87-14EA89C09BDF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15186" y="5294748"/>
            <a:ext cx="4623814" cy="44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5034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Decision tree classification- Impurity measure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66</a:t>
            </a:fld>
            <a:endParaRPr lang="en-US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7AAA4-4A6D-4DD2-B5FB-AE29B88C4CBD}"/>
              </a:ext>
            </a:extLst>
          </p:cNvPr>
          <p:cNvSpPr/>
          <p:nvPr/>
        </p:nvSpPr>
        <p:spPr>
          <a:xfrm>
            <a:off x="366712" y="838199"/>
            <a:ext cx="8653463" cy="55784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Intuitively, a good classification tree has more </a:t>
            </a:r>
            <a:r>
              <a:rPr lang="en-US" sz="1800" b="1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pure leaf nodes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The goal is to find splitting variables and split points minimizing node impurity measure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22338" lvl="2" indent="-27940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misclassification error rate:</a:t>
            </a:r>
          </a:p>
          <a:p>
            <a:pPr marL="642938" indent="0">
              <a:spcBef>
                <a:spcPts val="800"/>
              </a:spcBef>
              <a:spcAft>
                <a:spcPts val="100"/>
              </a:spcAft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42938" indent="0">
              <a:spcBef>
                <a:spcPts val="800"/>
              </a:spcBef>
              <a:spcAft>
                <a:spcPts val="100"/>
              </a:spcAft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22338" lvl="2" indent="-27940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Gini index:</a:t>
            </a:r>
          </a:p>
          <a:p>
            <a:pPr marL="922338" indent="-27940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22338" indent="-27940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22338" lvl="2" indent="-27940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Entropy:</a:t>
            </a:r>
          </a:p>
          <a:p>
            <a:pPr marL="973138" lvl="2" indent="0">
              <a:spcBef>
                <a:spcPts val="800"/>
              </a:spcBef>
              <a:spcAft>
                <a:spcPts val="100"/>
              </a:spcAft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4B469EB-1D27-4238-9A19-B8B49CC9AF55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71387" y="2547096"/>
            <a:ext cx="1981200" cy="38750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14D043F-8479-492E-A148-504CC236640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14600" y="3464454"/>
            <a:ext cx="2511804" cy="86555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BDDAB16-8201-4CFE-AF3C-A0E6712D9062}"/>
              </a:ext>
            </a:extLst>
          </p:cNvPr>
          <p:cNvGrpSpPr/>
          <p:nvPr/>
        </p:nvGrpSpPr>
        <p:grpSpPr>
          <a:xfrm>
            <a:off x="2623766" y="4695304"/>
            <a:ext cx="2476442" cy="865554"/>
            <a:chOff x="3237160" y="5070223"/>
            <a:chExt cx="2476442" cy="865554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8649810-F633-4837-BFD2-15A5A9DC06F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493534" y="5070223"/>
              <a:ext cx="2220068" cy="865554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C4DF282-A413-4F82-A74A-7F3A44E565D9}"/>
                    </a:ext>
                  </a:extLst>
                </p:cNvPr>
                <p:cNvSpPr txBox="1"/>
                <p:nvPr/>
              </p:nvSpPr>
              <p:spPr>
                <a:xfrm>
                  <a:off x="3237160" y="5324065"/>
                  <a:ext cx="25637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EC4DF282-A413-4F82-A74A-7F3A44E565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7160" y="5324065"/>
                  <a:ext cx="256374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1429" r="-21429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422770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Decision tree classification- Impurity measure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67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C7AAA4-4A6D-4DD2-B5FB-AE29B88C4CBD}"/>
                  </a:ext>
                </a:extLst>
              </p:cNvPr>
              <p:cNvSpPr/>
              <p:nvPr/>
            </p:nvSpPr>
            <p:spPr>
              <a:xfrm>
                <a:off x="366712" y="838199"/>
                <a:ext cx="8653463" cy="47244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1pPr>
                <a:lvl2pPr marL="171450" indent="-17145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Consider binary classification and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p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be relative frequency of class 1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The impurity measures as a function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p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Gini and entropy are more effective, they push for more pure nodes, not just optimizing the error rate 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As we saw, a good split may not change misclassification rate at all</a:t>
                </a:r>
              </a:p>
              <a:p>
                <a:pPr marL="1258888" lvl="2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258888" lvl="2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258888" lvl="2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2C7AAA4-4A6D-4DD2-B5FB-AE29B88C4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12" y="838199"/>
                <a:ext cx="8653463" cy="4724401"/>
              </a:xfrm>
              <a:prstGeom prst="rect">
                <a:avLst/>
              </a:prstGeom>
              <a:blipFill rotWithShape="0">
                <a:blip r:embed="rId3"/>
                <a:stretch>
                  <a:fillRect t="-644" r="-141" b="-141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7411">
            <a:extLst>
              <a:ext uri="{FF2B5EF4-FFF2-40B4-BE49-F238E27FC236}">
                <a16:creationId xmlns:a16="http://schemas.microsoft.com/office/drawing/2014/main" id="{6BFBE3F8-B546-4BE7-9BD8-77A486FFA6BB}"/>
              </a:ext>
            </a:extLst>
          </p:cNvPr>
          <p:cNvSpPr txBox="1"/>
          <p:nvPr/>
        </p:nvSpPr>
        <p:spPr>
          <a:xfrm>
            <a:off x="304800" y="6308953"/>
            <a:ext cx="830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 dirty="0"/>
          </a:p>
          <a:p>
            <a:endParaRPr lang="en-US" sz="800" dirty="0"/>
          </a:p>
        </p:txBody>
      </p:sp>
      <p:sp>
        <p:nvSpPr>
          <p:cNvPr id="12" name="TextBox 17411">
            <a:extLst>
              <a:ext uri="{FF2B5EF4-FFF2-40B4-BE49-F238E27FC236}">
                <a16:creationId xmlns:a16="http://schemas.microsoft.com/office/drawing/2014/main" id="{7971126E-3F16-49B1-87C1-FA7F947FFB14}"/>
              </a:ext>
            </a:extLst>
          </p:cNvPr>
          <p:cNvSpPr txBox="1"/>
          <p:nvPr/>
        </p:nvSpPr>
        <p:spPr>
          <a:xfrm>
            <a:off x="304800" y="6308953"/>
            <a:ext cx="830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2">
                    <a:lumMod val="1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: David Rosenberg lecture notes- Foundations of Machine Learning, Bloomberg ML EDU 2017</a:t>
            </a:r>
            <a:endParaRPr lang="en-US" sz="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B552D6-197C-4E00-B57C-4B155C152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7400" y="1676400"/>
            <a:ext cx="4654984" cy="329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0994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Constructing a classification decision tree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68</a:t>
            </a:fld>
            <a:endParaRPr lang="en-US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7AAA4-4A6D-4DD2-B5FB-AE29B88C4CBD}"/>
              </a:ext>
            </a:extLst>
          </p:cNvPr>
          <p:cNvSpPr/>
          <p:nvPr/>
        </p:nvSpPr>
        <p:spPr>
          <a:xfrm>
            <a:off x="367634" y="1171837"/>
            <a:ext cx="8653463" cy="449580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344488" lvl="1" indent="-342900">
              <a:spcBef>
                <a:spcPts val="800"/>
              </a:spcBef>
              <a:spcAft>
                <a:spcPts val="100"/>
              </a:spcAft>
              <a:buFont typeface="+mj-lt"/>
              <a:buAutoNum type="arabicParenR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Pick an attribute to split at a non-terminal node. How?</a:t>
            </a:r>
          </a:p>
          <a:p>
            <a:pPr marL="1316038" lvl="2" indent="-34290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choose the attribute, and a cut point that maximizes the information gain</a:t>
            </a:r>
          </a:p>
          <a:p>
            <a:pPr marL="344488" lvl="1" indent="-342900">
              <a:spcBef>
                <a:spcPts val="800"/>
              </a:spcBef>
              <a:spcAft>
                <a:spcPts val="100"/>
              </a:spcAft>
              <a:buFont typeface="+mj-lt"/>
              <a:buAutoNum type="arabicParenR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Split the training set into groups based on attribute value</a:t>
            </a:r>
          </a:p>
          <a:p>
            <a:pPr marL="344488" lvl="1" indent="-342900">
              <a:spcBef>
                <a:spcPts val="800"/>
              </a:spcBef>
              <a:spcAft>
                <a:spcPts val="100"/>
              </a:spcAft>
              <a:buFont typeface="+mj-lt"/>
              <a:buAutoNum type="arabicParenR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For each group:</a:t>
            </a:r>
          </a:p>
          <a:p>
            <a:pPr marL="1316038" lvl="2" indent="-34290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If the group doesn’t have any point, </a:t>
            </a:r>
            <a:r>
              <a:rPr lang="en-US" sz="1800" dirty="0">
                <a:solidFill>
                  <a:srgbClr val="0000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return majority from parent</a:t>
            </a:r>
          </a:p>
          <a:p>
            <a:pPr marL="1316038" lvl="2" indent="-34290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Else If all the examples are in the same class, </a:t>
            </a:r>
            <a:r>
              <a:rPr lang="en-US" sz="1800" dirty="0">
                <a:solidFill>
                  <a:srgbClr val="0000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return class</a:t>
            </a:r>
          </a:p>
          <a:p>
            <a:pPr marL="1316038" lvl="2" indent="-34290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Else, go back to step 1</a:t>
            </a:r>
          </a:p>
          <a:p>
            <a:pPr marL="1316038" lvl="2" indent="-34290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3038" indent="0">
              <a:spcBef>
                <a:spcPts val="800"/>
              </a:spcBef>
              <a:spcAft>
                <a:spcPts val="100"/>
              </a:spcAft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The tree construction is a greedy recursive approach in which we are building tree </a:t>
            </a:r>
          </a:p>
          <a:p>
            <a:pPr marL="173038" indent="0">
              <a:spcBef>
                <a:spcPts val="800"/>
              </a:spcBef>
              <a:spcAft>
                <a:spcPts val="100"/>
              </a:spcAft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node by node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7411">
            <a:extLst>
              <a:ext uri="{FF2B5EF4-FFF2-40B4-BE49-F238E27FC236}">
                <a16:creationId xmlns:a16="http://schemas.microsoft.com/office/drawing/2014/main" id="{6BFBE3F8-B546-4BE7-9BD8-77A486FFA6BB}"/>
              </a:ext>
            </a:extLst>
          </p:cNvPr>
          <p:cNvSpPr txBox="1"/>
          <p:nvPr/>
        </p:nvSpPr>
        <p:spPr>
          <a:xfrm>
            <a:off x="304800" y="6308953"/>
            <a:ext cx="8305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2">
                    <a:lumMod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: Slide credit: R </a:t>
            </a:r>
            <a:r>
              <a:rPr lang="en-US" sz="800" dirty="0" err="1">
                <a:solidFill>
                  <a:schemeClr val="bg2">
                    <a:lumMod val="10000"/>
                  </a:schemeClr>
                </a:solidFill>
              </a:rPr>
              <a:t>grosse</a:t>
            </a:r>
            <a:endParaRPr lang="en-US" sz="800" dirty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1811083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Decision tree overfit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69</a:t>
            </a:fld>
            <a:endParaRPr lang="en-US" altLang="en-US" dirty="0"/>
          </a:p>
        </p:txBody>
      </p:sp>
      <p:sp>
        <p:nvSpPr>
          <p:cNvPr id="9" name="TextBox 17411">
            <a:extLst>
              <a:ext uri="{FF2B5EF4-FFF2-40B4-BE49-F238E27FC236}">
                <a16:creationId xmlns:a16="http://schemas.microsoft.com/office/drawing/2014/main" id="{5D2B19BF-E599-4D8E-AADA-B1F9BE5EC80D}"/>
              </a:ext>
            </a:extLst>
          </p:cNvPr>
          <p:cNvSpPr txBox="1"/>
          <p:nvPr/>
        </p:nvSpPr>
        <p:spPr>
          <a:xfrm>
            <a:off x="304800" y="6308953"/>
            <a:ext cx="830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2">
                    <a:lumMod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: A Introduction to Statistical Learning with Application in R, Trever Hastie and Rob </a:t>
            </a:r>
            <a:r>
              <a:rPr lang="en-US" sz="800" dirty="0" err="1">
                <a:solidFill>
                  <a:schemeClr val="bg2">
                    <a:lumMod val="10000"/>
                  </a:schemeClr>
                </a:solidFill>
              </a:rPr>
              <a:t>Tibshirani</a:t>
            </a:r>
            <a:endParaRPr lang="en-US" sz="8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66BAB47-F1FD-AB4A-9CCB-E84D93045544}"/>
              </a:ext>
            </a:extLst>
          </p:cNvPr>
          <p:cNvSpPr/>
          <p:nvPr/>
        </p:nvSpPr>
        <p:spPr>
          <a:xfrm>
            <a:off x="397669" y="793523"/>
            <a:ext cx="8593931" cy="2711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Often performs well for training data, likely </a:t>
            </a:r>
            <a:r>
              <a:rPr lang="en-US" sz="1800" i="1" dirty="0">
                <a:solidFill>
                  <a:srgbClr val="0000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overfit</a:t>
            </a: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the data, 		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Bad out-of-sample performance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For smaller trees, we have less chance of overfitting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One solution is that we grow the tree as long as the decrease in RSS due to each split exceed some threshold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smaller tree might be too </a:t>
            </a:r>
            <a:r>
              <a:rPr lang="en-US" sz="1800" dirty="0">
                <a:solidFill>
                  <a:srgbClr val="0000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short-sighted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 seemingly worthless split early on, might be followed by a very good split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F4306291-2376-CA4B-B818-7E3110F12362}"/>
              </a:ext>
            </a:extLst>
          </p:cNvPr>
          <p:cNvGrpSpPr/>
          <p:nvPr/>
        </p:nvGrpSpPr>
        <p:grpSpPr>
          <a:xfrm>
            <a:off x="4724400" y="3698019"/>
            <a:ext cx="2819400" cy="2418116"/>
            <a:chOff x="4724400" y="3698019"/>
            <a:chExt cx="2819400" cy="2418116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C852DF6E-7FE3-EC4D-86A2-1C2FAF487FFE}"/>
                </a:ext>
              </a:extLst>
            </p:cNvPr>
            <p:cNvGrpSpPr/>
            <p:nvPr/>
          </p:nvGrpSpPr>
          <p:grpSpPr>
            <a:xfrm>
              <a:off x="5457378" y="3698019"/>
              <a:ext cx="2086421" cy="1845081"/>
              <a:chOff x="5457378" y="3698019"/>
              <a:chExt cx="2086421" cy="1845081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13CB6EF1-265A-3E44-935D-9B4EDDBA30C6}"/>
                  </a:ext>
                </a:extLst>
              </p:cNvPr>
              <p:cNvSpPr/>
              <p:nvPr/>
            </p:nvSpPr>
            <p:spPr>
              <a:xfrm>
                <a:off x="5457378" y="3698019"/>
                <a:ext cx="2086421" cy="18450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F1FC6895-296D-C149-A408-7D9F704C0D80}"/>
                  </a:ext>
                </a:extLst>
              </p:cNvPr>
              <p:cNvCxnSpPr/>
              <p:nvPr/>
            </p:nvCxnSpPr>
            <p:spPr>
              <a:xfrm>
                <a:off x="6499503" y="3698019"/>
                <a:ext cx="0" cy="184508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9580E3EC-7856-0848-A594-44B8DADEE390}"/>
                  </a:ext>
                </a:extLst>
              </p:cNvPr>
              <p:cNvSpPr/>
              <p:nvPr/>
            </p:nvSpPr>
            <p:spPr>
              <a:xfrm>
                <a:off x="5457379" y="3707583"/>
                <a:ext cx="1042121" cy="92252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DF93A6D3-5618-FB47-A300-B6BAFB1F0C68}"/>
                  </a:ext>
                </a:extLst>
              </p:cNvPr>
              <p:cNvSpPr/>
              <p:nvPr/>
            </p:nvSpPr>
            <p:spPr>
              <a:xfrm>
                <a:off x="6499498" y="3707583"/>
                <a:ext cx="1044301" cy="922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1B00B3BA-094B-9846-8A1D-ACE4818C79FC}"/>
                </a:ext>
              </a:extLst>
            </p:cNvPr>
            <p:cNvGrpSpPr/>
            <p:nvPr/>
          </p:nvGrpSpPr>
          <p:grpSpPr>
            <a:xfrm>
              <a:off x="4724400" y="3781517"/>
              <a:ext cx="2819400" cy="2334618"/>
              <a:chOff x="4724400" y="3781517"/>
              <a:chExt cx="2819400" cy="2334618"/>
            </a:xfrm>
          </p:grpSpPr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3AD8C0EF-AADB-9D48-B112-CA35BC6614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231446" y="5814823"/>
                <a:ext cx="405180" cy="301312"/>
              </a:xfrm>
              <a:prstGeom prst="rect">
                <a:avLst/>
              </a:prstGeom>
            </p:spPr>
          </p:pic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A7995A1E-E0A7-D643-96EE-7D005F7DBF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724400" y="4382350"/>
                <a:ext cx="321790" cy="417621"/>
              </a:xfrm>
              <a:prstGeom prst="rect">
                <a:avLst/>
              </a:prstGeom>
            </p:spPr>
          </p:pic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CDC9D486-C933-E149-B7A0-1A856272934B}"/>
                  </a:ext>
                </a:extLst>
              </p:cNvPr>
              <p:cNvCxnSpPr>
                <a:cxnSpLocks/>
                <a:stCxn id="166" idx="1"/>
                <a:endCxn id="166" idx="3"/>
              </p:cNvCxnSpPr>
              <p:nvPr/>
            </p:nvCxnSpPr>
            <p:spPr>
              <a:xfrm>
                <a:off x="5457378" y="4620559"/>
                <a:ext cx="2086421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E46417A-BDAE-4B46-AB53-6CB1FF28DBF8}"/>
                  </a:ext>
                </a:extLst>
              </p:cNvPr>
              <p:cNvSpPr/>
              <p:nvPr/>
            </p:nvSpPr>
            <p:spPr>
              <a:xfrm>
                <a:off x="6499499" y="4620539"/>
                <a:ext cx="1044301" cy="92252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F7D67D3A-BA42-7C42-B94C-4E2CD466F33A}"/>
                  </a:ext>
                </a:extLst>
              </p:cNvPr>
              <p:cNvSpPr/>
              <p:nvPr/>
            </p:nvSpPr>
            <p:spPr>
              <a:xfrm>
                <a:off x="5457378" y="4623546"/>
                <a:ext cx="1044301" cy="922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E783347D-AFD2-FE44-9ED1-7C12321358AE}"/>
                      </a:ext>
                    </a:extLst>
                  </p:cNvPr>
                  <p:cNvSpPr txBox="1"/>
                  <p:nvPr/>
                </p:nvSpPr>
                <p:spPr>
                  <a:xfrm>
                    <a:off x="5541022" y="4060813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E783347D-AFD2-FE44-9ED1-7C12321358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1022" y="4060813"/>
                    <a:ext cx="149512" cy="12848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20C9F201-7978-FD44-91C3-2C56F41585B0}"/>
                      </a:ext>
                    </a:extLst>
                  </p:cNvPr>
                  <p:cNvSpPr txBox="1"/>
                  <p:nvPr/>
                </p:nvSpPr>
                <p:spPr>
                  <a:xfrm>
                    <a:off x="5760498" y="4062511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20C9F201-7978-FD44-91C3-2C56F41585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0498" y="4062511"/>
                    <a:ext cx="149512" cy="12848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8333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02D1D3BC-A9C8-BE45-A5EB-4B4CC2C3A864}"/>
                      </a:ext>
                    </a:extLst>
                  </p:cNvPr>
                  <p:cNvSpPr txBox="1"/>
                  <p:nvPr/>
                </p:nvSpPr>
                <p:spPr>
                  <a:xfrm>
                    <a:off x="6004577" y="4060812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02D1D3BC-A9C8-BE45-A5EB-4B4CC2C3A8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4577" y="4060812"/>
                    <a:ext cx="149512" cy="12848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D1C59046-D303-F347-B8F0-30AE6D56CB0D}"/>
                      </a:ext>
                    </a:extLst>
                  </p:cNvPr>
                  <p:cNvSpPr txBox="1"/>
                  <p:nvPr/>
                </p:nvSpPr>
                <p:spPr>
                  <a:xfrm>
                    <a:off x="6210696" y="4349440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D1C59046-D303-F347-B8F0-30AE6D56CB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0696" y="4349440"/>
                    <a:ext cx="149512" cy="12848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DFDA0E49-0A7F-6D4A-A8F2-BBE22AAF39D5}"/>
                      </a:ext>
                    </a:extLst>
                  </p:cNvPr>
                  <p:cNvSpPr txBox="1"/>
                  <p:nvPr/>
                </p:nvSpPr>
                <p:spPr>
                  <a:xfrm>
                    <a:off x="5756633" y="3781517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DFDA0E49-0A7F-6D4A-A8F2-BBE22AAF39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6633" y="3781517"/>
                    <a:ext cx="149512" cy="12848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C306AA0C-A8B6-9D41-9694-3D00F51C7007}"/>
                      </a:ext>
                    </a:extLst>
                  </p:cNvPr>
                  <p:cNvSpPr txBox="1"/>
                  <p:nvPr/>
                </p:nvSpPr>
                <p:spPr>
                  <a:xfrm>
                    <a:off x="6212340" y="3787262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C306AA0C-A8B6-9D41-9694-3D00F51C70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2340" y="3787262"/>
                    <a:ext cx="149512" cy="12848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27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AD24B605-96FD-234C-B2C4-77E461E090CC}"/>
                      </a:ext>
                    </a:extLst>
                  </p:cNvPr>
                  <p:cNvSpPr txBox="1"/>
                  <p:nvPr/>
                </p:nvSpPr>
                <p:spPr>
                  <a:xfrm>
                    <a:off x="6815805" y="4038600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AD24B605-96FD-234C-B2C4-77E461E090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5805" y="4038600"/>
                    <a:ext cx="149512" cy="15388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6667" r="-4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06911D87-B1AD-F54F-98B2-03807C32B327}"/>
                      </a:ext>
                    </a:extLst>
                  </p:cNvPr>
                  <p:cNvSpPr txBox="1"/>
                  <p:nvPr/>
                </p:nvSpPr>
                <p:spPr>
                  <a:xfrm>
                    <a:off x="6211035" y="4059106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06911D87-B1AD-F54F-98B2-03807C32B3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1035" y="4059106"/>
                    <a:ext cx="149512" cy="12848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72031C4E-D780-7342-A9D5-4FF77C564BCA}"/>
                      </a:ext>
                    </a:extLst>
                  </p:cNvPr>
                  <p:cNvSpPr txBox="1"/>
                  <p:nvPr/>
                </p:nvSpPr>
                <p:spPr>
                  <a:xfrm>
                    <a:off x="5535452" y="4345422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72031C4E-D780-7342-A9D5-4FF77C564B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5452" y="4345422"/>
                    <a:ext cx="149512" cy="12848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DA241F04-C318-3245-A08C-4FB1DCFC342C}"/>
                      </a:ext>
                    </a:extLst>
                  </p:cNvPr>
                  <p:cNvSpPr txBox="1"/>
                  <p:nvPr/>
                </p:nvSpPr>
                <p:spPr>
                  <a:xfrm>
                    <a:off x="6820707" y="4327224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DA241F04-C318-3245-A08C-4FB1DCFC34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0707" y="4327224"/>
                    <a:ext cx="149512" cy="15388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7692" r="-30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986FE3B0-3665-5449-B654-9C1736B581EA}"/>
                      </a:ext>
                    </a:extLst>
                  </p:cNvPr>
                  <p:cNvSpPr txBox="1"/>
                  <p:nvPr/>
                </p:nvSpPr>
                <p:spPr>
                  <a:xfrm>
                    <a:off x="5756633" y="4343400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986FE3B0-3665-5449-B654-9C1736B581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6633" y="4343400"/>
                    <a:ext cx="149512" cy="12848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39A195A4-1860-1F41-824A-3EF53395C6DF}"/>
                      </a:ext>
                    </a:extLst>
                  </p:cNvPr>
                  <p:cNvSpPr txBox="1"/>
                  <p:nvPr/>
                </p:nvSpPr>
                <p:spPr>
                  <a:xfrm>
                    <a:off x="5528767" y="3783508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39A195A4-1860-1F41-824A-3EF53395C6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8767" y="3783508"/>
                    <a:ext cx="149512" cy="12848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C97333BF-5CDF-0D48-88AF-B0758D50B3DE}"/>
                      </a:ext>
                    </a:extLst>
                  </p:cNvPr>
                  <p:cNvSpPr txBox="1"/>
                  <p:nvPr/>
                </p:nvSpPr>
                <p:spPr>
                  <a:xfrm>
                    <a:off x="6001688" y="3784872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C97333BF-5CDF-0D48-88AF-B0758D50B3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1688" y="3784872"/>
                    <a:ext cx="149512" cy="12848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8333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C6410AF4-71BE-5F4D-BD77-69D64F4E84A4}"/>
                      </a:ext>
                    </a:extLst>
                  </p:cNvPr>
                  <p:cNvSpPr txBox="1"/>
                  <p:nvPr/>
                </p:nvSpPr>
                <p:spPr>
                  <a:xfrm>
                    <a:off x="6819609" y="3804004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C6410AF4-71BE-5F4D-BD77-69D64F4E84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9609" y="3804004"/>
                    <a:ext cx="149512" cy="15388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7692" t="-8333" r="-30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54A116C2-EA2B-FE41-89C8-6DF2EBC48C7A}"/>
                      </a:ext>
                    </a:extLst>
                  </p:cNvPr>
                  <p:cNvSpPr txBox="1"/>
                  <p:nvPr/>
                </p:nvSpPr>
                <p:spPr>
                  <a:xfrm>
                    <a:off x="6564894" y="4048538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54A116C2-EA2B-FE41-89C8-6DF2EBC48C7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4894" y="4048538"/>
                    <a:ext cx="149512" cy="15388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7692" r="-30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8CB27952-D49A-CD44-958E-C6C04AB56072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541" y="4046032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8CB27952-D49A-CD44-958E-C6C04AB560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8541" y="4046032"/>
                    <a:ext cx="149512" cy="153888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5385" r="-30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3F8D1B6E-5589-3C44-8F01-D4328B8C6285}"/>
                      </a:ext>
                    </a:extLst>
                  </p:cNvPr>
                  <p:cNvSpPr txBox="1"/>
                  <p:nvPr/>
                </p:nvSpPr>
                <p:spPr>
                  <a:xfrm>
                    <a:off x="7056908" y="4330570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3F8D1B6E-5589-3C44-8F01-D4328B8C62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6908" y="4330570"/>
                    <a:ext cx="149512" cy="15388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6667" r="-4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2D5AAB1B-BF84-F046-B2C6-0AA5EF8E4FB9}"/>
                      </a:ext>
                    </a:extLst>
                  </p:cNvPr>
                  <p:cNvSpPr txBox="1"/>
                  <p:nvPr/>
                </p:nvSpPr>
                <p:spPr>
                  <a:xfrm>
                    <a:off x="7299602" y="4341912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2D5AAB1B-BF84-F046-B2C6-0AA5EF8E4F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9602" y="4341912"/>
                    <a:ext cx="149512" cy="153888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7692" r="-30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B19CA626-BFC1-F341-A579-04BD0470229B}"/>
                      </a:ext>
                    </a:extLst>
                  </p:cNvPr>
                  <p:cNvSpPr txBox="1"/>
                  <p:nvPr/>
                </p:nvSpPr>
                <p:spPr>
                  <a:xfrm>
                    <a:off x="7296541" y="3806038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2" name="TextBox 131">
                    <a:extLst>
                      <a:ext uri="{FF2B5EF4-FFF2-40B4-BE49-F238E27FC236}">
                        <a16:creationId xmlns:a16="http://schemas.microsoft.com/office/drawing/2014/main" id="{B19CA626-BFC1-F341-A579-04BD0470229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6541" y="3806038"/>
                    <a:ext cx="149512" cy="153888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6667" t="-8333" r="-4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B9ED3D96-AA6A-FB4C-9270-276A3D2D6820}"/>
                      </a:ext>
                    </a:extLst>
                  </p:cNvPr>
                  <p:cNvSpPr txBox="1"/>
                  <p:nvPr/>
                </p:nvSpPr>
                <p:spPr>
                  <a:xfrm>
                    <a:off x="6545225" y="4336038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B9ED3D96-AA6A-FB4C-9270-276A3D2D68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5225" y="4336038"/>
                    <a:ext cx="149512" cy="153888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7692" r="-38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TextBox 133">
                    <a:extLst>
                      <a:ext uri="{FF2B5EF4-FFF2-40B4-BE49-F238E27FC236}">
                        <a16:creationId xmlns:a16="http://schemas.microsoft.com/office/drawing/2014/main" id="{11B5C7B6-C268-A340-9EE1-4EEBCA03F994}"/>
                      </a:ext>
                    </a:extLst>
                  </p:cNvPr>
                  <p:cNvSpPr txBox="1"/>
                  <p:nvPr/>
                </p:nvSpPr>
                <p:spPr>
                  <a:xfrm>
                    <a:off x="6553200" y="3807791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4" name="TextBox 133">
                    <a:extLst>
                      <a:ext uri="{FF2B5EF4-FFF2-40B4-BE49-F238E27FC236}">
                        <a16:creationId xmlns:a16="http://schemas.microsoft.com/office/drawing/2014/main" id="{11B5C7B6-C268-A340-9EE1-4EEBCA03F9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3200" y="3807791"/>
                    <a:ext cx="149512" cy="153888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6667" r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6C4BE1D7-7857-F448-91D8-67791143569F}"/>
                      </a:ext>
                    </a:extLst>
                  </p:cNvPr>
                  <p:cNvSpPr txBox="1"/>
                  <p:nvPr/>
                </p:nvSpPr>
                <p:spPr>
                  <a:xfrm>
                    <a:off x="7056908" y="3804004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6C4BE1D7-7857-F448-91D8-6779114356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6908" y="3804004"/>
                    <a:ext cx="149512" cy="153888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6667" t="-8333" r="-4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C21D4C29-6C88-E444-9013-30BEAF24A316}"/>
                      </a:ext>
                    </a:extLst>
                  </p:cNvPr>
                  <p:cNvSpPr txBox="1"/>
                  <p:nvPr/>
                </p:nvSpPr>
                <p:spPr>
                  <a:xfrm>
                    <a:off x="5879076" y="5593876"/>
                    <a:ext cx="131675" cy="17988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400" b="0" dirty="0"/>
                  </a:p>
                </p:txBody>
              </p:sp>
            </mc:Choice>
            <mc:Fallback xmlns="">
              <p:sp>
                <p:nvSpPr>
                  <p:cNvPr id="136" name="TextBox 135">
                    <a:extLst>
                      <a:ext uri="{FF2B5EF4-FFF2-40B4-BE49-F238E27FC236}">
                        <a16:creationId xmlns:a16="http://schemas.microsoft.com/office/drawing/2014/main" id="{C21D4C29-6C88-E444-9013-30BEAF24A3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9076" y="5593876"/>
                    <a:ext cx="131675" cy="17988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7273" r="-27273" b="-187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ED11F3A0-E66B-9844-BBF8-0A3A1314490C}"/>
                      </a:ext>
                    </a:extLst>
                  </p:cNvPr>
                  <p:cNvSpPr txBox="1"/>
                  <p:nvPr/>
                </p:nvSpPr>
                <p:spPr>
                  <a:xfrm>
                    <a:off x="5239314" y="4931842"/>
                    <a:ext cx="131675" cy="17988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400" b="0" dirty="0"/>
                  </a:p>
                </p:txBody>
              </p:sp>
            </mc:Choice>
            <mc:Fallback xmlns=""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ED11F3A0-E66B-9844-BBF8-0A3A131449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9314" y="4931842"/>
                    <a:ext cx="131675" cy="179886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36364" r="-2727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8A51E04C-3972-F64E-84D0-D2E1D455746F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687" y="3999558"/>
                    <a:ext cx="131675" cy="17988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b="0" dirty="0"/>
                  </a:p>
                </p:txBody>
              </p:sp>
            </mc:Choice>
            <mc:Fallback xmlns="">
              <p:sp>
                <p:nvSpPr>
                  <p:cNvPr id="138" name="TextBox 137">
                    <a:extLst>
                      <a:ext uri="{FF2B5EF4-FFF2-40B4-BE49-F238E27FC236}">
                        <a16:creationId xmlns:a16="http://schemas.microsoft.com/office/drawing/2014/main" id="{8A51E04C-3972-F64E-84D0-D2E1D45574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3687" y="3999558"/>
                    <a:ext cx="131675" cy="179886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27273" r="-27273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5DB9808B-237B-5946-989E-4509AF955FC8}"/>
                      </a:ext>
                    </a:extLst>
                  </p:cNvPr>
                  <p:cNvSpPr txBox="1"/>
                  <p:nvPr/>
                </p:nvSpPr>
                <p:spPr>
                  <a:xfrm>
                    <a:off x="6950032" y="5597254"/>
                    <a:ext cx="131675" cy="17988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b="0" dirty="0"/>
                  </a:p>
                </p:txBody>
              </p:sp>
            </mc:Choice>
            <mc:Fallback xmlns="">
              <p:sp>
                <p:nvSpPr>
                  <p:cNvPr id="139" name="TextBox 138">
                    <a:extLst>
                      <a:ext uri="{FF2B5EF4-FFF2-40B4-BE49-F238E27FC236}">
                        <a16:creationId xmlns:a16="http://schemas.microsoft.com/office/drawing/2014/main" id="{5DB9808B-237B-5946-989E-4509AF955FC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0032" y="5597254"/>
                    <a:ext cx="131675" cy="179886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5000" r="-25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E4EFAAE6-B662-144A-9121-BD4CE1CB4068}"/>
                      </a:ext>
                    </a:extLst>
                  </p:cNvPr>
                  <p:cNvSpPr txBox="1"/>
                  <p:nvPr/>
                </p:nvSpPr>
                <p:spPr>
                  <a:xfrm>
                    <a:off x="5998944" y="4355572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E4EFAAE6-B662-144A-9121-BD4CE1CB40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8944" y="4355572"/>
                    <a:ext cx="149512" cy="12848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A6F4F54A-7BF0-F348-A50E-121B62C80605}"/>
                      </a:ext>
                    </a:extLst>
                  </p:cNvPr>
                  <p:cNvSpPr txBox="1"/>
                  <p:nvPr/>
                </p:nvSpPr>
                <p:spPr>
                  <a:xfrm>
                    <a:off x="7286947" y="4037112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A6F4F54A-7BF0-F348-A50E-121B62C806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6947" y="4037112"/>
                    <a:ext cx="149512" cy="153888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7692" r="-30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191779EC-74A5-CD4E-86AC-25F801EF281C}"/>
                      </a:ext>
                    </a:extLst>
                  </p:cNvPr>
                  <p:cNvSpPr txBox="1"/>
                  <p:nvPr/>
                </p:nvSpPr>
                <p:spPr>
                  <a:xfrm>
                    <a:off x="5782698" y="4966274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2" name="TextBox 141">
                    <a:extLst>
                      <a:ext uri="{FF2B5EF4-FFF2-40B4-BE49-F238E27FC236}">
                        <a16:creationId xmlns:a16="http://schemas.microsoft.com/office/drawing/2014/main" id="{191779EC-74A5-CD4E-86AC-25F801EF28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2698" y="4966274"/>
                    <a:ext cx="149512" cy="153888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7692" r="-30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1892C709-7CE6-454D-A0F8-A5244DA74EA2}"/>
                      </a:ext>
                    </a:extLst>
                  </p:cNvPr>
                  <p:cNvSpPr txBox="1"/>
                  <p:nvPr/>
                </p:nvSpPr>
                <p:spPr>
                  <a:xfrm>
                    <a:off x="5787600" y="5254898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1892C709-7CE6-454D-A0F8-A5244DA74E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7600" y="5254898"/>
                    <a:ext cx="149512" cy="153888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18182" r="-454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3FD76917-8C0D-784C-A278-CFF5B60C1951}"/>
                      </a:ext>
                    </a:extLst>
                  </p:cNvPr>
                  <p:cNvSpPr txBox="1"/>
                  <p:nvPr/>
                </p:nvSpPr>
                <p:spPr>
                  <a:xfrm>
                    <a:off x="5786502" y="4731678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3FD76917-8C0D-784C-A278-CFF5B60C19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6502" y="4731678"/>
                    <a:ext cx="149512" cy="153888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8182" r="-454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02F21A73-503C-1F43-A142-63A344C64746}"/>
                      </a:ext>
                    </a:extLst>
                  </p:cNvPr>
                  <p:cNvSpPr txBox="1"/>
                  <p:nvPr/>
                </p:nvSpPr>
                <p:spPr>
                  <a:xfrm>
                    <a:off x="5531787" y="4976212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02F21A73-503C-1F43-A142-63A344C647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1787" y="4976212"/>
                    <a:ext cx="149512" cy="153888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6667" r="-4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F38C8324-9145-2A48-9FCB-9B4B964DC347}"/>
                      </a:ext>
                    </a:extLst>
                  </p:cNvPr>
                  <p:cNvSpPr txBox="1"/>
                  <p:nvPr/>
                </p:nvSpPr>
                <p:spPr>
                  <a:xfrm>
                    <a:off x="6025434" y="4973706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F38C8324-9145-2A48-9FCB-9B4B964DC3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5434" y="4973706"/>
                    <a:ext cx="149512" cy="153888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7692" r="-38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033484B7-D121-D046-AFEA-87E476B09DD8}"/>
                      </a:ext>
                    </a:extLst>
                  </p:cNvPr>
                  <p:cNvSpPr txBox="1"/>
                  <p:nvPr/>
                </p:nvSpPr>
                <p:spPr>
                  <a:xfrm>
                    <a:off x="6023801" y="5258244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7" name="TextBox 146">
                    <a:extLst>
                      <a:ext uri="{FF2B5EF4-FFF2-40B4-BE49-F238E27FC236}">
                        <a16:creationId xmlns:a16="http://schemas.microsoft.com/office/drawing/2014/main" id="{033484B7-D121-D046-AFEA-87E476B09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3801" y="5258244"/>
                    <a:ext cx="149512" cy="153888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7692" r="-38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2571487C-7812-364B-8B5D-40E9EFFA4D17}"/>
                      </a:ext>
                    </a:extLst>
                  </p:cNvPr>
                  <p:cNvSpPr txBox="1"/>
                  <p:nvPr/>
                </p:nvSpPr>
                <p:spPr>
                  <a:xfrm>
                    <a:off x="6266495" y="5269586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8" name="TextBox 147">
                    <a:extLst>
                      <a:ext uri="{FF2B5EF4-FFF2-40B4-BE49-F238E27FC236}">
                        <a16:creationId xmlns:a16="http://schemas.microsoft.com/office/drawing/2014/main" id="{2571487C-7812-364B-8B5D-40E9EFFA4D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6495" y="5269586"/>
                    <a:ext cx="149512" cy="153888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7692" r="-38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31C64D1A-F11D-2C49-8F0D-D8E2132D1439}"/>
                      </a:ext>
                    </a:extLst>
                  </p:cNvPr>
                  <p:cNvSpPr txBox="1"/>
                  <p:nvPr/>
                </p:nvSpPr>
                <p:spPr>
                  <a:xfrm>
                    <a:off x="6263434" y="4733712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31C64D1A-F11D-2C49-8F0D-D8E2132D14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3434" y="4733712"/>
                    <a:ext cx="149512" cy="153888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7692" r="-30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6291813-9345-0441-96A2-A86C77B25991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118" y="5263712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0" name="TextBox 149">
                    <a:extLst>
                      <a:ext uri="{FF2B5EF4-FFF2-40B4-BE49-F238E27FC236}">
                        <a16:creationId xmlns:a16="http://schemas.microsoft.com/office/drawing/2014/main" id="{F6291813-9345-0441-96A2-A86C77B259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118" y="5263712"/>
                    <a:ext cx="149512" cy="153888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7692" r="-30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44AEEC35-CEBA-3047-AA73-FB048FC98561}"/>
                      </a:ext>
                    </a:extLst>
                  </p:cNvPr>
                  <p:cNvSpPr txBox="1"/>
                  <p:nvPr/>
                </p:nvSpPr>
                <p:spPr>
                  <a:xfrm>
                    <a:off x="5520093" y="4735465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1" name="TextBox 150">
                    <a:extLst>
                      <a:ext uri="{FF2B5EF4-FFF2-40B4-BE49-F238E27FC236}">
                        <a16:creationId xmlns:a16="http://schemas.microsoft.com/office/drawing/2014/main" id="{44AEEC35-CEBA-3047-AA73-FB048FC985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0093" y="4735465"/>
                    <a:ext cx="149512" cy="15388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6667" r="-4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514DE6E-E2AA-B44C-A197-0109A6FF442A}"/>
                      </a:ext>
                    </a:extLst>
                  </p:cNvPr>
                  <p:cNvSpPr txBox="1"/>
                  <p:nvPr/>
                </p:nvSpPr>
                <p:spPr>
                  <a:xfrm>
                    <a:off x="6023801" y="4731678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8514DE6E-E2AA-B44C-A197-0109A6FF44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3801" y="4731678"/>
                    <a:ext cx="149512" cy="153888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7692" r="-38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7BCAFFA5-6B29-ED4D-A4E8-CB439AE5DD10}"/>
                      </a:ext>
                    </a:extLst>
                  </p:cNvPr>
                  <p:cNvSpPr txBox="1"/>
                  <p:nvPr/>
                </p:nvSpPr>
                <p:spPr>
                  <a:xfrm>
                    <a:off x="6253840" y="4964786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7BCAFFA5-6B29-ED4D-A4E8-CB439AE5DD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3840" y="4964786"/>
                    <a:ext cx="149512" cy="153888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16667" r="-4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876BC758-5057-624F-9037-D960AE5BC082}"/>
                      </a:ext>
                    </a:extLst>
                  </p:cNvPr>
                  <p:cNvSpPr txBox="1"/>
                  <p:nvPr/>
                </p:nvSpPr>
                <p:spPr>
                  <a:xfrm>
                    <a:off x="6586830" y="5021878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876BC758-5057-624F-9037-D960AE5BC0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6830" y="5021878"/>
                    <a:ext cx="149512" cy="128489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8333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AB2CD582-A63E-0D4E-A9F4-03E4A9D4C743}"/>
                      </a:ext>
                    </a:extLst>
                  </p:cNvPr>
                  <p:cNvSpPr txBox="1"/>
                  <p:nvPr/>
                </p:nvSpPr>
                <p:spPr>
                  <a:xfrm>
                    <a:off x="6806306" y="5023576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AB2CD582-A63E-0D4E-A9F4-03E4A9D4C7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6306" y="5023576"/>
                    <a:ext cx="149512" cy="12848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10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E4A73FAC-BDBD-6146-9489-C1ABEB830BB6}"/>
                      </a:ext>
                    </a:extLst>
                  </p:cNvPr>
                  <p:cNvSpPr txBox="1"/>
                  <p:nvPr/>
                </p:nvSpPr>
                <p:spPr>
                  <a:xfrm>
                    <a:off x="7050385" y="5021877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E4A73FAC-BDBD-6146-9489-C1ABEB830B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0385" y="5021877"/>
                    <a:ext cx="149512" cy="12848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7FFFD0CF-FC54-094B-BE90-91847B6601CB}"/>
                      </a:ext>
                    </a:extLst>
                  </p:cNvPr>
                  <p:cNvSpPr txBox="1"/>
                  <p:nvPr/>
                </p:nvSpPr>
                <p:spPr>
                  <a:xfrm>
                    <a:off x="7256504" y="5310505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7FFFD0CF-FC54-094B-BE90-91847B6601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6504" y="5310505"/>
                    <a:ext cx="149512" cy="128489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27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832A262F-9958-FB4F-8003-32F4B3F4DB79}"/>
                      </a:ext>
                    </a:extLst>
                  </p:cNvPr>
                  <p:cNvSpPr txBox="1"/>
                  <p:nvPr/>
                </p:nvSpPr>
                <p:spPr>
                  <a:xfrm>
                    <a:off x="6802441" y="4742582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832A262F-9958-FB4F-8003-32F4B3F4DB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2441" y="4742582"/>
                    <a:ext cx="149512" cy="128489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r="-8333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6DC42460-0B4A-7F4B-8CE5-6D337ED04F4D}"/>
                      </a:ext>
                    </a:extLst>
                  </p:cNvPr>
                  <p:cNvSpPr txBox="1"/>
                  <p:nvPr/>
                </p:nvSpPr>
                <p:spPr>
                  <a:xfrm>
                    <a:off x="7258148" y="4748327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6DC42460-0B4A-7F4B-8CE5-6D337ED04F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8148" y="4748327"/>
                    <a:ext cx="149512" cy="12848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8333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54D185E2-5D92-084B-A39B-F2FADAFBAA67}"/>
                      </a:ext>
                    </a:extLst>
                  </p:cNvPr>
                  <p:cNvSpPr txBox="1"/>
                  <p:nvPr/>
                </p:nvSpPr>
                <p:spPr>
                  <a:xfrm>
                    <a:off x="7256843" y="5020171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54D185E2-5D92-084B-A39B-F2FADAFBAA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6843" y="5020171"/>
                    <a:ext cx="149512" cy="128489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27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68C8F3F1-F396-4A44-A99F-E8EC1F4B62FB}"/>
                      </a:ext>
                    </a:extLst>
                  </p:cNvPr>
                  <p:cNvSpPr txBox="1"/>
                  <p:nvPr/>
                </p:nvSpPr>
                <p:spPr>
                  <a:xfrm>
                    <a:off x="6581260" y="5306487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68C8F3F1-F396-4A44-A99F-E8EC1F4B62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1260" y="5306487"/>
                    <a:ext cx="149512" cy="12848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B9AC1152-6261-644F-AD34-09B6A59830E6}"/>
                      </a:ext>
                    </a:extLst>
                  </p:cNvPr>
                  <p:cNvSpPr txBox="1"/>
                  <p:nvPr/>
                </p:nvSpPr>
                <p:spPr>
                  <a:xfrm>
                    <a:off x="6802441" y="5304465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B9AC1152-6261-644F-AD34-09B6A59830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2441" y="5304465"/>
                    <a:ext cx="149512" cy="128489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r="-8333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340D80C4-A6BA-EE41-8CC8-A874B142C057}"/>
                      </a:ext>
                    </a:extLst>
                  </p:cNvPr>
                  <p:cNvSpPr txBox="1"/>
                  <p:nvPr/>
                </p:nvSpPr>
                <p:spPr>
                  <a:xfrm>
                    <a:off x="6574575" y="4744573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340D80C4-A6BA-EE41-8CC8-A874B142C0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4575" y="4744573"/>
                    <a:ext cx="149512" cy="128489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8333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E5FB9E2E-E4A4-F74B-9BA2-A91BACA28E28}"/>
                      </a:ext>
                    </a:extLst>
                  </p:cNvPr>
                  <p:cNvSpPr txBox="1"/>
                  <p:nvPr/>
                </p:nvSpPr>
                <p:spPr>
                  <a:xfrm>
                    <a:off x="7047496" y="4745937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E5FB9E2E-E4A4-F74B-9BA2-A91BACA28E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7496" y="4745937"/>
                    <a:ext cx="149512" cy="12848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DE917863-53E8-AD4A-A559-11D9AAC31126}"/>
                      </a:ext>
                    </a:extLst>
                  </p:cNvPr>
                  <p:cNvSpPr txBox="1"/>
                  <p:nvPr/>
                </p:nvSpPr>
                <p:spPr>
                  <a:xfrm>
                    <a:off x="7044752" y="5316637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DE917863-53E8-AD4A-A559-11D9AAC311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4752" y="5316637"/>
                    <a:ext cx="149512" cy="128489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8333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09469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Decision Tree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57200" y="926507"/>
                <a:ext cx="8562975" cy="53824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1pPr>
                <a:lvl2pPr marL="171450" indent="-17145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+mn-lt"/>
                    <a:ea typeface="Tahoma" panose="020B0604030504040204" pitchFamily="34" charset="0"/>
                    <a:cs typeface="Tahoma" panose="020B0604030504040204" pitchFamily="34" charset="0"/>
                  </a:rPr>
                  <a:t>The decision tree segments the players into three regions of predictor space</a:t>
                </a:r>
              </a:p>
              <a:p>
                <a:pPr marL="1258888" lvl="2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dirty="0" smtClean="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𝑋</m:t>
                        </m:r>
                      </m:e>
                    </m:d>
                    <m:r>
                      <a:rPr lang="en-US" sz="1600" b="0" i="1" dirty="0" smtClean="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𝑌𝑒𝑎𝑟𝑠</m:t>
                    </m:r>
                    <m:r>
                      <a:rPr lang="en-US" sz="1600" b="0" i="1" dirty="0" smtClean="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&lt;4.5}</m:t>
                    </m:r>
                  </m:oMath>
                </a14:m>
                <a:endParaRPr lang="en-US" sz="1600" b="0" dirty="0">
                  <a:solidFill>
                    <a:srgbClr val="000000"/>
                  </a:solidFill>
                  <a:latin typeface="+mn-lt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258888" lvl="2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rgbClr val="000000"/>
                            </a:solidFill>
                            <a:latin typeface="Cambria Math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srgbClr val="000000"/>
                            </a:solidFill>
                            <a:latin typeface="Cambria Math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𝑋</m:t>
                        </m:r>
                      </m:e>
                    </m:d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𝑌𝑒𝑎𝑟𝑠</m:t>
                    </m:r>
                    <m:r>
                      <a:rPr lang="en-US" sz="1600" b="0" i="1" dirty="0" smtClean="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≥</m:t>
                    </m:r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4.5</m:t>
                    </m:r>
                    <m:r>
                      <a:rPr lang="en-US" sz="1600" b="0" i="1" dirty="0" smtClean="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, </m:t>
                    </m:r>
                    <m:r>
                      <a:rPr lang="en-US" sz="1600" b="0" i="1" dirty="0" smtClean="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𝐻𝑖𝑡𝑠</m:t>
                    </m:r>
                    <m:r>
                      <a:rPr lang="en-US" sz="1600" b="0" i="1" dirty="0" smtClean="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&lt;117.5}</m:t>
                    </m:r>
                  </m:oMath>
                </a14:m>
                <a:endParaRPr lang="en-US" sz="1600" dirty="0">
                  <a:solidFill>
                    <a:srgbClr val="000000"/>
                  </a:solidFill>
                  <a:latin typeface="+mn-lt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258888" lvl="2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rgbClr val="000000"/>
                            </a:solidFill>
                            <a:latin typeface="Cambria Math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3</m:t>
                        </m:r>
                      </m:sub>
                    </m:sSub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srgbClr val="000000"/>
                            </a:solidFill>
                            <a:latin typeface="Cambria Math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𝑋</m:t>
                        </m:r>
                      </m:e>
                    </m:d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𝑌𝑒𝑎𝑟</m:t>
                    </m:r>
                    <m:r>
                      <a:rPr lang="en-US" sz="1600" b="0" i="1" dirty="0" smtClean="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𝑠</m:t>
                    </m:r>
                    <m:r>
                      <a:rPr lang="en-US" sz="1600" b="0" i="1" dirty="0" smtClean="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≥4.5, </m:t>
                    </m:r>
                    <m:r>
                      <a:rPr lang="en-US" sz="1600" b="0" i="1" dirty="0" smtClean="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𝐻𝑖𝑡𝑠</m:t>
                    </m:r>
                    <m:r>
                      <a:rPr lang="en-US" sz="1600" b="0" i="1" dirty="0" smtClean="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≥117.5}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+mn-lt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26507"/>
                <a:ext cx="8562975" cy="5382445"/>
              </a:xfrm>
              <a:prstGeom prst="rect">
                <a:avLst/>
              </a:prstGeom>
              <a:blipFill>
                <a:blip r:embed="rId3"/>
                <a:stretch>
                  <a:fillRect t="-2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79D88AD-6A9F-4191-B4C7-594FA3DA965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0" y="2745219"/>
            <a:ext cx="3119451" cy="3199551"/>
          </a:xfrm>
          <a:prstGeom prst="rect">
            <a:avLst/>
          </a:prstGeom>
        </p:spPr>
      </p:pic>
      <p:sp>
        <p:nvSpPr>
          <p:cNvPr id="7" name="TextBox 17411">
            <a:extLst>
              <a:ext uri="{FF2B5EF4-FFF2-40B4-BE49-F238E27FC236}">
                <a16:creationId xmlns:a16="http://schemas.microsoft.com/office/drawing/2014/main" id="{736977AE-AA38-4E59-9BC8-FC59B29A7BAC}"/>
              </a:ext>
            </a:extLst>
          </p:cNvPr>
          <p:cNvSpPr txBox="1"/>
          <p:nvPr/>
        </p:nvSpPr>
        <p:spPr>
          <a:xfrm>
            <a:off x="304800" y="6308953"/>
            <a:ext cx="830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2">
                    <a:lumMod val="1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: A Introduction to Statistical Learning with Application in R, Trever Hastie and Rob </a:t>
            </a:r>
            <a:r>
              <a:rPr lang="en-US" sz="800" dirty="0" err="1">
                <a:solidFill>
                  <a:schemeClr val="bg2">
                    <a:lumMod val="10000"/>
                  </a:schemeClr>
                </a:solidFill>
              </a:rPr>
              <a:t>Tibshirani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1125596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Decision tree overfit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70</a:t>
            </a:fld>
            <a:endParaRPr lang="en-US" altLang="en-US" dirty="0"/>
          </a:p>
        </p:txBody>
      </p:sp>
      <p:sp>
        <p:nvSpPr>
          <p:cNvPr id="9" name="TextBox 17411">
            <a:extLst>
              <a:ext uri="{FF2B5EF4-FFF2-40B4-BE49-F238E27FC236}">
                <a16:creationId xmlns:a16="http://schemas.microsoft.com/office/drawing/2014/main" id="{5D2B19BF-E599-4D8E-AADA-B1F9BE5EC80D}"/>
              </a:ext>
            </a:extLst>
          </p:cNvPr>
          <p:cNvSpPr txBox="1"/>
          <p:nvPr/>
        </p:nvSpPr>
        <p:spPr>
          <a:xfrm>
            <a:off x="304800" y="6308953"/>
            <a:ext cx="830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2">
                    <a:lumMod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: A Introduction to Statistical Learning with Application in R, Trever Hastie and Rob </a:t>
            </a:r>
            <a:r>
              <a:rPr lang="en-US" sz="800" dirty="0" err="1">
                <a:solidFill>
                  <a:schemeClr val="bg2">
                    <a:lumMod val="10000"/>
                  </a:schemeClr>
                </a:solidFill>
              </a:rPr>
              <a:t>Tibshirani</a:t>
            </a:r>
            <a:endParaRPr lang="en-US" sz="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A9203D-DA2A-874F-91E3-3548757EB5C2}"/>
              </a:ext>
            </a:extLst>
          </p:cNvPr>
          <p:cNvSpPr/>
          <p:nvPr/>
        </p:nvSpPr>
        <p:spPr>
          <a:xfrm>
            <a:off x="386947" y="3338251"/>
            <a:ext cx="44231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b="1" dirty="0">
                <a:solidFill>
                  <a:srgbClr val="FF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As a result, not a good solution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4140DC6-7A68-3245-B0CF-97BDFA42C4B8}"/>
              </a:ext>
            </a:extLst>
          </p:cNvPr>
          <p:cNvSpPr/>
          <p:nvPr/>
        </p:nvSpPr>
        <p:spPr>
          <a:xfrm>
            <a:off x="397669" y="793523"/>
            <a:ext cx="8593931" cy="27116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Often performs well for training data, likely </a:t>
            </a:r>
            <a:r>
              <a:rPr lang="en-US" sz="1800" i="1" dirty="0">
                <a:solidFill>
                  <a:srgbClr val="0000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overfit</a:t>
            </a: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 the data, 		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Bad out-of-sample performance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For smaller trees, we have less chance of overfitting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One solution is that we grow the tree as long as the decrease in RSS due to each split exceed some threshold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smaller tree might be too </a:t>
            </a:r>
            <a:r>
              <a:rPr lang="en-US" sz="1800" dirty="0">
                <a:solidFill>
                  <a:srgbClr val="0000CC"/>
                </a:solidFill>
                <a:ea typeface="Tahoma" panose="020B0604030504040204" pitchFamily="34" charset="0"/>
                <a:cs typeface="Tahoma" panose="020B0604030504040204" pitchFamily="34" charset="0"/>
              </a:rPr>
              <a:t>short-sighted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A seemingly worthless split early on, might be followed by a very good split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66F880-5CF8-F14A-9701-FEC19946A5CA}"/>
              </a:ext>
            </a:extLst>
          </p:cNvPr>
          <p:cNvGrpSpPr/>
          <p:nvPr/>
        </p:nvGrpSpPr>
        <p:grpSpPr>
          <a:xfrm>
            <a:off x="4724400" y="3698019"/>
            <a:ext cx="2819400" cy="2418116"/>
            <a:chOff x="4724400" y="3698019"/>
            <a:chExt cx="2819400" cy="241811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F21546F-937D-C14B-9F83-162894E1041E}"/>
                </a:ext>
              </a:extLst>
            </p:cNvPr>
            <p:cNvGrpSpPr/>
            <p:nvPr/>
          </p:nvGrpSpPr>
          <p:grpSpPr>
            <a:xfrm>
              <a:off x="5457378" y="3698019"/>
              <a:ext cx="2086421" cy="1845081"/>
              <a:chOff x="5457378" y="3698019"/>
              <a:chExt cx="2086421" cy="1845081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13DA48E-E25E-4EAB-9687-6A8BD6BD53C8}"/>
                  </a:ext>
                </a:extLst>
              </p:cNvPr>
              <p:cNvSpPr/>
              <p:nvPr/>
            </p:nvSpPr>
            <p:spPr>
              <a:xfrm>
                <a:off x="5457378" y="3698019"/>
                <a:ext cx="2086421" cy="18450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1363279-4941-4C87-869C-1A8F963B1EAC}"/>
                  </a:ext>
                </a:extLst>
              </p:cNvPr>
              <p:cNvCxnSpPr/>
              <p:nvPr/>
            </p:nvCxnSpPr>
            <p:spPr>
              <a:xfrm>
                <a:off x="6499503" y="3698019"/>
                <a:ext cx="0" cy="184508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ED18616-F7F1-4BF0-A6D2-A194ADA83FEC}"/>
                  </a:ext>
                </a:extLst>
              </p:cNvPr>
              <p:cNvSpPr/>
              <p:nvPr/>
            </p:nvSpPr>
            <p:spPr>
              <a:xfrm>
                <a:off x="5457379" y="3707583"/>
                <a:ext cx="1042121" cy="92252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11061C5-798E-4812-A825-B049B3578C64}"/>
                  </a:ext>
                </a:extLst>
              </p:cNvPr>
              <p:cNvSpPr/>
              <p:nvPr/>
            </p:nvSpPr>
            <p:spPr>
              <a:xfrm>
                <a:off x="6499498" y="3707583"/>
                <a:ext cx="1044301" cy="922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2CBDCC0-8413-5F43-B319-A1C41255F7C5}"/>
                </a:ext>
              </a:extLst>
            </p:cNvPr>
            <p:cNvGrpSpPr/>
            <p:nvPr/>
          </p:nvGrpSpPr>
          <p:grpSpPr>
            <a:xfrm>
              <a:off x="4724400" y="3781517"/>
              <a:ext cx="2819400" cy="2334618"/>
              <a:chOff x="4724400" y="3781517"/>
              <a:chExt cx="2819400" cy="2334618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A4ECD6B-D94A-416B-A69F-BE2871764E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6231446" y="5814823"/>
                <a:ext cx="405180" cy="301312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6FBF651-746D-4C33-A3A1-95A7396755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4724400" y="4382350"/>
                <a:ext cx="321790" cy="417621"/>
              </a:xfrm>
              <a:prstGeom prst="rect">
                <a:avLst/>
              </a:prstGeom>
            </p:spPr>
          </p:pic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BA6C3DA-2C6A-4AF2-87F0-433D38EC8A66}"/>
                  </a:ext>
                </a:extLst>
              </p:cNvPr>
              <p:cNvCxnSpPr>
                <a:cxnSpLocks/>
                <a:stCxn id="6" idx="1"/>
                <a:endCxn id="6" idx="3"/>
              </p:cNvCxnSpPr>
              <p:nvPr/>
            </p:nvCxnSpPr>
            <p:spPr>
              <a:xfrm>
                <a:off x="5457378" y="4620559"/>
                <a:ext cx="2086421" cy="0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6F06031-74B2-444D-AD19-CD55EC436CF3}"/>
                  </a:ext>
                </a:extLst>
              </p:cNvPr>
              <p:cNvSpPr/>
              <p:nvPr/>
            </p:nvSpPr>
            <p:spPr>
              <a:xfrm>
                <a:off x="6499499" y="4620539"/>
                <a:ext cx="1044301" cy="922520"/>
              </a:xfrm>
              <a:prstGeom prst="rect">
                <a:avLst/>
              </a:prstGeom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2C8C1BFF-4F83-4683-8EFE-AC48A355302C}"/>
                  </a:ext>
                </a:extLst>
              </p:cNvPr>
              <p:cNvSpPr/>
              <p:nvPr/>
            </p:nvSpPr>
            <p:spPr>
              <a:xfrm>
                <a:off x="5457378" y="4623546"/>
                <a:ext cx="1044301" cy="922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059AA2D8-E595-43B3-9CC8-B35876160FCA}"/>
                      </a:ext>
                    </a:extLst>
                  </p:cNvPr>
                  <p:cNvSpPr txBox="1"/>
                  <p:nvPr/>
                </p:nvSpPr>
                <p:spPr>
                  <a:xfrm>
                    <a:off x="5541022" y="4060813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059AA2D8-E595-43B3-9CC8-B35876160F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41022" y="4060813"/>
                    <a:ext cx="149512" cy="12848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D746AAF-1D45-4D19-A67F-861A4F17CE50}"/>
                      </a:ext>
                    </a:extLst>
                  </p:cNvPr>
                  <p:cNvSpPr txBox="1"/>
                  <p:nvPr/>
                </p:nvSpPr>
                <p:spPr>
                  <a:xfrm>
                    <a:off x="5760498" y="4062511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D746AAF-1D45-4D19-A67F-861A4F17CE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60498" y="4062511"/>
                    <a:ext cx="149512" cy="12848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8333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54490186-CF7E-4CB0-A845-DD47FBC8B25F}"/>
                      </a:ext>
                    </a:extLst>
                  </p:cNvPr>
                  <p:cNvSpPr txBox="1"/>
                  <p:nvPr/>
                </p:nvSpPr>
                <p:spPr>
                  <a:xfrm>
                    <a:off x="6004577" y="4060812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54490186-CF7E-4CB0-A845-DD47FBC8B2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4577" y="4060812"/>
                    <a:ext cx="149512" cy="12848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BFFF027-809E-4B69-92C0-E45026EDA839}"/>
                      </a:ext>
                    </a:extLst>
                  </p:cNvPr>
                  <p:cNvSpPr txBox="1"/>
                  <p:nvPr/>
                </p:nvSpPr>
                <p:spPr>
                  <a:xfrm>
                    <a:off x="6210696" y="4349440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BBFFF027-809E-4B69-92C0-E45026EDA8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0696" y="4349440"/>
                    <a:ext cx="149512" cy="12848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3877137-FEF0-40ED-99B4-DF18E6DA12CC}"/>
                      </a:ext>
                    </a:extLst>
                  </p:cNvPr>
                  <p:cNvSpPr txBox="1"/>
                  <p:nvPr/>
                </p:nvSpPr>
                <p:spPr>
                  <a:xfrm>
                    <a:off x="5756633" y="3781517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F3877137-FEF0-40ED-99B4-DF18E6DA12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6633" y="3781517"/>
                    <a:ext cx="149512" cy="12848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E2F24924-1AF0-444E-8911-704F43931797}"/>
                      </a:ext>
                    </a:extLst>
                  </p:cNvPr>
                  <p:cNvSpPr txBox="1"/>
                  <p:nvPr/>
                </p:nvSpPr>
                <p:spPr>
                  <a:xfrm>
                    <a:off x="6212340" y="3787262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E2F24924-1AF0-444E-8911-704F439317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2340" y="3787262"/>
                    <a:ext cx="149512" cy="12848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27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116A82DA-CF7B-496F-BCC6-F8EDCD6675D4}"/>
                      </a:ext>
                    </a:extLst>
                  </p:cNvPr>
                  <p:cNvSpPr txBox="1"/>
                  <p:nvPr/>
                </p:nvSpPr>
                <p:spPr>
                  <a:xfrm>
                    <a:off x="6815805" y="4038600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116A82DA-CF7B-496F-BCC6-F8EDCD6675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5805" y="4038600"/>
                    <a:ext cx="149512" cy="15388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6667" r="-4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0283DCA2-0F73-46C5-94BA-745C9321DAFE}"/>
                      </a:ext>
                    </a:extLst>
                  </p:cNvPr>
                  <p:cNvSpPr txBox="1"/>
                  <p:nvPr/>
                </p:nvSpPr>
                <p:spPr>
                  <a:xfrm>
                    <a:off x="6211035" y="4059106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0283DCA2-0F73-46C5-94BA-745C9321DAF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11035" y="4059106"/>
                    <a:ext cx="149512" cy="12848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A4E8397-6D63-4274-A6A8-C1A19E90C548}"/>
                      </a:ext>
                    </a:extLst>
                  </p:cNvPr>
                  <p:cNvSpPr txBox="1"/>
                  <p:nvPr/>
                </p:nvSpPr>
                <p:spPr>
                  <a:xfrm>
                    <a:off x="5535452" y="4345422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A4E8397-6D63-4274-A6A8-C1A19E90C5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5452" y="4345422"/>
                    <a:ext cx="149512" cy="12848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38C7D3AE-D459-42D4-A655-E606FB197D19}"/>
                      </a:ext>
                    </a:extLst>
                  </p:cNvPr>
                  <p:cNvSpPr txBox="1"/>
                  <p:nvPr/>
                </p:nvSpPr>
                <p:spPr>
                  <a:xfrm>
                    <a:off x="6820707" y="4327224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38C7D3AE-D459-42D4-A655-E606FB197D1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20707" y="4327224"/>
                    <a:ext cx="149512" cy="15388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7692" r="-30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607635F2-9A52-4E6F-8685-09D566E4434D}"/>
                      </a:ext>
                    </a:extLst>
                  </p:cNvPr>
                  <p:cNvSpPr txBox="1"/>
                  <p:nvPr/>
                </p:nvSpPr>
                <p:spPr>
                  <a:xfrm>
                    <a:off x="5756633" y="4343400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607635F2-9A52-4E6F-8685-09D566E443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6633" y="4343400"/>
                    <a:ext cx="149512" cy="12848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6A810BA8-00AA-4D29-A3F0-B25814220938}"/>
                      </a:ext>
                    </a:extLst>
                  </p:cNvPr>
                  <p:cNvSpPr txBox="1"/>
                  <p:nvPr/>
                </p:nvSpPr>
                <p:spPr>
                  <a:xfrm>
                    <a:off x="5528767" y="3783508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6A810BA8-00AA-4D29-A3F0-B258142209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8767" y="3783508"/>
                    <a:ext cx="149512" cy="12848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2419B6FD-F012-421F-839A-02C2D7BDCBE5}"/>
                      </a:ext>
                    </a:extLst>
                  </p:cNvPr>
                  <p:cNvSpPr txBox="1"/>
                  <p:nvPr/>
                </p:nvSpPr>
                <p:spPr>
                  <a:xfrm>
                    <a:off x="6001688" y="3784872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2419B6FD-F012-421F-839A-02C2D7BDCB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01688" y="3784872"/>
                    <a:ext cx="149512" cy="12848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8333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C6F6FCEC-5D35-4140-8465-063CF9553B43}"/>
                      </a:ext>
                    </a:extLst>
                  </p:cNvPr>
                  <p:cNvSpPr txBox="1"/>
                  <p:nvPr/>
                </p:nvSpPr>
                <p:spPr>
                  <a:xfrm>
                    <a:off x="6819609" y="3804004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C6F6FCEC-5D35-4140-8465-063CF9553B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9609" y="3804004"/>
                    <a:ext cx="149512" cy="15388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7692" t="-8333" r="-30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A034E13C-6E25-400C-AD7E-17E72A5D93D1}"/>
                      </a:ext>
                    </a:extLst>
                  </p:cNvPr>
                  <p:cNvSpPr txBox="1"/>
                  <p:nvPr/>
                </p:nvSpPr>
                <p:spPr>
                  <a:xfrm>
                    <a:off x="6564894" y="4048538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A034E13C-6E25-400C-AD7E-17E72A5D93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64894" y="4048538"/>
                    <a:ext cx="149512" cy="153888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7692" r="-30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5FABAC58-85C0-42AF-BB98-A51B5C3E254F}"/>
                      </a:ext>
                    </a:extLst>
                  </p:cNvPr>
                  <p:cNvSpPr txBox="1"/>
                  <p:nvPr/>
                </p:nvSpPr>
                <p:spPr>
                  <a:xfrm>
                    <a:off x="7058541" y="4046032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5FABAC58-85C0-42AF-BB98-A51B5C3E25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8541" y="4046032"/>
                    <a:ext cx="149512" cy="153888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5385" r="-30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7481CAC9-EF30-4902-B539-52640CDBDCAE}"/>
                      </a:ext>
                    </a:extLst>
                  </p:cNvPr>
                  <p:cNvSpPr txBox="1"/>
                  <p:nvPr/>
                </p:nvSpPr>
                <p:spPr>
                  <a:xfrm>
                    <a:off x="7056908" y="4330570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7481CAC9-EF30-4902-B539-52640CDBDCA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6908" y="4330570"/>
                    <a:ext cx="149512" cy="15388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6667" r="-4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6ADFF77-834C-4CAE-B0F3-F345CD1A555B}"/>
                      </a:ext>
                    </a:extLst>
                  </p:cNvPr>
                  <p:cNvSpPr txBox="1"/>
                  <p:nvPr/>
                </p:nvSpPr>
                <p:spPr>
                  <a:xfrm>
                    <a:off x="7299602" y="4341912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D6ADFF77-834C-4CAE-B0F3-F345CD1A55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9602" y="4341912"/>
                    <a:ext cx="149512" cy="153888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7692" r="-30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76F538F0-E710-4729-AC93-9CE68B2FF3DF}"/>
                      </a:ext>
                    </a:extLst>
                  </p:cNvPr>
                  <p:cNvSpPr txBox="1"/>
                  <p:nvPr/>
                </p:nvSpPr>
                <p:spPr>
                  <a:xfrm>
                    <a:off x="7296541" y="3806038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76F538F0-E710-4729-AC93-9CE68B2FF3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96541" y="3806038"/>
                    <a:ext cx="149512" cy="153888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6667" t="-8333" r="-4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52CBD713-21E5-402B-9C84-5D94A05C7439}"/>
                      </a:ext>
                    </a:extLst>
                  </p:cNvPr>
                  <p:cNvSpPr txBox="1"/>
                  <p:nvPr/>
                </p:nvSpPr>
                <p:spPr>
                  <a:xfrm>
                    <a:off x="6545225" y="4336038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52CBD713-21E5-402B-9C84-5D94A05C74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45225" y="4336038"/>
                    <a:ext cx="149512" cy="153888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7692" r="-38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80A0BA23-3B3E-4BF8-8D42-A683CF961C00}"/>
                      </a:ext>
                    </a:extLst>
                  </p:cNvPr>
                  <p:cNvSpPr txBox="1"/>
                  <p:nvPr/>
                </p:nvSpPr>
                <p:spPr>
                  <a:xfrm>
                    <a:off x="6553200" y="3807791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80A0BA23-3B3E-4BF8-8D42-A683CF961C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3200" y="3807791"/>
                    <a:ext cx="149512" cy="153888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l="-16667" r="-3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1B90108-D4B2-4E5A-B475-D5DD5BAA1A7B}"/>
                      </a:ext>
                    </a:extLst>
                  </p:cNvPr>
                  <p:cNvSpPr txBox="1"/>
                  <p:nvPr/>
                </p:nvSpPr>
                <p:spPr>
                  <a:xfrm>
                    <a:off x="7056908" y="3804004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D1B90108-D4B2-4E5A-B475-D5DD5BAA1A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6908" y="3804004"/>
                    <a:ext cx="149512" cy="153888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6667" t="-8333" r="-4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AC7E1AF4-DF05-4EA5-A2C0-3D07D4988E25}"/>
                      </a:ext>
                    </a:extLst>
                  </p:cNvPr>
                  <p:cNvSpPr txBox="1"/>
                  <p:nvPr/>
                </p:nvSpPr>
                <p:spPr>
                  <a:xfrm>
                    <a:off x="5879076" y="5593876"/>
                    <a:ext cx="131675" cy="17988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400" b="0" dirty="0"/>
                  </a:p>
                </p:txBody>
              </p:sp>
            </mc:Choice>
            <mc:Fallback xmlns="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AC7E1AF4-DF05-4EA5-A2C0-3D07D4988E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9076" y="5593876"/>
                    <a:ext cx="131675" cy="179886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27273" r="-27273" b="-1875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A0920862-DD5B-46B9-8204-649F26FAA1D3}"/>
                      </a:ext>
                    </a:extLst>
                  </p:cNvPr>
                  <p:cNvSpPr txBox="1"/>
                  <p:nvPr/>
                </p:nvSpPr>
                <p:spPr>
                  <a:xfrm>
                    <a:off x="5239314" y="4931842"/>
                    <a:ext cx="131675" cy="17988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sz="1400" b="0" dirty="0"/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A0920862-DD5B-46B9-8204-649F26FAA1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39314" y="4931842"/>
                    <a:ext cx="131675" cy="179886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36364" r="-2727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05924AA9-130C-4792-B55B-B3D7575D7FA7}"/>
                      </a:ext>
                    </a:extLst>
                  </p:cNvPr>
                  <p:cNvSpPr txBox="1"/>
                  <p:nvPr/>
                </p:nvSpPr>
                <p:spPr>
                  <a:xfrm>
                    <a:off x="5243687" y="3999558"/>
                    <a:ext cx="131675" cy="17988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b="0" dirty="0"/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05924AA9-130C-4792-B55B-B3D7575D7F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43687" y="3999558"/>
                    <a:ext cx="131675" cy="179886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27273" r="-27273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3028C91-DEF2-4B4C-9629-789AA8A595CC}"/>
                      </a:ext>
                    </a:extLst>
                  </p:cNvPr>
                  <p:cNvSpPr txBox="1"/>
                  <p:nvPr/>
                </p:nvSpPr>
                <p:spPr>
                  <a:xfrm>
                    <a:off x="6950032" y="5597254"/>
                    <a:ext cx="131675" cy="17988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sz="1400" b="0" dirty="0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3028C91-DEF2-4B4C-9629-789AA8A595C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50032" y="5597254"/>
                    <a:ext cx="131675" cy="179886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l="-25000" r="-25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EED4138A-8634-42EC-A711-F1B8318B4500}"/>
                      </a:ext>
                    </a:extLst>
                  </p:cNvPr>
                  <p:cNvSpPr txBox="1"/>
                  <p:nvPr/>
                </p:nvSpPr>
                <p:spPr>
                  <a:xfrm>
                    <a:off x="5998944" y="4355572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EED4138A-8634-42EC-A711-F1B8318B45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98944" y="4355572"/>
                    <a:ext cx="149512" cy="12848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58C42D32-4E30-B34F-9F35-A49C9C8816CE}"/>
                      </a:ext>
                    </a:extLst>
                  </p:cNvPr>
                  <p:cNvSpPr txBox="1"/>
                  <p:nvPr/>
                </p:nvSpPr>
                <p:spPr>
                  <a:xfrm>
                    <a:off x="7286947" y="4037112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58C42D32-4E30-B34F-9F35-A49C9C8816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6947" y="4037112"/>
                    <a:ext cx="149512" cy="153888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7692" r="-30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C37856A8-80E0-3241-BBAF-DB7079870942}"/>
                      </a:ext>
                    </a:extLst>
                  </p:cNvPr>
                  <p:cNvSpPr txBox="1"/>
                  <p:nvPr/>
                </p:nvSpPr>
                <p:spPr>
                  <a:xfrm>
                    <a:off x="5782698" y="4966274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C37856A8-80E0-3241-BBAF-DB70798709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2698" y="4966274"/>
                    <a:ext cx="149512" cy="153888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l="-7692" r="-30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763A7C5E-9BD8-484D-8E16-AABAFC514902}"/>
                      </a:ext>
                    </a:extLst>
                  </p:cNvPr>
                  <p:cNvSpPr txBox="1"/>
                  <p:nvPr/>
                </p:nvSpPr>
                <p:spPr>
                  <a:xfrm>
                    <a:off x="5787600" y="5254898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763A7C5E-9BD8-484D-8E16-AABAFC5149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7600" y="5254898"/>
                    <a:ext cx="149512" cy="153888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l="-18182" r="-454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FC263353-0A6E-7E4E-B63D-AAB13C554D2C}"/>
                      </a:ext>
                    </a:extLst>
                  </p:cNvPr>
                  <p:cNvSpPr txBox="1"/>
                  <p:nvPr/>
                </p:nvSpPr>
                <p:spPr>
                  <a:xfrm>
                    <a:off x="5786502" y="4731678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FC263353-0A6E-7E4E-B63D-AAB13C554D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6502" y="4731678"/>
                    <a:ext cx="149512" cy="153888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8182" r="-454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4C5B2679-F593-3046-ABC0-7108A59C46E6}"/>
                      </a:ext>
                    </a:extLst>
                  </p:cNvPr>
                  <p:cNvSpPr txBox="1"/>
                  <p:nvPr/>
                </p:nvSpPr>
                <p:spPr>
                  <a:xfrm>
                    <a:off x="5531787" y="4976212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4C5B2679-F593-3046-ABC0-7108A59C46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31787" y="4976212"/>
                    <a:ext cx="149512" cy="153888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16667" r="-4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9B9A528B-938D-8E40-A9B7-65A2CCB823BB}"/>
                      </a:ext>
                    </a:extLst>
                  </p:cNvPr>
                  <p:cNvSpPr txBox="1"/>
                  <p:nvPr/>
                </p:nvSpPr>
                <p:spPr>
                  <a:xfrm>
                    <a:off x="6025434" y="4973706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9B9A528B-938D-8E40-A9B7-65A2CCB823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5434" y="4973706"/>
                    <a:ext cx="149512" cy="153888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7692" r="-38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2715AF66-6D7E-AD4C-99BA-4645471D7374}"/>
                      </a:ext>
                    </a:extLst>
                  </p:cNvPr>
                  <p:cNvSpPr txBox="1"/>
                  <p:nvPr/>
                </p:nvSpPr>
                <p:spPr>
                  <a:xfrm>
                    <a:off x="6023801" y="5258244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2715AF66-6D7E-AD4C-99BA-4645471D73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3801" y="5258244"/>
                    <a:ext cx="149512" cy="153888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7692" r="-38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3C74F9FF-8957-B84E-A011-E9E5863F42A5}"/>
                      </a:ext>
                    </a:extLst>
                  </p:cNvPr>
                  <p:cNvSpPr txBox="1"/>
                  <p:nvPr/>
                </p:nvSpPr>
                <p:spPr>
                  <a:xfrm>
                    <a:off x="6266495" y="5269586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3C74F9FF-8957-B84E-A011-E9E5863F42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6495" y="5269586"/>
                    <a:ext cx="149512" cy="153888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7692" r="-38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9A1CFDCE-9F82-A94F-B85F-494FD5F17D85}"/>
                      </a:ext>
                    </a:extLst>
                  </p:cNvPr>
                  <p:cNvSpPr txBox="1"/>
                  <p:nvPr/>
                </p:nvSpPr>
                <p:spPr>
                  <a:xfrm>
                    <a:off x="6263434" y="4733712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6" name="TextBox 115">
                    <a:extLst>
                      <a:ext uri="{FF2B5EF4-FFF2-40B4-BE49-F238E27FC236}">
                        <a16:creationId xmlns:a16="http://schemas.microsoft.com/office/drawing/2014/main" id="{9A1CFDCE-9F82-A94F-B85F-494FD5F17D8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3434" y="4733712"/>
                    <a:ext cx="149512" cy="153888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l="-7692" r="-30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7F44533F-C2CB-7140-BFD2-F174D8F181CF}"/>
                      </a:ext>
                    </a:extLst>
                  </p:cNvPr>
                  <p:cNvSpPr txBox="1"/>
                  <p:nvPr/>
                </p:nvSpPr>
                <p:spPr>
                  <a:xfrm>
                    <a:off x="5512118" y="5263712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7" name="TextBox 116">
                    <a:extLst>
                      <a:ext uri="{FF2B5EF4-FFF2-40B4-BE49-F238E27FC236}">
                        <a16:creationId xmlns:a16="http://schemas.microsoft.com/office/drawing/2014/main" id="{7F44533F-C2CB-7140-BFD2-F174D8F181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12118" y="5263712"/>
                    <a:ext cx="149512" cy="153888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7692" r="-3076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FF53E196-916B-B64F-B34A-AB08517A6C2F}"/>
                      </a:ext>
                    </a:extLst>
                  </p:cNvPr>
                  <p:cNvSpPr txBox="1"/>
                  <p:nvPr/>
                </p:nvSpPr>
                <p:spPr>
                  <a:xfrm>
                    <a:off x="5520093" y="4735465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8" name="TextBox 117">
                    <a:extLst>
                      <a:ext uri="{FF2B5EF4-FFF2-40B4-BE49-F238E27FC236}">
                        <a16:creationId xmlns:a16="http://schemas.microsoft.com/office/drawing/2014/main" id="{FF53E196-916B-B64F-B34A-AB08517A6C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20093" y="4735465"/>
                    <a:ext cx="149512" cy="15388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6667" r="-4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AD2BE3AA-10EF-6E47-88F1-7D55C758C03F}"/>
                      </a:ext>
                    </a:extLst>
                  </p:cNvPr>
                  <p:cNvSpPr txBox="1"/>
                  <p:nvPr/>
                </p:nvSpPr>
                <p:spPr>
                  <a:xfrm>
                    <a:off x="6023801" y="4731678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AD2BE3AA-10EF-6E47-88F1-7D55C758C0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3801" y="4731678"/>
                    <a:ext cx="149512" cy="153888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7692" r="-38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4E8F882C-E615-A84F-AC65-CADAACEB3B91}"/>
                      </a:ext>
                    </a:extLst>
                  </p:cNvPr>
                  <p:cNvSpPr txBox="1"/>
                  <p:nvPr/>
                </p:nvSpPr>
                <p:spPr>
                  <a:xfrm>
                    <a:off x="6253840" y="4964786"/>
                    <a:ext cx="149512" cy="153888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0" name="TextBox 119">
                    <a:extLst>
                      <a:ext uri="{FF2B5EF4-FFF2-40B4-BE49-F238E27FC236}">
                        <a16:creationId xmlns:a16="http://schemas.microsoft.com/office/drawing/2014/main" id="{4E8F882C-E615-A84F-AC65-CADAACEB3B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53840" y="4964786"/>
                    <a:ext cx="149512" cy="153888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l="-16667" r="-41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C40743F0-228A-CD43-9452-7AC29ED32B43}"/>
                      </a:ext>
                    </a:extLst>
                  </p:cNvPr>
                  <p:cNvSpPr txBox="1"/>
                  <p:nvPr/>
                </p:nvSpPr>
                <p:spPr>
                  <a:xfrm>
                    <a:off x="6586830" y="5021878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C40743F0-228A-CD43-9452-7AC29ED32B4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6830" y="5021878"/>
                    <a:ext cx="149512" cy="128489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8333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B51AF809-AD83-2048-98FE-827710099188}"/>
                      </a:ext>
                    </a:extLst>
                  </p:cNvPr>
                  <p:cNvSpPr txBox="1"/>
                  <p:nvPr/>
                </p:nvSpPr>
                <p:spPr>
                  <a:xfrm>
                    <a:off x="6806306" y="5023576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B51AF809-AD83-2048-98FE-8277100991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6306" y="5023576"/>
                    <a:ext cx="149512" cy="12848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10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BD3BB29A-06CC-6044-9AC3-FC51D1B7EDC6}"/>
                      </a:ext>
                    </a:extLst>
                  </p:cNvPr>
                  <p:cNvSpPr txBox="1"/>
                  <p:nvPr/>
                </p:nvSpPr>
                <p:spPr>
                  <a:xfrm>
                    <a:off x="7050385" y="5021877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BD3BB29A-06CC-6044-9AC3-FC51D1B7ED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0385" y="5021877"/>
                    <a:ext cx="149512" cy="12848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D1100782-D6DF-9745-8FAC-0C7C59BD888D}"/>
                      </a:ext>
                    </a:extLst>
                  </p:cNvPr>
                  <p:cNvSpPr txBox="1"/>
                  <p:nvPr/>
                </p:nvSpPr>
                <p:spPr>
                  <a:xfrm>
                    <a:off x="7256504" y="5310505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D1100782-D6DF-9745-8FAC-0C7C59BD88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6504" y="5310505"/>
                    <a:ext cx="149512" cy="128489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27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4E46E2E6-FED6-C948-8C31-014B248B7980}"/>
                      </a:ext>
                    </a:extLst>
                  </p:cNvPr>
                  <p:cNvSpPr txBox="1"/>
                  <p:nvPr/>
                </p:nvSpPr>
                <p:spPr>
                  <a:xfrm>
                    <a:off x="6802441" y="4742582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5" name="TextBox 124">
                    <a:extLst>
                      <a:ext uri="{FF2B5EF4-FFF2-40B4-BE49-F238E27FC236}">
                        <a16:creationId xmlns:a16="http://schemas.microsoft.com/office/drawing/2014/main" id="{4E46E2E6-FED6-C948-8C31-014B248B79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2441" y="4742582"/>
                    <a:ext cx="149512" cy="128489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r="-8333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1E53D034-FA76-0541-B2B3-5C952FFF8FBA}"/>
                      </a:ext>
                    </a:extLst>
                  </p:cNvPr>
                  <p:cNvSpPr txBox="1"/>
                  <p:nvPr/>
                </p:nvSpPr>
                <p:spPr>
                  <a:xfrm>
                    <a:off x="7258148" y="4748327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1E53D034-FA76-0541-B2B3-5C952FFF8FB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8148" y="4748327"/>
                    <a:ext cx="149512" cy="12848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8333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443A2C06-B44A-0843-9FE6-D32018636825}"/>
                      </a:ext>
                    </a:extLst>
                  </p:cNvPr>
                  <p:cNvSpPr txBox="1"/>
                  <p:nvPr/>
                </p:nvSpPr>
                <p:spPr>
                  <a:xfrm>
                    <a:off x="7256843" y="5020171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443A2C06-B44A-0843-9FE6-D320186368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6843" y="5020171"/>
                    <a:ext cx="149512" cy="128489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2727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6F6DBC21-C84D-8944-B4D9-568F8ECAF3ED}"/>
                      </a:ext>
                    </a:extLst>
                  </p:cNvPr>
                  <p:cNvSpPr txBox="1"/>
                  <p:nvPr/>
                </p:nvSpPr>
                <p:spPr>
                  <a:xfrm>
                    <a:off x="6581260" y="5306487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8" name="TextBox 127">
                    <a:extLst>
                      <a:ext uri="{FF2B5EF4-FFF2-40B4-BE49-F238E27FC236}">
                        <a16:creationId xmlns:a16="http://schemas.microsoft.com/office/drawing/2014/main" id="{6F6DBC21-C84D-8944-B4D9-568F8ECAF3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1260" y="5306487"/>
                    <a:ext cx="149512" cy="12848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5A4D049F-1724-084E-B011-D0FEAFDD8B17}"/>
                      </a:ext>
                    </a:extLst>
                  </p:cNvPr>
                  <p:cNvSpPr txBox="1"/>
                  <p:nvPr/>
                </p:nvSpPr>
                <p:spPr>
                  <a:xfrm>
                    <a:off x="6802441" y="5304465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9" name="TextBox 128">
                    <a:extLst>
                      <a:ext uri="{FF2B5EF4-FFF2-40B4-BE49-F238E27FC236}">
                        <a16:creationId xmlns:a16="http://schemas.microsoft.com/office/drawing/2014/main" id="{5A4D049F-1724-084E-B011-D0FEAFDD8B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02441" y="5304465"/>
                    <a:ext cx="149512" cy="128489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r="-8333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3D56B83D-49C0-A040-9FD5-D29039BC6B17}"/>
                      </a:ext>
                    </a:extLst>
                  </p:cNvPr>
                  <p:cNvSpPr txBox="1"/>
                  <p:nvPr/>
                </p:nvSpPr>
                <p:spPr>
                  <a:xfrm>
                    <a:off x="6574575" y="4744573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0" name="TextBox 129">
                    <a:extLst>
                      <a:ext uri="{FF2B5EF4-FFF2-40B4-BE49-F238E27FC236}">
                        <a16:creationId xmlns:a16="http://schemas.microsoft.com/office/drawing/2014/main" id="{3D56B83D-49C0-A040-9FD5-D29039BC6B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74575" y="4744573"/>
                    <a:ext cx="149512" cy="128489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8333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CB519342-5E01-7B46-B11F-03498EECB9EE}"/>
                      </a:ext>
                    </a:extLst>
                  </p:cNvPr>
                  <p:cNvSpPr txBox="1"/>
                  <p:nvPr/>
                </p:nvSpPr>
                <p:spPr>
                  <a:xfrm>
                    <a:off x="7047496" y="4745937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TextBox 130">
                    <a:extLst>
                      <a:ext uri="{FF2B5EF4-FFF2-40B4-BE49-F238E27FC236}">
                        <a16:creationId xmlns:a16="http://schemas.microsoft.com/office/drawing/2014/main" id="{CB519342-5E01-7B46-B11F-03498EECB9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7496" y="4745937"/>
                    <a:ext cx="149512" cy="12848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82A5E16D-DFD6-E243-A604-29DF05DDC7DE}"/>
                      </a:ext>
                    </a:extLst>
                  </p:cNvPr>
                  <p:cNvSpPr txBox="1"/>
                  <p:nvPr/>
                </p:nvSpPr>
                <p:spPr>
                  <a:xfrm>
                    <a:off x="7044752" y="5316637"/>
                    <a:ext cx="149512" cy="12848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smtClean="0">
                              <a:solidFill>
                                <a:srgbClr val="33CC33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en-US" sz="1000" dirty="0">
                      <a:solidFill>
                        <a:srgbClr val="33CC33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3" name="TextBox 132">
                    <a:extLst>
                      <a:ext uri="{FF2B5EF4-FFF2-40B4-BE49-F238E27FC236}">
                        <a16:creationId xmlns:a16="http://schemas.microsoft.com/office/drawing/2014/main" id="{82A5E16D-DFD6-E243-A604-29DF05DDC7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4752" y="5316637"/>
                    <a:ext cx="149512" cy="128489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8333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796648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Tree pruning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71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C7AAA4-4A6D-4DD2-B5FB-AE29B88C4CBD}"/>
                  </a:ext>
                </a:extLst>
              </p:cNvPr>
              <p:cNvSpPr/>
              <p:nvPr/>
            </p:nvSpPr>
            <p:spPr>
              <a:xfrm>
                <a:off x="397669" y="793523"/>
                <a:ext cx="8212931" cy="2559278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1pPr>
                <a:lvl2pPr marL="171450" indent="-17145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A better approach is to grow a very large tree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,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and then </a:t>
                </a:r>
                <a:r>
                  <a:rPr lang="en-US" sz="1800" i="1" dirty="0">
                    <a:solidFill>
                      <a:srgbClr val="0000CC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prune</a:t>
                </a: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it back to obtain a </a:t>
                </a:r>
                <a:r>
                  <a:rPr lang="en-US" sz="1800" i="1" dirty="0">
                    <a:solidFill>
                      <a:srgbClr val="0000CC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subtree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Stop only when each node</a:t>
                </a:r>
              </a:p>
              <a:p>
                <a:pPr marL="863600" lvl="2" indent="-279400">
                  <a:spcBef>
                    <a:spcPts val="800"/>
                  </a:spcBef>
                  <a:spcAft>
                    <a:spcPts val="1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Has zero error, or,</a:t>
                </a:r>
              </a:p>
              <a:p>
                <a:pPr marL="863600" lvl="2" indent="-279400">
                  <a:spcBef>
                    <a:spcPts val="800"/>
                  </a:spcBef>
                  <a:spcAft>
                    <a:spcPts val="1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Has more than some minimum number of observations (C=5)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For an internal node, pruning means eliminating all </a:t>
                </a:r>
                <a:r>
                  <a:rPr lang="en-US" sz="1800" dirty="0" err="1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descendents</a:t>
                </a: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of it, till it become a leaf node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C7AAA4-4A6D-4DD2-B5FB-AE29B88C4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69" y="793523"/>
                <a:ext cx="8212931" cy="2559278"/>
              </a:xfrm>
              <a:prstGeom prst="rect">
                <a:avLst/>
              </a:prstGeom>
              <a:blipFill>
                <a:blip r:embed="rId3"/>
                <a:stretch>
                  <a:fillRect t="-990" r="-154" b="-9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17411">
            <a:extLst>
              <a:ext uri="{FF2B5EF4-FFF2-40B4-BE49-F238E27FC236}">
                <a16:creationId xmlns:a16="http://schemas.microsoft.com/office/drawing/2014/main" id="{5D2B19BF-E599-4D8E-AADA-B1F9BE5EC80D}"/>
              </a:ext>
            </a:extLst>
          </p:cNvPr>
          <p:cNvSpPr txBox="1"/>
          <p:nvPr/>
        </p:nvSpPr>
        <p:spPr>
          <a:xfrm>
            <a:off x="304800" y="6308953"/>
            <a:ext cx="830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2">
                    <a:lumMod val="1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: A Introduction to Statistical Learning with Application in R, Trever Hastie and Rob </a:t>
            </a:r>
            <a:r>
              <a:rPr lang="en-US" sz="800" dirty="0" err="1">
                <a:solidFill>
                  <a:schemeClr val="bg2">
                    <a:lumMod val="10000"/>
                  </a:schemeClr>
                </a:solidFill>
              </a:rPr>
              <a:t>Tibshirani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2778711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Tree pruning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72</a:t>
            </a:fld>
            <a:endParaRPr lang="en-US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7AAA4-4A6D-4DD2-B5FB-AE29B88C4CBD}"/>
              </a:ext>
            </a:extLst>
          </p:cNvPr>
          <p:cNvSpPr/>
          <p:nvPr/>
        </p:nvSpPr>
        <p:spPr>
          <a:xfrm>
            <a:off x="397669" y="793523"/>
            <a:ext cx="8212931" cy="2559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17411">
            <a:extLst>
              <a:ext uri="{FF2B5EF4-FFF2-40B4-BE49-F238E27FC236}">
                <a16:creationId xmlns:a16="http://schemas.microsoft.com/office/drawing/2014/main" id="{5D2B19BF-E599-4D8E-AADA-B1F9BE5EC80D}"/>
              </a:ext>
            </a:extLst>
          </p:cNvPr>
          <p:cNvSpPr txBox="1"/>
          <p:nvPr/>
        </p:nvSpPr>
        <p:spPr>
          <a:xfrm>
            <a:off x="304800" y="6308953"/>
            <a:ext cx="830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2">
                    <a:lumMod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: A Introduction to Statistical Learning with Application in R, Trever Hastie and Rob </a:t>
            </a:r>
            <a:r>
              <a:rPr lang="en-US" sz="800" dirty="0" err="1">
                <a:solidFill>
                  <a:schemeClr val="bg2">
                    <a:lumMod val="10000"/>
                  </a:schemeClr>
                </a:solidFill>
              </a:rPr>
              <a:t>Tibshirani</a:t>
            </a:r>
            <a:endParaRPr lang="en-US" sz="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1CAFB2-23DC-4C0F-8635-E119C372341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94234" y="823019"/>
            <a:ext cx="6019800" cy="529370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477814-D449-4F73-A95D-2565B5019FE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29000" y="1600200"/>
            <a:ext cx="1447800" cy="324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1374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Tree pruning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73</a:t>
            </a:fld>
            <a:endParaRPr lang="en-US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C7AAA4-4A6D-4DD2-B5FB-AE29B88C4CBD}"/>
              </a:ext>
            </a:extLst>
          </p:cNvPr>
          <p:cNvSpPr/>
          <p:nvPr/>
        </p:nvSpPr>
        <p:spPr>
          <a:xfrm>
            <a:off x="397669" y="793523"/>
            <a:ext cx="8212931" cy="25592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endParaRPr lang="en-US" sz="1800" dirty="0">
              <a:solidFill>
                <a:srgbClr val="000000"/>
              </a:solidFill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17411">
            <a:extLst>
              <a:ext uri="{FF2B5EF4-FFF2-40B4-BE49-F238E27FC236}">
                <a16:creationId xmlns:a16="http://schemas.microsoft.com/office/drawing/2014/main" id="{5D2B19BF-E599-4D8E-AADA-B1F9BE5EC80D}"/>
              </a:ext>
            </a:extLst>
          </p:cNvPr>
          <p:cNvSpPr txBox="1"/>
          <p:nvPr/>
        </p:nvSpPr>
        <p:spPr>
          <a:xfrm>
            <a:off x="304800" y="6308953"/>
            <a:ext cx="830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2">
                    <a:lumMod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: A Introduction to Statistical Learning with Application in R, Trever Hastie and Rob </a:t>
            </a:r>
            <a:r>
              <a:rPr lang="en-US" sz="800" dirty="0" err="1">
                <a:solidFill>
                  <a:schemeClr val="bg2">
                    <a:lumMod val="10000"/>
                  </a:schemeClr>
                </a:solidFill>
              </a:rPr>
              <a:t>Tibshirani</a:t>
            </a:r>
            <a:endParaRPr lang="en-US" sz="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5D53F6-AA17-4D8E-8F4A-00A866366AD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571405" y="776813"/>
            <a:ext cx="4267200" cy="43823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83B729-04EA-4B8B-8193-9E0BC835EF8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4182" y="1600200"/>
            <a:ext cx="1598818" cy="33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76090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Cost complexity pruning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74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C7AAA4-4A6D-4DD2-B5FB-AE29B88C4CBD}"/>
                  </a:ext>
                </a:extLst>
              </p:cNvPr>
              <p:cNvSpPr/>
              <p:nvPr/>
            </p:nvSpPr>
            <p:spPr>
              <a:xfrm>
                <a:off x="397669" y="793522"/>
                <a:ext cx="8746331" cy="54548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1pPr>
                <a:lvl2pPr marL="171450" indent="-17145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Suppose we want to prune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T</m:t>
                        </m:r>
                      </m:e>
                      <m:sub>
                        <m: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800" b="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Clearly, for any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Let use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T</m:t>
                    </m:r>
                    <m:r>
                      <a:rPr lang="en-US" sz="1800" b="0" i="0" smtClean="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|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as the number of leaves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T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( a measure of complexity)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The cost complexity criterion with parameter     is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2C7AAA4-4A6D-4DD2-B5FB-AE29B88C4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69" y="793522"/>
                <a:ext cx="8746331" cy="5454877"/>
              </a:xfrm>
              <a:prstGeom prst="rect">
                <a:avLst/>
              </a:prstGeom>
              <a:blipFill rotWithShape="0">
                <a:blip r:embed="rId3"/>
                <a:stretch>
                  <a:fillRect t="-5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17411">
            <a:extLst>
              <a:ext uri="{FF2B5EF4-FFF2-40B4-BE49-F238E27FC236}">
                <a16:creationId xmlns:a16="http://schemas.microsoft.com/office/drawing/2014/main" id="{5D2B19BF-E599-4D8E-AADA-B1F9BE5EC80D}"/>
              </a:ext>
            </a:extLst>
          </p:cNvPr>
          <p:cNvSpPr txBox="1"/>
          <p:nvPr/>
        </p:nvSpPr>
        <p:spPr>
          <a:xfrm>
            <a:off x="304800" y="6308953"/>
            <a:ext cx="830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2">
                    <a:lumMod val="1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: A Introduction to Statistical Learning with Application in R, Trever Hastie and Rob </a:t>
            </a:r>
            <a:r>
              <a:rPr lang="en-US" sz="800" dirty="0" err="1">
                <a:solidFill>
                  <a:schemeClr val="bg2">
                    <a:lumMod val="10000"/>
                  </a:schemeClr>
                </a:solidFill>
              </a:rPr>
              <a:t>Tibshirani</a:t>
            </a:r>
            <a:endParaRPr lang="en-US" sz="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A14178-D1EE-451E-A6EE-D4EB954B277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99924" y="1259231"/>
            <a:ext cx="757238" cy="264769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78EC644E-84B8-4A41-BC4D-725A6FD45DF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9200" y="2057400"/>
            <a:ext cx="192505" cy="2286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E79429-7AAA-4E2B-9183-3FE61516F35C}"/>
              </a:ext>
            </a:extLst>
          </p:cNvPr>
          <p:cNvCxnSpPr>
            <a:cxnSpLocks/>
          </p:cNvCxnSpPr>
          <p:nvPr/>
        </p:nvCxnSpPr>
        <p:spPr>
          <a:xfrm>
            <a:off x="3200400" y="1371600"/>
            <a:ext cx="495300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197" y="2517846"/>
            <a:ext cx="2479605" cy="35771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938" y="1199093"/>
            <a:ext cx="1327302" cy="33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0320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Cost complexity pruning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75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C7AAA4-4A6D-4DD2-B5FB-AE29B88C4CBD}"/>
                  </a:ext>
                </a:extLst>
              </p:cNvPr>
              <p:cNvSpPr/>
              <p:nvPr/>
            </p:nvSpPr>
            <p:spPr>
              <a:xfrm>
                <a:off x="397669" y="793522"/>
                <a:ext cx="8746331" cy="54548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1pPr>
                <a:lvl2pPr marL="171450" indent="-17145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Suppose we want to prune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T</m:t>
                        </m:r>
                      </m:e>
                      <m:sub>
                        <m: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800" b="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Clearly, for any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Let use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T</m:t>
                    </m:r>
                    <m:r>
                      <a:rPr lang="en-US" sz="1800" b="0" i="0" smtClean="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|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as the number of leaves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T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( a measure of complexity)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The cost complexity criterion with parameter     is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D2C7AAA4-4A6D-4DD2-B5FB-AE29B88C4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69" y="793522"/>
                <a:ext cx="8746331" cy="5454877"/>
              </a:xfrm>
              <a:prstGeom prst="rect">
                <a:avLst/>
              </a:prstGeom>
              <a:blipFill rotWithShape="0">
                <a:blip r:embed="rId3"/>
                <a:stretch>
                  <a:fillRect t="-55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17411">
            <a:extLst>
              <a:ext uri="{FF2B5EF4-FFF2-40B4-BE49-F238E27FC236}">
                <a16:creationId xmlns:a16="http://schemas.microsoft.com/office/drawing/2014/main" id="{5D2B19BF-E599-4D8E-AADA-B1F9BE5EC80D}"/>
              </a:ext>
            </a:extLst>
          </p:cNvPr>
          <p:cNvSpPr txBox="1"/>
          <p:nvPr/>
        </p:nvSpPr>
        <p:spPr>
          <a:xfrm>
            <a:off x="304800" y="6308953"/>
            <a:ext cx="830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2">
                    <a:lumMod val="1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: A Introduction to Statistical Learning with Application in R, Trever Hastie and Rob </a:t>
            </a:r>
            <a:r>
              <a:rPr lang="en-US" sz="800" dirty="0" err="1">
                <a:solidFill>
                  <a:schemeClr val="bg2">
                    <a:lumMod val="10000"/>
                  </a:schemeClr>
                </a:solidFill>
              </a:rPr>
              <a:t>Tibshirani</a:t>
            </a:r>
            <a:endParaRPr lang="en-US" sz="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A14178-D1EE-451E-A6EE-D4EB954B277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99924" y="1259231"/>
            <a:ext cx="757238" cy="264769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78EC644E-84B8-4A41-BC4D-725A6FD45DF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9200" y="2057400"/>
            <a:ext cx="192505" cy="2286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E79429-7AAA-4E2B-9183-3FE61516F35C}"/>
              </a:ext>
            </a:extLst>
          </p:cNvPr>
          <p:cNvCxnSpPr>
            <a:cxnSpLocks/>
          </p:cNvCxnSpPr>
          <p:nvPr/>
        </p:nvCxnSpPr>
        <p:spPr>
          <a:xfrm>
            <a:off x="3200400" y="1371600"/>
            <a:ext cx="495300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938" y="1199093"/>
            <a:ext cx="1327302" cy="3367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15A8F5-12DB-4474-B97A-F9DE7F248091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4884" y="2337230"/>
            <a:ext cx="2981632" cy="81228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E79429-7AAA-4E2B-9183-3FE61516F35C}"/>
              </a:ext>
            </a:extLst>
          </p:cNvPr>
          <p:cNvCxnSpPr>
            <a:cxnSpLocks/>
          </p:cNvCxnSpPr>
          <p:nvPr/>
        </p:nvCxnSpPr>
        <p:spPr>
          <a:xfrm>
            <a:off x="5138584" y="2790954"/>
            <a:ext cx="495300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4201F9-A18C-4E19-9073-14C7C5E0499B}"/>
                  </a:ext>
                </a:extLst>
              </p:cNvPr>
              <p:cNvSpPr txBox="1"/>
              <p:nvPr/>
            </p:nvSpPr>
            <p:spPr>
              <a:xfrm>
                <a:off x="5699236" y="2652454"/>
                <a:ext cx="2362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0000CC"/>
                    </a:solidFill>
                  </a:rPr>
                  <a:t>number of leaves in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sz="12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F4201F9-A18C-4E19-9073-14C7C5E04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236" y="2652454"/>
                <a:ext cx="2362200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25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768708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Cost complexity pruning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76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C7AAA4-4A6D-4DD2-B5FB-AE29B88C4CBD}"/>
                  </a:ext>
                </a:extLst>
              </p:cNvPr>
              <p:cNvSpPr/>
              <p:nvPr/>
            </p:nvSpPr>
            <p:spPr>
              <a:xfrm>
                <a:off x="397669" y="793522"/>
                <a:ext cx="8746331" cy="54548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1pPr>
                <a:lvl2pPr marL="171450" indent="-17145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Suppose we want to prune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T</m:t>
                        </m:r>
                      </m:e>
                      <m:sub>
                        <m:r>
                          <a:rPr lang="en-US" sz="1800" b="0" i="0" smtClean="0">
                            <a:solidFill>
                              <a:srgbClr val="000000"/>
                            </a:solidFill>
                            <a:latin typeface="Cambria Math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800" b="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Clearly, for any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Let use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sz="1800" b="0" i="0" smtClean="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T</m:t>
                    </m:r>
                    <m:r>
                      <a:rPr lang="en-US" sz="1800" b="0" i="0" smtClean="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|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as the number of leaves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T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 ( a measure of complexity)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The cost complexity criterion with parameter     is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The goal is to find a tree with a low-cost complexity</a:t>
                </a:r>
              </a:p>
              <a:p>
                <a:pPr marL="1258888" lvl="2" indent="-285750">
                  <a:spcBef>
                    <a:spcPts val="800"/>
                  </a:spcBef>
                  <a:spcAft>
                    <a:spcPts val="1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A trade-off between the subtree’s complexity and its fit to the training data</a:t>
                </a:r>
              </a:p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Cost complexity pruning:</a:t>
                </a:r>
              </a:p>
              <a:p>
                <a:pPr marL="1258888" lvl="2" indent="-285750">
                  <a:spcBef>
                    <a:spcPts val="800"/>
                  </a:spcBef>
                  <a:spcAft>
                    <a:spcPts val="1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𝛼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, find the subtree T  minimizing           (on training data)</a:t>
                </a:r>
              </a:p>
              <a:p>
                <a:pPr marL="1258888" lvl="2" indent="-285750">
                  <a:spcBef>
                    <a:spcPts val="800"/>
                  </a:spcBef>
                  <a:spcAft>
                    <a:spcPts val="100"/>
                  </a:spcAft>
                  <a:buFont typeface="Arial" panose="020B0604020202020204" pitchFamily="34" charset="0"/>
                  <a:buChar char="•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Use cross-validation to find the right choice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𝛼</m:t>
                    </m:r>
                  </m:oMath>
                </a14:m>
                <a:endParaRPr lang="en-US" sz="1800" dirty="0">
                  <a:solidFill>
                    <a:srgbClr val="000000"/>
                  </a:solidFill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2C7AAA4-4A6D-4DD2-B5FB-AE29B88C4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69" y="793522"/>
                <a:ext cx="8746331" cy="5454877"/>
              </a:xfrm>
              <a:prstGeom prst="rect">
                <a:avLst/>
              </a:prstGeom>
              <a:blipFill>
                <a:blip r:embed="rId3"/>
                <a:stretch>
                  <a:fillRect t="-2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17411">
            <a:extLst>
              <a:ext uri="{FF2B5EF4-FFF2-40B4-BE49-F238E27FC236}">
                <a16:creationId xmlns:a16="http://schemas.microsoft.com/office/drawing/2014/main" id="{5D2B19BF-E599-4D8E-AADA-B1F9BE5EC80D}"/>
              </a:ext>
            </a:extLst>
          </p:cNvPr>
          <p:cNvSpPr txBox="1"/>
          <p:nvPr/>
        </p:nvSpPr>
        <p:spPr>
          <a:xfrm>
            <a:off x="304800" y="6308953"/>
            <a:ext cx="830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2">
                    <a:lumMod val="1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: A Introduction to Statistical Learning with Application in R, Trever Hastie and Rob </a:t>
            </a:r>
            <a:r>
              <a:rPr lang="en-US" sz="800" dirty="0" err="1">
                <a:solidFill>
                  <a:schemeClr val="bg2">
                    <a:lumMod val="10000"/>
                  </a:schemeClr>
                </a:solidFill>
              </a:rPr>
              <a:t>Tibshirani</a:t>
            </a:r>
            <a:endParaRPr lang="en-US" sz="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A14178-D1EE-451E-A6EE-D4EB954B277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99924" y="1259231"/>
            <a:ext cx="757238" cy="264769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78EC644E-84B8-4A41-BC4D-725A6FD45DF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29200" y="2057400"/>
            <a:ext cx="192505" cy="228600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E79429-7AAA-4E2B-9183-3FE61516F35C}"/>
              </a:ext>
            </a:extLst>
          </p:cNvPr>
          <p:cNvCxnSpPr>
            <a:cxnSpLocks/>
          </p:cNvCxnSpPr>
          <p:nvPr/>
        </p:nvCxnSpPr>
        <p:spPr>
          <a:xfrm>
            <a:off x="3200400" y="1371600"/>
            <a:ext cx="495300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8938" y="1199093"/>
            <a:ext cx="1327302" cy="3367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900" y="4296902"/>
            <a:ext cx="622300" cy="3512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15A8F5-12DB-4474-B97A-F9DE7F248091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04884" y="2337230"/>
            <a:ext cx="2981632" cy="81228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E79429-7AAA-4E2B-9183-3FE61516F35C}"/>
              </a:ext>
            </a:extLst>
          </p:cNvPr>
          <p:cNvCxnSpPr>
            <a:cxnSpLocks/>
          </p:cNvCxnSpPr>
          <p:nvPr/>
        </p:nvCxnSpPr>
        <p:spPr>
          <a:xfrm>
            <a:off x="5138584" y="2790954"/>
            <a:ext cx="495300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4201F9-A18C-4E19-9073-14C7C5E0499B}"/>
                  </a:ext>
                </a:extLst>
              </p:cNvPr>
              <p:cNvSpPr txBox="1"/>
              <p:nvPr/>
            </p:nvSpPr>
            <p:spPr>
              <a:xfrm>
                <a:off x="5699236" y="2652454"/>
                <a:ext cx="23622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0000CC"/>
                    </a:solidFill>
                  </a:rPr>
                  <a:t>number of leaves in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endParaRPr lang="en-US" sz="12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8F4201F9-A18C-4E19-9073-14C7C5E04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9236" y="2652454"/>
                <a:ext cx="2362200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258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296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Decision Tree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57200" y="926507"/>
                <a:ext cx="8562975" cy="53824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t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1pPr>
                <a:lvl2pPr marL="171450" indent="-17145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w Cen MT" panose="020B0602020104020603" pitchFamily="34" charset="0"/>
                    <a:ea typeface="MS PGothic" panose="020B0600070205080204" pitchFamily="34" charset="-128"/>
                  </a:defRPr>
                </a:lvl9pPr>
              </a:lstStyle>
              <a:p>
                <a:pPr marL="458788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:r>
                  <a:rPr lang="en-US" sz="1800" dirty="0">
                    <a:solidFill>
                      <a:srgbClr val="000000"/>
                    </a:solidFill>
                    <a:latin typeface="+mn-lt"/>
                    <a:ea typeface="Tahoma" panose="020B0604030504040204" pitchFamily="34" charset="0"/>
                    <a:cs typeface="Tahoma" panose="020B0604030504040204" pitchFamily="34" charset="0"/>
                  </a:rPr>
                  <a:t>The decision tree segments the players into three regions of predictor space</a:t>
                </a:r>
              </a:p>
              <a:p>
                <a:pPr marL="1258888" lvl="2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</m:t>
                        </m:r>
                      </m:sub>
                    </m:sSub>
                    <m:r>
                      <a:rPr lang="en-US" sz="1600" b="0" i="1" dirty="0" smtClean="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𝑋</m:t>
                        </m:r>
                      </m:e>
                    </m:d>
                    <m:r>
                      <a:rPr lang="en-US" sz="1600" b="0" i="1" dirty="0" smtClean="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𝑌𝑒𝑎𝑟𝑠</m:t>
                    </m:r>
                    <m:r>
                      <a:rPr lang="en-US" sz="1600" b="0" i="1" dirty="0" smtClean="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&lt;4.5}</m:t>
                    </m:r>
                  </m:oMath>
                </a14:m>
                <a:endParaRPr lang="en-US" sz="1600" b="0" dirty="0">
                  <a:solidFill>
                    <a:srgbClr val="000000"/>
                  </a:solidFill>
                  <a:latin typeface="+mn-lt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258888" lvl="2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rgbClr val="000000"/>
                            </a:solidFill>
                            <a:latin typeface="Cambria Math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b>
                    </m:sSub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srgbClr val="000000"/>
                            </a:solidFill>
                            <a:latin typeface="Cambria Math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𝑋</m:t>
                        </m:r>
                      </m:e>
                    </m:d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𝑌𝑒𝑎𝑟𝑠</m:t>
                    </m:r>
                    <m:r>
                      <a:rPr lang="en-US" sz="1600" b="0" i="1" dirty="0" smtClean="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≥</m:t>
                    </m:r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4.5</m:t>
                    </m:r>
                    <m:r>
                      <a:rPr lang="en-US" sz="1600" b="0" i="1" dirty="0" smtClean="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, </m:t>
                    </m:r>
                    <m:r>
                      <a:rPr lang="en-US" sz="1600" b="0" i="1" dirty="0" smtClean="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𝐻𝑖𝑡𝑠</m:t>
                    </m:r>
                    <m:r>
                      <a:rPr lang="en-US" sz="1600" b="0" i="1" dirty="0" smtClean="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&lt;117.5}</m:t>
                    </m:r>
                  </m:oMath>
                </a14:m>
                <a:endParaRPr lang="en-US" sz="1600" dirty="0">
                  <a:solidFill>
                    <a:srgbClr val="000000"/>
                  </a:solidFill>
                  <a:latin typeface="+mn-lt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marL="1258888" lvl="2" indent="-285750">
                  <a:spcBef>
                    <a:spcPts val="800"/>
                  </a:spcBef>
                  <a:spcAft>
                    <a:spcPts val="100"/>
                  </a:spcAft>
                  <a:buFont typeface="Courier New" panose="02070309020205020404" pitchFamily="49" charset="0"/>
                  <a:buChar char="o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bPr>
                      <m:e>
                        <m:r>
                          <a:rPr lang="en-US" sz="1600" i="1" dirty="0">
                            <a:solidFill>
                              <a:srgbClr val="000000"/>
                            </a:solidFill>
                            <a:latin typeface="Cambria Math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1600" b="0" i="1" dirty="0" smtClean="0">
                            <a:solidFill>
                              <a:srgbClr val="000000"/>
                            </a:solidFill>
                            <a:latin typeface="Cambria Math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3</m:t>
                        </m:r>
                      </m:sub>
                    </m:sSub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6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dPr>
                      <m:e>
                        <m:r>
                          <a:rPr lang="en-US" sz="1600" i="1" dirty="0">
                            <a:solidFill>
                              <a:srgbClr val="000000"/>
                            </a:solidFill>
                            <a:latin typeface="Cambria Math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𝑋</m:t>
                        </m:r>
                      </m:e>
                    </m:d>
                    <m:r>
                      <a:rPr lang="en-US" sz="1600" i="1" dirty="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𝑌𝑒𝑎𝑟</m:t>
                    </m:r>
                    <m:r>
                      <a:rPr lang="en-US" sz="1600" b="0" i="1" dirty="0" smtClean="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𝑠</m:t>
                    </m:r>
                    <m:r>
                      <a:rPr lang="en-US" sz="1600" b="0" i="1" dirty="0" smtClean="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≥4.5, </m:t>
                    </m:r>
                    <m:r>
                      <a:rPr lang="en-US" sz="1600" b="0" i="1" dirty="0" smtClean="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𝐻𝑖𝑡𝑠</m:t>
                    </m:r>
                    <m:r>
                      <a:rPr lang="en-US" sz="1600" b="0" i="1" dirty="0" smtClean="0">
                        <a:solidFill>
                          <a:srgbClr val="000000"/>
                        </a:solidFill>
                        <a:latin typeface="Cambria Math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≥117.5}</m:t>
                    </m:r>
                  </m:oMath>
                </a14:m>
                <a:endParaRPr lang="en-US" sz="2000" dirty="0">
                  <a:solidFill>
                    <a:srgbClr val="000000"/>
                  </a:solidFill>
                  <a:latin typeface="+mn-lt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926507"/>
                <a:ext cx="8562975" cy="5382445"/>
              </a:xfrm>
              <a:prstGeom prst="rect">
                <a:avLst/>
              </a:prstGeom>
              <a:blipFill>
                <a:blip r:embed="rId3"/>
                <a:stretch>
                  <a:fillRect t="-23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79D88AD-6A9F-4191-B4C7-594FA3DA965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2000" y="2745219"/>
            <a:ext cx="3119451" cy="3199551"/>
          </a:xfrm>
          <a:prstGeom prst="rect">
            <a:avLst/>
          </a:prstGeom>
        </p:spPr>
      </p:pic>
      <p:sp>
        <p:nvSpPr>
          <p:cNvPr id="7" name="TextBox 17411">
            <a:extLst>
              <a:ext uri="{FF2B5EF4-FFF2-40B4-BE49-F238E27FC236}">
                <a16:creationId xmlns:a16="http://schemas.microsoft.com/office/drawing/2014/main" id="{736977AE-AA38-4E59-9BC8-FC59B29A7BAC}"/>
              </a:ext>
            </a:extLst>
          </p:cNvPr>
          <p:cNvSpPr txBox="1"/>
          <p:nvPr/>
        </p:nvSpPr>
        <p:spPr>
          <a:xfrm>
            <a:off x="304800" y="6308953"/>
            <a:ext cx="830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2">
                    <a:lumMod val="1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: A Introduction to Statistical Learning with Application in R, Trever Hastie and Rob </a:t>
            </a:r>
            <a:r>
              <a:rPr lang="en-US" sz="800" dirty="0" err="1">
                <a:solidFill>
                  <a:schemeClr val="bg2">
                    <a:lumMod val="10000"/>
                  </a:schemeClr>
                </a:solidFill>
              </a:rPr>
              <a:t>Tibshirani</a:t>
            </a:r>
            <a:endParaRPr lang="en-US" sz="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557D46-75C6-4CA1-AB97-FC96286F6B2D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28996" y="2797915"/>
            <a:ext cx="4052107" cy="347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488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 algn="l" eaLnBrk="1" hangingPunct="1"/>
            <a:r>
              <a:rPr lang="en-US" altLang="en-US" sz="2200" b="1" dirty="0"/>
              <a:t>Decision Tree</a:t>
            </a:r>
            <a:endParaRPr lang="en-US" altLang="en-US" sz="2200" dirty="0"/>
          </a:p>
        </p:txBody>
      </p:sp>
      <p:sp>
        <p:nvSpPr>
          <p:cNvPr id="17417" name="Slide Number Placeholder 2"/>
          <p:cNvSpPr>
            <a:spLocks noGrp="1"/>
          </p:cNvSpPr>
          <p:nvPr>
            <p:ph type="sldNum" sz="quarter" idx="12"/>
          </p:nvPr>
        </p:nvSpPr>
        <p:spPr bwMode="auto">
          <a:xfrm>
            <a:off x="6858000" y="6416675"/>
            <a:ext cx="2133600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65D2B12D-9BC8-4B2E-967C-1CAA6DA5238F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7200" y="3300923"/>
            <a:ext cx="8562975" cy="27506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342900" indent="-3429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1pPr>
            <a:lvl2pPr marL="171450" indent="-17145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w Cen MT" panose="020B0602020104020603" pitchFamily="34" charset="0"/>
                <a:ea typeface="MS PGothic" panose="020B0600070205080204" pitchFamily="34" charset="-128"/>
              </a:defRPr>
            </a:lvl9pPr>
          </a:lstStyle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Years is the most important feature in determining salary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For the less experienced players, the number of last year hits play little role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For the more experienced players (Years&gt;4.5):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The number of Hits during last year affect the salary</a:t>
            </a:r>
          </a:p>
          <a:p>
            <a:pPr marL="1258888" lvl="2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Players who made more hits last year tend to have higher salary</a:t>
            </a:r>
          </a:p>
          <a:p>
            <a:pPr marL="458788" indent="-285750">
              <a:spcBef>
                <a:spcPts val="800"/>
              </a:spcBef>
              <a:spcAft>
                <a:spcPts val="100"/>
              </a:spcAft>
              <a:buFont typeface="Courier New" panose="02070309020205020404" pitchFamily="49" charset="0"/>
              <a:buChar char="o"/>
              <a:defRPr/>
            </a:pPr>
            <a:r>
              <a:rPr lang="en-US" sz="1800" dirty="0">
                <a:solidFill>
                  <a:srgbClr val="000000"/>
                </a:solidFill>
                <a:ea typeface="Tahoma" panose="020B0604030504040204" pitchFamily="34" charset="0"/>
                <a:cs typeface="Tahoma" panose="020B0604030504040204" pitchFamily="34" charset="0"/>
              </a:rPr>
              <a:t>Compared to linear regression model, it is very easy to display, interpret and explain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9D88AD-6A9F-4191-B4C7-594FA3DA965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600200" y="705466"/>
            <a:ext cx="2285999" cy="2344698"/>
          </a:xfrm>
          <a:prstGeom prst="rect">
            <a:avLst/>
          </a:prstGeom>
        </p:spPr>
      </p:pic>
      <p:sp>
        <p:nvSpPr>
          <p:cNvPr id="7" name="TextBox 17411">
            <a:extLst>
              <a:ext uri="{FF2B5EF4-FFF2-40B4-BE49-F238E27FC236}">
                <a16:creationId xmlns:a16="http://schemas.microsoft.com/office/drawing/2014/main" id="{736977AE-AA38-4E59-9BC8-FC59B29A7BAC}"/>
              </a:ext>
            </a:extLst>
          </p:cNvPr>
          <p:cNvSpPr txBox="1"/>
          <p:nvPr/>
        </p:nvSpPr>
        <p:spPr>
          <a:xfrm>
            <a:off x="304800" y="6308953"/>
            <a:ext cx="83058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chemeClr val="bg2">
                    <a:lumMod val="1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Source</a:t>
            </a:r>
            <a:r>
              <a:rPr lang="en-US" sz="800" dirty="0">
                <a:solidFill>
                  <a:schemeClr val="bg2">
                    <a:lumMod val="10000"/>
                  </a:schemeClr>
                </a:solidFill>
              </a:rPr>
              <a:t>: A Introduction to Statistical Learning with Application in R, Trever Hastie and Rob </a:t>
            </a:r>
            <a:r>
              <a:rPr lang="en-US" sz="800" dirty="0" err="1">
                <a:solidFill>
                  <a:schemeClr val="bg2">
                    <a:lumMod val="10000"/>
                  </a:schemeClr>
                </a:solidFill>
              </a:rPr>
              <a:t>Tibshirani</a:t>
            </a:r>
            <a:endParaRPr lang="en-US" sz="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557D46-75C6-4CA1-AB97-FC96286F6B2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71855" y="705466"/>
            <a:ext cx="3048000" cy="261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424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Tw Cen MT"/>
        <a:ea typeface=""/>
        <a:cs typeface=""/>
      </a:majorFont>
      <a:minorFont>
        <a:latin typeface="Tw Cen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80439</TotalTime>
  <Words>5057</Words>
  <Application>Microsoft Macintosh PowerPoint</Application>
  <PresentationFormat>On-screen Show (4:3)</PresentationFormat>
  <Paragraphs>1441</Paragraphs>
  <Slides>76</Slides>
  <Notes>76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76</vt:i4>
      </vt:variant>
    </vt:vector>
  </HeadingPairs>
  <TitlesOfParts>
    <vt:vector size="85" baseType="lpstr">
      <vt:lpstr>Arial</vt:lpstr>
      <vt:lpstr>Calibri</vt:lpstr>
      <vt:lpstr>Cambria Math</vt:lpstr>
      <vt:lpstr>Courier New</vt:lpstr>
      <vt:lpstr>Tahoma</vt:lpstr>
      <vt:lpstr>Tw Cen MT</vt:lpstr>
      <vt:lpstr>Wingdings</vt:lpstr>
      <vt:lpstr>Office Theme</vt:lpstr>
      <vt:lpstr>1_Office Theme</vt:lpstr>
      <vt:lpstr>PowerPoint Presentation</vt:lpstr>
      <vt:lpstr>Overview</vt:lpstr>
      <vt:lpstr>Overview</vt:lpstr>
      <vt:lpstr>Decision Tree</vt:lpstr>
      <vt:lpstr>Decision Tree</vt:lpstr>
      <vt:lpstr>Decision Tree</vt:lpstr>
      <vt:lpstr>Decision Tree</vt:lpstr>
      <vt:lpstr>Decision Tree</vt:lpstr>
      <vt:lpstr>Decision Tree</vt:lpstr>
      <vt:lpstr>Regression trees</vt:lpstr>
      <vt:lpstr>Regression trees</vt:lpstr>
      <vt:lpstr>Regression trees</vt:lpstr>
      <vt:lpstr>Regression trees</vt:lpstr>
      <vt:lpstr>Regression trees</vt:lpstr>
      <vt:lpstr>Regression trees</vt:lpstr>
      <vt:lpstr>Regression trees</vt:lpstr>
      <vt:lpstr>Regression trees</vt:lpstr>
      <vt:lpstr>Regression trees</vt:lpstr>
      <vt:lpstr>Regression trees</vt:lpstr>
      <vt:lpstr>Regression trees</vt:lpstr>
      <vt:lpstr>Regression trees</vt:lpstr>
      <vt:lpstr>Tree building process</vt:lpstr>
      <vt:lpstr>Constructing a decision tree</vt:lpstr>
      <vt:lpstr>Constructing a decision tree</vt:lpstr>
      <vt:lpstr>Regression trees- Prediction</vt:lpstr>
      <vt:lpstr>Regression trees- Prediction</vt:lpstr>
      <vt:lpstr>Decision Tree: Classification and Regression</vt:lpstr>
      <vt:lpstr>Tree complexity</vt:lpstr>
      <vt:lpstr>Decision Tree Classification</vt:lpstr>
      <vt:lpstr>Decision tree classification- Impurity measure</vt:lpstr>
      <vt:lpstr>How to pick a good Split</vt:lpstr>
      <vt:lpstr>How to pick a good Split: Error rate</vt:lpstr>
      <vt:lpstr>How to pick a good Split: Error rate</vt:lpstr>
      <vt:lpstr>How to pick a good Split: Error rate</vt:lpstr>
      <vt:lpstr>How to pick a good Split: Error rate</vt:lpstr>
      <vt:lpstr>How to pick a good Split: Error rate</vt:lpstr>
      <vt:lpstr>How to pick a good Split: Error rate</vt:lpstr>
      <vt:lpstr>How to pick a good Split: Error rate</vt:lpstr>
      <vt:lpstr>How to pick a good Split: Error rate</vt:lpstr>
      <vt:lpstr>How to pick a good Split: Error rate</vt:lpstr>
      <vt:lpstr>How to pick a good Split: Error rate</vt:lpstr>
      <vt:lpstr>How to pick a good Split</vt:lpstr>
      <vt:lpstr>Gini Index</vt:lpstr>
      <vt:lpstr>Information theory background</vt:lpstr>
      <vt:lpstr>Information theory basics</vt:lpstr>
      <vt:lpstr>Information theory basics</vt:lpstr>
      <vt:lpstr>Information theory basics</vt:lpstr>
      <vt:lpstr>Information theory basics</vt:lpstr>
      <vt:lpstr>Information theory basics</vt:lpstr>
      <vt:lpstr>Entropy</vt:lpstr>
      <vt:lpstr>Entropy of a Joint Distribution</vt:lpstr>
      <vt:lpstr>Entropy of a Joint Distribution</vt:lpstr>
      <vt:lpstr>Specific Conditional Entropy</vt:lpstr>
      <vt:lpstr>Specific Conditional Entropy</vt:lpstr>
      <vt:lpstr>Conditional Entropy</vt:lpstr>
      <vt:lpstr>Conditional Entropy</vt:lpstr>
      <vt:lpstr>Entropy Recap</vt:lpstr>
      <vt:lpstr>Information Gain</vt:lpstr>
      <vt:lpstr>Information Gain</vt:lpstr>
      <vt:lpstr>Decision Tree- Information gain</vt:lpstr>
      <vt:lpstr>Decision Tree- Information gain</vt:lpstr>
      <vt:lpstr>Decision Tree- Information gain</vt:lpstr>
      <vt:lpstr>Decision Tree- Information gain</vt:lpstr>
      <vt:lpstr>Decision Tree- Information gain</vt:lpstr>
      <vt:lpstr>Decision Tree- Information gain</vt:lpstr>
      <vt:lpstr>Decision tree classification- Impurity measure</vt:lpstr>
      <vt:lpstr>Decision tree classification- Impurity measure</vt:lpstr>
      <vt:lpstr>Constructing a classification decision tree</vt:lpstr>
      <vt:lpstr>Decision tree overfit</vt:lpstr>
      <vt:lpstr>Decision tree overfit</vt:lpstr>
      <vt:lpstr>Tree pruning</vt:lpstr>
      <vt:lpstr>Tree pruning</vt:lpstr>
      <vt:lpstr>Tree pruning</vt:lpstr>
      <vt:lpstr>Cost complexity pruning</vt:lpstr>
      <vt:lpstr>Cost complexity pruning</vt:lpstr>
      <vt:lpstr>Cost complexity pruning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Said</dc:creator>
  <cp:lastModifiedBy>Nazari, Ali</cp:lastModifiedBy>
  <cp:revision>1178</cp:revision>
  <cp:lastPrinted>2019-03-22T14:54:18Z</cp:lastPrinted>
  <dcterms:created xsi:type="dcterms:W3CDTF">2015-04-03T14:49:27Z</dcterms:created>
  <dcterms:modified xsi:type="dcterms:W3CDTF">2024-01-23T02:39:14Z</dcterms:modified>
</cp:coreProperties>
</file>