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739" r:id="rId2"/>
    <p:sldId id="842" r:id="rId3"/>
    <p:sldId id="885" r:id="rId4"/>
    <p:sldId id="843" r:id="rId5"/>
    <p:sldId id="845" r:id="rId6"/>
    <p:sldId id="850" r:id="rId7"/>
    <p:sldId id="846" r:id="rId8"/>
    <p:sldId id="857" r:id="rId9"/>
    <p:sldId id="858" r:id="rId10"/>
    <p:sldId id="860" r:id="rId11"/>
    <p:sldId id="861" r:id="rId12"/>
    <p:sldId id="864" r:id="rId13"/>
    <p:sldId id="865" r:id="rId14"/>
    <p:sldId id="866" r:id="rId15"/>
    <p:sldId id="867" r:id="rId16"/>
    <p:sldId id="868" r:id="rId17"/>
    <p:sldId id="871" r:id="rId18"/>
    <p:sldId id="870" r:id="rId19"/>
    <p:sldId id="872" r:id="rId20"/>
    <p:sldId id="873" r:id="rId21"/>
    <p:sldId id="874" r:id="rId22"/>
    <p:sldId id="875" r:id="rId23"/>
    <p:sldId id="876" r:id="rId24"/>
    <p:sldId id="877" r:id="rId25"/>
    <p:sldId id="8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冠德 何" initials="冠德" lastIdx="1" clrIdx="0">
    <p:extLst>
      <p:ext uri="{19B8F6BF-5375-455C-9EA6-DF929625EA0E}">
        <p15:presenceInfo xmlns:p15="http://schemas.microsoft.com/office/powerpoint/2012/main" userId="01a7f36cb34627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48CC9"/>
    <a:srgbClr val="5D94CC"/>
    <a:srgbClr val="548AC8"/>
    <a:srgbClr val="69A7D0"/>
    <a:srgbClr val="219080"/>
    <a:srgbClr val="6AA8D1"/>
    <a:srgbClr val="22A9AF"/>
    <a:srgbClr val="6EB5A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0" autoAdjust="0"/>
    <p:restoredTop sz="96159" autoAdjust="0"/>
  </p:normalViewPr>
  <p:slideViewPr>
    <p:cSldViewPr>
      <p:cViewPr varScale="1">
        <p:scale>
          <a:sx n="111" d="100"/>
          <a:sy n="111" d="100"/>
        </p:scale>
        <p:origin x="16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40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2024/10/14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2024/10/14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971600" y="3529887"/>
            <a:ext cx="8000486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971600" y="263691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344890"/>
            <a:ext cx="9000000" cy="3513002"/>
          </a:xfrm>
          <a:prstGeom prst="rect">
            <a:avLst/>
          </a:prstGeom>
          <a:noFill/>
          <a:ln w="76200">
            <a:solidFill>
              <a:srgbClr val="5D9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056890"/>
            <a:ext cx="2357454" cy="288000"/>
          </a:xfrm>
          <a:prstGeom prst="rect">
            <a:avLst/>
          </a:prstGeom>
          <a:solidFill>
            <a:srgbClr val="5D94CC"/>
          </a:solidFill>
          <a:ln w="38100">
            <a:solidFill>
              <a:srgbClr val="5D9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1557362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292504"/>
            <a:ext cx="8280000" cy="5160832"/>
          </a:xfrm>
        </p:spPr>
        <p:txBody>
          <a:bodyPr/>
          <a:lstStyle>
            <a:lvl1pPr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457200">
              <a:buClrTx/>
              <a:buSzPct val="100000"/>
              <a:buFont typeface="+mj-ea"/>
              <a:buAutoNum type="ea1ChtPeriod"/>
              <a:defRPr kumimoji="0" lang="zh-TW" altLang="en-US" sz="2000" b="1" kern="1200" dirty="0" smtClean="0">
                <a:solidFill>
                  <a:srgbClr val="0070C0"/>
                </a:solidFill>
                <a:latin typeface="+mj-ea"/>
                <a:ea typeface="+mj-ea"/>
                <a:cs typeface="+mn-cs"/>
              </a:defRPr>
            </a:lvl2pPr>
            <a:lvl3pPr marL="457200" indent="-457200">
              <a:buClrTx/>
              <a:buSzPct val="100000"/>
              <a:buFont typeface="+mj-lt"/>
              <a:buAutoNum type="arabicPeriod"/>
              <a:defRPr kumimoji="0" lang="zh-TW" altLang="en-US" sz="2000" b="0" u="none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>
              <a:lnSpc>
                <a:spcPts val="2800"/>
              </a:lnSpc>
              <a:spcAft>
                <a:spcPts val="200"/>
              </a:spcAft>
              <a:defRPr sz="2000"/>
            </a:lvl4pPr>
            <a:lvl5pPr>
              <a:lnSpc>
                <a:spcPts val="2800"/>
              </a:lnSpc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26954"/>
            <a:ext cx="579124" cy="646331"/>
            <a:chOff x="8286776" y="6126954"/>
            <a:chExt cx="579124" cy="646331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548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26954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692696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692696"/>
            <a:ext cx="8280000" cy="5760640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457200">
              <a:buClrTx/>
              <a:buSzPct val="100000"/>
              <a:buFont typeface="+mj-ea"/>
              <a:buAutoNum type="ea1ChtPeriod"/>
              <a:defRPr kumimoji="0" lang="zh-TW" altLang="en-US" sz="2000" b="1" kern="1200" dirty="0" smtClean="0">
                <a:solidFill>
                  <a:srgbClr val="0070C0"/>
                </a:solidFill>
                <a:latin typeface="+mj-ea"/>
                <a:ea typeface="+mj-ea"/>
                <a:cs typeface="+mn-cs"/>
              </a:defRPr>
            </a:lvl2pPr>
            <a:lvl3pPr marL="457200" indent="-457200">
              <a:buClrTx/>
              <a:buSzPct val="100000"/>
              <a:buFont typeface="+mj-lt"/>
              <a:buAutoNum type="arabicPeriod"/>
              <a:defRPr kumimoji="0" lang="zh-TW" altLang="en-US" sz="2000" b="0" u="none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>
              <a:lnSpc>
                <a:spcPts val="2800"/>
              </a:lnSpc>
              <a:spcAft>
                <a:spcPts val="200"/>
              </a:spcAft>
              <a:defRPr sz="2000"/>
            </a:lvl4pPr>
            <a:lvl5pPr>
              <a:lnSpc>
                <a:spcPts val="2800"/>
              </a:lnSpc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8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ts val="28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zh-TW" altLang="en-US" dirty="0"/>
              <a:t>資訊安全</a:t>
            </a:r>
            <a:r>
              <a:rPr lang="zh-TW" altLang="en-US" dirty="0">
                <a:solidFill>
                  <a:srgbClr val="0000FF"/>
                </a:solidFill>
              </a:rPr>
              <a:t>政策</a:t>
            </a:r>
            <a:r>
              <a:rPr lang="zh-TW" altLang="en-US" dirty="0"/>
              <a:t>時應該考慮以下項目：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行政管理政策（</a:t>
            </a:r>
            <a:r>
              <a:rPr lang="en-US" altLang="zh-TW" b="1" dirty="0"/>
              <a:t>Administrative Policies</a:t>
            </a:r>
            <a:r>
              <a:rPr lang="zh-TW" altLang="en-US" b="1" dirty="0"/>
              <a:t>）：</a:t>
            </a:r>
            <a:r>
              <a:rPr lang="zh-TW" altLang="en-US" dirty="0"/>
              <a:t>為系統及網路管理員制定標準作業流程，如升級、監控、備份及稽核等。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軟體設計要求（</a:t>
            </a:r>
            <a:r>
              <a:rPr lang="en-US" altLang="zh-TW" b="1" dirty="0"/>
              <a:t>Software Design Requirements</a:t>
            </a:r>
            <a:r>
              <a:rPr lang="zh-TW" altLang="en-US" b="1" dirty="0"/>
              <a:t>）：</a:t>
            </a:r>
            <a:r>
              <a:rPr lang="zh-TW" altLang="en-US" dirty="0"/>
              <a:t>制定組織採購、外包、或自行開發軟體之相關安全要求。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災害復原計畫（</a:t>
            </a:r>
            <a:r>
              <a:rPr lang="en-US" altLang="zh-TW" b="1" dirty="0"/>
              <a:t>Disaster Recovery Plans, DRP</a:t>
            </a:r>
            <a:r>
              <a:rPr lang="zh-TW" altLang="en-US" b="1" dirty="0"/>
              <a:t>）：</a:t>
            </a:r>
            <a:r>
              <a:rPr lang="zh-TW" altLang="en-US" dirty="0"/>
              <a:t>提前為可能發生的災害，擬定各種復原計畫。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資訊政策（</a:t>
            </a:r>
            <a:r>
              <a:rPr lang="en-US" altLang="zh-TW" b="1" dirty="0"/>
              <a:t>Information Policies</a:t>
            </a:r>
            <a:r>
              <a:rPr lang="zh-TW" altLang="en-US" b="1" dirty="0"/>
              <a:t>）：</a:t>
            </a:r>
            <a:r>
              <a:rPr lang="zh-TW" altLang="en-US" dirty="0"/>
              <a:t>包括資訊存取、機密等級、標示、儲存、以及機密資訊的傳遞與銷毀。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安全政策（</a:t>
            </a:r>
            <a:r>
              <a:rPr lang="en-US" altLang="zh-TW" b="1" dirty="0"/>
              <a:t>Security Policies</a:t>
            </a:r>
            <a:r>
              <a:rPr lang="zh-TW" altLang="en-US" b="1" dirty="0"/>
              <a:t>）：</a:t>
            </a:r>
            <a:r>
              <a:rPr lang="zh-TW" altLang="en-US" dirty="0"/>
              <a:t>組織需要有明確的安全政策，才能形成實施方法。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使用政策（</a:t>
            </a:r>
            <a:r>
              <a:rPr lang="en-US" altLang="zh-TW" b="1" dirty="0"/>
              <a:t>Usage Policies</a:t>
            </a:r>
            <a:r>
              <a:rPr lang="zh-TW" altLang="en-US" b="1" dirty="0"/>
              <a:t>）：</a:t>
            </a:r>
            <a:r>
              <a:rPr lang="zh-TW" altLang="en-US" dirty="0"/>
              <a:t>說明資訊與資源該如何被使用，應包括隱私權、所有人制度，與不當行為之處分。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使用者管理政策（</a:t>
            </a:r>
            <a:r>
              <a:rPr lang="en-US" altLang="zh-TW" b="1" dirty="0"/>
              <a:t>User Management Policies</a:t>
            </a:r>
            <a:r>
              <a:rPr lang="zh-TW" altLang="en-US" b="1" dirty="0"/>
              <a:t>）：</a:t>
            </a:r>
            <a:r>
              <a:rPr lang="zh-TW" altLang="en-US" dirty="0"/>
              <a:t>員工在受雇期間的資訊安全相關管理制度，包括新人訓練、存取權限的設定與取消等。</a:t>
            </a:r>
          </a:p>
        </p:txBody>
      </p:sp>
    </p:spTree>
    <p:extLst>
      <p:ext uri="{BB962C8B-B14F-4D97-AF65-F5344CB8AC3E}">
        <p14:creationId xmlns:p14="http://schemas.microsoft.com/office/powerpoint/2010/main" val="420416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1.3.2 </a:t>
            </a:r>
            <a:r>
              <a:rPr lang="zh-TW" altLang="en-US" dirty="0"/>
              <a:t>資訊安全的</a:t>
            </a:r>
            <a:r>
              <a:rPr lang="zh-TW" altLang="en-US" dirty="0">
                <a:solidFill>
                  <a:srgbClr val="FF0000"/>
                </a:solidFill>
              </a:rPr>
              <a:t>目標</a:t>
            </a:r>
            <a:endParaRPr lang="en-US" altLang="zh-TW" dirty="0">
              <a:solidFill>
                <a:srgbClr val="FF0000"/>
              </a:solidFill>
            </a:endParaRPr>
          </a:p>
          <a:p>
            <a:pPr lvl="3"/>
            <a:r>
              <a:rPr lang="zh-TW" altLang="en-US" dirty="0"/>
              <a:t>目標（</a:t>
            </a:r>
            <a:r>
              <a:rPr lang="en-US" altLang="zh-TW" dirty="0"/>
              <a:t>Goals</a:t>
            </a:r>
            <a:r>
              <a:rPr lang="zh-TW" altLang="en-US" dirty="0"/>
              <a:t>）有三項：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一是預防（</a:t>
            </a:r>
            <a:r>
              <a:rPr lang="en-US" altLang="zh-TW" dirty="0"/>
              <a:t>Prevention</a:t>
            </a:r>
            <a:r>
              <a:rPr lang="zh-TW" altLang="en-US" dirty="0"/>
              <a:t>） 。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二是偵測（</a:t>
            </a:r>
            <a:r>
              <a:rPr lang="en-US" altLang="zh-TW" dirty="0"/>
              <a:t>Detection</a:t>
            </a:r>
            <a:r>
              <a:rPr lang="zh-TW" altLang="en-US" dirty="0"/>
              <a:t>） 。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三是反應（</a:t>
            </a:r>
            <a:r>
              <a:rPr lang="en-US" altLang="zh-TW" dirty="0"/>
              <a:t>Response</a:t>
            </a:r>
            <a:r>
              <a:rPr lang="zh-TW" altLang="en-US" dirty="0"/>
              <a:t>） 。</a:t>
            </a:r>
          </a:p>
        </p:txBody>
      </p:sp>
    </p:spTree>
    <p:extLst>
      <p:ext uri="{BB962C8B-B14F-4D97-AF65-F5344CB8AC3E}">
        <p14:creationId xmlns:p14="http://schemas.microsoft.com/office/powerpoint/2010/main" val="153220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2D0395-A7EA-4810-98CE-035919DF10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存取控制（</a:t>
            </a:r>
            <a:r>
              <a:rPr lang="en-US" altLang="zh-TW" dirty="0"/>
              <a:t>Access Control</a:t>
            </a:r>
            <a:r>
              <a:rPr lang="zh-TW" altLang="en-US" dirty="0"/>
              <a:t>）是資訊安全的核心項目之一。</a:t>
            </a:r>
            <a:endParaRPr lang="en-US" altLang="zh-TW" dirty="0"/>
          </a:p>
          <a:p>
            <a:pPr lvl="3"/>
            <a:r>
              <a:rPr lang="zh-TW" altLang="en-US" dirty="0"/>
              <a:t>存取控制在組織中有以下三種操作模式：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00FF"/>
                </a:solidFill>
              </a:rPr>
              <a:t>強制</a:t>
            </a:r>
            <a:r>
              <a:rPr lang="zh-TW" altLang="en-US" dirty="0"/>
              <a:t>存取控制（</a:t>
            </a:r>
            <a:r>
              <a:rPr lang="en-US" altLang="zh-TW" dirty="0"/>
              <a:t>Mandatory Access Control, MAC</a:t>
            </a:r>
            <a:r>
              <a:rPr lang="zh-TW" altLang="en-US" dirty="0"/>
              <a:t>）是一種比較嚴格卻沒有彈性的存取控制模式，由</a:t>
            </a:r>
            <a:r>
              <a:rPr lang="zh-TW" altLang="en-US" dirty="0">
                <a:solidFill>
                  <a:srgbClr val="0000FF"/>
                </a:solidFill>
              </a:rPr>
              <a:t>系統管理員</a:t>
            </a:r>
            <a:r>
              <a:rPr lang="zh-TW" altLang="en-US" dirty="0"/>
              <a:t>（</a:t>
            </a:r>
            <a:r>
              <a:rPr lang="en-US" altLang="zh-TW" dirty="0"/>
              <a:t>Administrator</a:t>
            </a:r>
            <a:r>
              <a:rPr lang="zh-TW" altLang="en-US" dirty="0"/>
              <a:t>）統一規定組織中的哪些人能夠存取哪些系統、檔案或資料。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00FF"/>
                </a:solidFill>
              </a:rPr>
              <a:t>任意</a:t>
            </a:r>
            <a:r>
              <a:rPr lang="zh-TW" altLang="en-US" dirty="0"/>
              <a:t>存取控制（</a:t>
            </a:r>
            <a:r>
              <a:rPr lang="en-US" altLang="zh-TW" dirty="0"/>
              <a:t>Discretionary Access Control, DAC</a:t>
            </a:r>
            <a:r>
              <a:rPr lang="zh-TW" altLang="en-US" dirty="0"/>
              <a:t>）是比較有彈性的一種模式，它讓每位</a:t>
            </a:r>
            <a:r>
              <a:rPr lang="zh-TW" altLang="en-US" dirty="0">
                <a:solidFill>
                  <a:srgbClr val="FF0000"/>
                </a:solidFill>
              </a:rPr>
              <a:t>系統</a:t>
            </a:r>
            <a:r>
              <a:rPr lang="zh-TW" altLang="en-US" dirty="0"/>
              <a:t>、檔案或</a:t>
            </a:r>
            <a:r>
              <a:rPr lang="zh-TW" altLang="en-US" dirty="0">
                <a:solidFill>
                  <a:srgbClr val="0000FF"/>
                </a:solidFill>
              </a:rPr>
              <a:t>資料的所有人</a:t>
            </a:r>
            <a:r>
              <a:rPr lang="zh-TW" altLang="en-US" dirty="0"/>
              <a:t>（</a:t>
            </a:r>
            <a:r>
              <a:rPr lang="en-US" altLang="zh-TW" dirty="0"/>
              <a:t>Owner</a:t>
            </a:r>
            <a:r>
              <a:rPr lang="zh-TW" altLang="en-US" dirty="0"/>
              <a:t>）決定組織內使用者對它們的存取權限。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00FF"/>
                </a:solidFill>
              </a:rPr>
              <a:t>角色</a:t>
            </a:r>
            <a:r>
              <a:rPr lang="zh-TW" altLang="en-US" dirty="0"/>
              <a:t>基準存取控制（</a:t>
            </a:r>
            <a:r>
              <a:rPr lang="en-US" altLang="zh-TW" dirty="0"/>
              <a:t>Role-based Access Control, RBAC</a:t>
            </a:r>
            <a:r>
              <a:rPr lang="zh-TW" altLang="en-US" dirty="0"/>
              <a:t>）是一種 </a:t>
            </a:r>
            <a:r>
              <a:rPr lang="en-US" altLang="zh-TW" dirty="0"/>
              <a:t>DAC</a:t>
            </a:r>
            <a:r>
              <a:rPr lang="zh-TW" altLang="en-US" dirty="0"/>
              <a:t>，但它不針對使用者訂定存取權限，而用他在組織中的角色（如職務）。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BA13DC-2895-45EB-B933-21B22F51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</a:t>
            </a:r>
            <a:r>
              <a:rPr lang="zh-TW" altLang="en-US" dirty="0"/>
              <a:t>　基本的存取控制</a:t>
            </a:r>
          </a:p>
        </p:txBody>
      </p:sp>
    </p:spTree>
    <p:extLst>
      <p:ext uri="{BB962C8B-B14F-4D97-AF65-F5344CB8AC3E}">
        <p14:creationId xmlns:p14="http://schemas.microsoft.com/office/powerpoint/2010/main" val="56982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1.4.1 </a:t>
            </a:r>
            <a:r>
              <a:rPr lang="zh-TW" altLang="en-US" dirty="0">
                <a:solidFill>
                  <a:srgbClr val="FF0000"/>
                </a:solidFill>
              </a:rPr>
              <a:t>身分認證</a:t>
            </a:r>
            <a:r>
              <a:rPr lang="zh-TW" altLang="en-US" dirty="0"/>
              <a:t>的方法</a:t>
            </a:r>
            <a:endParaRPr lang="en-US" altLang="zh-TW" dirty="0"/>
          </a:p>
          <a:p>
            <a:pPr lvl="3"/>
            <a:r>
              <a:rPr lang="zh-TW" altLang="en-US" dirty="0"/>
              <a:t>認證有以下三種</a:t>
            </a:r>
            <a:r>
              <a:rPr lang="zh-TW" altLang="en-US" dirty="0">
                <a:solidFill>
                  <a:srgbClr val="FF0000"/>
                </a:solidFill>
              </a:rPr>
              <a:t>要素</a:t>
            </a:r>
            <a:r>
              <a:rPr lang="zh-TW" altLang="en-US" dirty="0"/>
              <a:t>（</a:t>
            </a:r>
            <a:r>
              <a:rPr lang="en-US" altLang="zh-TW" dirty="0"/>
              <a:t>Factors</a:t>
            </a:r>
            <a:r>
              <a:rPr lang="zh-TW" altLang="en-US" dirty="0"/>
              <a:t>）：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「所知之事（</a:t>
            </a:r>
            <a:r>
              <a:rPr lang="en-US" altLang="zh-TW" dirty="0"/>
              <a:t>Something you know</a:t>
            </a:r>
            <a:r>
              <a:rPr lang="zh-TW" altLang="en-US" dirty="0"/>
              <a:t>）」是利用正確的使用者才知道的事情進行認證，例如通關密碼或</a:t>
            </a:r>
            <a:r>
              <a:rPr lang="en-US" altLang="zh-TW" dirty="0"/>
              <a:t>PIN</a:t>
            </a:r>
            <a:r>
              <a:rPr lang="zh-TW" altLang="en-US" dirty="0"/>
              <a:t>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「所持之物（</a:t>
            </a:r>
            <a:r>
              <a:rPr lang="en-US" altLang="zh-TW" dirty="0"/>
              <a:t>Something you have</a:t>
            </a:r>
            <a:r>
              <a:rPr lang="zh-TW" altLang="en-US" dirty="0"/>
              <a:t>）」是利用正確的使用者才會持有的東西進行認證，例如智慧卡。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「所具之形（</a:t>
            </a:r>
            <a:r>
              <a:rPr lang="en-US" altLang="zh-TW" dirty="0"/>
              <a:t>Something you are</a:t>
            </a:r>
            <a:r>
              <a:rPr lang="zh-TW" altLang="en-US" dirty="0"/>
              <a:t>）」是利用正確使用者本身的生物特徵進行認證，例如指紋或視網膜比對。</a:t>
            </a:r>
          </a:p>
        </p:txBody>
      </p:sp>
    </p:spTree>
    <p:extLst>
      <p:ext uri="{BB962C8B-B14F-4D97-AF65-F5344CB8AC3E}">
        <p14:creationId xmlns:p14="http://schemas.microsoft.com/office/powerpoint/2010/main" val="340217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安全代符的種類很多，較常見的有：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一次性密碼代符（</a:t>
            </a:r>
            <a:r>
              <a:rPr lang="en-US" altLang="zh-TW" b="1" dirty="0"/>
              <a:t>One-time Password Tokens</a:t>
            </a:r>
            <a:r>
              <a:rPr lang="zh-TW" altLang="en-US" b="1" dirty="0"/>
              <a:t>）：</a:t>
            </a:r>
            <a:r>
              <a:rPr lang="zh-TW" altLang="en-US" dirty="0"/>
              <a:t>元件上所顯示的數字與遠端伺服器上的數字同步變化，因此在每次登入時都可以驗證代符的真實性。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智慧卡（</a:t>
            </a:r>
            <a:r>
              <a:rPr lang="en-US" altLang="zh-TW" b="1" dirty="0"/>
              <a:t>Smart Cards</a:t>
            </a:r>
            <a:r>
              <a:rPr lang="zh-TW" altLang="en-US" b="1" dirty="0"/>
              <a:t>）：</a:t>
            </a:r>
            <a:r>
              <a:rPr lang="zh-TW" altLang="en-US" dirty="0"/>
              <a:t>本身</a:t>
            </a:r>
            <a:r>
              <a:rPr lang="zh-TW" altLang="en-US" dirty="0">
                <a:solidFill>
                  <a:srgbClr val="0000FF"/>
                </a:solidFill>
              </a:rPr>
              <a:t>具有運算功能</a:t>
            </a:r>
            <a:r>
              <a:rPr lang="zh-TW" altLang="en-US" dirty="0"/>
              <a:t>的晶片卡，可以讓元件與系統進行互相認證。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記憶卡（</a:t>
            </a:r>
            <a:r>
              <a:rPr lang="en-US" altLang="zh-TW" b="1" dirty="0"/>
              <a:t>Memory Cards</a:t>
            </a:r>
            <a:r>
              <a:rPr lang="zh-TW" altLang="en-US" b="1" dirty="0"/>
              <a:t>）：</a:t>
            </a:r>
            <a:r>
              <a:rPr lang="zh-TW" altLang="en-US" dirty="0"/>
              <a:t>只儲存金鑰而不做複雜運算的晶片卡。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無線射頻身分證明（</a:t>
            </a:r>
            <a:r>
              <a:rPr lang="en-US" altLang="zh-TW" b="1" dirty="0">
                <a:solidFill>
                  <a:srgbClr val="FF0000"/>
                </a:solidFill>
              </a:rPr>
              <a:t>RFID</a:t>
            </a:r>
            <a:r>
              <a:rPr lang="zh-TW" altLang="en-US" b="1" dirty="0"/>
              <a:t>）：</a:t>
            </a:r>
            <a:r>
              <a:rPr lang="zh-TW" altLang="en-US" dirty="0">
                <a:solidFill>
                  <a:srgbClr val="FF0000"/>
                </a:solidFill>
              </a:rPr>
              <a:t>非接觸式</a:t>
            </a:r>
            <a:r>
              <a:rPr lang="zh-TW" altLang="en-US" dirty="0"/>
              <a:t>晶片卡。</a:t>
            </a:r>
          </a:p>
        </p:txBody>
      </p:sp>
    </p:spTree>
    <p:extLst>
      <p:ext uri="{BB962C8B-B14F-4D97-AF65-F5344CB8AC3E}">
        <p14:creationId xmlns:p14="http://schemas.microsoft.com/office/powerpoint/2010/main" val="140564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1.4.2 </a:t>
            </a:r>
            <a:r>
              <a:rPr lang="zh-TW" altLang="en-US" dirty="0"/>
              <a:t>較先進的</a:t>
            </a:r>
            <a:r>
              <a:rPr lang="zh-TW" altLang="en-US" dirty="0">
                <a:solidFill>
                  <a:srgbClr val="0000FF"/>
                </a:solidFill>
              </a:rPr>
              <a:t>身分認證協定</a:t>
            </a:r>
          </a:p>
          <a:p>
            <a:pPr lvl="3"/>
            <a:r>
              <a:rPr lang="en-US" altLang="zh-TW" dirty="0"/>
              <a:t>Challenge Handshake Authentication Protocol</a:t>
            </a:r>
            <a:r>
              <a:rPr lang="zh-TW" altLang="en-US" dirty="0"/>
              <a:t>（</a:t>
            </a:r>
            <a:r>
              <a:rPr lang="en-US" altLang="zh-TW" dirty="0">
                <a:solidFill>
                  <a:srgbClr val="FF0000"/>
                </a:solidFill>
              </a:rPr>
              <a:t>CHAP</a:t>
            </a:r>
            <a:r>
              <a:rPr lang="zh-TW" altLang="en-US" dirty="0"/>
              <a:t>）是一種</a:t>
            </a:r>
            <a:r>
              <a:rPr lang="zh-TW" altLang="en-US" dirty="0">
                <a:solidFill>
                  <a:srgbClr val="FF0000"/>
                </a:solidFill>
              </a:rPr>
              <a:t>握手協定（</a:t>
            </a:r>
            <a:r>
              <a:rPr lang="en-US" altLang="zh-TW" dirty="0">
                <a:solidFill>
                  <a:srgbClr val="FF0000"/>
                </a:solidFill>
              </a:rPr>
              <a:t>Handshake Protocol</a:t>
            </a:r>
            <a:r>
              <a:rPr lang="zh-TW" altLang="en-US" dirty="0">
                <a:solidFill>
                  <a:srgbClr val="FF0000"/>
                </a:solidFill>
              </a:rPr>
              <a:t>），</a:t>
            </a:r>
            <a:r>
              <a:rPr lang="zh-TW" altLang="en-US" dirty="0"/>
              <a:t>提供比較好的安全性。</a:t>
            </a:r>
            <a:r>
              <a:rPr lang="en-US" altLang="zh-TW" dirty="0"/>
              <a:t>CHAP </a:t>
            </a:r>
            <a:r>
              <a:rPr lang="zh-TW" altLang="en-US" dirty="0"/>
              <a:t>的運作方法可見圖</a:t>
            </a:r>
            <a:r>
              <a:rPr lang="en-US" altLang="zh-TW" dirty="0"/>
              <a:t>1-2</a:t>
            </a:r>
            <a:r>
              <a:rPr lang="zh-TW" altLang="en-US" dirty="0"/>
              <a:t>，客戶端（</a:t>
            </a:r>
            <a:r>
              <a:rPr lang="en-US" altLang="zh-TW" dirty="0"/>
              <a:t>Client</a:t>
            </a:r>
            <a:r>
              <a:rPr lang="zh-TW" altLang="en-US" dirty="0"/>
              <a:t>）送一個登入要求（</a:t>
            </a:r>
            <a:r>
              <a:rPr lang="en-US" altLang="zh-TW" dirty="0"/>
              <a:t>Logon Request</a:t>
            </a:r>
            <a:r>
              <a:rPr lang="zh-TW" altLang="en-US" dirty="0"/>
              <a:t>）給伺服器；伺服器回應一個</a:t>
            </a:r>
            <a:r>
              <a:rPr lang="zh-TW" altLang="en-US" dirty="0">
                <a:solidFill>
                  <a:srgbClr val="0000FF"/>
                </a:solidFill>
              </a:rPr>
              <a:t>挑戰（</a:t>
            </a:r>
            <a:r>
              <a:rPr lang="en-US" altLang="zh-TW" dirty="0">
                <a:solidFill>
                  <a:srgbClr val="0000FF"/>
                </a:solidFill>
              </a:rPr>
              <a:t>Challenge</a:t>
            </a:r>
            <a:r>
              <a:rPr lang="zh-TW" altLang="en-US" dirty="0">
                <a:solidFill>
                  <a:srgbClr val="0000FF"/>
                </a:solidFill>
              </a:rPr>
              <a:t>）</a:t>
            </a:r>
            <a:r>
              <a:rPr lang="zh-TW" altLang="en-US" dirty="0"/>
              <a:t>給客戶端，挑戰通常是一串隨機數。客戶端以金鑰（</a:t>
            </a:r>
            <a:r>
              <a:rPr lang="en-US" altLang="zh-TW" dirty="0"/>
              <a:t>Key</a:t>
            </a:r>
            <a:r>
              <a:rPr lang="zh-TW" altLang="en-US" dirty="0"/>
              <a:t>）將挑戰加密後做成</a:t>
            </a:r>
            <a:r>
              <a:rPr lang="zh-TW" altLang="en-US" dirty="0">
                <a:solidFill>
                  <a:srgbClr val="0000FF"/>
                </a:solidFill>
              </a:rPr>
              <a:t>回應（</a:t>
            </a:r>
            <a:r>
              <a:rPr lang="en-US" altLang="zh-TW" dirty="0">
                <a:solidFill>
                  <a:srgbClr val="0000FF"/>
                </a:solidFill>
              </a:rPr>
              <a:t>Response</a:t>
            </a:r>
            <a:r>
              <a:rPr lang="zh-TW" altLang="en-US" dirty="0">
                <a:solidFill>
                  <a:srgbClr val="0000FF"/>
                </a:solidFill>
              </a:rPr>
              <a:t>）</a:t>
            </a:r>
            <a:r>
              <a:rPr lang="zh-TW" altLang="en-US" dirty="0"/>
              <a:t>送給伺服器，伺服器再以對應的金鑰驗證回應之正確性，來決定是否授權客戶端開始使用伺服器的資源。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8FEB1E-966B-42A3-A404-D834089C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418" y="3933056"/>
            <a:ext cx="5893161" cy="263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7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>
                <a:solidFill>
                  <a:srgbClr val="FF0000"/>
                </a:solidFill>
              </a:rPr>
              <a:t>憑證（</a:t>
            </a:r>
            <a:r>
              <a:rPr lang="en-US" altLang="zh-TW" dirty="0">
                <a:solidFill>
                  <a:srgbClr val="FF0000"/>
                </a:solidFill>
              </a:rPr>
              <a:t>Certificates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  <a:r>
              <a:rPr lang="zh-TW" altLang="en-US" dirty="0"/>
              <a:t>是另一種常用的身分認證方法。客戶端要使用應用伺服器的資源，它先與安全伺服器完成認證（例如使用</a:t>
            </a:r>
            <a:r>
              <a:rPr lang="en-US" altLang="zh-TW" dirty="0"/>
              <a:t>CHAP</a:t>
            </a:r>
            <a:r>
              <a:rPr lang="zh-TW" altLang="en-US" dirty="0"/>
              <a:t>）之後取得一張憑證，客戶端以憑證就可以存取應用伺服器。憑證可能是一串很長的數字，或一張儲存著很長數字的智慧卡。</a:t>
            </a:r>
            <a:endParaRPr lang="en-US" altLang="zh-TW" dirty="0"/>
          </a:p>
          <a:p>
            <a:pPr lvl="4"/>
            <a:endParaRPr lang="en-US" altLang="zh-TW" sz="1400" dirty="0"/>
          </a:p>
          <a:p>
            <a:pPr lvl="4"/>
            <a:endParaRPr lang="en-US" altLang="zh-TW" sz="1400" dirty="0"/>
          </a:p>
          <a:p>
            <a:pPr lvl="4"/>
            <a:endParaRPr lang="en-US" altLang="zh-TW" sz="1400" dirty="0"/>
          </a:p>
          <a:p>
            <a:pPr lvl="4"/>
            <a:endParaRPr lang="en-US" altLang="zh-TW" sz="1400" dirty="0"/>
          </a:p>
          <a:p>
            <a:pPr lvl="4"/>
            <a:endParaRPr lang="en-US" altLang="zh-TW" sz="1400" dirty="0"/>
          </a:p>
          <a:p>
            <a:pPr lvl="4"/>
            <a:endParaRPr lang="en-US" altLang="zh-TW" sz="1400" dirty="0"/>
          </a:p>
          <a:p>
            <a:pPr lvl="4"/>
            <a:endParaRPr lang="en-US" altLang="zh-TW" sz="1400" dirty="0"/>
          </a:p>
          <a:p>
            <a:pPr lvl="3"/>
            <a:r>
              <a:rPr lang="zh-TW" altLang="en-US" dirty="0"/>
              <a:t>近年來 </a:t>
            </a:r>
            <a:r>
              <a:rPr lang="en-US" altLang="zh-TW" dirty="0"/>
              <a:t>FIDO </a:t>
            </a:r>
            <a:r>
              <a:rPr lang="zh-TW" altLang="en-US" dirty="0"/>
              <a:t>標準的興起，新一代的 </a:t>
            </a:r>
            <a:r>
              <a:rPr lang="en-US" altLang="zh-TW" dirty="0"/>
              <a:t>FIDO </a:t>
            </a:r>
            <a:r>
              <a:rPr lang="zh-TW" altLang="en-US" dirty="0"/>
              <a:t>認證而改變現有的機制，其中最大的改變就是將身分保管的責任分散在裝置端，而不是像傳統集中保存在伺服器的方式。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6D0C17-491B-4E93-9D5C-8AFDCE31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69179"/>
            <a:ext cx="5616624" cy="30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2D0395-A7EA-4810-98CE-035919DF10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>
                <a:solidFill>
                  <a:srgbClr val="FF0000"/>
                </a:solidFill>
              </a:rPr>
              <a:t>各種通訊</a:t>
            </a:r>
            <a:r>
              <a:rPr lang="zh-TW" altLang="en-US" dirty="0"/>
              <a:t>都有潛在的安全風險。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b="1" dirty="0"/>
              <a:t>Mail</a:t>
            </a:r>
            <a:r>
              <a:rPr lang="zh-TW" altLang="en-US" dirty="0"/>
              <a:t>：幾乎所有網路使用者都需要電子郵件服務，所以資訊安全計畫必須包括傳送及接收郵件的部分。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b="1" dirty="0"/>
              <a:t>Web</a:t>
            </a:r>
            <a:r>
              <a:rPr lang="zh-TW" altLang="en-US" dirty="0"/>
              <a:t>：相關的安全考量應包含網頁伺服器（</a:t>
            </a:r>
            <a:r>
              <a:rPr lang="en-US" altLang="zh-TW" dirty="0"/>
              <a:t>Web Server</a:t>
            </a:r>
            <a:r>
              <a:rPr lang="zh-TW" altLang="en-US" dirty="0"/>
              <a:t>）及客戶端的網路瀏覽器（</a:t>
            </a:r>
            <a:r>
              <a:rPr lang="en-US" altLang="zh-TW" dirty="0"/>
              <a:t>Web Browser</a:t>
            </a:r>
            <a:r>
              <a:rPr lang="zh-TW" altLang="en-US" dirty="0"/>
              <a:t>）。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</a:rPr>
              <a:t>即時</a:t>
            </a:r>
            <a:r>
              <a:rPr lang="zh-TW" altLang="en-US" b="1" dirty="0"/>
              <a:t>通訊（</a:t>
            </a:r>
            <a:r>
              <a:rPr lang="en-US" altLang="zh-TW" b="1" dirty="0">
                <a:solidFill>
                  <a:srgbClr val="FF0000"/>
                </a:solidFill>
              </a:rPr>
              <a:t>Instant</a:t>
            </a:r>
            <a:r>
              <a:rPr lang="en-US" altLang="zh-TW" b="1" dirty="0"/>
              <a:t> Messaging, IM</a:t>
            </a:r>
            <a:r>
              <a:rPr lang="zh-TW" altLang="en-US" b="1" dirty="0"/>
              <a:t>）：</a:t>
            </a:r>
            <a:r>
              <a:rPr lang="en-US" altLang="zh-TW" dirty="0"/>
              <a:t>IM </a:t>
            </a:r>
            <a:r>
              <a:rPr lang="zh-TW" altLang="en-US" dirty="0"/>
              <a:t>像是兩者或多者之間的即時電子郵件，它有時會受到下載惡意碼攻擊，許多欺騙行為也藉由</a:t>
            </a:r>
            <a:r>
              <a:rPr lang="en-US" altLang="zh-TW" dirty="0"/>
              <a:t>IM </a:t>
            </a:r>
            <a:r>
              <a:rPr lang="zh-TW" altLang="en-US" dirty="0"/>
              <a:t>遂行。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b="1" dirty="0"/>
              <a:t>Telnet</a:t>
            </a:r>
            <a:r>
              <a:rPr lang="zh-TW" altLang="en-US" dirty="0"/>
              <a:t>：</a:t>
            </a:r>
            <a:r>
              <a:rPr lang="en-US" altLang="zh-TW" dirty="0"/>
              <a:t>Telnet </a:t>
            </a:r>
            <a:r>
              <a:rPr lang="zh-TW" altLang="en-US" dirty="0"/>
              <a:t>允許遠端使用者以模擬終端機的方式連上系統，這種舊式的協定沒有安全防護，應該改採用較安全的協定，如</a:t>
            </a:r>
            <a:r>
              <a:rPr lang="en-US" altLang="zh-TW" dirty="0"/>
              <a:t>SSH </a:t>
            </a:r>
            <a:r>
              <a:rPr lang="zh-TW" altLang="en-US" dirty="0"/>
              <a:t>等。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b="1" dirty="0"/>
              <a:t>File Transfer Protocol</a:t>
            </a:r>
            <a:r>
              <a:rPr lang="zh-TW" altLang="en-US" b="1" dirty="0"/>
              <a:t>（</a:t>
            </a:r>
            <a:r>
              <a:rPr lang="en-US" altLang="zh-TW" b="1" dirty="0"/>
              <a:t>FTP</a:t>
            </a:r>
            <a:r>
              <a:rPr lang="zh-TW" altLang="en-US" b="1" dirty="0"/>
              <a:t>）：</a:t>
            </a:r>
            <a:r>
              <a:rPr lang="en-US" altLang="zh-TW" dirty="0"/>
              <a:t>FTP </a:t>
            </a:r>
            <a:r>
              <a:rPr lang="zh-TW" altLang="en-US" dirty="0"/>
              <a:t>在網際網路常被使用，但經由 </a:t>
            </a:r>
            <a:r>
              <a:rPr lang="en-US" altLang="zh-TW" dirty="0">
                <a:solidFill>
                  <a:srgbClr val="0000FF"/>
                </a:solidFill>
              </a:rPr>
              <a:t>FTP </a:t>
            </a:r>
            <a:r>
              <a:rPr lang="zh-TW" altLang="en-US" dirty="0">
                <a:solidFill>
                  <a:srgbClr val="0000FF"/>
                </a:solidFill>
              </a:rPr>
              <a:t>傳輸的資訊沒有加密</a:t>
            </a:r>
            <a:r>
              <a:rPr lang="zh-TW" altLang="en-US" dirty="0"/>
              <a:t>，登入的通關密碼也多以明碼傳送，</a:t>
            </a:r>
            <a:r>
              <a:rPr lang="zh-TW" altLang="en-US" dirty="0">
                <a:solidFill>
                  <a:srgbClr val="0000FF"/>
                </a:solidFill>
              </a:rPr>
              <a:t>應小心使用</a:t>
            </a:r>
            <a:r>
              <a:rPr lang="zh-TW" altLang="en-US" dirty="0"/>
              <a:t>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BA13DC-2895-45EB-B933-21B22F51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</a:t>
            </a:r>
            <a:r>
              <a:rPr lang="zh-TW" altLang="en-US" dirty="0"/>
              <a:t>　基本的網路安全</a:t>
            </a:r>
          </a:p>
        </p:txBody>
      </p:sp>
    </p:spTree>
    <p:extLst>
      <p:ext uri="{BB962C8B-B14F-4D97-AF65-F5344CB8AC3E}">
        <p14:creationId xmlns:p14="http://schemas.microsoft.com/office/powerpoint/2010/main" val="83010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Char char="l"/>
            </a:pPr>
            <a:r>
              <a:rPr lang="en-US" altLang="zh-TW" b="1" dirty="0"/>
              <a:t>Domain Name Service</a:t>
            </a:r>
            <a:r>
              <a:rPr lang="zh-TW" altLang="en-US" b="1" dirty="0"/>
              <a:t>（</a:t>
            </a:r>
            <a:r>
              <a:rPr lang="en-US" altLang="zh-TW" b="1" dirty="0">
                <a:solidFill>
                  <a:srgbClr val="FF0000"/>
                </a:solidFill>
              </a:rPr>
              <a:t>DNS</a:t>
            </a:r>
            <a:r>
              <a:rPr lang="zh-TW" altLang="en-US" b="1" dirty="0"/>
              <a:t>）：</a:t>
            </a:r>
            <a:r>
              <a:rPr lang="en-US" altLang="zh-TW" dirty="0"/>
              <a:t>DNS </a:t>
            </a:r>
            <a:r>
              <a:rPr lang="zh-TW" altLang="en-US" dirty="0"/>
              <a:t>可以將網路位址如 </a:t>
            </a:r>
            <a:r>
              <a:rPr lang="en-US" altLang="zh-TW" dirty="0"/>
              <a:t>www.abc.net </a:t>
            </a:r>
            <a:r>
              <a:rPr lang="zh-TW" altLang="en-US" dirty="0"/>
              <a:t>翻譯為 </a:t>
            </a:r>
            <a:r>
              <a:rPr lang="en-US" altLang="zh-TW" dirty="0"/>
              <a:t>TCP/IP</a:t>
            </a:r>
            <a:r>
              <a:rPr lang="zh-TW" altLang="en-US" dirty="0"/>
              <a:t>位址如</a:t>
            </a:r>
            <a:r>
              <a:rPr lang="en-US" altLang="zh-TW" dirty="0"/>
              <a:t>192.168.0.110</a:t>
            </a:r>
            <a:r>
              <a:rPr lang="zh-TW" altLang="en-US" dirty="0"/>
              <a:t>。</a:t>
            </a:r>
          </a:p>
          <a:p>
            <a:endParaRPr lang="en-US" altLang="zh-TW" dirty="0"/>
          </a:p>
          <a:p>
            <a:r>
              <a:rPr lang="en-US" altLang="zh-TW" dirty="0"/>
              <a:t>1.5.1 </a:t>
            </a:r>
            <a:r>
              <a:rPr lang="zh-TW" altLang="en-US" dirty="0"/>
              <a:t>制定安全設計目標</a:t>
            </a:r>
          </a:p>
          <a:p>
            <a:pPr lvl="3"/>
            <a:r>
              <a:rPr lang="zh-TW" altLang="en-US" dirty="0"/>
              <a:t>安全組件（</a:t>
            </a:r>
            <a:r>
              <a:rPr lang="en-US" altLang="zh-TW" dirty="0"/>
              <a:t>Security Components</a:t>
            </a:r>
            <a:r>
              <a:rPr lang="zh-TW" altLang="en-US" dirty="0"/>
              <a:t>）可以做為安全設計的目標：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rgbClr val="0000FF"/>
                </a:solidFill>
              </a:rPr>
              <a:t>機密性</a:t>
            </a:r>
            <a:r>
              <a:rPr lang="zh-TW" altLang="en-US" b="1" dirty="0"/>
              <a:t>（</a:t>
            </a:r>
            <a:r>
              <a:rPr lang="en-US" altLang="zh-TW" b="1" dirty="0"/>
              <a:t>Confidentiality</a:t>
            </a:r>
            <a:r>
              <a:rPr lang="zh-TW" altLang="en-US" b="1" dirty="0"/>
              <a:t>）</a:t>
            </a:r>
            <a:endParaRPr lang="en-US" altLang="zh-TW" b="1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rgbClr val="0000FF"/>
                </a:solidFill>
              </a:rPr>
              <a:t>完整性</a:t>
            </a:r>
            <a:r>
              <a:rPr lang="zh-TW" altLang="en-US" b="1" dirty="0"/>
              <a:t>（</a:t>
            </a:r>
            <a:r>
              <a:rPr lang="en-US" altLang="zh-TW" b="1" dirty="0"/>
              <a:t>Integrity</a:t>
            </a:r>
            <a:r>
              <a:rPr lang="zh-TW" altLang="en-US" b="1" dirty="0"/>
              <a:t>）</a:t>
            </a:r>
            <a:endParaRPr lang="en-US" altLang="zh-TW" b="1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rgbClr val="0000FF"/>
                </a:solidFill>
              </a:rPr>
              <a:t>可用性</a:t>
            </a:r>
            <a:r>
              <a:rPr lang="zh-TW" altLang="en-US" b="1" dirty="0"/>
              <a:t>（</a:t>
            </a:r>
            <a:r>
              <a:rPr lang="en-US" altLang="zh-TW" b="1" dirty="0"/>
              <a:t>Availability</a:t>
            </a:r>
            <a:r>
              <a:rPr lang="zh-TW" altLang="en-US" b="1" dirty="0"/>
              <a:t>）</a:t>
            </a:r>
            <a:endParaRPr lang="en-US" altLang="zh-TW" b="1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責任性（</a:t>
            </a:r>
            <a:r>
              <a:rPr lang="en-US" altLang="zh-TW" b="1" dirty="0"/>
              <a:t>Accountability</a:t>
            </a:r>
            <a:r>
              <a:rPr lang="zh-TW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762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1.5.2 </a:t>
            </a:r>
            <a:r>
              <a:rPr lang="zh-TW" altLang="en-US" dirty="0"/>
              <a:t>切割安全區域</a:t>
            </a:r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 smtClean="0">
                <a:solidFill>
                  <a:srgbClr val="0000FF"/>
                </a:solidFill>
              </a:rPr>
              <a:t>網路</a:t>
            </a:r>
            <a:r>
              <a:rPr lang="zh-TW" altLang="en-US" dirty="0">
                <a:solidFill>
                  <a:srgbClr val="0000FF"/>
                </a:solidFill>
              </a:rPr>
              <a:t>切割成安全區域</a:t>
            </a:r>
            <a:r>
              <a:rPr lang="zh-TW" altLang="en-US" dirty="0"/>
              <a:t>，以便管理區域之間的通訊權限。</a:t>
            </a:r>
            <a:endParaRPr lang="en-US" altLang="zh-TW" dirty="0"/>
          </a:p>
          <a:p>
            <a:pPr lvl="3"/>
            <a:r>
              <a:rPr lang="zh-TW" altLang="en-US" dirty="0"/>
              <a:t>兩個可以互相信任的組織之間的連線架設</a:t>
            </a:r>
            <a:r>
              <a:rPr lang="zh-TW" altLang="en-US" dirty="0">
                <a:solidFill>
                  <a:srgbClr val="FF0000"/>
                </a:solidFill>
              </a:rPr>
              <a:t>虛擬私有網路</a:t>
            </a:r>
            <a:r>
              <a:rPr lang="zh-TW" altLang="en-US" dirty="0"/>
              <a:t>（</a:t>
            </a:r>
            <a:r>
              <a:rPr lang="en-US" altLang="zh-TW" dirty="0"/>
              <a:t>Virtual Private Network, </a:t>
            </a:r>
            <a:r>
              <a:rPr lang="en-US" altLang="zh-TW" dirty="0">
                <a:solidFill>
                  <a:srgbClr val="FF0000"/>
                </a:solidFill>
              </a:rPr>
              <a:t>VPN</a:t>
            </a:r>
            <a:r>
              <a:rPr lang="zh-TW" altLang="en-US" dirty="0"/>
              <a:t>）來完成 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3E2BBC-6A6E-4CEF-AFB0-2EA0C361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91" y="4797152"/>
            <a:ext cx="5857016" cy="18317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31640" y="1196752"/>
            <a:ext cx="6336704" cy="2304256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網際網路 </a:t>
            </a:r>
            <a:r>
              <a:rPr lang="en-US" altLang="zh-TW" dirty="0" smtClean="0"/>
              <a:t>(Internet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內部網路 </a:t>
            </a:r>
            <a:r>
              <a:rPr lang="en-US" altLang="zh-TW" dirty="0" smtClean="0"/>
              <a:t>(Intranet)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私人網路 </a:t>
            </a:r>
            <a:r>
              <a:rPr lang="en-US" altLang="zh-TW" dirty="0" smtClean="0"/>
              <a:t>(Private Network)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區域網路 </a:t>
            </a:r>
            <a:r>
              <a:rPr lang="en-US" altLang="zh-TW" dirty="0" smtClean="0"/>
              <a:t>(Local Area Network, LAN)</a:t>
            </a:r>
          </a:p>
          <a:p>
            <a:r>
              <a:rPr lang="en-US" altLang="zh-TW" dirty="0" smtClean="0"/>
              <a:t>-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企業外部網路</a:t>
            </a:r>
            <a:r>
              <a:rPr lang="en-US" altLang="zh-TW" dirty="0"/>
              <a:t> </a:t>
            </a:r>
            <a:r>
              <a:rPr lang="en-US" altLang="zh-TW" dirty="0" smtClean="0"/>
              <a:t>(Extranet)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利用虛擬私有網路達成</a:t>
            </a:r>
            <a:r>
              <a:rPr lang="en-US" altLang="zh-TW" dirty="0" smtClean="0"/>
              <a:t>(Virtual Private </a:t>
            </a:r>
            <a:r>
              <a:rPr lang="en-US" altLang="zh-TW" dirty="0" err="1" smtClean="0"/>
              <a:t>Newwork</a:t>
            </a:r>
            <a:r>
              <a:rPr lang="en-US" altLang="zh-TW" dirty="0" smtClean="0"/>
              <a:t>, VPN)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008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1B0833C-A82A-44EB-94EF-33E8010670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600" y="3529886"/>
            <a:ext cx="7488832" cy="1770751"/>
          </a:xfrm>
        </p:spPr>
        <p:txBody>
          <a:bodyPr numCol="1"/>
          <a:lstStyle/>
          <a:p>
            <a:r>
              <a:rPr lang="zh-TW" altLang="en-US" dirty="0"/>
              <a:t>資安威脅來自於系統平台、應用程式的弱點，以及使用者對於資訊安全的認知不足，對於資料的保護、資安事件的處理、惡意程式的發展、社交工程與網路攻擊等事件的威脅，掌握資安風險的來源，以及識別可能帶來的影響與衝擊，都是面對資安的議題時，必須考量的關鍵項目。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0B3A07-D6BD-4204-8FBF-5F51E645C3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資訊安全認知與風險識別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40CE26-E773-4BB5-A76C-3B9C74A560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3608" y="1125600"/>
            <a:ext cx="6688154" cy="863526"/>
          </a:xfrm>
        </p:spPr>
        <p:txBody>
          <a:bodyPr/>
          <a:lstStyle/>
          <a:p>
            <a:r>
              <a:rPr lang="zh-TW" altLang="en-US" sz="6600" dirty="0">
                <a:ln w="158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第 </a:t>
            </a:r>
            <a:r>
              <a:rPr lang="en-US" altLang="zh-TW" sz="6600" dirty="0">
                <a:ln w="158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1 </a:t>
            </a:r>
            <a:r>
              <a:rPr lang="zh-TW" altLang="en-US" sz="6600" dirty="0">
                <a:ln w="158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篇</a:t>
            </a:r>
            <a:endParaRPr lang="en-US" altLang="zh-TW" sz="6600" dirty="0">
              <a:ln w="158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24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Demilitarization Zone</a:t>
            </a:r>
            <a:r>
              <a:rPr lang="zh-TW" altLang="en-US" dirty="0"/>
              <a:t>（</a:t>
            </a:r>
            <a:r>
              <a:rPr lang="en-US" altLang="zh-TW" dirty="0">
                <a:solidFill>
                  <a:srgbClr val="FF0000"/>
                </a:solidFill>
              </a:rPr>
              <a:t>DMZ</a:t>
            </a:r>
            <a:r>
              <a:rPr lang="zh-TW" altLang="en-US" dirty="0"/>
              <a:t>）被譯為</a:t>
            </a:r>
            <a:r>
              <a:rPr lang="zh-TW" altLang="en-US" dirty="0">
                <a:solidFill>
                  <a:srgbClr val="FF0000"/>
                </a:solidFill>
              </a:rPr>
              <a:t>非軍事區</a:t>
            </a:r>
            <a:r>
              <a:rPr lang="zh-TW" altLang="en-US" dirty="0"/>
              <a:t>或安全區，它是</a:t>
            </a:r>
            <a:r>
              <a:rPr lang="zh-TW" altLang="en-US" dirty="0">
                <a:solidFill>
                  <a:srgbClr val="0000FF"/>
                </a:solidFill>
              </a:rPr>
              <a:t>指在組織內部放置公開資訊（如網站）的區域</a:t>
            </a:r>
            <a:r>
              <a:rPr lang="zh-TW" altLang="en-US" dirty="0"/>
              <a:t>。防火牆能將</a:t>
            </a:r>
            <a:r>
              <a:rPr lang="zh-TW" altLang="en-US" dirty="0">
                <a:solidFill>
                  <a:srgbClr val="FFC000"/>
                </a:solidFill>
              </a:rPr>
              <a:t>網際網路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C000"/>
                </a:solidFill>
              </a:rPr>
              <a:t>內部網路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rgbClr val="FFC000"/>
                </a:solidFill>
              </a:rPr>
              <a:t>DMZ </a:t>
            </a:r>
            <a:r>
              <a:rPr lang="zh-TW" altLang="en-US" dirty="0">
                <a:solidFill>
                  <a:srgbClr val="FFC000"/>
                </a:solidFill>
              </a:rPr>
              <a:t>區域</a:t>
            </a:r>
            <a:r>
              <a:rPr lang="zh-TW" altLang="en-US" dirty="0"/>
              <a:t>分隔開。透過網際網路進入的使用者。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0B885B-A026-4856-A0CE-691190001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16832"/>
            <a:ext cx="6698696" cy="38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1.5.3 </a:t>
            </a:r>
            <a:r>
              <a:rPr lang="zh-TW" altLang="en-US" dirty="0"/>
              <a:t>管理資訊風險</a:t>
            </a:r>
            <a:endParaRPr lang="en-US" altLang="zh-TW" dirty="0"/>
          </a:p>
          <a:p>
            <a:pPr lvl="3"/>
            <a:r>
              <a:rPr lang="zh-TW" altLang="en-US" dirty="0"/>
              <a:t>資訊安全管理包括以下四個重點：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資產識別</a:t>
            </a:r>
            <a:r>
              <a:rPr lang="zh-TW" altLang="en-US" b="1" dirty="0" smtClean="0"/>
              <a:t>（</a:t>
            </a:r>
            <a:r>
              <a:rPr lang="en-US" altLang="zh-TW" b="1" dirty="0" smtClean="0"/>
              <a:t>Asset </a:t>
            </a:r>
            <a:r>
              <a:rPr lang="en-US" altLang="zh-TW" b="1" dirty="0"/>
              <a:t>Identification</a:t>
            </a:r>
            <a:r>
              <a:rPr lang="zh-TW" altLang="en-US" b="1" dirty="0"/>
              <a:t>）：</a:t>
            </a:r>
            <a:r>
              <a:rPr lang="zh-TW" altLang="en-US" dirty="0"/>
              <a:t>公司或組織將資訊及系統條列出來，並標示其價值。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威脅識別（</a:t>
            </a:r>
            <a:r>
              <a:rPr lang="en-US" altLang="zh-TW" b="1" dirty="0"/>
              <a:t>Threat Identification</a:t>
            </a:r>
            <a:r>
              <a:rPr lang="zh-TW" altLang="en-US" b="1" dirty="0"/>
              <a:t>）：</a:t>
            </a:r>
            <a:r>
              <a:rPr lang="zh-TW" altLang="en-US" dirty="0"/>
              <a:t>威脅包括內部威脅與外部威脅。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弱點識別（</a:t>
            </a:r>
            <a:r>
              <a:rPr lang="en-US" altLang="zh-TW" b="1" dirty="0">
                <a:solidFill>
                  <a:srgbClr val="0000FF"/>
                </a:solidFill>
              </a:rPr>
              <a:t>Vulnerability</a:t>
            </a:r>
            <a:r>
              <a:rPr lang="en-US" altLang="zh-TW" b="1" dirty="0"/>
              <a:t> Identification</a:t>
            </a:r>
            <a:r>
              <a:rPr lang="zh-TW" altLang="en-US" b="1" dirty="0"/>
              <a:t>）：</a:t>
            </a:r>
            <a:r>
              <a:rPr lang="zh-TW" altLang="en-US" dirty="0"/>
              <a:t>資訊弱點可能發生在作業系統、</a:t>
            </a:r>
            <a:r>
              <a:rPr lang="en-US" altLang="zh-TW" dirty="0"/>
              <a:t>TCP/IP </a:t>
            </a:r>
            <a:r>
              <a:rPr lang="zh-TW" altLang="en-US" dirty="0"/>
              <a:t>網路、電子郵件系統等。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風險評鑑（</a:t>
            </a:r>
            <a:r>
              <a:rPr lang="en-US" altLang="zh-TW" b="1" dirty="0">
                <a:solidFill>
                  <a:srgbClr val="0000FF"/>
                </a:solidFill>
              </a:rPr>
              <a:t>Risk</a:t>
            </a:r>
            <a:r>
              <a:rPr lang="en-US" altLang="zh-TW" b="1" dirty="0"/>
              <a:t> Assessment</a:t>
            </a:r>
            <a:r>
              <a:rPr lang="zh-TW" altLang="en-US" b="1" dirty="0"/>
              <a:t>）：</a:t>
            </a:r>
            <a:r>
              <a:rPr lang="zh-TW" altLang="en-US" dirty="0"/>
              <a:t>風險可以被定義為：「威脅」利用「弱點」對「資產」造成「衝擊」的「可能性」。</a:t>
            </a:r>
          </a:p>
        </p:txBody>
      </p:sp>
    </p:spTree>
    <p:extLst>
      <p:ext uri="{BB962C8B-B14F-4D97-AF65-F5344CB8AC3E}">
        <p14:creationId xmlns:p14="http://schemas.microsoft.com/office/powerpoint/2010/main" val="146131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1.5.4 </a:t>
            </a:r>
            <a:r>
              <a:rPr lang="zh-TW" altLang="en-US" dirty="0"/>
              <a:t>建立縱深防禦</a:t>
            </a:r>
          </a:p>
          <a:p>
            <a:pPr lvl="3"/>
            <a:r>
              <a:rPr lang="zh-TW" altLang="en-US" dirty="0"/>
              <a:t>網路環境越來越複雜，每一層環節都可能有弱點，引來內部或外部的威脅。因此需要建立</a:t>
            </a:r>
            <a:r>
              <a:rPr lang="zh-TW" altLang="en-US" dirty="0">
                <a:solidFill>
                  <a:srgbClr val="0000FF"/>
                </a:solidFill>
              </a:rPr>
              <a:t>「縱深防禦</a:t>
            </a:r>
            <a:r>
              <a:rPr lang="zh-TW" altLang="en-US" dirty="0"/>
              <a:t>（</a:t>
            </a:r>
            <a:r>
              <a:rPr lang="en-US" altLang="zh-TW" u="sng" dirty="0"/>
              <a:t>Defense</a:t>
            </a:r>
            <a:r>
              <a:rPr lang="en-US" altLang="zh-TW" dirty="0"/>
              <a:t> in Depth</a:t>
            </a:r>
            <a:r>
              <a:rPr lang="zh-TW" altLang="en-US" dirty="0" smtClean="0"/>
              <a:t>）」。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對重要檔案實施多層次防禦至少應該做到：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為所有檔案建立較細節的存取控制單（</a:t>
            </a:r>
            <a:r>
              <a:rPr lang="en-US" altLang="zh-TW" dirty="0"/>
              <a:t>Access Control List, ACL</a:t>
            </a:r>
            <a:r>
              <a:rPr lang="zh-TW" altLang="en-US" dirty="0"/>
              <a:t>）。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以電腦系統來設定每位使用者對檔案的存取權限。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為存放資料的電腦規劃實體安全，避免資訊或系統遭到竊取。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建立使用者登入機制，確實認證使用者身分。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監控使用者對重要檔案之存取，並留下紀錄。</a:t>
            </a:r>
          </a:p>
        </p:txBody>
      </p:sp>
      <p:sp>
        <p:nvSpPr>
          <p:cNvPr id="3" name="矩形 2"/>
          <p:cNvSpPr/>
          <p:nvPr/>
        </p:nvSpPr>
        <p:spPr>
          <a:xfrm>
            <a:off x="611559" y="1988840"/>
            <a:ext cx="8100439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縱深防禦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/>
              <a:t>應該在每台個人電腦</a:t>
            </a:r>
            <a:r>
              <a:rPr lang="en-US" altLang="zh-TW" dirty="0" smtClean="0"/>
              <a:t>, </a:t>
            </a:r>
            <a:r>
              <a:rPr lang="zh-TW" altLang="en-US" dirty="0" smtClean="0"/>
              <a:t>網頁伺服器</a:t>
            </a:r>
            <a:r>
              <a:rPr lang="en-US" altLang="zh-TW" dirty="0" smtClean="0"/>
              <a:t>, </a:t>
            </a:r>
            <a:r>
              <a:rPr lang="zh-TW" altLang="en-US" dirty="0" smtClean="0"/>
              <a:t>檔案伺服器</a:t>
            </a:r>
            <a:r>
              <a:rPr lang="en-US" altLang="zh-TW" dirty="0" smtClean="0"/>
              <a:t>, </a:t>
            </a:r>
            <a:r>
              <a:rPr lang="zh-TW" altLang="en-US" dirty="0" smtClean="0"/>
              <a:t>郵件伺服器上都安裝防毒軟體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br>
              <a:rPr lang="en-US" altLang="zh-TW" dirty="0" smtClean="0"/>
            </a:br>
            <a:r>
              <a:rPr lang="zh-TW" altLang="en-US" dirty="0" smtClean="0"/>
              <a:t>並在</a:t>
            </a:r>
            <a:r>
              <a:rPr lang="zh-TW" altLang="en-US" dirty="0" smtClean="0">
                <a:solidFill>
                  <a:srgbClr val="0000FF"/>
                </a:solidFill>
              </a:rPr>
              <a:t>代理伺服器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chemeClr val="bg1"/>
                </a:solidFill>
              </a:rPr>
              <a:t>Proxy Server</a:t>
            </a:r>
            <a:r>
              <a:rPr lang="en-US" altLang="zh-TW" dirty="0" smtClean="0"/>
              <a:t>) </a:t>
            </a:r>
            <a:r>
              <a:rPr lang="zh-TW" altLang="en-US" dirty="0" smtClean="0"/>
              <a:t>上執行內容篩選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159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網路多層次的縱深防禦可以沿著</a:t>
            </a:r>
            <a:r>
              <a:rPr lang="en-US" altLang="zh-TW" dirty="0"/>
              <a:t>OSI </a:t>
            </a:r>
            <a:r>
              <a:rPr lang="zh-TW" altLang="en-US" dirty="0"/>
              <a:t>模型來規劃。以下是一些例子：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防火牆要設定封包的篩檢功能，用以保護網路層（</a:t>
            </a:r>
            <a:r>
              <a:rPr lang="en-US" altLang="zh-TW" dirty="0"/>
              <a:t>Network layer</a:t>
            </a:r>
            <a:r>
              <a:rPr lang="zh-TW" altLang="en-US" dirty="0"/>
              <a:t>）。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在應用層（</a:t>
            </a:r>
            <a:r>
              <a:rPr lang="en-US" altLang="zh-TW" dirty="0"/>
              <a:t>Application Layer</a:t>
            </a:r>
            <a:r>
              <a:rPr lang="zh-TW" altLang="en-US" dirty="0"/>
              <a:t>）</a:t>
            </a:r>
            <a:r>
              <a:rPr lang="zh-TW" altLang="en-US" dirty="0">
                <a:solidFill>
                  <a:srgbClr val="FFC000"/>
                </a:solidFill>
              </a:rPr>
              <a:t>使用代理伺服器</a:t>
            </a:r>
            <a:r>
              <a:rPr lang="zh-TW" altLang="en-US" dirty="0"/>
              <a:t>來保護組織免於未經授權的進入。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在網路層使用 </a:t>
            </a:r>
            <a:r>
              <a:rPr lang="en-US" altLang="zh-TW" dirty="0">
                <a:solidFill>
                  <a:srgbClr val="FF0000"/>
                </a:solidFill>
              </a:rPr>
              <a:t>NAT</a:t>
            </a:r>
            <a:r>
              <a:rPr lang="zh-TW" altLang="en-US" dirty="0"/>
              <a:t>，可以隱藏內部網路的 </a:t>
            </a:r>
            <a:r>
              <a:rPr lang="en-US" altLang="zh-TW" dirty="0"/>
              <a:t>IP </a:t>
            </a:r>
            <a:r>
              <a:rPr lang="zh-TW" altLang="en-US" dirty="0"/>
              <a:t>位址。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在實體層（</a:t>
            </a:r>
            <a:r>
              <a:rPr lang="en-US" altLang="zh-TW" dirty="0"/>
              <a:t>Physical Layer</a:t>
            </a:r>
            <a:r>
              <a:rPr lang="zh-TW" altLang="en-US" dirty="0"/>
              <a:t>）使用遮蔽式雙絞線（</a:t>
            </a:r>
            <a:r>
              <a:rPr lang="en-US" altLang="zh-TW" dirty="0"/>
              <a:t>Shielded Twisted Pair, STP</a:t>
            </a:r>
            <a:r>
              <a:rPr lang="zh-TW" altLang="en-US" dirty="0"/>
              <a:t>）來降低遭受惡意</a:t>
            </a:r>
            <a:r>
              <a:rPr lang="zh-TW" altLang="en-US" dirty="0">
                <a:solidFill>
                  <a:srgbClr val="0000FF"/>
                </a:solidFill>
              </a:rPr>
              <a:t>掛線監聽</a:t>
            </a:r>
            <a:r>
              <a:rPr lang="zh-TW" altLang="en-US" dirty="0"/>
              <a:t>的機會。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在網路層使用</a:t>
            </a:r>
            <a:r>
              <a:rPr lang="zh-TW" altLang="en-US" dirty="0">
                <a:solidFill>
                  <a:srgbClr val="0000FF"/>
                </a:solidFill>
              </a:rPr>
              <a:t>入侵偵測系統</a:t>
            </a:r>
            <a:r>
              <a:rPr lang="zh-TW" altLang="en-US" dirty="0"/>
              <a:t>，監看進出網路的資料有無惡意攻擊的跡象。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使用 </a:t>
            </a:r>
            <a:r>
              <a:rPr lang="en-US" altLang="zh-TW" dirty="0" err="1"/>
              <a:t>IPSec</a:t>
            </a:r>
            <a:r>
              <a:rPr lang="en-US" altLang="zh-TW" dirty="0"/>
              <a:t> </a:t>
            </a:r>
            <a:r>
              <a:rPr lang="zh-TW" altLang="en-US" dirty="0"/>
              <a:t>等技術</a:t>
            </a:r>
            <a:r>
              <a:rPr lang="zh-TW" altLang="en-US" dirty="0">
                <a:solidFill>
                  <a:srgbClr val="0000FF"/>
                </a:solidFill>
              </a:rPr>
              <a:t>建立 </a:t>
            </a:r>
            <a:r>
              <a:rPr lang="en-US" altLang="zh-TW" dirty="0">
                <a:solidFill>
                  <a:srgbClr val="0000FF"/>
                </a:solidFill>
              </a:rPr>
              <a:t>VPN</a:t>
            </a:r>
            <a:r>
              <a:rPr lang="zh-TW" altLang="en-US" dirty="0"/>
              <a:t>，在網路層防禦資料竄改等惡意攻擊。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在應用層妥善設定網頁伺服器，為</a:t>
            </a:r>
            <a:r>
              <a:rPr lang="zh-TW" altLang="en-US" dirty="0">
                <a:solidFill>
                  <a:srgbClr val="0000FF"/>
                </a:solidFill>
              </a:rPr>
              <a:t>公開與敏感的資訊建立不同的網站</a:t>
            </a:r>
            <a:r>
              <a:rPr lang="zh-TW" altLang="en-US" dirty="0"/>
              <a:t>，以防禦未經授權的存取。</a:t>
            </a:r>
          </a:p>
        </p:txBody>
      </p:sp>
    </p:spTree>
    <p:extLst>
      <p:ext uri="{BB962C8B-B14F-4D97-AF65-F5344CB8AC3E}">
        <p14:creationId xmlns:p14="http://schemas.microsoft.com/office/powerpoint/2010/main" val="4206640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所有裝置都</a:t>
            </a:r>
            <a:r>
              <a:rPr lang="zh-TW" altLang="en-US" dirty="0">
                <a:solidFill>
                  <a:srgbClr val="FF0000"/>
                </a:solidFill>
              </a:rPr>
              <a:t>只打開必要的連接埠（</a:t>
            </a:r>
            <a:r>
              <a:rPr lang="en-US" altLang="zh-TW" dirty="0">
                <a:solidFill>
                  <a:srgbClr val="FF0000"/>
                </a:solidFill>
              </a:rPr>
              <a:t>Port</a:t>
            </a:r>
            <a:r>
              <a:rPr lang="zh-TW" altLang="en-US" dirty="0">
                <a:solidFill>
                  <a:srgbClr val="FF0000"/>
                </a:solidFill>
              </a:rPr>
              <a:t>），</a:t>
            </a:r>
            <a:r>
              <a:rPr lang="zh-TW" altLang="en-US" dirty="0"/>
              <a:t>可降低網路層與傳輸層（</a:t>
            </a:r>
            <a:r>
              <a:rPr lang="en-US" altLang="zh-TW" dirty="0"/>
              <a:t>Transport Layer</a:t>
            </a:r>
            <a:r>
              <a:rPr lang="zh-TW" altLang="en-US" dirty="0"/>
              <a:t>）受攻擊的風險。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存取機密文件時，在傳輸層使用 </a:t>
            </a:r>
            <a:r>
              <a:rPr lang="en-US" altLang="zh-TW" dirty="0">
                <a:solidFill>
                  <a:srgbClr val="FF0000"/>
                </a:solidFill>
              </a:rPr>
              <a:t>Secure Socket Layer</a:t>
            </a:r>
            <a:r>
              <a:rPr lang="zh-TW" altLang="en-US" dirty="0">
                <a:solidFill>
                  <a:srgbClr val="FF0000"/>
                </a:solidFill>
              </a:rPr>
              <a:t>（</a:t>
            </a:r>
            <a:r>
              <a:rPr lang="en-US" altLang="zh-TW" dirty="0">
                <a:solidFill>
                  <a:srgbClr val="FF0000"/>
                </a:solidFill>
              </a:rPr>
              <a:t>SSL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  <a:r>
              <a:rPr lang="zh-TW" altLang="en-US" dirty="0"/>
              <a:t>協定。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在網路層，每週執行網路掃描，以尋找新弱點。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l"/>
            </a:pPr>
            <a:endParaRPr lang="zh-TW" altLang="en-US" dirty="0"/>
          </a:p>
          <a:p>
            <a:pPr lvl="3"/>
            <a:r>
              <a:rPr lang="zh-TW" altLang="en-US" dirty="0"/>
              <a:t>面對大量惡意程式所帶來的各種資安威脅而言，零信任架構（</a:t>
            </a:r>
            <a:r>
              <a:rPr lang="en-US" altLang="zh-TW" dirty="0"/>
              <a:t>Zero Trust Architecture, ZTA</a:t>
            </a:r>
            <a:r>
              <a:rPr lang="zh-TW" altLang="en-US" dirty="0"/>
              <a:t>）觀念的建立尤其重要，也是落實</a:t>
            </a:r>
            <a:r>
              <a:rPr lang="zh-TW" altLang="en-US" dirty="0">
                <a:solidFill>
                  <a:srgbClr val="0000FF"/>
                </a:solidFill>
              </a:rPr>
              <a:t>最小權限原則</a:t>
            </a:r>
            <a:r>
              <a:rPr lang="zh-TW" altLang="en-US" dirty="0"/>
              <a:t>最佳的實現。</a:t>
            </a:r>
          </a:p>
        </p:txBody>
      </p:sp>
    </p:spTree>
    <p:extLst>
      <p:ext uri="{BB962C8B-B14F-4D97-AF65-F5344CB8AC3E}">
        <p14:creationId xmlns:p14="http://schemas.microsoft.com/office/powerpoint/2010/main" val="402291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形 2" descr="行銷">
            <a:extLst>
              <a:ext uri="{FF2B5EF4-FFF2-40B4-BE49-F238E27FC236}">
                <a16:creationId xmlns:a16="http://schemas.microsoft.com/office/drawing/2014/main" id="{2CE250C6-9CFD-BD11-13E5-694AB6B45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1131" y="2132856"/>
            <a:ext cx="2592288" cy="25922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427474-1E82-6B3F-1695-791B74E2866A}"/>
              </a:ext>
            </a:extLst>
          </p:cNvPr>
          <p:cNvSpPr/>
          <p:nvPr/>
        </p:nvSpPr>
        <p:spPr>
          <a:xfrm>
            <a:off x="3795387" y="2492896"/>
            <a:ext cx="3626113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THE END</a:t>
            </a:r>
            <a:r>
              <a:rPr lang="zh-TW" altLang="en-US" sz="4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1726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E79FB78-BB37-404B-954D-A815785777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1.1 </a:t>
            </a:r>
            <a:r>
              <a:rPr lang="zh-TW" altLang="en-US" dirty="0">
                <a:hlinkClick r:id="rId2" action="ppaction://hlinksldjump"/>
              </a:rPr>
              <a:t>資訊安全問題的演進</a:t>
            </a:r>
            <a:endParaRPr lang="zh-TW" altLang="en-US" dirty="0"/>
          </a:p>
          <a:p>
            <a:r>
              <a:rPr lang="en-US" altLang="zh-TW" dirty="0">
                <a:hlinkClick r:id="rId3" action="ppaction://hlinksldjump"/>
              </a:rPr>
              <a:t>1.2 </a:t>
            </a:r>
            <a:r>
              <a:rPr lang="zh-TW" altLang="en-US" dirty="0">
                <a:hlinkClick r:id="rId3" action="ppaction://hlinksldjump"/>
              </a:rPr>
              <a:t>推動資訊安全應有的觀念</a:t>
            </a:r>
            <a:endParaRPr lang="zh-TW" altLang="en-US" dirty="0"/>
          </a:p>
          <a:p>
            <a:r>
              <a:rPr lang="en-US" altLang="zh-TW" dirty="0">
                <a:hlinkClick r:id="rId4" action="ppaction://hlinksldjump"/>
              </a:rPr>
              <a:t>1.3 </a:t>
            </a:r>
            <a:r>
              <a:rPr lang="zh-TW" altLang="en-US" dirty="0">
                <a:hlinkClick r:id="rId4" action="ppaction://hlinksldjump"/>
              </a:rPr>
              <a:t>資訊安全的範圍與目標</a:t>
            </a:r>
            <a:endParaRPr lang="zh-TW" altLang="en-US" dirty="0"/>
          </a:p>
          <a:p>
            <a:r>
              <a:rPr lang="en-US" altLang="zh-TW" dirty="0">
                <a:hlinkClick r:id="rId5" action="ppaction://hlinksldjump"/>
              </a:rPr>
              <a:t>1.4 </a:t>
            </a:r>
            <a:r>
              <a:rPr lang="zh-TW" altLang="en-US" dirty="0">
                <a:hlinkClick r:id="rId5" action="ppaction://hlinksldjump"/>
              </a:rPr>
              <a:t>基本的存取控制</a:t>
            </a:r>
            <a:endParaRPr lang="zh-TW" altLang="en-US" dirty="0"/>
          </a:p>
          <a:p>
            <a:r>
              <a:rPr lang="en-US" altLang="zh-TW" dirty="0">
                <a:hlinkClick r:id="rId6" action="ppaction://hlinksldjump"/>
              </a:rPr>
              <a:t>1.5 </a:t>
            </a:r>
            <a:r>
              <a:rPr lang="zh-TW" altLang="en-US" dirty="0">
                <a:hlinkClick r:id="rId6" action="ppaction://hlinksldjump"/>
              </a:rPr>
              <a:t>基本的網路安全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E042CF-6CC7-4C2B-ABB6-BBF7C27658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資訊安全概論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ED2DC4-465A-4DEB-BA0F-A30E1BB19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4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2D0395-A7EA-4810-98CE-035919DF10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資訊科技的依賴與日俱增，資訊安全問題隨著資訊科技的不斷創新而越趨複雜。</a:t>
            </a:r>
            <a:endParaRPr lang="en-US" altLang="zh-TW" dirty="0"/>
          </a:p>
          <a:p>
            <a:pPr lvl="3"/>
            <a:r>
              <a:rPr lang="zh-TW" altLang="en-US" dirty="0"/>
              <a:t>在</a:t>
            </a:r>
            <a:r>
              <a:rPr lang="zh-TW" altLang="en-US" dirty="0">
                <a:solidFill>
                  <a:srgbClr val="0000FF"/>
                </a:solidFill>
              </a:rPr>
              <a:t>大型電腦主機（</a:t>
            </a:r>
            <a:r>
              <a:rPr lang="en-US" altLang="zh-TW" dirty="0">
                <a:solidFill>
                  <a:srgbClr val="0000FF"/>
                </a:solidFill>
              </a:rPr>
              <a:t>Mainframe</a:t>
            </a:r>
            <a:r>
              <a:rPr lang="zh-TW" altLang="en-US" dirty="0">
                <a:solidFill>
                  <a:srgbClr val="0000FF"/>
                </a:solidFill>
              </a:rPr>
              <a:t>）</a:t>
            </a:r>
            <a:r>
              <a:rPr lang="zh-TW" altLang="en-US" dirty="0"/>
              <a:t>的時代，資訊安全事件大多是人為操作錯誤所造成的資料遺失，或是內部人員操守問題所造成的洩密。</a:t>
            </a:r>
            <a:endParaRPr lang="en-US" altLang="zh-TW" dirty="0"/>
          </a:p>
          <a:p>
            <a:pPr lvl="3"/>
            <a:r>
              <a:rPr lang="zh-TW" altLang="en-US" dirty="0"/>
              <a:t>早期個人電腦的設計並未考慮存取控制（</a:t>
            </a:r>
            <a:r>
              <a:rPr lang="en-US" altLang="zh-TW" dirty="0"/>
              <a:t>Access Control</a:t>
            </a:r>
            <a:r>
              <a:rPr lang="zh-TW" altLang="en-US" dirty="0"/>
              <a:t>），因此無法保護資訊的機密性與完整性。</a:t>
            </a:r>
            <a:endParaRPr lang="en-US" altLang="zh-TW" dirty="0"/>
          </a:p>
          <a:p>
            <a:pPr lvl="3"/>
            <a:r>
              <a:rPr lang="en-US" altLang="zh-TW" dirty="0">
                <a:solidFill>
                  <a:srgbClr val="FF0000"/>
                </a:solidFill>
              </a:rPr>
              <a:t>Melissa </a:t>
            </a:r>
            <a:r>
              <a:rPr lang="zh-TW" altLang="en-US" dirty="0"/>
              <a:t>是</a:t>
            </a:r>
            <a:r>
              <a:rPr lang="en-US" altLang="zh-TW" dirty="0"/>
              <a:t>1999 </a:t>
            </a:r>
            <a:r>
              <a:rPr lang="zh-TW" altLang="en-US" dirty="0"/>
              <a:t>年由電子郵件傳播的</a:t>
            </a:r>
            <a:r>
              <a:rPr lang="en-US" altLang="zh-TW" dirty="0">
                <a:solidFill>
                  <a:srgbClr val="FF0000"/>
                </a:solidFill>
              </a:rPr>
              <a:t>Word </a:t>
            </a:r>
            <a:r>
              <a:rPr lang="zh-TW" altLang="en-US" dirty="0">
                <a:solidFill>
                  <a:srgbClr val="FF0000"/>
                </a:solidFill>
              </a:rPr>
              <a:t>巨集（</a:t>
            </a:r>
            <a:r>
              <a:rPr lang="en-US" altLang="zh-TW" dirty="0">
                <a:solidFill>
                  <a:srgbClr val="FF0000"/>
                </a:solidFill>
              </a:rPr>
              <a:t>Macro</a:t>
            </a:r>
            <a:r>
              <a:rPr lang="zh-TW" altLang="en-US" dirty="0">
                <a:solidFill>
                  <a:srgbClr val="FF0000"/>
                </a:solidFill>
              </a:rPr>
              <a:t>）病毒</a:t>
            </a:r>
            <a:r>
              <a:rPr lang="zh-TW" altLang="en-US" dirty="0"/>
              <a:t>，它</a:t>
            </a:r>
            <a:r>
              <a:rPr lang="zh-TW" altLang="en-US" dirty="0">
                <a:solidFill>
                  <a:srgbClr val="0000FF"/>
                </a:solidFill>
              </a:rPr>
              <a:t>利用受感染電腦的電子郵件通訊錄</a:t>
            </a:r>
            <a:r>
              <a:rPr lang="zh-TW" altLang="en-US" dirty="0"/>
              <a:t>，</a:t>
            </a:r>
            <a:r>
              <a:rPr lang="en-US" altLang="zh-TW" dirty="0"/>
              <a:t>Code Red </a:t>
            </a:r>
            <a:r>
              <a:rPr lang="zh-TW" altLang="en-US" dirty="0">
                <a:solidFill>
                  <a:srgbClr val="FF0000"/>
                </a:solidFill>
              </a:rPr>
              <a:t>蠕蟲（</a:t>
            </a:r>
            <a:r>
              <a:rPr lang="en-US" altLang="zh-TW" dirty="0">
                <a:solidFill>
                  <a:srgbClr val="FF0000"/>
                </a:solidFill>
              </a:rPr>
              <a:t>Worm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  <a:r>
              <a:rPr lang="zh-TW" altLang="en-US" dirty="0"/>
              <a:t>利用</a:t>
            </a:r>
            <a:r>
              <a:rPr lang="zh-TW" altLang="en-US" dirty="0">
                <a:solidFill>
                  <a:srgbClr val="0000FF"/>
                </a:solidFill>
              </a:rPr>
              <a:t>當時作業系統的瑕疵</a:t>
            </a:r>
            <a:r>
              <a:rPr lang="zh-TW" altLang="en-US" dirty="0"/>
              <a:t>，在</a:t>
            </a:r>
            <a:r>
              <a:rPr lang="en-US" altLang="zh-TW" dirty="0"/>
              <a:t>2001 </a:t>
            </a:r>
            <a:r>
              <a:rPr lang="zh-TW" altLang="en-US" dirty="0"/>
              <a:t>年七月十九日一天內</a:t>
            </a:r>
            <a:r>
              <a:rPr lang="zh-TW" altLang="en-US" dirty="0">
                <a:solidFill>
                  <a:srgbClr val="0000FF"/>
                </a:solidFill>
              </a:rPr>
              <a:t>感染全球</a:t>
            </a:r>
            <a:r>
              <a:rPr lang="en-US" altLang="zh-TW" dirty="0">
                <a:solidFill>
                  <a:srgbClr val="0000FF"/>
                </a:solidFill>
              </a:rPr>
              <a:t>359,000 </a:t>
            </a:r>
            <a:r>
              <a:rPr lang="zh-TW" altLang="en-US" dirty="0">
                <a:solidFill>
                  <a:srgbClr val="0000FF"/>
                </a:solidFill>
              </a:rPr>
              <a:t>台電腦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BA13DC-2895-45EB-B933-21B22F51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</a:t>
            </a:r>
            <a:r>
              <a:rPr lang="zh-TW" altLang="en-US" dirty="0"/>
              <a:t>　資訊安全問題的演進</a:t>
            </a:r>
          </a:p>
        </p:txBody>
      </p:sp>
    </p:spTree>
    <p:extLst>
      <p:ext uri="{BB962C8B-B14F-4D97-AF65-F5344CB8AC3E}">
        <p14:creationId xmlns:p14="http://schemas.microsoft.com/office/powerpoint/2010/main" val="4887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木馬程式、間諜軟體、勒索軟體、釣魚網站、垃圾郵件等，</a:t>
            </a:r>
            <a:r>
              <a:rPr lang="zh-TW" altLang="en-US" dirty="0">
                <a:solidFill>
                  <a:srgbClr val="FF0000"/>
                </a:solidFill>
              </a:rPr>
              <a:t>大多以商業利益為攻擊目的</a:t>
            </a:r>
            <a:r>
              <a:rPr lang="zh-TW" altLang="en-US" dirty="0"/>
              <a:t>。</a:t>
            </a:r>
            <a:r>
              <a:rPr lang="zh-TW" altLang="en-US" dirty="0">
                <a:solidFill>
                  <a:srgbClr val="0000FF"/>
                </a:solidFill>
              </a:rPr>
              <a:t>它們也許不像蠕蟲那麼轟動地登上新聞頭版頭條</a:t>
            </a:r>
            <a:r>
              <a:rPr lang="zh-TW" altLang="en-US" dirty="0"/>
              <a:t>，但卻造成更大的整體經濟損失。</a:t>
            </a:r>
          </a:p>
          <a:p>
            <a:pPr lvl="3"/>
            <a:r>
              <a:rPr lang="zh-TW" altLang="en-US" dirty="0"/>
              <a:t>駭客集團化，造成更嚴重的資訊安全威脅。「</a:t>
            </a:r>
            <a:r>
              <a:rPr lang="zh-TW" altLang="en-US" dirty="0">
                <a:solidFill>
                  <a:srgbClr val="0000FF"/>
                </a:solidFill>
              </a:rPr>
              <a:t>匿名者（</a:t>
            </a:r>
            <a:r>
              <a:rPr lang="en-US" altLang="zh-TW" dirty="0">
                <a:solidFill>
                  <a:srgbClr val="0000FF"/>
                </a:solidFill>
              </a:rPr>
              <a:t>Anonymous</a:t>
            </a:r>
            <a:r>
              <a:rPr lang="zh-TW" altLang="en-US" dirty="0">
                <a:solidFill>
                  <a:srgbClr val="0000FF"/>
                </a:solidFill>
              </a:rPr>
              <a:t>）</a:t>
            </a:r>
            <a:r>
              <a:rPr lang="zh-TW" altLang="en-US" dirty="0"/>
              <a:t>」的激進駭客在</a:t>
            </a:r>
            <a:r>
              <a:rPr lang="en-US" altLang="zh-TW" dirty="0"/>
              <a:t>2011 </a:t>
            </a:r>
            <a:r>
              <a:rPr lang="zh-TW" altLang="en-US" dirty="0"/>
              <a:t>年</a:t>
            </a:r>
            <a:r>
              <a:rPr lang="en-US" altLang="zh-TW" dirty="0"/>
              <a:t>2 </a:t>
            </a:r>
            <a:r>
              <a:rPr lang="zh-TW" altLang="en-US" dirty="0"/>
              <a:t>月侵入</a:t>
            </a:r>
            <a:r>
              <a:rPr lang="en-US" altLang="zh-TW" dirty="0" err="1"/>
              <a:t>HBGary</a:t>
            </a:r>
            <a:r>
              <a:rPr lang="en-US" altLang="zh-TW" dirty="0"/>
              <a:t> </a:t>
            </a:r>
            <a:r>
              <a:rPr lang="zh-TW" altLang="en-US" dirty="0"/>
              <a:t>的電腦系統盜取私有之機密資訊，</a:t>
            </a:r>
            <a:r>
              <a:rPr lang="zh-TW" altLang="en-US" dirty="0">
                <a:solidFill>
                  <a:srgbClr val="0000FF"/>
                </a:solidFill>
              </a:rPr>
              <a:t>並將竊取之資訊公開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608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2D0395-A7EA-4810-98CE-035919DF10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企業主或資訊管理人員常存僥倖之心，以為資訊安全事件不會那麼巧地發生在自己身上，因此降低它的優先順位，量子運算時代的即將來臨，資訊安全是永不停止的攻防過程。</a:t>
            </a:r>
            <a:endParaRPr lang="en-US" altLang="zh-TW" dirty="0"/>
          </a:p>
          <a:p>
            <a:pPr lvl="3"/>
            <a:r>
              <a:rPr lang="zh-TW" altLang="en-US" dirty="0"/>
              <a:t>單靠產品的效果有限，必須結合相關人員的資訊安全認知與訓練。</a:t>
            </a:r>
            <a:endParaRPr lang="en-US" altLang="zh-TW" dirty="0"/>
          </a:p>
          <a:p>
            <a:r>
              <a:rPr lang="en-US" altLang="zh-TW" dirty="0"/>
              <a:t>1.2.1 </a:t>
            </a:r>
            <a:r>
              <a:rPr lang="zh-TW" altLang="en-US" dirty="0"/>
              <a:t>資訊安全是一種取捨</a:t>
            </a:r>
          </a:p>
          <a:p>
            <a:pPr lvl="3"/>
            <a:r>
              <a:rPr lang="zh-TW" altLang="en-US" dirty="0"/>
              <a:t>推動資訊安全</a:t>
            </a:r>
            <a:r>
              <a:rPr lang="zh-TW" altLang="en-US" dirty="0">
                <a:solidFill>
                  <a:srgbClr val="0000FF"/>
                </a:solidFill>
              </a:rPr>
              <a:t>需要投入人力、物力，同時可能犧牲部分人的方便、自由、甚至工作效率</a:t>
            </a:r>
            <a:r>
              <a:rPr lang="zh-TW" altLang="en-US" dirty="0"/>
              <a:t>，所以主其事者應該採取比較務實的做法來化解組織的反彈與阻力。</a:t>
            </a:r>
            <a:endParaRPr lang="en-US" altLang="zh-TW" dirty="0"/>
          </a:p>
          <a:p>
            <a:pPr lvl="3"/>
            <a:r>
              <a:rPr lang="zh-TW" altLang="en-US" dirty="0"/>
              <a:t>資訊安全是一種</a:t>
            </a:r>
            <a:r>
              <a:rPr lang="zh-TW" altLang="en-US" dirty="0">
                <a:solidFill>
                  <a:srgbClr val="FF0000"/>
                </a:solidFill>
              </a:rPr>
              <a:t>「取捨（</a:t>
            </a:r>
            <a:r>
              <a:rPr lang="en-US" altLang="zh-TW" dirty="0">
                <a:solidFill>
                  <a:srgbClr val="FF0000"/>
                </a:solidFill>
              </a:rPr>
              <a:t>Tradeoff</a:t>
            </a:r>
            <a:r>
              <a:rPr lang="zh-TW" altLang="en-US" dirty="0">
                <a:solidFill>
                  <a:srgbClr val="FF0000"/>
                </a:solidFill>
              </a:rPr>
              <a:t>）」。</a:t>
            </a:r>
            <a:r>
              <a:rPr lang="zh-TW" altLang="en-US" dirty="0"/>
              <a:t>應</a:t>
            </a:r>
            <a:r>
              <a:rPr lang="zh-TW" altLang="en-US" dirty="0">
                <a:solidFill>
                  <a:srgbClr val="0000FF"/>
                </a:solidFill>
              </a:rPr>
              <a:t>在有限的條件下，將資源投資在最容易受到攻擊或是對組織衝擊最大的安全弱點上</a:t>
            </a:r>
            <a:r>
              <a:rPr lang="zh-TW" altLang="en-US" dirty="0"/>
              <a:t>。</a:t>
            </a:r>
            <a:endParaRPr lang="en-US" altLang="zh-TW" dirty="0"/>
          </a:p>
          <a:p>
            <a:pPr lvl="3"/>
            <a:r>
              <a:rPr lang="zh-TW" altLang="en-US" dirty="0">
                <a:solidFill>
                  <a:srgbClr val="FF0000"/>
                </a:solidFill>
              </a:rPr>
              <a:t>防禦措施需要在「安全」與「便利」之間做合理的取捨</a:t>
            </a:r>
            <a:r>
              <a:rPr lang="zh-TW" altLang="en-US" dirty="0"/>
              <a:t>。過度防禦會造成使用者的不便，反而</a:t>
            </a:r>
            <a:r>
              <a:rPr lang="zh-TW" altLang="en-US" dirty="0">
                <a:solidFill>
                  <a:srgbClr val="0000FF"/>
                </a:solidFill>
              </a:rPr>
              <a:t>違背資訊科技帶給人便利的初衷</a:t>
            </a:r>
            <a:r>
              <a:rPr lang="zh-TW" altLang="en-US" dirty="0"/>
              <a:t>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BA13DC-2895-45EB-B933-21B22F51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</a:t>
            </a:r>
            <a:r>
              <a:rPr lang="zh-TW" altLang="en-US" dirty="0"/>
              <a:t>　推動資訊安全</a:t>
            </a:r>
            <a:r>
              <a:rPr lang="zh-TW" altLang="en-US" dirty="0">
                <a:solidFill>
                  <a:srgbClr val="FF0000"/>
                </a:solidFill>
              </a:rPr>
              <a:t>應有的觀念</a:t>
            </a:r>
          </a:p>
        </p:txBody>
      </p:sp>
    </p:spTree>
    <p:extLst>
      <p:ext uri="{BB962C8B-B14F-4D97-AF65-F5344CB8AC3E}">
        <p14:creationId xmlns:p14="http://schemas.microsoft.com/office/powerpoint/2010/main" val="7435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1.2.2 </a:t>
            </a:r>
            <a:r>
              <a:rPr lang="zh-TW" altLang="en-US" dirty="0"/>
              <a:t>資訊安全是</a:t>
            </a:r>
            <a:r>
              <a:rPr lang="zh-TW" altLang="en-US" dirty="0">
                <a:solidFill>
                  <a:srgbClr val="FF0000"/>
                </a:solidFill>
              </a:rPr>
              <a:t>管理</a:t>
            </a:r>
            <a:r>
              <a:rPr lang="zh-TW" altLang="en-US" dirty="0"/>
              <a:t>議題</a:t>
            </a:r>
          </a:p>
          <a:p>
            <a:pPr lvl="3"/>
            <a:r>
              <a:rPr lang="zh-TW" altLang="en-US" dirty="0">
                <a:solidFill>
                  <a:srgbClr val="0000FF"/>
                </a:solidFill>
              </a:rPr>
              <a:t>許多人以為資訊安全是個「技術」議題</a:t>
            </a:r>
            <a:r>
              <a:rPr lang="zh-TW" altLang="en-US" dirty="0"/>
              <a:t>，但事實上</a:t>
            </a:r>
            <a:r>
              <a:rPr lang="zh-TW" altLang="en-US" dirty="0">
                <a:solidFill>
                  <a:srgbClr val="0000FF"/>
                </a:solidFill>
              </a:rPr>
              <a:t>它是一個需要</a:t>
            </a:r>
            <a:r>
              <a:rPr lang="zh-TW" altLang="en-US" dirty="0">
                <a:solidFill>
                  <a:srgbClr val="FF0000"/>
                </a:solidFill>
              </a:rPr>
              <a:t>技術輔助</a:t>
            </a:r>
            <a:r>
              <a:rPr lang="zh-TW" altLang="en-US" dirty="0">
                <a:solidFill>
                  <a:srgbClr val="0000FF"/>
                </a:solidFill>
              </a:rPr>
              <a:t>的「管理」議題</a:t>
            </a:r>
            <a:r>
              <a:rPr lang="zh-TW" altLang="en-US" dirty="0"/>
              <a:t>。</a:t>
            </a:r>
            <a:endParaRPr lang="en-US" altLang="zh-TW" dirty="0"/>
          </a:p>
          <a:p>
            <a:pPr lvl="3"/>
            <a:r>
              <a:rPr lang="zh-TW" altLang="en-US" dirty="0"/>
              <a:t>資訊安全應該同時</a:t>
            </a:r>
            <a:r>
              <a:rPr lang="zh-TW" altLang="en-US" dirty="0">
                <a:solidFill>
                  <a:srgbClr val="FF0000"/>
                </a:solidFill>
              </a:rPr>
              <a:t>建設三個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zh-TW" altLang="en-US" dirty="0"/>
              <a:t>：它們是「人員（</a:t>
            </a:r>
            <a:r>
              <a:rPr lang="en-US" altLang="zh-TW" dirty="0"/>
              <a:t>People</a:t>
            </a:r>
            <a:r>
              <a:rPr lang="zh-TW" altLang="en-US" dirty="0"/>
              <a:t>）」、「程序（</a:t>
            </a:r>
            <a:r>
              <a:rPr lang="en-US" altLang="zh-TW" dirty="0"/>
              <a:t>Process</a:t>
            </a:r>
            <a:r>
              <a:rPr lang="zh-TW" altLang="en-US" dirty="0"/>
              <a:t>）」、與「產品（</a:t>
            </a:r>
            <a:r>
              <a:rPr lang="en-US" altLang="zh-TW" dirty="0"/>
              <a:t>Product</a:t>
            </a:r>
            <a:r>
              <a:rPr lang="zh-TW" altLang="en-US" dirty="0"/>
              <a:t>）」。來整合三者的關係：</a:t>
            </a:r>
            <a:r>
              <a:rPr lang="zh-TW" altLang="en-US" b="1" dirty="0"/>
              <a:t>人員都遵守資訊安全程序，產品才能發揮功效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892B0B-EF4F-4967-8F69-2235FE6E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404948"/>
            <a:ext cx="3744416" cy="32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2D0395-A7EA-4810-98CE-035919DF10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「資訊系統安全專家認證（</a:t>
            </a:r>
            <a:r>
              <a:rPr lang="en-US" altLang="zh-TW" dirty="0"/>
              <a:t>Certified Information Systems Security </a:t>
            </a:r>
            <a:r>
              <a:rPr lang="en-US" altLang="zh-TW" dirty="0" err="1"/>
              <a:t>Professionals,</a:t>
            </a:r>
            <a:r>
              <a:rPr lang="en-US" altLang="zh-TW" dirty="0" err="1">
                <a:solidFill>
                  <a:srgbClr val="FF0000"/>
                </a:solidFill>
              </a:rPr>
              <a:t>CISSP</a:t>
            </a:r>
            <a:r>
              <a:rPr lang="zh-TW" altLang="en-US" dirty="0"/>
              <a:t>）」涵蓋以下</a:t>
            </a:r>
            <a:r>
              <a:rPr lang="zh-TW" altLang="en-US" dirty="0">
                <a:solidFill>
                  <a:srgbClr val="FF0000"/>
                </a:solidFill>
              </a:rPr>
              <a:t>八個領域</a:t>
            </a:r>
            <a:r>
              <a:rPr lang="zh-TW" altLang="en-US" dirty="0"/>
              <a:t>：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資訊安全環境（</a:t>
            </a:r>
            <a:r>
              <a:rPr lang="en-US" altLang="zh-TW" dirty="0"/>
              <a:t>The Information Security Environment</a:t>
            </a:r>
            <a:r>
              <a:rPr lang="zh-TW" altLang="en-US" dirty="0"/>
              <a:t>）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資訊資產安全（</a:t>
            </a:r>
            <a:r>
              <a:rPr lang="en-US" altLang="zh-TW" dirty="0"/>
              <a:t>Information Asset Security</a:t>
            </a:r>
            <a:r>
              <a:rPr lang="zh-TW" altLang="en-US" dirty="0"/>
              <a:t>）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身分識別與存取管理（</a:t>
            </a:r>
            <a:r>
              <a:rPr lang="en-US" altLang="zh-TW" dirty="0"/>
              <a:t>Identity and Access Management, IAM</a:t>
            </a:r>
            <a:r>
              <a:rPr lang="zh-TW" altLang="en-US" dirty="0"/>
              <a:t>）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安全架構與工程（</a:t>
            </a:r>
            <a:r>
              <a:rPr lang="en-US" altLang="zh-TW" dirty="0"/>
              <a:t>Security Architecture and Engineering</a:t>
            </a:r>
            <a:r>
              <a:rPr lang="zh-TW" altLang="en-US" dirty="0"/>
              <a:t>）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通訊與網路安全（</a:t>
            </a:r>
            <a:r>
              <a:rPr lang="en-US" altLang="zh-TW" dirty="0"/>
              <a:t>Communication and Network Security</a:t>
            </a:r>
            <a:r>
              <a:rPr lang="zh-TW" altLang="en-US" dirty="0"/>
              <a:t>）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軟體開發安全（</a:t>
            </a:r>
            <a:r>
              <a:rPr lang="en-US" altLang="zh-TW" dirty="0"/>
              <a:t>Software Development Security</a:t>
            </a:r>
            <a:r>
              <a:rPr lang="zh-TW" altLang="en-US" dirty="0"/>
              <a:t>）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安全評估與測試（</a:t>
            </a:r>
            <a:r>
              <a:rPr lang="en-US" altLang="zh-TW" dirty="0"/>
              <a:t>Security Assessment and Testing</a:t>
            </a:r>
            <a:r>
              <a:rPr lang="zh-TW" altLang="en-US" dirty="0"/>
              <a:t>）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安全性作業（</a:t>
            </a:r>
            <a:r>
              <a:rPr lang="en-US" altLang="zh-TW" dirty="0"/>
              <a:t>Security Operations</a:t>
            </a:r>
            <a:r>
              <a:rPr lang="zh-TW" altLang="en-US" dirty="0"/>
              <a:t>）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BA13DC-2895-45EB-B933-21B22F51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1.3</a:t>
            </a:r>
            <a:r>
              <a:rPr lang="zh-TW" altLang="en-US" dirty="0"/>
              <a:t>　資訊安全的範圍與目標</a:t>
            </a:r>
          </a:p>
        </p:txBody>
      </p:sp>
    </p:spTree>
    <p:extLst>
      <p:ext uri="{BB962C8B-B14F-4D97-AF65-F5344CB8AC3E}">
        <p14:creationId xmlns:p14="http://schemas.microsoft.com/office/powerpoint/2010/main" val="102654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1.3.1 </a:t>
            </a:r>
            <a:r>
              <a:rPr lang="zh-TW" altLang="en-US" dirty="0">
                <a:solidFill>
                  <a:schemeClr val="tx1"/>
                </a:solidFill>
              </a:rPr>
              <a:t>資訊安全的</a:t>
            </a:r>
            <a:r>
              <a:rPr lang="zh-TW" altLang="en-US" dirty="0">
                <a:solidFill>
                  <a:srgbClr val="FF0000"/>
                </a:solidFill>
              </a:rPr>
              <a:t>三元素</a:t>
            </a:r>
          </a:p>
          <a:p>
            <a:pPr lvl="3"/>
            <a:r>
              <a:rPr lang="zh-TW" altLang="en-US" dirty="0"/>
              <a:t>三元素是「實體安全（</a:t>
            </a:r>
            <a:r>
              <a:rPr lang="en-US" altLang="zh-TW" dirty="0"/>
              <a:t>Physical Security</a:t>
            </a:r>
            <a:r>
              <a:rPr lang="zh-TW" altLang="en-US" dirty="0"/>
              <a:t>）」，「營運安全（</a:t>
            </a:r>
            <a:r>
              <a:rPr lang="en-US" altLang="zh-TW" dirty="0"/>
              <a:t>Operational Security</a:t>
            </a:r>
            <a:r>
              <a:rPr lang="zh-TW" altLang="en-US" dirty="0"/>
              <a:t>）」，以及「管理與政策（</a:t>
            </a:r>
            <a:r>
              <a:rPr lang="en-US" altLang="zh-TW" dirty="0"/>
              <a:t>Management and Policies</a:t>
            </a:r>
            <a:r>
              <a:rPr lang="zh-TW" altLang="en-US" dirty="0"/>
              <a:t>）」。</a:t>
            </a:r>
            <a:endParaRPr lang="en-US" altLang="zh-TW" dirty="0"/>
          </a:p>
          <a:p>
            <a:pPr lvl="3"/>
            <a:r>
              <a:rPr lang="zh-TW" altLang="en-US" dirty="0"/>
              <a:t>維護</a:t>
            </a:r>
            <a:r>
              <a:rPr lang="zh-TW" altLang="en-US" dirty="0">
                <a:solidFill>
                  <a:srgbClr val="0000FF"/>
                </a:solidFill>
              </a:rPr>
              <a:t>實體安全</a:t>
            </a:r>
            <a:r>
              <a:rPr lang="zh-TW" altLang="en-US" dirty="0"/>
              <a:t>有以下三個重點：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讓你所保護的實體位置不要成為受攻擊的目標。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即時地偵測到侵入或竊盜的發生。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在損失重要資訊或系統遭侵入後，能夠快速復原。</a:t>
            </a:r>
            <a:endParaRPr lang="en-US" altLang="zh-TW" dirty="0"/>
          </a:p>
          <a:p>
            <a:pPr lvl="3"/>
            <a:r>
              <a:rPr lang="zh-TW" altLang="en-US" dirty="0">
                <a:solidFill>
                  <a:srgbClr val="0000FF"/>
                </a:solidFill>
              </a:rPr>
              <a:t>營運安全</a:t>
            </a:r>
            <a:r>
              <a:rPr lang="zh-TW" altLang="en-US" dirty="0"/>
              <a:t>在確保組織能經常地正確運作，尤其應注意以下工作重點：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電腦、網路及有線與無線通訊系統的運作。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資訊與檔案管理。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存取控制、身分認證及網路的安全結構設計。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2430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20412</TotalTime>
  <Words>2432</Words>
  <Application>Microsoft Office PowerPoint</Application>
  <PresentationFormat>如螢幕大小 (4:3)</PresentationFormat>
  <Paragraphs>150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PowerPoint 簡報</vt:lpstr>
      <vt:lpstr>1.1　資訊安全問題的演進</vt:lpstr>
      <vt:lpstr>PowerPoint 簡報</vt:lpstr>
      <vt:lpstr>1.2　推動資訊安全應有的觀念</vt:lpstr>
      <vt:lpstr>PowerPoint 簡報</vt:lpstr>
      <vt:lpstr>1.3　資訊安全的範圍與目標</vt:lpstr>
      <vt:lpstr>PowerPoint 簡報</vt:lpstr>
      <vt:lpstr>PowerPoint 簡報</vt:lpstr>
      <vt:lpstr>PowerPoint 簡報</vt:lpstr>
      <vt:lpstr>1.4　基本的存取控制</vt:lpstr>
      <vt:lpstr>PowerPoint 簡報</vt:lpstr>
      <vt:lpstr>PowerPoint 簡報</vt:lpstr>
      <vt:lpstr>PowerPoint 簡報</vt:lpstr>
      <vt:lpstr>PowerPoint 簡報</vt:lpstr>
      <vt:lpstr>1.5　基本的網路安全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user</cp:lastModifiedBy>
  <cp:revision>2117</cp:revision>
  <dcterms:created xsi:type="dcterms:W3CDTF">2011-06-06T16:54:13Z</dcterms:created>
  <dcterms:modified xsi:type="dcterms:W3CDTF">2024-10-14T06:23:01Z</dcterms:modified>
</cp:coreProperties>
</file>