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6"/>
  </p:notesMasterIdLst>
  <p:sldIdLst>
    <p:sldId id="257" r:id="rId2"/>
    <p:sldId id="266" r:id="rId3"/>
    <p:sldId id="281" r:id="rId4"/>
    <p:sldId id="267" r:id="rId5"/>
    <p:sldId id="268" r:id="rId6"/>
    <p:sldId id="270" r:id="rId7"/>
    <p:sldId id="269" r:id="rId8"/>
    <p:sldId id="271" r:id="rId9"/>
    <p:sldId id="272" r:id="rId10"/>
    <p:sldId id="274" r:id="rId11"/>
    <p:sldId id="275" r:id="rId12"/>
    <p:sldId id="278" r:id="rId13"/>
    <p:sldId id="279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D6DF"/>
    <a:srgbClr val="30353F"/>
    <a:srgbClr val="43CDD9"/>
    <a:srgbClr val="667181"/>
    <a:srgbClr val="BABABA"/>
    <a:srgbClr val="DBDBDB"/>
    <a:srgbClr val="85E0E7"/>
    <a:srgbClr val="515A6B"/>
    <a:srgbClr val="AFBBBD"/>
    <a:srgbClr val="8FA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52" autoAdjust="0"/>
  </p:normalViewPr>
  <p:slideViewPr>
    <p:cSldViewPr snapToGrid="0" showGuides="1">
      <p:cViewPr varScale="1">
        <p:scale>
          <a:sx n="114" d="100"/>
          <a:sy n="114" d="100"/>
        </p:scale>
        <p:origin x="636" y="114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17/02/2019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19927" y="3444079"/>
            <a:ext cx="4352153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Identity Server 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41064" y="4150067"/>
            <a:ext cx="33098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zh-CN" altLang="en-US" sz="2000" dirty="0">
                <a:solidFill>
                  <a:schemeClr val="bg1"/>
                </a:solidFill>
              </a:rPr>
              <a:t>杨旭 </a:t>
            </a:r>
            <a:r>
              <a:rPr lang="en-US" altLang="zh-CN" sz="2000" dirty="0">
                <a:solidFill>
                  <a:schemeClr val="bg1"/>
                </a:solidFill>
              </a:rPr>
              <a:t>.NET Core + Angular Dev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pic>
        <p:nvPicPr>
          <p:cNvPr id="5" name="Picture 4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F009AE9F-DCC6-4B00-A7AA-1372A6F7D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15" y="4705496"/>
            <a:ext cx="933676" cy="933676"/>
          </a:xfrm>
          <a:prstGeom prst="rect">
            <a:avLst/>
          </a:prstGeom>
        </p:spPr>
      </p:pic>
      <p:pic>
        <p:nvPicPr>
          <p:cNvPr id="8" name="Picture 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47947EDC-00C2-4BE5-8FDF-1DEF94F5FB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391" y="4705496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EB65B-59D9-43E7-8507-C25BE9ADA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000" dirty="0" err="1">
                <a:solidFill>
                  <a:srgbClr val="FFFFFF"/>
                </a:solidFill>
              </a:rPr>
              <a:t>OpenId</a:t>
            </a:r>
            <a:r>
              <a:rPr lang="en-US" altLang="zh-CN" sz="2000" dirty="0">
                <a:solidFill>
                  <a:srgbClr val="FFFFFF"/>
                </a:solidFill>
              </a:rPr>
              <a:t> Connect – Authorization Code Flow</a:t>
            </a: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3" descr="A close up of a map&#10;&#10;Description generated with high confidence">
            <a:extLst>
              <a:ext uri="{FF2B5EF4-FFF2-40B4-BE49-F238E27FC236}">
                <a16:creationId xmlns:a16="http://schemas.microsoft.com/office/drawing/2014/main" id="{AE13677A-B403-4147-93EA-B333018D3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8662" y="1092993"/>
            <a:ext cx="6517162" cy="4672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B079F0-DA88-4653-8D0D-9F5FCE9CEA3D}"/>
              </a:ext>
            </a:extLst>
          </p:cNvPr>
          <p:cNvSpPr txBox="1"/>
          <p:nvPr/>
        </p:nvSpPr>
        <p:spPr>
          <a:xfrm>
            <a:off x="8601075" y="5172075"/>
            <a:ext cx="98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Id Token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801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EA20B-46A6-48E2-8E8A-10A9E7D6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zh-CN" altLang="en-US" sz="2600" dirty="0">
                <a:solidFill>
                  <a:srgbClr val="FFFFFF"/>
                </a:solidFill>
              </a:rPr>
              <a:t>身份认证</a:t>
            </a:r>
            <a:br>
              <a:rPr lang="en-US" altLang="zh-CN" sz="2600" dirty="0">
                <a:solidFill>
                  <a:srgbClr val="FFFFFF"/>
                </a:solidFill>
              </a:rPr>
            </a:br>
            <a:r>
              <a:rPr lang="zh-CN" altLang="en-US" sz="2600" dirty="0">
                <a:solidFill>
                  <a:srgbClr val="FFFFFF"/>
                </a:solidFill>
              </a:rPr>
              <a:t>请求</a:t>
            </a:r>
            <a:endParaRPr lang="en-US" sz="2600" dirty="0">
              <a:solidFill>
                <a:srgbClr val="FFFFFF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7033E8A-946B-4B6A-8F4E-84414D2F1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943708"/>
            <a:ext cx="7188199" cy="183032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3D21313-08BD-4FEF-AE18-3BE214023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53778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EA20B-46A6-48E2-8E8A-10A9E7D6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zh-CN" altLang="en-US" sz="2600" dirty="0">
                <a:solidFill>
                  <a:srgbClr val="FFFFFF"/>
                </a:solidFill>
              </a:rPr>
              <a:t>身份认证</a:t>
            </a:r>
            <a:br>
              <a:rPr lang="en-US" altLang="zh-CN" sz="2600" dirty="0">
                <a:solidFill>
                  <a:srgbClr val="FFFFFF"/>
                </a:solidFill>
              </a:rPr>
            </a:br>
            <a:r>
              <a:rPr lang="zh-CN" altLang="en-US" sz="2600" dirty="0">
                <a:solidFill>
                  <a:srgbClr val="FFFFFF"/>
                </a:solidFill>
              </a:rPr>
              <a:t>请求的响应</a:t>
            </a: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3D21313-08BD-4FEF-AE18-3BE214023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0116CA2-974B-4D22-BD03-2C9ADCAFD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076" y="2144497"/>
            <a:ext cx="7461245" cy="142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37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7106DA-CE71-4726-8038-17471406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2600">
                <a:solidFill>
                  <a:srgbClr val="FFFFFF"/>
                </a:solidFill>
              </a:rPr>
              <a:t>Token</a:t>
            </a:r>
            <a:r>
              <a:rPr lang="zh-CN" altLang="en-US" sz="2600">
                <a:solidFill>
                  <a:srgbClr val="FFFFFF"/>
                </a:solidFill>
              </a:rPr>
              <a:t>请求</a:t>
            </a:r>
            <a:endParaRPr lang="en-US" sz="2600">
              <a:solidFill>
                <a:srgbClr val="FFFFFF"/>
              </a:solidFill>
            </a:endParaRPr>
          </a:p>
        </p:txBody>
      </p:sp>
      <p:pic>
        <p:nvPicPr>
          <p:cNvPr id="7" name="Content Placeholder 3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A2CC7572-BF0B-4C57-984D-462128FAA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991874"/>
            <a:ext cx="7188199" cy="173399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FCBB082-5ECE-4E22-B3E6-8D40424B6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52121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7106DA-CE71-4726-8038-17471406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2600" dirty="0">
                <a:solidFill>
                  <a:srgbClr val="FFFFFF"/>
                </a:solidFill>
              </a:rPr>
              <a:t>Token</a:t>
            </a:r>
            <a:r>
              <a:rPr lang="zh-CN" altLang="en-US" sz="2600" dirty="0">
                <a:solidFill>
                  <a:srgbClr val="FFFFFF"/>
                </a:solidFill>
              </a:rPr>
              <a:t>请求的响应</a:t>
            </a: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FCBB082-5ECE-4E22-B3E6-8D40424B6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5E2D56-81CC-43A8-B1FF-C2764342D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599" y="1081087"/>
            <a:ext cx="7188199" cy="435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14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  <p:pic>
        <p:nvPicPr>
          <p:cNvPr id="4" name="Picture 3" descr="A close up of text on a white surface&#10;&#10;Description generated with very high confidence">
            <a:extLst>
              <a:ext uri="{FF2B5EF4-FFF2-40B4-BE49-F238E27FC236}">
                <a16:creationId xmlns:a16="http://schemas.microsoft.com/office/drawing/2014/main" id="{F4F28C0B-768E-40E0-8A6C-3C66C3500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620" y="1827620"/>
            <a:ext cx="3202759" cy="320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0646-8FDA-4748-8916-36CD6086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配套源码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597F1-0AF9-4FE1-B1FE-754F165B0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https://github.com/solenovex/</a:t>
            </a:r>
            <a:r>
              <a:rPr lang="en-US" dirty="0">
                <a:highlight>
                  <a:srgbClr val="5FD6DF"/>
                </a:highlight>
              </a:rPr>
              <a:t>Identity-Server-4-Tutorial-Demo-Code</a:t>
            </a:r>
          </a:p>
        </p:txBody>
      </p:sp>
    </p:spTree>
    <p:extLst>
      <p:ext uri="{BB962C8B-B14F-4D97-AF65-F5344CB8AC3E}">
        <p14:creationId xmlns:p14="http://schemas.microsoft.com/office/powerpoint/2010/main" val="304968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C7CB-25D7-4CE3-92FA-56E155C3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A80D-95EF-47BC-BF55-B3B9FEB4B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Authorization Code Flow</a:t>
            </a:r>
            <a:r>
              <a:rPr lang="zh-CN" altLang="en-US" dirty="0"/>
              <a:t>保护</a:t>
            </a:r>
            <a:r>
              <a:rPr lang="en-US" altLang="zh-CN" dirty="0"/>
              <a:t>ASP.NET Core MVC </a:t>
            </a:r>
            <a:r>
              <a:rPr lang="zh-CN" altLang="en-US" dirty="0"/>
              <a:t>客户端（为其做用户的身份认证）</a:t>
            </a:r>
            <a:endParaRPr lang="en-US" altLang="zh-CN" dirty="0"/>
          </a:p>
          <a:p>
            <a:pPr lvl="1"/>
            <a:r>
              <a:rPr lang="zh-CN" altLang="en-US" dirty="0"/>
              <a:t>并访问被保护资源</a:t>
            </a:r>
            <a:endParaRPr lang="en-US" altLang="zh-CN" dirty="0"/>
          </a:p>
          <a:p>
            <a:pPr lvl="1"/>
            <a:r>
              <a:rPr lang="zh-CN" altLang="en-US" dirty="0">
                <a:highlight>
                  <a:srgbClr val="FFFF00"/>
                </a:highlight>
              </a:rPr>
              <a:t>使用</a:t>
            </a:r>
            <a:r>
              <a:rPr lang="en-US" altLang="zh-CN" dirty="0">
                <a:highlight>
                  <a:srgbClr val="FFFF00"/>
                </a:highlight>
              </a:rPr>
              <a:t>Refresh Token</a:t>
            </a:r>
            <a:r>
              <a:rPr lang="zh-CN" altLang="en-US" dirty="0">
                <a:highlight>
                  <a:srgbClr val="FFFF00"/>
                </a:highlight>
              </a:rPr>
              <a:t>刷新</a:t>
            </a:r>
            <a:r>
              <a:rPr lang="en-US" altLang="zh-CN" dirty="0">
                <a:highlight>
                  <a:srgbClr val="FFFF00"/>
                </a:highlight>
              </a:rPr>
              <a:t>Access Token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1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599E4-E058-4A69-9A80-AD8FA7E9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26148-F278-42DB-9B29-747DF09F4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OAuth 2.0 – Authorization Code Grant</a:t>
            </a:r>
          </a:p>
          <a:p>
            <a:r>
              <a:rPr lang="en-US" dirty="0" err="1"/>
              <a:t>OpenId</a:t>
            </a:r>
            <a:r>
              <a:rPr lang="en-US" dirty="0"/>
              <a:t> Connect – Authorization Code Flow</a:t>
            </a:r>
          </a:p>
        </p:txBody>
      </p:sp>
    </p:spTree>
    <p:extLst>
      <p:ext uri="{BB962C8B-B14F-4D97-AF65-F5344CB8AC3E}">
        <p14:creationId xmlns:p14="http://schemas.microsoft.com/office/powerpoint/2010/main" val="313633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14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5435A-4F74-49E9-B68D-54F5FDAC0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OAuth 2.0 vs </a:t>
            </a:r>
            <a:br>
              <a:rPr lang="en-US" altLang="zh-CN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zh-CN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OpenId</a:t>
            </a:r>
            <a:r>
              <a:rPr lang="en-US" altLang="zh-CN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Connect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https://images2018.cnblogs.com/blog/986268/201807/986268-20180704103729547-777301536.png">
            <a:extLst>
              <a:ext uri="{FF2B5EF4-FFF2-40B4-BE49-F238E27FC236}">
                <a16:creationId xmlns:a16="http://schemas.microsoft.com/office/drawing/2014/main" id="{4576694D-5D62-4225-9811-5E0B471DFB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296" y="961812"/>
            <a:ext cx="6552807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03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8450-646B-4DE4-9C60-20A685E4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5548F-57C1-4402-953A-2C02D5C68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适用于保密客户端（</a:t>
            </a:r>
            <a:r>
              <a:rPr lang="en-US" altLang="zh-CN" dirty="0"/>
              <a:t>Confidential Client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服务器端的</a:t>
            </a:r>
            <a:r>
              <a:rPr lang="en-US" altLang="zh-CN" dirty="0"/>
              <a:t>Web</a:t>
            </a:r>
            <a:r>
              <a:rPr lang="zh-CN" altLang="en-US" dirty="0"/>
              <a:t>应用</a:t>
            </a:r>
            <a:endParaRPr lang="en-US" altLang="zh-CN" dirty="0"/>
          </a:p>
          <a:p>
            <a:r>
              <a:rPr lang="zh-CN" altLang="en-US" dirty="0"/>
              <a:t>对用户和客户端进行身份认证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2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D5F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7E638-89AC-4970-91B7-43ECAE5C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客户端类型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https://images2018.cnblogs.com/blog/986268/201807/986268-20180704093905505-2028352105.png">
            <a:extLst>
              <a:ext uri="{FF2B5EF4-FFF2-40B4-BE49-F238E27FC236}">
                <a16:creationId xmlns:a16="http://schemas.microsoft.com/office/drawing/2014/main" id="{2A5BC107-4AA0-461E-9590-812769867B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073171"/>
            <a:ext cx="7188199" cy="470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75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EB65B-59D9-43E7-8507-C25BE9ADA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OAuth 2.0 – Authorization Code Grant</a:t>
            </a:r>
            <a:endParaRPr lang="en-US" sz="2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A close up of a map&#10;&#10;Description generated with high confidence">
            <a:extLst>
              <a:ext uri="{FF2B5EF4-FFF2-40B4-BE49-F238E27FC236}">
                <a16:creationId xmlns:a16="http://schemas.microsoft.com/office/drawing/2014/main" id="{00C96C2B-48AA-4A8E-B3B0-499237EC9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3492" y="961812"/>
            <a:ext cx="687841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04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Widescreen</PresentationFormat>
  <Paragraphs>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Segoe UI Light</vt:lpstr>
      <vt:lpstr>Office Theme</vt:lpstr>
      <vt:lpstr>Slide 1</vt:lpstr>
      <vt:lpstr>Slide 11</vt:lpstr>
      <vt:lpstr>配套源码</vt:lpstr>
      <vt:lpstr>内容</vt:lpstr>
      <vt:lpstr>Authorization Code</vt:lpstr>
      <vt:lpstr>OAuth 2.0 vs  OpenId Connect</vt:lpstr>
      <vt:lpstr>Authorization Code</vt:lpstr>
      <vt:lpstr>客户端类型</vt:lpstr>
      <vt:lpstr>OAuth 2.0 – Authorization Code Grant</vt:lpstr>
      <vt:lpstr>OpenId Connect – Authorization Code Flow</vt:lpstr>
      <vt:lpstr>身份认证 请求</vt:lpstr>
      <vt:lpstr>身份认证 请求的响应</vt:lpstr>
      <vt:lpstr>Token请求</vt:lpstr>
      <vt:lpstr>Token请求的响应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2019-02-17T02:54:12Z</dcterms:created>
  <dcterms:modified xsi:type="dcterms:W3CDTF">2019-02-17T07:40:04Z</dcterms:modified>
</cp:coreProperties>
</file>