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58" r:id="rId5"/>
    <p:sldId id="266" r:id="rId6"/>
    <p:sldId id="270" r:id="rId7"/>
    <p:sldId id="271" r:id="rId8"/>
    <p:sldId id="272" r:id="rId9"/>
    <p:sldId id="273" r:id="rId10"/>
    <p:sldId id="276" r:id="rId11"/>
    <p:sldId id="257" r:id="rId12"/>
    <p:sldId id="260" r:id="rId13"/>
    <p:sldId id="259" r:id="rId14"/>
    <p:sldId id="265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Norway new car sales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 515 Final Project</a:t>
            </a:r>
          </a:p>
          <a:p>
            <a:r>
              <a:rPr lang="en-US" altLang="zh-CN" dirty="0"/>
              <a:t>Yufei</a:t>
            </a:r>
            <a:r>
              <a:rPr lang="zh-CN" altLang="en-US" dirty="0"/>
              <a:t>，</a:t>
            </a:r>
            <a:r>
              <a:rPr lang="en-US" altLang="zh-CN" dirty="0"/>
              <a:t>Amit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1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models Analyzed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Quantity_Electric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~ Quantity + Import + Avg_CO2 + Bensin_Co2 + Diesel_Co2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Quantity_Diesel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Diesel_Share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Quantity_Hybrid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Import_Electric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Import_Electric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~ Quantity + Import + Avg_CO2 + Bensin_Co2 + Diesel_Co2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Quantity_Diesel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Diesel_Share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Quantity_Hybrid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Quantity_Electric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Quantity_Hybrid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~ Quantity + Import + Avg_CO2 + Bensin_Co2 + Diesel_Co2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Quantity_Diesel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Diesel_Share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Quantity_Electric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Import_Electric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Import ~ Quantity + Avg_CO2 + Bensin_Co2 + Diesel_Co2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Quantity_Diesel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Diesel_Share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Quantity_Hybrid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Quantity_Electric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Import_Electric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err="1"/>
              <a:t>Quantity_Diesel</a:t>
            </a:r>
            <a:r>
              <a:rPr lang="en-US" dirty="0"/>
              <a:t> ~ Quantity + Import + Avg_CO2 + Bensin_Co2 + Diesel_Co2 + </a:t>
            </a:r>
            <a:r>
              <a:rPr lang="en-US" dirty="0" err="1"/>
              <a:t>Diesel_Share</a:t>
            </a:r>
            <a:r>
              <a:rPr lang="en-US" dirty="0"/>
              <a:t> + </a:t>
            </a:r>
            <a:r>
              <a:rPr lang="en-US" dirty="0" err="1"/>
              <a:t>Quantity_Hybrid</a:t>
            </a:r>
            <a:r>
              <a:rPr lang="en-US" dirty="0"/>
              <a:t> + </a:t>
            </a:r>
            <a:r>
              <a:rPr lang="en-US" dirty="0" err="1"/>
              <a:t>Quantity_Electric</a:t>
            </a:r>
            <a:r>
              <a:rPr lang="en-US" dirty="0"/>
              <a:t> + </a:t>
            </a:r>
            <a:r>
              <a:rPr lang="en-US" dirty="0" err="1"/>
              <a:t>Import_Electric</a:t>
            </a:r>
            <a:endParaRPr lang="en-US" dirty="0"/>
          </a:p>
          <a:p>
            <a:pPr latinLnBrk="1"/>
            <a:r>
              <a:rPr lang="en-US" dirty="0">
                <a:solidFill>
                  <a:srgbClr val="C00000"/>
                </a:solidFill>
              </a:rPr>
              <a:t>Avg_CO2 ~ Quantity + Import + </a:t>
            </a:r>
            <a:r>
              <a:rPr lang="en-US" dirty="0" err="1">
                <a:solidFill>
                  <a:srgbClr val="C00000"/>
                </a:solidFill>
              </a:rPr>
              <a:t>Quantity_Electric</a:t>
            </a:r>
            <a:r>
              <a:rPr lang="en-US" dirty="0">
                <a:solidFill>
                  <a:srgbClr val="C00000"/>
                </a:solidFill>
              </a:rPr>
              <a:t> + Bensin_Co2 + Diesel_Co2 + </a:t>
            </a:r>
            <a:r>
              <a:rPr lang="en-US" dirty="0" err="1">
                <a:solidFill>
                  <a:srgbClr val="C00000"/>
                </a:solidFill>
              </a:rPr>
              <a:t>Quantity_Diesel</a:t>
            </a:r>
            <a:r>
              <a:rPr lang="en-US" dirty="0">
                <a:solidFill>
                  <a:srgbClr val="C00000"/>
                </a:solidFill>
              </a:rPr>
              <a:t> + </a:t>
            </a:r>
            <a:r>
              <a:rPr lang="en-US" dirty="0" err="1">
                <a:solidFill>
                  <a:srgbClr val="C00000"/>
                </a:solidFill>
              </a:rPr>
              <a:t>Diesel_Share</a:t>
            </a:r>
            <a:r>
              <a:rPr lang="en-US" dirty="0">
                <a:solidFill>
                  <a:srgbClr val="C00000"/>
                </a:solidFill>
              </a:rPr>
              <a:t> +     </a:t>
            </a:r>
            <a:r>
              <a:rPr lang="en-US" dirty="0" err="1">
                <a:solidFill>
                  <a:srgbClr val="C00000"/>
                </a:solidFill>
              </a:rPr>
              <a:t>Quantity_Hybrid</a:t>
            </a:r>
            <a:r>
              <a:rPr lang="en-US" dirty="0">
                <a:solidFill>
                  <a:srgbClr val="C00000"/>
                </a:solidFill>
              </a:rPr>
              <a:t> + </a:t>
            </a:r>
            <a:r>
              <a:rPr lang="en-US" dirty="0" err="1">
                <a:solidFill>
                  <a:srgbClr val="C00000"/>
                </a:solidFill>
              </a:rPr>
              <a:t>Import_Electric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Quantity_Hybrid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Quantity_Electric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Import_Electric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~ Import + Avg_CO2 + Bensin_Co2 + Diesel_Co2 +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Quantity_Diesel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Diesel_Share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+Quantity</a:t>
            </a:r>
          </a:p>
        </p:txBody>
      </p:sp>
    </p:spTree>
    <p:extLst>
      <p:ext uri="{BB962C8B-B14F-4D97-AF65-F5344CB8AC3E}">
        <p14:creationId xmlns:p14="http://schemas.microsoft.com/office/powerpoint/2010/main" val="117866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98834"/>
            <a:ext cx="9720072" cy="612843"/>
          </a:xfrm>
        </p:spPr>
        <p:txBody>
          <a:bodyPr>
            <a:normAutofit fontScale="90000"/>
          </a:bodyPr>
          <a:lstStyle/>
          <a:p>
            <a:r>
              <a:rPr lang="en-US" dirty="0"/>
              <a:t>    Correlations of available data for analysis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031" y="1011677"/>
            <a:ext cx="9565492" cy="55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3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82" y="710101"/>
            <a:ext cx="4684694" cy="1499616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sz="3700" dirty="0"/>
              <a:t>Multiple Linear regression methods for Green Cars 	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944" y="74141"/>
            <a:ext cx="6610060" cy="5502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4736" y="1819119"/>
            <a:ext cx="5398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Predicting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Green Cars </a:t>
            </a:r>
            <a:r>
              <a:rPr lang="en-US" dirty="0"/>
              <a:t>with Full Regression: predict(</a:t>
            </a:r>
            <a:r>
              <a:rPr lang="en-US" dirty="0" err="1"/>
              <a:t>trainfit,data.frame</a:t>
            </a:r>
            <a:r>
              <a:rPr lang="en-US" dirty="0"/>
              <a:t>(Quantity=13500,Quantity_Diesel=3433,Diesel_Share=26,Diesel_Share_LY=38,Import = 1550,Used =36078,Avg_CO2=84,Bensin_Co2=94,Diesel_Co2=118),interval='confidence') </a:t>
            </a:r>
          </a:p>
          <a:p>
            <a:r>
              <a:rPr lang="en-US" dirty="0"/>
              <a:t>     fit      </a:t>
            </a:r>
            <a:r>
              <a:rPr lang="en-US" dirty="0" err="1"/>
              <a:t>lwr</a:t>
            </a:r>
            <a:r>
              <a:rPr lang="en-US" dirty="0"/>
              <a:t>      </a:t>
            </a:r>
            <a:r>
              <a:rPr lang="en-US" dirty="0" err="1"/>
              <a:t>upr</a:t>
            </a:r>
            <a:endParaRPr lang="en-US" dirty="0"/>
          </a:p>
          <a:p>
            <a:r>
              <a:rPr lang="en-US" dirty="0"/>
              <a:t>1 </a:t>
            </a:r>
            <a:r>
              <a:rPr lang="en-US" b="1" dirty="0"/>
              <a:t>6094.05 5699.559 6488.542  Actual: 7208.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736" y="4033406"/>
            <a:ext cx="52581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&gt;predict(</a:t>
            </a:r>
            <a:r>
              <a:rPr lang="en-US" dirty="0">
                <a:solidFill>
                  <a:srgbClr val="FF0000"/>
                </a:solidFill>
              </a:rPr>
              <a:t>AVGCO2FULL</a:t>
            </a:r>
            <a:r>
              <a:rPr lang="en-US" dirty="0"/>
              <a:t>,data.frame(Quantity=13055,Import = 1550,Used = 36078,Quantity_Diesel=3433,Diesel_Share=26,Diesel_Share_LY=38, </a:t>
            </a:r>
            <a:r>
              <a:rPr lang="en-US" dirty="0" err="1"/>
              <a:t>Quantity_Electric</a:t>
            </a:r>
            <a:r>
              <a:rPr lang="en-US" dirty="0"/>
              <a:t>=2295,Quantity_Hybrid=4419,Import_Electric=494,Bensin_Co2=94,Diesel_Co2=118),interval='confidence')</a:t>
            </a:r>
          </a:p>
          <a:p>
            <a:r>
              <a:rPr lang="en-US" dirty="0"/>
              <a:t>      fit      </a:t>
            </a:r>
            <a:r>
              <a:rPr lang="en-US" dirty="0" err="1"/>
              <a:t>lwr</a:t>
            </a:r>
            <a:r>
              <a:rPr lang="en-US" dirty="0"/>
              <a:t>     </a:t>
            </a:r>
            <a:r>
              <a:rPr lang="en-US" dirty="0" err="1"/>
              <a:t>upr</a:t>
            </a:r>
            <a:endParaRPr lang="en-US" dirty="0"/>
          </a:p>
          <a:p>
            <a:r>
              <a:rPr lang="en-US" dirty="0"/>
              <a:t>1 </a:t>
            </a:r>
            <a:r>
              <a:rPr lang="en-US" b="1" dirty="0"/>
              <a:t>75.6433 73.46871 77.8179  Actual : 84</a:t>
            </a:r>
          </a:p>
        </p:txBody>
      </p:sp>
    </p:spTree>
    <p:extLst>
      <p:ext uri="{BB962C8B-B14F-4D97-AF65-F5344CB8AC3E}">
        <p14:creationId xmlns:p14="http://schemas.microsoft.com/office/powerpoint/2010/main" val="31382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653" y="255703"/>
            <a:ext cx="10580970" cy="1499616"/>
          </a:xfrm>
        </p:spPr>
        <p:txBody>
          <a:bodyPr>
            <a:normAutofit/>
          </a:bodyPr>
          <a:lstStyle/>
          <a:p>
            <a:r>
              <a:rPr lang="en-US" sz="3200" dirty="0"/>
              <a:t>Trends of Import and Import Electric Vehicles, with back-casting.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540" y="2648624"/>
            <a:ext cx="5212535" cy="3426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36" y="2096786"/>
            <a:ext cx="6584481" cy="39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7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51787" cy="947022"/>
          </a:xfrm>
        </p:spPr>
        <p:txBody>
          <a:bodyPr>
            <a:normAutofit/>
          </a:bodyPr>
          <a:lstStyle/>
          <a:p>
            <a:r>
              <a:rPr lang="en-US" sz="4000" dirty="0"/>
              <a:t>Comparisons of various exponential smoothing models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53" y="1532238"/>
            <a:ext cx="9010752" cy="50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1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552267" y="688356"/>
            <a:ext cx="3999654" cy="257977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552267" y="3589867"/>
            <a:ext cx="3999654" cy="2419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Import Electric and Green Car Trends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23938" y="2709108"/>
            <a:ext cx="6067425" cy="31765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2811" y="2354881"/>
            <a:ext cx="530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Exponential Time Series of Total Vehicle Quantity over last decade. </a:t>
            </a:r>
          </a:p>
        </p:txBody>
      </p:sp>
    </p:spTree>
    <p:extLst>
      <p:ext uri="{BB962C8B-B14F-4D97-AF65-F5344CB8AC3E}">
        <p14:creationId xmlns:p14="http://schemas.microsoft.com/office/powerpoint/2010/main" val="14696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52267" y="688356"/>
            <a:ext cx="3999654" cy="2579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67" y="3589867"/>
            <a:ext cx="3999654" cy="2089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Diesel FORECAST, Used Vehicle Back &amp; Forecast</a:t>
            </a:r>
          </a:p>
        </p:txBody>
      </p:sp>
      <p:sp>
        <p:nvSpPr>
          <p:cNvPr id="26" name="Content Placeholder 9"/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dirty="0"/>
              <a:t>Filled in pre-2011 data for Used cars with back-casting techniques that can retain patterns over the months. </a:t>
            </a:r>
          </a:p>
          <a:p>
            <a:r>
              <a:rPr lang="en-US" dirty="0"/>
              <a:t>Exponential Time Series shows a trend that there might be a slight increase in the Used car registration due to obvious reasons. </a:t>
            </a:r>
          </a:p>
          <a:p>
            <a:r>
              <a:rPr lang="en-US" dirty="0"/>
              <a:t>Another Exponential Time Series on Diesel car sales based on market share indicates that diesel car sales has been declining and will continue the trend in upcoming years. </a:t>
            </a:r>
          </a:p>
        </p:txBody>
      </p:sp>
    </p:spTree>
    <p:extLst>
      <p:ext uri="{BB962C8B-B14F-4D97-AF65-F5344CB8AC3E}">
        <p14:creationId xmlns:p14="http://schemas.microsoft.com/office/powerpoint/2010/main" val="418692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68921"/>
            <a:ext cx="10532332" cy="708125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outcomes of two different data sheets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Content Placeholder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90294" y="1690666"/>
            <a:ext cx="6070060" cy="44844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5" y="1690667"/>
            <a:ext cx="6144379" cy="448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12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22970" y="1147864"/>
            <a:ext cx="8083685" cy="5087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Trend of top-10 car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2844" y="2285999"/>
            <a:ext cx="3706238" cy="4114801"/>
          </a:xfrm>
        </p:spPr>
        <p:txBody>
          <a:bodyPr>
            <a:normAutofit/>
          </a:bodyPr>
          <a:lstStyle/>
          <a:p>
            <a:r>
              <a:rPr lang="en-US" sz="1600" dirty="0"/>
              <a:t>Volkswagen Golf is the most popular car model in Norway. </a:t>
            </a:r>
          </a:p>
          <a:p>
            <a:r>
              <a:rPr lang="en-US" sz="1600" dirty="0"/>
              <a:t>3 Toyota cars have been popular in Last decade – however, the popular models have changed. </a:t>
            </a:r>
          </a:p>
          <a:p>
            <a:r>
              <a:rPr lang="en-US" sz="1600" dirty="0"/>
              <a:t>Skoda Octavia has had consistent sales and have maintained position in top ten through out the years. </a:t>
            </a:r>
          </a:p>
          <a:p>
            <a:r>
              <a:rPr lang="en-US" sz="1600" dirty="0"/>
              <a:t>Volkswagen Passat was the most popular model that has seen ups and downs over the decade. </a:t>
            </a:r>
          </a:p>
          <a:p>
            <a:r>
              <a:rPr lang="en-US" sz="1600" dirty="0"/>
              <a:t>BMW i3 has come up to become a competitor to Volkswagen Golf just in a year. </a:t>
            </a:r>
          </a:p>
        </p:txBody>
      </p:sp>
    </p:spTree>
    <p:extLst>
      <p:ext uri="{BB962C8B-B14F-4D97-AF65-F5344CB8AC3E}">
        <p14:creationId xmlns:p14="http://schemas.microsoft.com/office/powerpoint/2010/main" val="377685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Norway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electric</a:t>
            </a:r>
            <a:r>
              <a:rPr lang="zh-CN" altLang="en-US" dirty="0"/>
              <a:t> </a:t>
            </a:r>
            <a:r>
              <a:rPr lang="en-US" altLang="zh-CN" dirty="0"/>
              <a:t>cars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capita.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From Recent data 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sales,</a:t>
            </a:r>
            <a:r>
              <a:rPr lang="zh-CN" altLang="en-US" dirty="0"/>
              <a:t> </a:t>
            </a:r>
            <a:r>
              <a:rPr lang="en-US" dirty="0"/>
              <a:t>40.2% are electric cars and hybrid cars.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Norway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become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leading</a:t>
            </a:r>
            <a:r>
              <a:rPr lang="zh-CN" altLang="en-US" dirty="0"/>
              <a:t> </a:t>
            </a:r>
            <a:r>
              <a:rPr lang="en-US" altLang="zh-CN" dirty="0"/>
              <a:t>market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electric</a:t>
            </a:r>
            <a:r>
              <a:rPr lang="zh-CN" altLang="en-US" dirty="0"/>
              <a:t> </a:t>
            </a:r>
            <a:r>
              <a:rPr lang="en-US" altLang="zh-CN" dirty="0"/>
              <a:t>cars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hybrid</a:t>
            </a:r>
            <a:r>
              <a:rPr lang="zh-CN" altLang="en-US" dirty="0"/>
              <a:t> </a:t>
            </a:r>
            <a:r>
              <a:rPr lang="en-US" altLang="zh-CN" dirty="0"/>
              <a:t>cars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Norway</a:t>
            </a:r>
            <a:r>
              <a:rPr lang="zh-CN" altLang="en-US" dirty="0"/>
              <a:t> </a:t>
            </a:r>
            <a:r>
              <a:rPr lang="en-US" altLang="zh-CN" dirty="0"/>
              <a:t>has had highest CO2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  <a:r>
              <a:rPr lang="zh-CN" altLang="en-US" dirty="0"/>
              <a:t> </a:t>
            </a:r>
            <a:r>
              <a:rPr lang="en-US" altLang="zh-CN" dirty="0"/>
              <a:t>reduction</a:t>
            </a:r>
            <a:r>
              <a:rPr lang="zh-CN" altLang="en-US" dirty="0"/>
              <a:t> </a:t>
            </a:r>
            <a:r>
              <a:rPr lang="en-US" altLang="zh-CN" dirty="0"/>
              <a:t>compared to other countries.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Diesel car registration market share has been declining over last decade.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Norway also Imports plenty of electric and hybrid cars.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For an Oil producing and exporting nations, these numbers show a unique trend.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2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29" y="782924"/>
            <a:ext cx="11005751" cy="112825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Purpose:</a:t>
            </a:r>
            <a:r>
              <a:rPr lang="zh-CN" altLang="en-US" dirty="0"/>
              <a:t> </a:t>
            </a:r>
            <a:r>
              <a:rPr lang="en-US" altLang="zh-CN" dirty="0"/>
              <a:t>Analyze Current and future Car Sale Trends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Understand Trend  &amp; Total</a:t>
            </a:r>
            <a:r>
              <a:rPr lang="zh-CN" altLang="en-US" dirty="0"/>
              <a:t> </a:t>
            </a:r>
            <a:r>
              <a:rPr lang="en-US" altLang="zh-CN" dirty="0"/>
              <a:t>quantity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sales</a:t>
            </a:r>
          </a:p>
          <a:p>
            <a:r>
              <a:rPr lang="en-US" altLang="zh-CN" dirty="0"/>
              <a:t>Trend and Quantity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electric</a:t>
            </a:r>
            <a:r>
              <a:rPr lang="zh-CN" altLang="en-US" dirty="0"/>
              <a:t> </a:t>
            </a:r>
            <a:r>
              <a:rPr lang="en-US" altLang="zh-CN" dirty="0"/>
              <a:t>cars &amp; what is driving the recent phenomenon. </a:t>
            </a:r>
          </a:p>
          <a:p>
            <a:r>
              <a:rPr lang="en-US" altLang="zh-CN" dirty="0"/>
              <a:t>Trend and Quantity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hybrid</a:t>
            </a:r>
            <a:r>
              <a:rPr lang="zh-CN" altLang="en-US" dirty="0"/>
              <a:t> </a:t>
            </a:r>
            <a:r>
              <a:rPr lang="en-US" altLang="zh-CN" dirty="0"/>
              <a:t>cars</a:t>
            </a:r>
          </a:p>
          <a:p>
            <a:r>
              <a:rPr lang="en-US" altLang="zh-CN" dirty="0"/>
              <a:t>Trend and Quantity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imported</a:t>
            </a:r>
            <a:r>
              <a:rPr lang="zh-CN" altLang="en-US" dirty="0"/>
              <a:t> </a:t>
            </a:r>
            <a:r>
              <a:rPr lang="en-US" altLang="zh-CN" dirty="0"/>
              <a:t>electric</a:t>
            </a:r>
            <a:r>
              <a:rPr lang="zh-CN" altLang="en-US" dirty="0"/>
              <a:t> </a:t>
            </a:r>
            <a:r>
              <a:rPr lang="en-US" altLang="zh-CN" dirty="0"/>
              <a:t>cars and reasons behind increased sale.</a:t>
            </a:r>
          </a:p>
          <a:p>
            <a:r>
              <a:rPr lang="en-US" altLang="zh-CN" dirty="0"/>
              <a:t>Quantity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/>
              <a:t>cars and Popularity of different car makes and models. </a:t>
            </a:r>
          </a:p>
          <a:p>
            <a:r>
              <a:rPr lang="en-US" altLang="zh-CN" dirty="0"/>
              <a:t>Trend and Quantity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Diesel</a:t>
            </a:r>
            <a:r>
              <a:rPr lang="zh-CN" altLang="en-US" dirty="0"/>
              <a:t> </a:t>
            </a:r>
            <a:r>
              <a:rPr lang="en-US" altLang="zh-CN" dirty="0"/>
              <a:t>cars</a:t>
            </a:r>
          </a:p>
          <a:p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CO2 emission reduction analysis.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4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8" y="0"/>
            <a:ext cx="715024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122" y="0"/>
            <a:ext cx="4642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6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402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preparation, cleaning and back-casting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5848"/>
            <a:ext cx="9720073" cy="45135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4 sheets of data : 		</a:t>
            </a:r>
          </a:p>
          <a:p>
            <a:pPr lvl="4"/>
            <a:r>
              <a:rPr lang="en-US" sz="2000" dirty="0"/>
              <a:t>Norway Cars Sale by Model, </a:t>
            </a:r>
          </a:p>
          <a:p>
            <a:pPr lvl="4"/>
            <a:r>
              <a:rPr lang="en-US" sz="2000" dirty="0"/>
              <a:t>Norway Cars Sale by Make, </a:t>
            </a:r>
          </a:p>
          <a:p>
            <a:pPr lvl="4"/>
            <a:r>
              <a:rPr lang="en-US" sz="2000" dirty="0"/>
              <a:t>Norway Cars Sale by Month,</a:t>
            </a:r>
          </a:p>
          <a:p>
            <a:pPr lvl="4"/>
            <a:r>
              <a:rPr lang="en-US" sz="2000" dirty="0"/>
              <a:t>Norway Oil Production.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Removed Norway Oil data after analyzing scatterplot and correlation outcomes.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Replaced NA’s in original data by using Back-casting methods that recognizes patterns over 12 month period in future (similar to moving averages).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Newly generated data retained the pattern of available data in order to be used for final analysis.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Utilized Excel and R-Studio to finalize the data.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2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8" y="-326853"/>
            <a:ext cx="10515600" cy="1325563"/>
          </a:xfrm>
        </p:spPr>
        <p:txBody>
          <a:bodyPr/>
          <a:lstStyle/>
          <a:p>
            <a:r>
              <a:rPr lang="zh-CN" altLang="en-US" dirty="0"/>
              <a:t>      </a:t>
            </a:r>
            <a:r>
              <a:rPr lang="en-US" altLang="zh-CN" dirty="0"/>
              <a:t>Visualization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59" y="714280"/>
            <a:ext cx="7773209" cy="6143720"/>
          </a:xfrm>
        </p:spPr>
      </p:pic>
    </p:spTree>
    <p:extLst>
      <p:ext uri="{BB962C8B-B14F-4D97-AF65-F5344CB8AC3E}">
        <p14:creationId xmlns:p14="http://schemas.microsoft.com/office/powerpoint/2010/main" val="162325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59" y="753762"/>
            <a:ext cx="7524203" cy="59065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21508" y="-326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      </a:t>
            </a:r>
            <a:r>
              <a:rPr lang="en-US" altLang="zh-CN" dirty="0"/>
              <a:t>Visualization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7" y="864973"/>
            <a:ext cx="8174781" cy="5782962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21508" y="-326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      </a:t>
            </a:r>
            <a:r>
              <a:rPr lang="en-US" altLang="zh-CN"/>
              <a:t>Visualization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Quantity ~ </a:t>
            </a:r>
            <a:r>
              <a:rPr lang="mr-IN" dirty="0"/>
              <a:t>1.000e+04</a:t>
            </a:r>
            <a:r>
              <a:rPr lang="en-US" altLang="zh-CN" dirty="0"/>
              <a:t>+</a:t>
            </a:r>
            <a:r>
              <a:rPr lang="mr-IN" altLang="zh-CN" dirty="0"/>
              <a:t>7.475e-02</a:t>
            </a:r>
            <a:r>
              <a:rPr lang="zh-CN" altLang="en-US" dirty="0"/>
              <a:t>*</a:t>
            </a:r>
            <a:r>
              <a:rPr lang="en-US" dirty="0"/>
              <a:t>Import </a:t>
            </a:r>
            <a:r>
              <a:rPr lang="mr-IN" dirty="0"/>
              <a:t>+017.247e+01</a:t>
            </a:r>
            <a:r>
              <a:rPr lang="zh-CN" altLang="en-US" dirty="0"/>
              <a:t>*</a:t>
            </a:r>
            <a:r>
              <a:rPr lang="en-US" dirty="0"/>
              <a:t>Avg_CO2 </a:t>
            </a:r>
            <a:r>
              <a:rPr lang="mr-IN" dirty="0"/>
              <a:t>-2.500e+01</a:t>
            </a:r>
            <a:r>
              <a:rPr lang="zh-CN" altLang="en-US" dirty="0"/>
              <a:t>*</a:t>
            </a:r>
            <a:r>
              <a:rPr lang="en-US" dirty="0"/>
              <a:t>Bensin_Co2 </a:t>
            </a:r>
            <a:r>
              <a:rPr lang="mr-IN" dirty="0"/>
              <a:t>-</a:t>
            </a:r>
            <a:r>
              <a:rPr lang="zh-CN" altLang="en-US" dirty="0"/>
              <a:t> </a:t>
            </a:r>
            <a:r>
              <a:rPr lang="mr-IN" dirty="0"/>
              <a:t>4.294e+01</a:t>
            </a:r>
            <a:r>
              <a:rPr lang="zh-CN" altLang="en-US" dirty="0"/>
              <a:t>*</a:t>
            </a:r>
            <a:r>
              <a:rPr lang="en-US" dirty="0"/>
              <a:t>Diesel_Co2 + </a:t>
            </a:r>
            <a:r>
              <a:rPr lang="mr-IN" dirty="0"/>
              <a:t>1.420e</a:t>
            </a:r>
            <a:r>
              <a:rPr lang="zh-CN" altLang="en-US" dirty="0"/>
              <a:t>*</a:t>
            </a:r>
            <a:r>
              <a:rPr lang="en-US" dirty="0" err="1"/>
              <a:t>Quantity_Diesel</a:t>
            </a:r>
            <a:r>
              <a:rPr lang="en-US" dirty="0"/>
              <a:t> + </a:t>
            </a:r>
            <a:r>
              <a:rPr lang="mr-IN" dirty="0"/>
              <a:t>-1.569e+02</a:t>
            </a:r>
            <a:r>
              <a:rPr lang="zh-CN" altLang="en-US" dirty="0"/>
              <a:t>*</a:t>
            </a:r>
            <a:r>
              <a:rPr lang="en-US" dirty="0" err="1"/>
              <a:t>Diesel_Share</a:t>
            </a:r>
            <a:r>
              <a:rPr lang="en-US" dirty="0"/>
              <a:t> + </a:t>
            </a:r>
            <a:r>
              <a:rPr lang="mr-IN" dirty="0"/>
              <a:t>5.117e-01</a:t>
            </a:r>
            <a:r>
              <a:rPr lang="zh-CN" altLang="en-US" dirty="0"/>
              <a:t>*</a:t>
            </a:r>
            <a:r>
              <a:rPr lang="en-US" dirty="0" err="1"/>
              <a:t>Quantity_Hybrid</a:t>
            </a:r>
            <a:r>
              <a:rPr lang="en-US" dirty="0"/>
              <a:t> + </a:t>
            </a:r>
            <a:r>
              <a:rPr lang="is-IS" dirty="0"/>
              <a:t>9.261e-01</a:t>
            </a:r>
            <a:r>
              <a:rPr lang="zh-CN" altLang="en-US" dirty="0"/>
              <a:t>*</a:t>
            </a:r>
            <a:r>
              <a:rPr lang="en-US" dirty="0" err="1"/>
              <a:t>Quantity_Electric</a:t>
            </a:r>
            <a:r>
              <a:rPr lang="en-US" dirty="0"/>
              <a:t> </a:t>
            </a:r>
            <a:r>
              <a:rPr lang="mr-IN" dirty="0"/>
              <a:t>-6.892e-02</a:t>
            </a:r>
            <a:r>
              <a:rPr lang="zh-CN" altLang="en-US" dirty="0"/>
              <a:t>*</a:t>
            </a:r>
            <a:r>
              <a:rPr lang="en-US" dirty="0" err="1"/>
              <a:t>Import_Electric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7967" y="4090087"/>
            <a:ext cx="287912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Forward</a:t>
            </a:r>
            <a:r>
              <a:rPr lang="zh-CN" altLang="en-US" sz="2800" dirty="0"/>
              <a:t> </a:t>
            </a:r>
            <a:r>
              <a:rPr lang="en-US" altLang="zh-CN" sz="2800" dirty="0"/>
              <a:t>model:</a:t>
            </a:r>
          </a:p>
          <a:p>
            <a:r>
              <a:rPr lang="en-US" altLang="zh-CN" b="1" dirty="0"/>
              <a:t>R-square</a:t>
            </a:r>
            <a:r>
              <a:rPr lang="en-US" altLang="zh-CN" dirty="0"/>
              <a:t>:</a:t>
            </a:r>
            <a:r>
              <a:rPr lang="hr-HR" altLang="zh-CN" dirty="0"/>
              <a:t> 0.9968259</a:t>
            </a:r>
            <a:endParaRPr lang="en-US" altLang="zh-CN" dirty="0"/>
          </a:p>
          <a:p>
            <a:r>
              <a:rPr lang="en-US" altLang="zh-CN" b="1" dirty="0"/>
              <a:t>MSE</a:t>
            </a:r>
            <a:r>
              <a:rPr lang="en-US" altLang="zh-CN" dirty="0"/>
              <a:t>:</a:t>
            </a:r>
            <a:r>
              <a:rPr lang="cs-CZ" altLang="zh-CN" dirty="0"/>
              <a:t> 5494.265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8500" y="4090087"/>
            <a:ext cx="27039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Backward</a:t>
            </a:r>
            <a:r>
              <a:rPr lang="zh-CN" altLang="en-US" sz="2800" dirty="0"/>
              <a:t> </a:t>
            </a:r>
            <a:r>
              <a:rPr lang="en-US" altLang="zh-CN" sz="2800" dirty="0"/>
              <a:t>model:</a:t>
            </a:r>
          </a:p>
          <a:p>
            <a:r>
              <a:rPr lang="en-US" altLang="zh-CN" b="1" dirty="0"/>
              <a:t>R-square</a:t>
            </a:r>
            <a:r>
              <a:rPr lang="en-US" altLang="zh-CN" dirty="0"/>
              <a:t>:</a:t>
            </a:r>
            <a:r>
              <a:rPr lang="hr-HR" altLang="zh-CN" dirty="0"/>
              <a:t> 0.9965927</a:t>
            </a:r>
            <a:endParaRPr lang="en-US" altLang="zh-CN" dirty="0"/>
          </a:p>
          <a:p>
            <a:r>
              <a:rPr lang="en-US" altLang="zh-CN" b="1" dirty="0"/>
              <a:t>MSE</a:t>
            </a:r>
            <a:r>
              <a:rPr lang="en-US" altLang="zh-CN" dirty="0"/>
              <a:t>:</a:t>
            </a:r>
            <a:r>
              <a:rPr lang="nb-NO" altLang="zh-CN" dirty="0"/>
              <a:t> 6865.47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35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245</TotalTime>
  <Words>915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华文仿宋</vt:lpstr>
      <vt:lpstr>Arial</vt:lpstr>
      <vt:lpstr>Calibri</vt:lpstr>
      <vt:lpstr>Mangal</vt:lpstr>
      <vt:lpstr>Times New Roman</vt:lpstr>
      <vt:lpstr>Tw Cen MT</vt:lpstr>
      <vt:lpstr>Tw Cen MT Condensed</vt:lpstr>
      <vt:lpstr>Wingdings 3</vt:lpstr>
      <vt:lpstr>Integral</vt:lpstr>
      <vt:lpstr>Norway new car sales </vt:lpstr>
      <vt:lpstr>Introduction</vt:lpstr>
      <vt:lpstr>Purpose: Analyze Current and future Car Sale Trends </vt:lpstr>
      <vt:lpstr>PowerPoint Presentation</vt:lpstr>
      <vt:lpstr>Data preparation, cleaning and back-casting</vt:lpstr>
      <vt:lpstr>      Visualization and Exploration</vt:lpstr>
      <vt:lpstr>PowerPoint Presentation</vt:lpstr>
      <vt:lpstr>PowerPoint Presentation</vt:lpstr>
      <vt:lpstr>Linear Regression model</vt:lpstr>
      <vt:lpstr>linear regression models Analyzed</vt:lpstr>
      <vt:lpstr>    Correlations of available data for analysis</vt:lpstr>
      <vt:lpstr>Multiple Linear regression methods for Green Cars  </vt:lpstr>
      <vt:lpstr>Trends of Import and Import Electric Vehicles, with back-casting.</vt:lpstr>
      <vt:lpstr>Comparisons of various exponential smoothing models</vt:lpstr>
      <vt:lpstr>Import Electric and Green Car Trends</vt:lpstr>
      <vt:lpstr>Diesel FORECAST, Used Vehicle Back &amp; Forecast</vt:lpstr>
      <vt:lpstr>Comparing outcomes of two different data sheets</vt:lpstr>
      <vt:lpstr>Trend of top-10 car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Norway new car sales</dc:title>
  <dc:creator>Amit Brahmbhatt</dc:creator>
  <cp:lastModifiedBy>yliu27</cp:lastModifiedBy>
  <cp:revision>22</cp:revision>
  <dcterms:created xsi:type="dcterms:W3CDTF">2017-05-01T23:26:58Z</dcterms:created>
  <dcterms:modified xsi:type="dcterms:W3CDTF">2019-05-30T19:13:55Z</dcterms:modified>
</cp:coreProperties>
</file>