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386D1-16B9-46B8-A589-44FAF3CA085F}" type="datetimeFigureOut">
              <a:rPr lang="zh-TW" altLang="en-US" smtClean="0"/>
              <a:t>2015/3/19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3B4DD-6771-4E3A-B339-0BD0EAA50346}" type="slidenum">
              <a:rPr lang="zh-TW" altLang="en-US" smtClean="0"/>
              <a:t>‹#›</a:t>
            </a:fld>
            <a:endParaRPr lang="zh-TW" altLang="en-US"/>
          </a:p>
        </p:txBody>
      </p:sp>
    </p:spTree>
    <p:extLst>
      <p:ext uri="{BB962C8B-B14F-4D97-AF65-F5344CB8AC3E}">
        <p14:creationId xmlns:p14="http://schemas.microsoft.com/office/powerpoint/2010/main" val="23051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31</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32</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33</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7" name="手繪多邊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手繪多邊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標題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l">
              <a:defRPr/>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2">
        <a:schemeClr val="bg2"/>
      </p:bgRef>
    </p:bg>
    <p:spTree>
      <p:nvGrpSpPr>
        <p:cNvPr id="1" name=""/>
        <p:cNvGrpSpPr/>
        <p:nvPr/>
      </p:nvGrpSpPr>
      <p:grpSpPr>
        <a:xfrm>
          <a:off x="0" y="0"/>
          <a:ext cx="0" cy="0"/>
          <a:chOff x="0" y="0"/>
          <a:chExt cx="0" cy="0"/>
        </a:xfrm>
      </p:grpSpPr>
      <p:sp>
        <p:nvSpPr>
          <p:cNvPr id="7" name="手繪多邊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手繪多邊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標題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467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320"/>
            <a:ext cx="7470648" cy="1143000"/>
          </a:xfrm>
        </p:spPr>
        <p:txBody>
          <a:bodyPr anchor="ctr"/>
          <a:lstStyle>
            <a:lvl1pPr algn="l">
              <a:defRPr sz="4600"/>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8" name="投影片編號版面配置區 7"/>
          <p:cNvSpPr>
            <a:spLocks noGrp="1"/>
          </p:cNvSpPr>
          <p:nvPr>
            <p:ph type="sldNum" sz="quarter" idx="11"/>
          </p:nvPr>
        </p:nvSpPr>
        <p:spPr/>
        <p:txBody>
          <a:bodyPr/>
          <a:lstStyle/>
          <a:p>
            <a:fld id="{C193F00E-12A9-467F-9F45-540581D800A7}" type="slidenum">
              <a:rPr lang="zh-TW" altLang="en-US" smtClean="0"/>
              <a:pPr/>
              <a:t>‹#›</a:t>
            </a:fld>
            <a:endParaRPr lang="zh-TW" altLang="en-US"/>
          </a:p>
        </p:txBody>
      </p:sp>
      <p:sp>
        <p:nvSpPr>
          <p:cNvPr id="9" name="頁尾版面配置區 8"/>
          <p:cNvSpPr>
            <a:spLocks noGrp="1"/>
          </p:cNvSpPr>
          <p:nvPr>
            <p:ph type="ftr" sz="quarter" idx="12"/>
          </p:nvPr>
        </p:nvSpPr>
        <p:spPr/>
        <p:txBody>
          <a:bodyPr/>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3D174310-B99D-4089-91E2-4487C6F8283C}" type="datetimeFigureOut">
              <a:rPr lang="zh-TW" altLang="en-US" smtClean="0"/>
              <a:pPr/>
              <a:t>2015/3/19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156448" y="6422064"/>
            <a:ext cx="762000" cy="365125"/>
          </a:xfrm>
        </p:spPr>
        <p:txBody>
          <a:bodyPr/>
          <a:lstStyle/>
          <a:p>
            <a:fld id="{C193F00E-12A9-467F-9F45-540581D800A7}"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457200" y="6422064"/>
            <a:ext cx="2133600" cy="365125"/>
          </a:xfrm>
        </p:spPr>
        <p:txBody>
          <a:bodyPr/>
          <a:lstStyle/>
          <a:p>
            <a:fld id="{3D174310-B99D-4089-91E2-4487C6F8283C}" type="datetimeFigureOut">
              <a:rPr lang="zh-TW" altLang="en-US" smtClean="0"/>
              <a:pPr/>
              <a:t>2015/3/19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93F00E-12A9-467F-9F45-540581D800A7}"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手繪多邊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手繪多邊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標題版面配置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D174310-B99D-4089-91E2-4487C6F8283C}" type="datetimeFigureOut">
              <a:rPr lang="zh-TW" altLang="en-US" smtClean="0"/>
              <a:pPr/>
              <a:t>2015/3/19</a:t>
            </a:fld>
            <a:endParaRPr lang="zh-TW" altLang="en-US"/>
          </a:p>
        </p:txBody>
      </p:sp>
      <p:sp>
        <p:nvSpPr>
          <p:cNvPr id="22" name="頁尾版面配置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TW" altLang="en-US"/>
          </a:p>
        </p:txBody>
      </p:sp>
      <p:sp>
        <p:nvSpPr>
          <p:cNvPr id="18" name="投影片編號版面配置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193F00E-12A9-467F-9F45-540581D800A7}" type="slidenum">
              <a:rPr lang="zh-TW" altLang="en-US" smtClean="0"/>
              <a:pPr/>
              <a:t>‹#›</a:t>
            </a:fld>
            <a:endParaRPr lang="zh-TW" altLang="en-US"/>
          </a:p>
        </p:txBody>
      </p:sp>
      <p:pic>
        <p:nvPicPr>
          <p:cNvPr id="11" name="Picture 5" descr="C:\Users\User\Desktop\En全國通識網LOGO_0704.png"/>
          <p:cNvPicPr>
            <a:picLocks noChangeAspect="1" noChangeArrowheads="1"/>
          </p:cNvPicPr>
          <p:nvPr userDrawn="1"/>
        </p:nvPicPr>
        <p:blipFill>
          <a:blip r:embed="rId13" cstate="print"/>
          <a:srcRect/>
          <a:stretch>
            <a:fillRect/>
          </a:stretch>
        </p:blipFill>
        <p:spPr bwMode="auto">
          <a:xfrm>
            <a:off x="7812360" y="5913376"/>
            <a:ext cx="1259579" cy="900000"/>
          </a:xfrm>
          <a:prstGeom prst="rect">
            <a:avLst/>
          </a:prstGeom>
          <a:noFill/>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en.wikipedia.org/wiki/Public_domain" TargetMode="External"/><Relationship Id="rId7" Type="http://schemas.openxmlformats.org/officeDocument/2006/relationships/hyperlink" Target="http://creativecommons.org/licenses/by-nc-sa/2.5/tw/deed.en"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creativecommons.org/licenses/by-nc-sa/3.0/tw/deed.e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sa/3.0/deed.en"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nc/2.0/"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2.5/deed.en"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commons.wikimedia.org/wiki/File:Redon_mystical-knight.jpg" TargetMode="External"/><Relationship Id="rId13" Type="http://schemas.openxmlformats.org/officeDocument/2006/relationships/image" Target="../media/image6.png"/><Relationship Id="rId18" Type="http://schemas.openxmlformats.org/officeDocument/2006/relationships/image" Target="../media/image29.jpeg"/><Relationship Id="rId3" Type="http://schemas.openxmlformats.org/officeDocument/2006/relationships/hyperlink" Target="http://www.flickr.com/photos/sebastiagiralt/3225219490/" TargetMode="External"/><Relationship Id="rId7" Type="http://schemas.openxmlformats.org/officeDocument/2006/relationships/hyperlink" Target="http://commons.wikimedia.org/wiki/File:Jean-Auguste-Dominique_Ingres_-_Oedipus_and_the_Sphinx_-_Walters_379.jpg" TargetMode="External"/><Relationship Id="rId12" Type="http://schemas.openxmlformats.org/officeDocument/2006/relationships/hyperlink" Target="http://creativecommons.org/licenses/by-sa/2.5/deed.en" TargetMode="External"/><Relationship Id="rId17" Type="http://schemas.openxmlformats.org/officeDocument/2006/relationships/image" Target="../media/image28.jpeg"/><Relationship Id="rId2" Type="http://schemas.openxmlformats.org/officeDocument/2006/relationships/notesSlide" Target="../notesSlides/notesSlide1.xml"/><Relationship Id="rId16"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hyperlink" Target="http://commons.wikimedia.org/wiki/File:The_Secret_Teaching_of_All_Ages_-_Chapter_6_-_Sphinx.jpg" TargetMode="External"/><Relationship Id="rId11" Type="http://schemas.openxmlformats.org/officeDocument/2006/relationships/image" Target="../media/image24.jpeg"/><Relationship Id="rId5" Type="http://schemas.openxmlformats.org/officeDocument/2006/relationships/hyperlink" Target="http://commons.wikimedia.org/wiki/File:Fran%C3%A7ois-Xavier_Fabre_-_Oedipus_and_the_Sphinx.jpg" TargetMode="External"/><Relationship Id="rId15" Type="http://schemas.openxmlformats.org/officeDocument/2006/relationships/image" Target="../media/image26.jpeg"/><Relationship Id="rId10" Type="http://schemas.openxmlformats.org/officeDocument/2006/relationships/image" Target="../media/image3.png"/><Relationship Id="rId4" Type="http://schemas.openxmlformats.org/officeDocument/2006/relationships/hyperlink" Target="http://commons.wikimedia.org/wiki/File:Oedipe_enfant.JPG" TargetMode="External"/><Relationship Id="rId9" Type="http://schemas.openxmlformats.org/officeDocument/2006/relationships/hyperlink" Target="http://en.wikipedia.org/wiki/Public_domain" TargetMode="External"/><Relationship Id="rId14" Type="http://schemas.openxmlformats.org/officeDocument/2006/relationships/image" Target="../media/image25.jpeg"/></Relationships>
</file>

<file path=ppt/slides/_rels/slide32.xml.rels><?xml version="1.0" encoding="UTF-8" standalone="yes"?>
<Relationships xmlns="http://schemas.openxmlformats.org/package/2006/relationships"><Relationship Id="rId8" Type="http://schemas.openxmlformats.org/officeDocument/2006/relationships/hyperlink" Target="http://en.wikipedia.org/wiki/File:Eteocles_and_Polynices_-_Project_Gutenberg_eText_14994.png" TargetMode="External"/><Relationship Id="rId13" Type="http://schemas.openxmlformats.org/officeDocument/2006/relationships/hyperlink" Target="http://creativecommons.org/licenses/by-sa/3.0/deed.en" TargetMode="External"/><Relationship Id="rId18" Type="http://schemas.openxmlformats.org/officeDocument/2006/relationships/image" Target="../media/image35.png"/><Relationship Id="rId3" Type="http://schemas.openxmlformats.org/officeDocument/2006/relationships/hyperlink" Target="http://www.wikipaintings.org/en/gustave-moreau/oedipus-the-wayfarer" TargetMode="External"/><Relationship Id="rId7" Type="http://schemas.openxmlformats.org/officeDocument/2006/relationships/hyperlink" Target="http://en.wikipedia.org/wiki/File:Seven_against_Thebes_Getty_Villa_92.AE.86.jpg" TargetMode="External"/><Relationship Id="rId12" Type="http://schemas.openxmlformats.org/officeDocument/2006/relationships/image" Target="../media/image31.jpeg"/><Relationship Id="rId17" Type="http://schemas.openxmlformats.org/officeDocument/2006/relationships/image" Target="../media/image34.jpeg"/><Relationship Id="rId2" Type="http://schemas.openxmlformats.org/officeDocument/2006/relationships/notesSlide" Target="../notesSlides/notesSlide2.xml"/><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hyperlink" Target="http://en.wikipedia.org/wiki/File:Giroust_-_Oedipus_At_Colonus.JPG" TargetMode="External"/><Relationship Id="rId11" Type="http://schemas.openxmlformats.org/officeDocument/2006/relationships/image" Target="../media/image30.jpeg"/><Relationship Id="rId5" Type="http://schemas.openxmlformats.org/officeDocument/2006/relationships/hyperlink" Target="http://en.wikipedia.org/wiki/File:Antigoneleigh.jpg" TargetMode="External"/><Relationship Id="rId15" Type="http://schemas.openxmlformats.org/officeDocument/2006/relationships/image" Target="../media/image32.jpeg"/><Relationship Id="rId10" Type="http://schemas.openxmlformats.org/officeDocument/2006/relationships/image" Target="../media/image3.png"/><Relationship Id="rId4" Type="http://schemas.openxmlformats.org/officeDocument/2006/relationships/hyperlink" Target="http://en.wikipedia.org/wiki/File:Oedipus.jpg" TargetMode="External"/><Relationship Id="rId9" Type="http://schemas.openxmlformats.org/officeDocument/2006/relationships/hyperlink" Target="http://en.wikipedia.org/wiki/Public_domain" TargetMode="External"/><Relationship Id="rId1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File:Polynices_Eriphyle_Louvre_G442.jpg" TargetMode="External"/><Relationship Id="rId13" Type="http://schemas.openxmlformats.org/officeDocument/2006/relationships/image" Target="../media/image18.png"/><Relationship Id="rId18" Type="http://schemas.openxmlformats.org/officeDocument/2006/relationships/image" Target="../media/image41.jpeg"/><Relationship Id="rId3" Type="http://schemas.openxmlformats.org/officeDocument/2006/relationships/hyperlink" Target="http://www.flickr.com/photos/peterstewart/736926009/" TargetMode="External"/><Relationship Id="rId7" Type="http://schemas.openxmlformats.org/officeDocument/2006/relationships/hyperlink" Target="http://en.wikipedia.org/wiki/File:Johann_Heinrich_F%C3%BCssli_063.jpg" TargetMode="External"/><Relationship Id="rId12" Type="http://schemas.openxmlformats.org/officeDocument/2006/relationships/hyperlink" Target="http://creativecommons.org/licenses/by-nc/2.0/" TargetMode="External"/><Relationship Id="rId17" Type="http://schemas.openxmlformats.org/officeDocument/2006/relationships/image" Target="../media/image40.jpeg"/><Relationship Id="rId2" Type="http://schemas.openxmlformats.org/officeDocument/2006/relationships/notesSlide" Target="../notesSlides/notesSlide3.xml"/><Relationship Id="rId16"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hyperlink" Target="http://commons.wikimedia.org/wiki/File:The_Oath_Of_The_Seven_Chiefs_-_Project_Gutenberg_eText_14994.png" TargetMode="External"/><Relationship Id="rId11" Type="http://schemas.openxmlformats.org/officeDocument/2006/relationships/image" Target="../media/image36.jpeg"/><Relationship Id="rId5" Type="http://schemas.openxmlformats.org/officeDocument/2006/relationships/hyperlink" Target="http://commons.wikimedia.org/wiki/File:Oedipus_And_The_Sphinx_-_Project_Gutenberg_eText_14994.png" TargetMode="External"/><Relationship Id="rId15" Type="http://schemas.openxmlformats.org/officeDocument/2006/relationships/image" Target="../media/image38.png"/><Relationship Id="rId10" Type="http://schemas.openxmlformats.org/officeDocument/2006/relationships/image" Target="../media/image3.png"/><Relationship Id="rId4" Type="http://schemas.openxmlformats.org/officeDocument/2006/relationships/hyperlink" Target="http://commons.wikimedia.org/wiki/File:Antigone_And_The_Body_Of_Polynices_-_Project_Gutenberg_eText_14994.png" TargetMode="External"/><Relationship Id="rId9" Type="http://schemas.openxmlformats.org/officeDocument/2006/relationships/hyperlink" Target="http://en.wikipedia.org/wiki/Public_domain" TargetMode="External"/><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hyperlink" Target="http://en.wikipedia.org/wiki/Public_domain"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3.png"/><Relationship Id="rId4" Type="http://schemas.openxmlformats.org/officeDocument/2006/relationships/hyperlink" Target="http://en.wikipedia.org/wiki/Public_doma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sa/3.0/deed.en"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5877272"/>
            <a:ext cx="4572000" cy="369332"/>
          </a:xfrm>
          <a:prstGeom prst="rect">
            <a:avLst/>
          </a:prstGeom>
        </p:spPr>
        <p:txBody>
          <a:bodyPr>
            <a:spAutoFit/>
          </a:bodyPr>
          <a:lstStyle/>
          <a:p>
            <a:endParaRPr lang="zh-TW" altLang="en-US" dirty="0"/>
          </a:p>
        </p:txBody>
      </p:sp>
      <p:grpSp>
        <p:nvGrpSpPr>
          <p:cNvPr id="5" name="群組 4"/>
          <p:cNvGrpSpPr/>
          <p:nvPr/>
        </p:nvGrpSpPr>
        <p:grpSpPr>
          <a:xfrm>
            <a:off x="0" y="0"/>
            <a:ext cx="4075638" cy="6885384"/>
            <a:chOff x="0" y="0"/>
            <a:chExt cx="4075638" cy="6885384"/>
          </a:xfrm>
        </p:grpSpPr>
        <p:pic>
          <p:nvPicPr>
            <p:cNvPr id="2050" name="Picture 2" descr="File:Gustave Moreau 005.jpg"/>
            <p:cNvPicPr>
              <a:picLocks noChangeAspect="1" noChangeArrowheads="1"/>
            </p:cNvPicPr>
            <p:nvPr/>
          </p:nvPicPr>
          <p:blipFill rotWithShape="1">
            <a:blip r:embed="rId2">
              <a:extLst>
                <a:ext uri="{28A0092B-C50C-407E-A947-70E740481C1C}">
                  <a14:useLocalDpi xmlns:a14="http://schemas.microsoft.com/office/drawing/2010/main" val="0"/>
                </a:ext>
              </a:extLst>
            </a:blip>
            <a:srcRect t="3357" b="10623"/>
            <a:stretch/>
          </p:blipFill>
          <p:spPr bwMode="auto">
            <a:xfrm>
              <a:off x="0" y="0"/>
              <a:ext cx="4075638" cy="6885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49763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標題 1"/>
          <p:cNvSpPr txBox="1">
            <a:spLocks/>
          </p:cNvSpPr>
          <p:nvPr/>
        </p:nvSpPr>
        <p:spPr>
          <a:xfrm>
            <a:off x="4644008" y="2133600"/>
            <a:ext cx="4032448" cy="1366838"/>
          </a:xfrm>
          <a:prstGeom prst="rect">
            <a:avLst/>
          </a:prstGeom>
        </p:spPr>
        <p:txBody>
          <a:bodyPr vert="horz" lIns="45720" rIns="45720" anchor="t">
            <a:no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r>
              <a:rPr lang="en-US" altLang="zh-TW" sz="4000" dirty="0" err="1" smtClean="0">
                <a:solidFill>
                  <a:srgbClr val="0070C0"/>
                </a:solidFill>
                <a:effectLst/>
                <a:latin typeface="Times New Roman" pitchFamily="18" charset="0"/>
                <a:cs typeface="Times New Roman" pitchFamily="18" charset="0"/>
              </a:rPr>
              <a:t>Ch</a:t>
            </a:r>
            <a:r>
              <a:rPr lang="en-US" altLang="zh-TW" sz="4000" dirty="0" smtClean="0">
                <a:solidFill>
                  <a:srgbClr val="0070C0"/>
                </a:solidFill>
                <a:effectLst/>
                <a:latin typeface="Times New Roman" pitchFamily="18" charset="0"/>
                <a:cs typeface="Times New Roman" pitchFamily="18" charset="0"/>
              </a:rPr>
              <a:t> 13-2</a:t>
            </a:r>
            <a:br>
              <a:rPr lang="en-US" altLang="zh-TW" sz="4000" dirty="0" smtClean="0">
                <a:solidFill>
                  <a:srgbClr val="0070C0"/>
                </a:solidFill>
                <a:effectLst/>
                <a:latin typeface="Times New Roman" pitchFamily="18" charset="0"/>
                <a:cs typeface="Times New Roman" pitchFamily="18" charset="0"/>
              </a:rPr>
            </a:br>
            <a:r>
              <a:rPr lang="en-US" altLang="zh-TW" sz="4000" dirty="0">
                <a:effectLst/>
                <a:latin typeface="Times New Roman" pitchFamily="18" charset="0"/>
                <a:cs typeface="Times New Roman" pitchFamily="18" charset="0"/>
              </a:rPr>
              <a:t>Oedipus</a:t>
            </a:r>
            <a:r>
              <a:rPr lang="en-US" altLang="zh-TW" sz="4000" dirty="0" smtClean="0">
                <a:solidFill>
                  <a:srgbClr val="0070C0"/>
                </a:solidFill>
                <a:effectLst/>
                <a:latin typeface="Times New Roman" pitchFamily="18" charset="0"/>
                <a:cs typeface="Times New Roman" pitchFamily="18" charset="0"/>
              </a:rPr>
              <a:t/>
            </a:r>
            <a:br>
              <a:rPr lang="en-US" altLang="zh-TW" sz="4000" dirty="0" smtClean="0">
                <a:solidFill>
                  <a:srgbClr val="0070C0"/>
                </a:solidFill>
                <a:effectLst/>
                <a:latin typeface="Times New Roman" pitchFamily="18" charset="0"/>
                <a:cs typeface="Times New Roman" pitchFamily="18" charset="0"/>
              </a:rPr>
            </a:br>
            <a:endParaRPr lang="en-US" altLang="zh-TW" sz="4000" dirty="0" smtClean="0">
              <a:solidFill>
                <a:srgbClr val="0070C0"/>
              </a:solidFill>
              <a:effectLst/>
              <a:latin typeface="Times New Roman" pitchFamily="18" charset="0"/>
              <a:cs typeface="Times New Roman" pitchFamily="18" charset="0"/>
            </a:endParaRPr>
          </a:p>
        </p:txBody>
      </p:sp>
      <p:sp>
        <p:nvSpPr>
          <p:cNvPr id="9" name="標題 1"/>
          <p:cNvSpPr txBox="1">
            <a:spLocks/>
          </p:cNvSpPr>
          <p:nvPr/>
        </p:nvSpPr>
        <p:spPr bwMode="auto">
          <a:xfrm>
            <a:off x="1292349" y="32792"/>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lang="en-US" altLang="zh-TW" sz="4400" dirty="0">
                <a:latin typeface="Times New Roman" pitchFamily="18" charset="0"/>
                <a:cs typeface="Times New Roman" pitchFamily="18" charset="0"/>
              </a:rPr>
              <a:t>Greek and Roman Mythology</a:t>
            </a:r>
            <a:endParaRPr lang="zh-TW" altLang="en-US" sz="4400" dirty="0">
              <a:latin typeface="Times New Roman" pitchFamily="18" charset="0"/>
              <a:cs typeface="Times New Roman" pitchFamily="18" charset="0"/>
            </a:endParaRPr>
          </a:p>
        </p:txBody>
      </p:sp>
      <p:sp>
        <p:nvSpPr>
          <p:cNvPr id="10" name="Text Box 4"/>
          <p:cNvSpPr txBox="1">
            <a:spLocks noChangeArrowheads="1"/>
          </p:cNvSpPr>
          <p:nvPr/>
        </p:nvSpPr>
        <p:spPr bwMode="auto">
          <a:xfrm>
            <a:off x="1403350" y="4076700"/>
            <a:ext cx="75707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r" eaLnBrk="1" hangingPunct="1">
              <a:defRPr/>
            </a:pPr>
            <a:r>
              <a:rPr lang="zh-TW" altLang="en-US" sz="2800" dirty="0" smtClean="0">
                <a:latin typeface="Times New Roman" pitchFamily="18" charset="0"/>
                <a:ea typeface="+mn-ea"/>
                <a:cs typeface="Times New Roman" pitchFamily="18" charset="0"/>
              </a:rPr>
              <a:t>授課老師：簡士捷  副教授</a:t>
            </a:r>
            <a:endParaRPr lang="en-US" altLang="zh-TW" sz="2800" dirty="0" smtClean="0">
              <a:latin typeface="Times New Roman" pitchFamily="18" charset="0"/>
              <a:ea typeface="+mn-ea"/>
              <a:cs typeface="Times New Roman" pitchFamily="18" charset="0"/>
            </a:endParaRPr>
          </a:p>
          <a:p>
            <a:pPr algn="r" eaLnBrk="1" hangingPunct="1">
              <a:defRPr/>
            </a:pPr>
            <a:r>
              <a:rPr lang="en-US" altLang="zh-TW" sz="2800" dirty="0" err="1" smtClean="0">
                <a:latin typeface="Times New Roman" pitchFamily="18" charset="0"/>
                <a:ea typeface="+mj-ea"/>
                <a:cs typeface="Times New Roman" pitchFamily="18" charset="0"/>
              </a:rPr>
              <a:t>Chien</a:t>
            </a:r>
            <a:r>
              <a:rPr lang="en-US" altLang="zh-TW" sz="2800" dirty="0" smtClean="0">
                <a:latin typeface="Times New Roman" pitchFamily="18" charset="0"/>
                <a:ea typeface="+mj-ea"/>
                <a:cs typeface="Times New Roman" pitchFamily="18" charset="0"/>
              </a:rPr>
              <a:t>, Shih-</a:t>
            </a:r>
            <a:r>
              <a:rPr lang="en-US" altLang="zh-TW" sz="2800" dirty="0" err="1" smtClean="0">
                <a:latin typeface="Times New Roman" pitchFamily="18" charset="0"/>
                <a:ea typeface="+mj-ea"/>
                <a:cs typeface="Times New Roman" pitchFamily="18" charset="0"/>
              </a:rPr>
              <a:t>Chieh</a:t>
            </a:r>
            <a:r>
              <a:rPr lang="zh-TW" altLang="en-US" sz="2800" dirty="0" smtClean="0">
                <a:latin typeface="Times New Roman" pitchFamily="18" charset="0"/>
                <a:ea typeface="+mj-ea"/>
                <a:cs typeface="Times New Roman" pitchFamily="18" charset="0"/>
              </a:rPr>
              <a:t>  </a:t>
            </a:r>
            <a:r>
              <a:rPr lang="en-US" altLang="zh-TW" sz="2800" dirty="0" smtClean="0">
                <a:latin typeface="Times New Roman" pitchFamily="18" charset="0"/>
                <a:ea typeface="+mj-ea"/>
                <a:cs typeface="Times New Roman" pitchFamily="18" charset="0"/>
              </a:rPr>
              <a:t>Associate Professor</a:t>
            </a:r>
          </a:p>
          <a:p>
            <a:pPr algn="r" eaLnBrk="1" hangingPunct="1">
              <a:defRPr/>
            </a:pPr>
            <a:r>
              <a:rPr lang="en-US" altLang="zh-TW" sz="2800">
                <a:latin typeface="Times New Roman" pitchFamily="18" charset="0"/>
                <a:ea typeface="+mj-ea"/>
                <a:cs typeface="Times New Roman" pitchFamily="18" charset="0"/>
              </a:rPr>
              <a:t>National Taipei University of Business</a:t>
            </a:r>
            <a:endParaRPr lang="en-US" altLang="zh-TW" sz="2800" dirty="0">
              <a:latin typeface="Times New Roman" pitchFamily="18" charset="0"/>
              <a:ea typeface="+mj-ea"/>
              <a:cs typeface="Times New Roman" pitchFamily="18" charset="0"/>
            </a:endParaRPr>
          </a:p>
        </p:txBody>
      </p:sp>
      <p:grpSp>
        <p:nvGrpSpPr>
          <p:cNvPr id="11" name="群組 1"/>
          <p:cNvGrpSpPr>
            <a:grpSpLocks/>
          </p:cNvGrpSpPr>
          <p:nvPr/>
        </p:nvGrpSpPr>
        <p:grpSpPr bwMode="auto">
          <a:xfrm>
            <a:off x="1042988" y="5675313"/>
            <a:ext cx="6913562" cy="922337"/>
            <a:chOff x="516856" y="5915025"/>
            <a:chExt cx="6912767" cy="923330"/>
          </a:xfrm>
        </p:grpSpPr>
        <p:pic>
          <p:nvPicPr>
            <p:cNvPr id="12" name="Picture 5" descr="icon_by-nc-sa">
              <a:hlinkClick r:id="rId5"/>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856" y="6116761"/>
              <a:ext cx="1008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1619672" y="5915025"/>
              <a:ext cx="58099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spcBef>
                  <a:spcPct val="50000"/>
                </a:spcBef>
              </a:pPr>
              <a:r>
                <a:rPr lang="en-US" altLang="zh-TW" dirty="0">
                  <a:latin typeface="Times New Roman" pitchFamily="18" charset="0"/>
                  <a:cs typeface="Times New Roman" pitchFamily="18" charset="0"/>
                </a:rPr>
                <a:t>Unless noted, the course materials are licensed under Creative Commons </a:t>
              </a:r>
              <a:r>
                <a:rPr lang="en-US" altLang="zh-TW" b="1" dirty="0">
                  <a:latin typeface="Times New Roman" pitchFamily="18" charset="0"/>
                  <a:cs typeface="Times New Roman" pitchFamily="18" charset="0"/>
                  <a:hlinkClick r:id="rId7"/>
                </a:rPr>
                <a:t>Attribution-</a:t>
              </a:r>
              <a:r>
                <a:rPr lang="en-US" altLang="zh-TW" b="1" dirty="0" err="1">
                  <a:latin typeface="Times New Roman" pitchFamily="18" charset="0"/>
                  <a:cs typeface="Times New Roman" pitchFamily="18" charset="0"/>
                  <a:hlinkClick r:id="rId7"/>
                </a:rPr>
                <a:t>NonCommercial</a:t>
              </a:r>
              <a:r>
                <a:rPr lang="en-US" altLang="zh-TW" b="1" dirty="0">
                  <a:latin typeface="Times New Roman" pitchFamily="18" charset="0"/>
                  <a:cs typeface="Times New Roman" pitchFamily="18" charset="0"/>
                  <a:hlinkClick r:id="rId7"/>
                </a:rPr>
                <a:t>-</a:t>
              </a:r>
              <a:r>
                <a:rPr lang="en-US" altLang="zh-TW" b="1" dirty="0" err="1">
                  <a:latin typeface="Times New Roman" pitchFamily="18" charset="0"/>
                  <a:cs typeface="Times New Roman" pitchFamily="18" charset="0"/>
                  <a:hlinkClick r:id="rId7"/>
                </a:rPr>
                <a:t>ShareAlike</a:t>
              </a:r>
              <a:r>
                <a:rPr lang="en-US" altLang="zh-TW" b="1" dirty="0">
                  <a:latin typeface="Times New Roman" pitchFamily="18" charset="0"/>
                  <a:cs typeface="Times New Roman" pitchFamily="18" charset="0"/>
                  <a:hlinkClick r:id="rId7"/>
                </a:rPr>
                <a:t> 3.0 Taiwan </a:t>
              </a:r>
              <a:r>
                <a:rPr lang="en-US" altLang="zh-TW" b="1" dirty="0">
                  <a:latin typeface="Times New Roman" pitchFamily="18" charset="0"/>
                  <a:cs typeface="Times New Roman" pitchFamily="18" charset="0"/>
                </a:rPr>
                <a:t>(CC BY-NC-SA 3.0) </a:t>
              </a:r>
              <a:endParaRPr lang="en-US" altLang="zh-TW" dirty="0">
                <a:latin typeface="Times New Roman" pitchFamily="18" charset="0"/>
                <a:cs typeface="Times New Roman" pitchFamily="18" charset="0"/>
              </a:endParaRPr>
            </a:p>
          </p:txBody>
        </p:sp>
      </p:grpSp>
      <p:pic>
        <p:nvPicPr>
          <p:cNvPr id="15" name="Picture 5" descr="C:\Users\User\Desktop\En全國通識網LOGO_0704.png"/>
          <p:cNvPicPr>
            <a:picLocks noChangeAspect="1" noChangeArrowheads="1"/>
          </p:cNvPicPr>
          <p:nvPr/>
        </p:nvPicPr>
        <p:blipFill>
          <a:blip r:embed="rId8" cstate="print"/>
          <a:srcRect/>
          <a:stretch>
            <a:fillRect/>
          </a:stretch>
        </p:blipFill>
        <p:spPr bwMode="auto">
          <a:xfrm>
            <a:off x="7812360" y="5913376"/>
            <a:ext cx="1259579" cy="90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itchFamily="18" charset="0"/>
                <a:cs typeface="Times New Roman" pitchFamily="18" charset="0"/>
              </a:rPr>
              <a:t>Antigone</a:t>
            </a:r>
            <a:endParaRPr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a:xfrm>
            <a:off x="457200" y="1196752"/>
            <a:ext cx="7931224" cy="4929411"/>
          </a:xfrm>
        </p:spPr>
        <p:txBody>
          <a:bodyPr/>
          <a:lstStyle/>
          <a:p>
            <a:r>
              <a:rPr lang="en-US" altLang="zh-TW" dirty="0" smtClean="0">
                <a:latin typeface="Times New Roman" pitchFamily="18" charset="0"/>
                <a:cs typeface="Times New Roman" pitchFamily="18" charset="0"/>
              </a:rPr>
              <a:t>Oedipus had two sons, </a:t>
            </a:r>
            <a:r>
              <a:rPr lang="en-US" altLang="zh-TW" dirty="0" err="1" smtClean="0">
                <a:latin typeface="Times New Roman" pitchFamily="18" charset="0"/>
                <a:cs typeface="Times New Roman" pitchFamily="18" charset="0"/>
              </a:rPr>
              <a:t>Polyneices</a:t>
            </a:r>
            <a:r>
              <a:rPr lang="en-US" altLang="zh-TW" dirty="0" smtClean="0">
                <a:latin typeface="Times New Roman" pitchFamily="18" charset="0"/>
                <a:cs typeface="Times New Roman" pitchFamily="18" charset="0"/>
              </a:rPr>
              <a:t> and Eteocles, and two daughters, Antigone and </a:t>
            </a:r>
            <a:r>
              <a:rPr lang="en-US" altLang="zh-TW" dirty="0" err="1" smtClean="0">
                <a:latin typeface="Times New Roman" pitchFamily="18" charset="0"/>
                <a:cs typeface="Times New Roman" pitchFamily="18" charset="0"/>
              </a:rPr>
              <a:t>Ismene</a:t>
            </a:r>
            <a:r>
              <a:rPr lang="en-US" altLang="zh-TW" dirty="0" smtClean="0">
                <a:latin typeface="Times New Roman" pitchFamily="18" charset="0"/>
                <a:cs typeface="Times New Roman" pitchFamily="18" charset="0"/>
              </a:rPr>
              <a:t>. </a:t>
            </a:r>
            <a:endParaRPr lang="zh-TW" altLang="en-US" dirty="0">
              <a:latin typeface="Times New Roman" pitchFamily="18" charset="0"/>
              <a:cs typeface="Times New Roman" pitchFamily="18" charset="0"/>
            </a:endParaRPr>
          </a:p>
        </p:txBody>
      </p:sp>
      <p:sp>
        <p:nvSpPr>
          <p:cNvPr id="4" name="矩形 3"/>
          <p:cNvSpPr/>
          <p:nvPr/>
        </p:nvSpPr>
        <p:spPr>
          <a:xfrm>
            <a:off x="2645831" y="3244334"/>
            <a:ext cx="184731" cy="369332"/>
          </a:xfrm>
          <a:prstGeom prst="rect">
            <a:avLst/>
          </a:prstGeom>
        </p:spPr>
        <p:txBody>
          <a:bodyPr wrap="none">
            <a:spAutoFit/>
          </a:bodyPr>
          <a:lstStyle/>
          <a:p>
            <a:endParaRPr lang="zh-TW" altLang="en-US" dirty="0"/>
          </a:p>
        </p:txBody>
      </p:sp>
      <p:grpSp>
        <p:nvGrpSpPr>
          <p:cNvPr id="5" name="群組 4"/>
          <p:cNvGrpSpPr/>
          <p:nvPr/>
        </p:nvGrpSpPr>
        <p:grpSpPr>
          <a:xfrm>
            <a:off x="2987824" y="2276872"/>
            <a:ext cx="3591259" cy="4453757"/>
            <a:chOff x="3131840" y="2338828"/>
            <a:chExt cx="3591259" cy="4453757"/>
          </a:xfrm>
        </p:grpSpPr>
        <p:pic>
          <p:nvPicPr>
            <p:cNvPr id="3074" name="Picture 2" descr="File:Antigoneleig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338828"/>
              <a:ext cx="3591259" cy="4453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1840" y="6432222"/>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9221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p:txBody>
          <a:bodyPr/>
          <a:lstStyle/>
          <a:p>
            <a:r>
              <a:rPr lang="en-US" altLang="zh-TW" dirty="0" smtClean="0">
                <a:latin typeface="Times New Roman" pitchFamily="18" charset="0"/>
                <a:cs typeface="Times New Roman" pitchFamily="18" charset="0"/>
              </a:rPr>
              <a:t>Oedipus resigned the throne. The Thebans accepted Creon, </a:t>
            </a:r>
            <a:r>
              <a:rPr lang="en-US" altLang="zh-TW" dirty="0" err="1" smtClean="0">
                <a:latin typeface="Times New Roman" pitchFamily="18" charset="0"/>
                <a:cs typeface="Times New Roman" pitchFamily="18" charset="0"/>
              </a:rPr>
              <a:t>Jocasta’s</a:t>
            </a:r>
            <a:r>
              <a:rPr lang="en-US" altLang="zh-TW" dirty="0" smtClean="0">
                <a:latin typeface="Times New Roman" pitchFamily="18" charset="0"/>
                <a:cs typeface="Times New Roman" pitchFamily="18" charset="0"/>
              </a:rPr>
              <a:t> brother, as the regent.  Creon expelled him and Oedipus’ sons consented.</a:t>
            </a:r>
          </a:p>
          <a:p>
            <a:endParaRPr lang="en-US" altLang="zh-TW" dirty="0">
              <a:latin typeface="Times New Roman" pitchFamily="18" charset="0"/>
              <a:cs typeface="Times New Roman" pitchFamily="18" charset="0"/>
            </a:endParaRPr>
          </a:p>
          <a:p>
            <a:r>
              <a:rPr lang="en-US" altLang="zh-TW" dirty="0" smtClean="0">
                <a:latin typeface="Times New Roman" pitchFamily="18" charset="0"/>
                <a:cs typeface="Times New Roman" pitchFamily="18" charset="0"/>
              </a:rPr>
              <a:t>Antigone went with him and </a:t>
            </a:r>
            <a:r>
              <a:rPr lang="en-US" altLang="zh-TW" dirty="0" err="1" smtClean="0">
                <a:latin typeface="Times New Roman" pitchFamily="18" charset="0"/>
                <a:cs typeface="Times New Roman" pitchFamily="18" charset="0"/>
              </a:rPr>
              <a:t>Ismene</a:t>
            </a:r>
            <a:r>
              <a:rPr lang="en-US" altLang="zh-TW" dirty="0" smtClean="0">
                <a:latin typeface="Times New Roman" pitchFamily="18" charset="0"/>
                <a:cs typeface="Times New Roman" pitchFamily="18" charset="0"/>
              </a:rPr>
              <a:t> stayed in Thebes to look out for his interests and keep him informed</a:t>
            </a:r>
            <a:r>
              <a:rPr lang="en-US" altLang="zh-TW" dirty="0" smtClean="0"/>
              <a:t>. </a:t>
            </a:r>
            <a:endParaRPr lang="zh-TW" altLang="en-US" dirty="0"/>
          </a:p>
        </p:txBody>
      </p:sp>
    </p:spTree>
    <p:extLst>
      <p:ext uri="{BB962C8B-B14F-4D97-AF65-F5344CB8AC3E}">
        <p14:creationId xmlns:p14="http://schemas.microsoft.com/office/powerpoint/2010/main" val="158980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p:txBody>
          <a:bodyPr/>
          <a:lstStyle/>
          <a:p>
            <a:r>
              <a:rPr lang="en-US" altLang="zh-TW" dirty="0" smtClean="0">
                <a:latin typeface="Times New Roman" pitchFamily="18" charset="0"/>
                <a:cs typeface="Times New Roman" pitchFamily="18" charset="0"/>
              </a:rPr>
              <a:t>After he had gone his two sons asserted their right to the throne. Eteocles succeeded and expelled his brother </a:t>
            </a:r>
            <a:r>
              <a:rPr lang="en-US" altLang="zh-TW" dirty="0" err="1" smtClean="0">
                <a:latin typeface="Times New Roman" pitchFamily="18" charset="0"/>
                <a:cs typeface="Times New Roman" pitchFamily="18" charset="0"/>
              </a:rPr>
              <a:t>Polyneices</a:t>
            </a:r>
            <a:r>
              <a:rPr lang="en-US" altLang="zh-TW" dirty="0" smtClean="0">
                <a:latin typeface="Times New Roman" pitchFamily="18" charset="0"/>
                <a:cs typeface="Times New Roman" pitchFamily="18" charset="0"/>
              </a:rPr>
              <a:t> from </a:t>
            </a:r>
            <a:r>
              <a:rPr lang="en-US" altLang="zh-TW" dirty="0">
                <a:latin typeface="Times New Roman" pitchFamily="18" charset="0"/>
                <a:cs typeface="Times New Roman" pitchFamily="18" charset="0"/>
              </a:rPr>
              <a:t>T</a:t>
            </a:r>
            <a:r>
              <a:rPr lang="en-US" altLang="zh-TW" dirty="0" smtClean="0">
                <a:latin typeface="Times New Roman" pitchFamily="18" charset="0"/>
                <a:cs typeface="Times New Roman" pitchFamily="18" charset="0"/>
              </a:rPr>
              <a:t>hebes. </a:t>
            </a:r>
            <a:r>
              <a:rPr lang="en-US" altLang="zh-TW" dirty="0" err="1" smtClean="0">
                <a:latin typeface="Times New Roman" pitchFamily="18" charset="0"/>
                <a:cs typeface="Times New Roman" pitchFamily="18" charset="0"/>
              </a:rPr>
              <a:t>Polyneices</a:t>
            </a:r>
            <a:r>
              <a:rPr lang="en-US" altLang="zh-TW" dirty="0" smtClean="0">
                <a:latin typeface="Times New Roman" pitchFamily="18" charset="0"/>
                <a:cs typeface="Times New Roman" pitchFamily="18" charset="0"/>
              </a:rPr>
              <a:t> took refuge in Argos and intended to collect an army to fight against </a:t>
            </a:r>
            <a:r>
              <a:rPr lang="en-US" altLang="zh-TW" dirty="0">
                <a:latin typeface="Times New Roman" pitchFamily="18" charset="0"/>
                <a:cs typeface="Times New Roman" pitchFamily="18" charset="0"/>
              </a:rPr>
              <a:t>T</a:t>
            </a:r>
            <a:r>
              <a:rPr lang="en-US" altLang="zh-TW" dirty="0" smtClean="0">
                <a:latin typeface="Times New Roman" pitchFamily="18" charset="0"/>
                <a:cs typeface="Times New Roman" pitchFamily="18" charset="0"/>
              </a:rPr>
              <a:t>hebes. </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756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332656"/>
            <a:ext cx="7467600" cy="5289451"/>
          </a:xfrm>
        </p:spPr>
        <p:txBody>
          <a:bodyPr/>
          <a:lstStyle/>
          <a:p>
            <a:r>
              <a:rPr lang="en-US" altLang="zh-TW" dirty="0" smtClean="0">
                <a:latin typeface="Times New Roman" pitchFamily="18" charset="0"/>
                <a:cs typeface="Times New Roman" pitchFamily="18" charset="0"/>
              </a:rPr>
              <a:t>Oedipus died in </a:t>
            </a:r>
            <a:r>
              <a:rPr lang="en-US" altLang="zh-TW" dirty="0" err="1" smtClean="0">
                <a:latin typeface="Times New Roman" pitchFamily="18" charset="0"/>
                <a:cs typeface="Times New Roman" pitchFamily="18" charset="0"/>
              </a:rPr>
              <a:t>Colonus</a:t>
            </a:r>
            <a:r>
              <a:rPr lang="en-US" altLang="zh-TW" dirty="0" smtClean="0">
                <a:latin typeface="Times New Roman" pitchFamily="18" charset="0"/>
                <a:cs typeface="Times New Roman" pitchFamily="18" charset="0"/>
              </a:rPr>
              <a:t>. The  two sisters were with him when he died and they were both sent safely home by Theseus. </a:t>
            </a:r>
            <a:endParaRPr lang="zh-TW" altLang="en-US" dirty="0">
              <a:latin typeface="Times New Roman" pitchFamily="18" charset="0"/>
              <a:cs typeface="Times New Roman" pitchFamily="18" charset="0"/>
            </a:endParaRPr>
          </a:p>
        </p:txBody>
      </p:sp>
      <p:sp>
        <p:nvSpPr>
          <p:cNvPr id="4" name="矩形 3"/>
          <p:cNvSpPr/>
          <p:nvPr/>
        </p:nvSpPr>
        <p:spPr>
          <a:xfrm>
            <a:off x="2286000" y="3105835"/>
            <a:ext cx="4572000" cy="369332"/>
          </a:xfrm>
          <a:prstGeom prst="rect">
            <a:avLst/>
          </a:prstGeom>
        </p:spPr>
        <p:txBody>
          <a:bodyPr>
            <a:spAutoFit/>
          </a:bodyPr>
          <a:lstStyle/>
          <a:p>
            <a:endParaRPr lang="zh-TW" altLang="en-US" dirty="0"/>
          </a:p>
        </p:txBody>
      </p:sp>
      <p:grpSp>
        <p:nvGrpSpPr>
          <p:cNvPr id="5" name="群組 4"/>
          <p:cNvGrpSpPr/>
          <p:nvPr/>
        </p:nvGrpSpPr>
        <p:grpSpPr>
          <a:xfrm>
            <a:off x="1979712" y="2132856"/>
            <a:ext cx="5218928" cy="4323012"/>
            <a:chOff x="2187752" y="2348880"/>
            <a:chExt cx="5218928" cy="4323012"/>
          </a:xfrm>
        </p:grpSpPr>
        <p:pic>
          <p:nvPicPr>
            <p:cNvPr id="2050" name="Picture 2" descr="File:Giroust - Oedipus At Colon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752" y="2348880"/>
              <a:ext cx="5218928" cy="4323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7752" y="6301549"/>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9218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980728"/>
            <a:ext cx="7467600" cy="5145435"/>
          </a:xfrm>
        </p:spPr>
        <p:txBody>
          <a:bodyPr>
            <a:normAutofit/>
          </a:bodyPr>
          <a:lstStyle/>
          <a:p>
            <a:r>
              <a:rPr lang="en-US" altLang="zh-TW" sz="3200" dirty="0">
                <a:latin typeface="Times New Roman" pitchFamily="18" charset="0"/>
                <a:cs typeface="Times New Roman" pitchFamily="18" charset="0"/>
              </a:rPr>
              <a:t>T</a:t>
            </a:r>
            <a:r>
              <a:rPr lang="en-US" altLang="zh-TW" sz="3200" dirty="0" smtClean="0">
                <a:latin typeface="Times New Roman" pitchFamily="18" charset="0"/>
                <a:cs typeface="Times New Roman" pitchFamily="18" charset="0"/>
              </a:rPr>
              <a:t>hey arrived to find one brother marching against their city, resolved to capture it, and the other determined to defend it to the end. </a:t>
            </a:r>
          </a:p>
          <a:p>
            <a:r>
              <a:rPr lang="en-US" altLang="zh-TW" sz="3200" dirty="0" err="1">
                <a:latin typeface="Times New Roman" pitchFamily="18" charset="0"/>
                <a:cs typeface="Times New Roman" pitchFamily="18" charset="0"/>
              </a:rPr>
              <a:t>Polyneices</a:t>
            </a:r>
            <a:r>
              <a:rPr lang="en-US" altLang="zh-TW" sz="3200" dirty="0">
                <a:latin typeface="Times New Roman" pitchFamily="18" charset="0"/>
                <a:cs typeface="Times New Roman" pitchFamily="18" charset="0"/>
              </a:rPr>
              <a:t> had been joined and supported by six chieftains, one of them the King of Argos, </a:t>
            </a:r>
            <a:r>
              <a:rPr lang="en-US" altLang="zh-TW" sz="3200" dirty="0" err="1">
                <a:latin typeface="Times New Roman" pitchFamily="18" charset="0"/>
                <a:cs typeface="Times New Roman" pitchFamily="18" charset="0"/>
              </a:rPr>
              <a:t>Adrastus</a:t>
            </a:r>
            <a:r>
              <a:rPr lang="en-US" altLang="zh-TW" sz="3200" dirty="0">
                <a:latin typeface="Times New Roman" pitchFamily="18" charset="0"/>
                <a:cs typeface="Times New Roman" pitchFamily="18" charset="0"/>
              </a:rPr>
              <a:t>, and another </a:t>
            </a:r>
            <a:r>
              <a:rPr lang="en-US" altLang="zh-TW" sz="3200" dirty="0" err="1">
                <a:latin typeface="Times New Roman" pitchFamily="18" charset="0"/>
                <a:cs typeface="Times New Roman" pitchFamily="18" charset="0"/>
              </a:rPr>
              <a:t>Adrastus</a:t>
            </a:r>
            <a:r>
              <a:rPr lang="en-US" altLang="zh-TW" sz="3200" dirty="0">
                <a:latin typeface="Times New Roman" pitchFamily="18" charset="0"/>
                <a:cs typeface="Times New Roman" pitchFamily="18" charset="0"/>
              </a:rPr>
              <a:t>’ brother-in-law, </a:t>
            </a:r>
            <a:r>
              <a:rPr lang="en-US" altLang="zh-TW" sz="3200" dirty="0" err="1">
                <a:latin typeface="Times New Roman" pitchFamily="18" charset="0"/>
                <a:cs typeface="Times New Roman" pitchFamily="18" charset="0"/>
              </a:rPr>
              <a:t>Amphiaraus</a:t>
            </a:r>
            <a:r>
              <a:rPr lang="en-US" altLang="zh-TW" sz="3200" dirty="0" smtClean="0">
                <a:latin typeface="Times New Roman" pitchFamily="18" charset="0"/>
                <a:cs typeface="Times New Roman" pitchFamily="18" charset="0"/>
              </a:rPr>
              <a:t>.</a:t>
            </a:r>
            <a:endParaRPr lang="en-US" altLang="zh-TW" sz="3200" dirty="0">
              <a:latin typeface="Times New Roman" pitchFamily="18" charset="0"/>
              <a:cs typeface="Times New Roman" pitchFamily="18" charset="0"/>
            </a:endParaRPr>
          </a:p>
          <a:p>
            <a:pPr marL="36576" indent="0">
              <a:buNone/>
            </a:pPr>
            <a:endParaRPr lang="zh-TW" alt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17951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332656"/>
            <a:ext cx="7467600" cy="5793507"/>
          </a:xfrm>
        </p:spPr>
        <p:txBody>
          <a:bodyPr/>
          <a:lstStyle/>
          <a:p>
            <a:r>
              <a:rPr lang="en-US" altLang="zh-TW" dirty="0" smtClean="0">
                <a:latin typeface="Times New Roman" pitchFamily="18" charset="0"/>
                <a:cs typeface="Times New Roman" pitchFamily="18" charset="0"/>
              </a:rPr>
              <a:t>There were seven champions to attack the seven gates of Thebes, and seven others within as bold to defend them. </a:t>
            </a:r>
            <a:endParaRPr lang="zh-TW" altLang="en-US" dirty="0">
              <a:latin typeface="Times New Roman" pitchFamily="18" charset="0"/>
              <a:cs typeface="Times New Roman" pitchFamily="18" charset="0"/>
            </a:endParaRPr>
          </a:p>
        </p:txBody>
      </p:sp>
      <p:sp>
        <p:nvSpPr>
          <p:cNvPr id="4" name="矩形 3"/>
          <p:cNvSpPr/>
          <p:nvPr/>
        </p:nvSpPr>
        <p:spPr>
          <a:xfrm>
            <a:off x="827584" y="5479832"/>
            <a:ext cx="4572000" cy="369332"/>
          </a:xfrm>
          <a:prstGeom prst="rect">
            <a:avLst/>
          </a:prstGeom>
        </p:spPr>
        <p:txBody>
          <a:bodyPr>
            <a:spAutoFit/>
          </a:bodyPr>
          <a:lstStyle/>
          <a:p>
            <a:endParaRPr lang="zh-TW" altLang="en-US" dirty="0"/>
          </a:p>
        </p:txBody>
      </p:sp>
      <p:grpSp>
        <p:nvGrpSpPr>
          <p:cNvPr id="8" name="群組 7"/>
          <p:cNvGrpSpPr/>
          <p:nvPr/>
        </p:nvGrpSpPr>
        <p:grpSpPr>
          <a:xfrm>
            <a:off x="2908815" y="1916832"/>
            <a:ext cx="3566491" cy="4747129"/>
            <a:chOff x="2908815" y="1916832"/>
            <a:chExt cx="3566491" cy="4747129"/>
          </a:xfrm>
        </p:grpSpPr>
        <p:grpSp>
          <p:nvGrpSpPr>
            <p:cNvPr id="5" name="群組 4"/>
            <p:cNvGrpSpPr/>
            <p:nvPr/>
          </p:nvGrpSpPr>
          <p:grpSpPr>
            <a:xfrm>
              <a:off x="2908815" y="1916832"/>
              <a:ext cx="3566491" cy="4747129"/>
              <a:chOff x="2908815" y="1916832"/>
              <a:chExt cx="3566491" cy="4747129"/>
            </a:xfrm>
          </p:grpSpPr>
          <p:pic>
            <p:nvPicPr>
              <p:cNvPr id="3074" name="Picture 2" descr="File:Seven against Thebes Getty Villa 92.AE.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16832"/>
                <a:ext cx="3559490" cy="4745986"/>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8815" y="6411961"/>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矩形 6"/>
            <p:cNvSpPr/>
            <p:nvPr/>
          </p:nvSpPr>
          <p:spPr>
            <a:xfrm>
              <a:off x="3601204" y="6364052"/>
              <a:ext cx="1502591"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Xenophon</a:t>
              </a:r>
            </a:p>
          </p:txBody>
        </p:sp>
      </p:grpSp>
    </p:spTree>
    <p:extLst>
      <p:ext uri="{BB962C8B-B14F-4D97-AF65-F5344CB8AC3E}">
        <p14:creationId xmlns:p14="http://schemas.microsoft.com/office/powerpoint/2010/main" val="51815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260648"/>
            <a:ext cx="7467600" cy="5577483"/>
          </a:xfrm>
        </p:spPr>
        <p:txBody>
          <a:bodyPr/>
          <a:lstStyle/>
          <a:p>
            <a:r>
              <a:rPr lang="en-US" altLang="zh-TW" dirty="0" smtClean="0">
                <a:latin typeface="Times New Roman" pitchFamily="18" charset="0"/>
                <a:cs typeface="Times New Roman" pitchFamily="18" charset="0"/>
              </a:rPr>
              <a:t>Eteocles and </a:t>
            </a:r>
            <a:r>
              <a:rPr lang="en-US" altLang="zh-TW" dirty="0" err="1" smtClean="0">
                <a:latin typeface="Times New Roman" pitchFamily="18" charset="0"/>
                <a:cs typeface="Times New Roman" pitchFamily="18" charset="0"/>
              </a:rPr>
              <a:t>Polyneices</a:t>
            </a:r>
            <a:r>
              <a:rPr lang="en-US" altLang="zh-TW" dirty="0" smtClean="0">
                <a:latin typeface="Times New Roman" pitchFamily="18" charset="0"/>
                <a:cs typeface="Times New Roman" pitchFamily="18" charset="0"/>
              </a:rPr>
              <a:t> killed each other. In the end the Thebans prevailed and of the seven champions were all killed except for </a:t>
            </a:r>
            <a:r>
              <a:rPr lang="en-US" altLang="zh-TW" dirty="0" err="1" smtClean="0">
                <a:latin typeface="Times New Roman" pitchFamily="18" charset="0"/>
                <a:cs typeface="Times New Roman" pitchFamily="18" charset="0"/>
              </a:rPr>
              <a:t>Adrastus</a:t>
            </a:r>
            <a:r>
              <a:rPr lang="en-US" altLang="zh-TW" dirty="0" smtClean="0">
                <a:latin typeface="Times New Roman" pitchFamily="18" charset="0"/>
                <a:cs typeface="Times New Roman" pitchFamily="18" charset="0"/>
              </a:rPr>
              <a:t>. </a:t>
            </a:r>
            <a:endParaRPr lang="zh-TW" altLang="en-US" dirty="0">
              <a:latin typeface="Times New Roman" pitchFamily="18" charset="0"/>
              <a:cs typeface="Times New Roman" pitchFamily="18" charset="0"/>
            </a:endParaRPr>
          </a:p>
        </p:txBody>
      </p:sp>
      <p:sp>
        <p:nvSpPr>
          <p:cNvPr id="4" name="矩形 3"/>
          <p:cNvSpPr/>
          <p:nvPr/>
        </p:nvSpPr>
        <p:spPr>
          <a:xfrm>
            <a:off x="2254642" y="5885143"/>
            <a:ext cx="4572000" cy="369332"/>
          </a:xfrm>
          <a:prstGeom prst="rect">
            <a:avLst/>
          </a:prstGeom>
        </p:spPr>
        <p:txBody>
          <a:bodyPr>
            <a:spAutoFit/>
          </a:bodyPr>
          <a:lstStyle/>
          <a:p>
            <a:endParaRPr lang="zh-TW" altLang="en-US" dirty="0"/>
          </a:p>
        </p:txBody>
      </p:sp>
      <p:grpSp>
        <p:nvGrpSpPr>
          <p:cNvPr id="5" name="群組 4"/>
          <p:cNvGrpSpPr/>
          <p:nvPr/>
        </p:nvGrpSpPr>
        <p:grpSpPr>
          <a:xfrm>
            <a:off x="0" y="2527416"/>
            <a:ext cx="9147484" cy="3277848"/>
            <a:chOff x="0" y="2527416"/>
            <a:chExt cx="9147484" cy="3277848"/>
          </a:xfrm>
        </p:grpSpPr>
        <p:pic>
          <p:nvPicPr>
            <p:cNvPr id="4098" name="Picture 2" descr="File:Eteocles and Polynices - Project Gutenberg eText 149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27416"/>
              <a:ext cx="9147484" cy="32778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440554"/>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7202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260648"/>
            <a:ext cx="7467600" cy="5865515"/>
          </a:xfrm>
        </p:spPr>
        <p:txBody>
          <a:bodyPr/>
          <a:lstStyle/>
          <a:p>
            <a:r>
              <a:rPr lang="en-US" altLang="zh-TW" dirty="0" smtClean="0">
                <a:latin typeface="Times New Roman" pitchFamily="18" charset="0"/>
                <a:cs typeface="Times New Roman" pitchFamily="18" charset="0"/>
              </a:rPr>
              <a:t>In Thebes, Creon was in control and his proclamation said anyone who buried </a:t>
            </a:r>
            <a:r>
              <a:rPr lang="en-US" altLang="zh-TW" dirty="0" err="1" smtClean="0">
                <a:latin typeface="Times New Roman" pitchFamily="18" charset="0"/>
                <a:cs typeface="Times New Roman" pitchFamily="18" charset="0"/>
              </a:rPr>
              <a:t>Polyneices</a:t>
            </a:r>
            <a:r>
              <a:rPr lang="en-US" altLang="zh-TW" dirty="0" smtClean="0">
                <a:latin typeface="Times New Roman" pitchFamily="18" charset="0"/>
                <a:cs typeface="Times New Roman" pitchFamily="18" charset="0"/>
              </a:rPr>
              <a:t> would be put to death. </a:t>
            </a:r>
            <a:endParaRPr lang="zh-TW" altLang="en-US" dirty="0">
              <a:latin typeface="Times New Roman" pitchFamily="18" charset="0"/>
              <a:cs typeface="Times New Roman" pitchFamily="18" charset="0"/>
            </a:endParaRPr>
          </a:p>
        </p:txBody>
      </p:sp>
      <p:sp>
        <p:nvSpPr>
          <p:cNvPr id="4" name="Rectangle 3"/>
          <p:cNvSpPr>
            <a:spLocks noChangeArrowheads="1"/>
          </p:cNvSpPr>
          <p:nvPr/>
        </p:nvSpPr>
        <p:spPr bwMode="auto">
          <a:xfrm>
            <a:off x="487382" y="721721"/>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684124" y="5426272"/>
            <a:ext cx="4572000" cy="369332"/>
          </a:xfrm>
          <a:prstGeom prst="rect">
            <a:avLst/>
          </a:prstGeom>
        </p:spPr>
        <p:txBody>
          <a:bodyPr>
            <a:spAutoFit/>
          </a:bodyPr>
          <a:lstStyle/>
          <a:p>
            <a:endParaRPr lang="zh-TW" altLang="en-US" dirty="0"/>
          </a:p>
        </p:txBody>
      </p:sp>
      <p:grpSp>
        <p:nvGrpSpPr>
          <p:cNvPr id="8" name="群組 7"/>
          <p:cNvGrpSpPr/>
          <p:nvPr/>
        </p:nvGrpSpPr>
        <p:grpSpPr>
          <a:xfrm>
            <a:off x="2123728" y="1840837"/>
            <a:ext cx="4536505" cy="4824536"/>
            <a:chOff x="2123728" y="1840837"/>
            <a:chExt cx="4536505" cy="4824536"/>
          </a:xfrm>
        </p:grpSpPr>
        <p:pic>
          <p:nvPicPr>
            <p:cNvPr id="1025" name="Picture 1" descr="photo"/>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t="16192" r="6669" b="28198"/>
            <a:stretch/>
          </p:blipFill>
          <p:spPr bwMode="auto">
            <a:xfrm>
              <a:off x="2123728" y="1840837"/>
              <a:ext cx="4536505" cy="4824536"/>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104" descr="icon_by-nc.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171" y="635672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837368" y="6364052"/>
              <a:ext cx="1038939"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Flickr </a:t>
              </a:r>
              <a:r>
                <a:rPr lang="en-US" altLang="zh-TW" sz="1200" dirty="0" err="1">
                  <a:solidFill>
                    <a:schemeClr val="dk1"/>
                  </a:solidFill>
                  <a:latin typeface="Times New Roman" panose="02020603050405020304" pitchFamily="18" charset="0"/>
                  <a:cs typeface="Times New Roman" panose="02020603050405020304" pitchFamily="18" charset="0"/>
                </a:rPr>
                <a:t>Tintern</a:t>
              </a:r>
              <a:endParaRPr lang="en-US" altLang="zh-TW" sz="1200" dirty="0">
                <a:solidFill>
                  <a:schemeClr val="dk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00718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188640"/>
            <a:ext cx="7467600" cy="5937523"/>
          </a:xfrm>
        </p:spPr>
        <p:txBody>
          <a:bodyPr/>
          <a:lstStyle/>
          <a:p>
            <a:r>
              <a:rPr lang="en-US" altLang="zh-TW" dirty="0" smtClean="0">
                <a:latin typeface="Times New Roman" pitchFamily="18" charset="0"/>
                <a:cs typeface="Times New Roman" pitchFamily="18" charset="0"/>
              </a:rPr>
              <a:t>But Antigone buried her brother. </a:t>
            </a:r>
          </a:p>
          <a:p>
            <a:endParaRPr lang="en-US" altLang="zh-TW" dirty="0">
              <a:latin typeface="Times New Roman" pitchFamily="18" charset="0"/>
              <a:cs typeface="Times New Roman" pitchFamily="18" charset="0"/>
            </a:endParaRPr>
          </a:p>
          <a:p>
            <a:r>
              <a:rPr lang="en-US" altLang="zh-TW" dirty="0" smtClean="0">
                <a:latin typeface="Times New Roman" pitchFamily="18" charset="0"/>
                <a:cs typeface="Times New Roman" pitchFamily="18" charset="0"/>
              </a:rPr>
              <a:t>Creon asked, “You knew my order?”</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“Yes.” Antigone replied.</a:t>
            </a:r>
            <a:br>
              <a:rPr lang="en-US" altLang="zh-TW" dirty="0" smtClean="0">
                <a:latin typeface="Times New Roman" pitchFamily="18" charset="0"/>
                <a:cs typeface="Times New Roman" pitchFamily="18" charset="0"/>
              </a:rPr>
            </a:br>
            <a:r>
              <a:rPr lang="en-US" altLang="zh-TW" dirty="0" smtClean="0">
                <a:latin typeface="Times New Roman" pitchFamily="18" charset="0"/>
                <a:cs typeface="Times New Roman" pitchFamily="18" charset="0"/>
              </a:rPr>
              <a:t>   “And you transgressed the law?” </a:t>
            </a:r>
            <a:br>
              <a:rPr lang="en-US" altLang="zh-TW" dirty="0" smtClean="0">
                <a:latin typeface="Times New Roman" pitchFamily="18" charset="0"/>
                <a:cs typeface="Times New Roman" pitchFamily="18" charset="0"/>
              </a:rPr>
            </a:br>
            <a:r>
              <a:rPr lang="en-US" altLang="zh-TW" dirty="0" smtClean="0">
                <a:latin typeface="Times New Roman" pitchFamily="18" charset="0"/>
                <a:cs typeface="Times New Roman" pitchFamily="18" charset="0"/>
              </a:rPr>
              <a:t>   “Your law, but not the law of Justice who </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dwells with the gods. The unwritten laws </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of heaven are not of today nor yesterday,</a:t>
            </a:r>
            <a:br>
              <a:rPr lang="en-US" altLang="zh-TW" dirty="0" smtClean="0">
                <a:latin typeface="Times New Roman" pitchFamily="18" charset="0"/>
                <a:cs typeface="Times New Roman" pitchFamily="18" charset="0"/>
              </a:rPr>
            </a:br>
            <a:r>
              <a:rPr lang="en-US" altLang="zh-TW" dirty="0" smtClean="0">
                <a:latin typeface="Times New Roman" pitchFamily="18" charset="0"/>
                <a:cs typeface="Times New Roman" pitchFamily="18" charset="0"/>
              </a:rPr>
              <a:t>   but from all the time.”</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159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260648"/>
            <a:ext cx="7467600" cy="5865515"/>
          </a:xfrm>
        </p:spPr>
        <p:txBody>
          <a:bodyPr/>
          <a:lstStyle/>
          <a:p>
            <a:r>
              <a:rPr lang="en-US" altLang="zh-TW" dirty="0" smtClean="0">
                <a:latin typeface="Times New Roman" pitchFamily="18" charset="0"/>
                <a:cs typeface="Times New Roman" pitchFamily="18" charset="0"/>
              </a:rPr>
              <a:t>And she was led away to death </a:t>
            </a:r>
            <a:r>
              <a:rPr lang="en-US" altLang="zh-TW" dirty="0" err="1" smtClean="0">
                <a:latin typeface="Times New Roman" pitchFamily="18" charset="0"/>
                <a:cs typeface="Times New Roman" pitchFamily="18" charset="0"/>
              </a:rPr>
              <a:t>penality</a:t>
            </a:r>
            <a:r>
              <a:rPr lang="en-US" altLang="zh-TW" dirty="0" smtClean="0">
                <a:latin typeface="Times New Roman" pitchFamily="18" charset="0"/>
                <a:cs typeface="Times New Roman" pitchFamily="18" charset="0"/>
              </a:rPr>
              <a:t>, she spoke to the bystanders:</a:t>
            </a:r>
          </a:p>
          <a:p>
            <a:pPr marL="36576" indent="0">
              <a:buNone/>
            </a:pPr>
            <a:r>
              <a:rPr lang="en-US" altLang="zh-TW" dirty="0">
                <a:latin typeface="Times New Roman" pitchFamily="18" charset="0"/>
                <a:cs typeface="Times New Roman" pitchFamily="18" charset="0"/>
              </a:rPr>
              <a:t> </a:t>
            </a:r>
            <a:endParaRPr lang="en-US" altLang="zh-TW" dirty="0" smtClean="0">
              <a:latin typeface="Times New Roman" pitchFamily="18" charset="0"/>
              <a:cs typeface="Times New Roman" pitchFamily="18" charset="0"/>
            </a:endParaRP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…Behold me, what I suffer</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Because I have upheld that which is high</a:t>
            </a:r>
            <a:r>
              <a:rPr lang="en-US" altLang="zh-TW" dirty="0" smtClean="0"/>
              <a:t>.</a:t>
            </a:r>
            <a:endParaRPr lang="zh-TW" altLang="en-US" dirty="0"/>
          </a:p>
        </p:txBody>
      </p:sp>
      <p:sp>
        <p:nvSpPr>
          <p:cNvPr id="4" name="矩形 3"/>
          <p:cNvSpPr/>
          <p:nvPr/>
        </p:nvSpPr>
        <p:spPr>
          <a:xfrm>
            <a:off x="179512" y="5920552"/>
            <a:ext cx="4572000" cy="369332"/>
          </a:xfrm>
          <a:prstGeom prst="rect">
            <a:avLst/>
          </a:prstGeom>
        </p:spPr>
        <p:txBody>
          <a:bodyPr>
            <a:spAutoFit/>
          </a:bodyPr>
          <a:lstStyle/>
          <a:p>
            <a:endParaRPr lang="zh-TW" altLang="en-US" dirty="0"/>
          </a:p>
        </p:txBody>
      </p:sp>
      <p:grpSp>
        <p:nvGrpSpPr>
          <p:cNvPr id="5" name="群組 4"/>
          <p:cNvGrpSpPr/>
          <p:nvPr/>
        </p:nvGrpSpPr>
        <p:grpSpPr>
          <a:xfrm>
            <a:off x="971600" y="2972002"/>
            <a:ext cx="6948264" cy="3879447"/>
            <a:chOff x="971600" y="2972002"/>
            <a:chExt cx="6948264" cy="3879447"/>
          </a:xfrm>
        </p:grpSpPr>
        <p:pic>
          <p:nvPicPr>
            <p:cNvPr id="5122" name="Picture 2" descr="File:Antigone And The Body Of Polynices - Project Gutenberg eText 149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72002"/>
              <a:ext cx="6948264" cy="38794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649108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1135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332656"/>
            <a:ext cx="5688632" cy="6120679"/>
          </a:xfrm>
        </p:spPr>
        <p:txBody>
          <a:bodyPr>
            <a:normAutofit/>
          </a:bodyPr>
          <a:lstStyle/>
          <a:p>
            <a:r>
              <a:rPr lang="en-US" altLang="zh-TW" dirty="0" smtClean="0">
                <a:latin typeface="Times New Roman" pitchFamily="18" charset="0"/>
                <a:cs typeface="Times New Roman" pitchFamily="18" charset="0"/>
              </a:rPr>
              <a:t>King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of Thebes was the third descendant from Cadmus. He married a distant cousin, </a:t>
            </a:r>
            <a:r>
              <a:rPr lang="en-US" altLang="zh-TW" dirty="0" err="1" smtClean="0">
                <a:latin typeface="Times New Roman" pitchFamily="18" charset="0"/>
                <a:cs typeface="Times New Roman" pitchFamily="18" charset="0"/>
              </a:rPr>
              <a:t>Jocasta</a:t>
            </a:r>
            <a:r>
              <a:rPr lang="en-US" altLang="zh-TW" dirty="0" smtClean="0">
                <a:latin typeface="Times New Roman" pitchFamily="18" charset="0"/>
                <a:cs typeface="Times New Roman" pitchFamily="18" charset="0"/>
              </a:rPr>
              <a:t>.</a:t>
            </a:r>
          </a:p>
          <a:p>
            <a:r>
              <a:rPr lang="en-US" altLang="zh-TW" dirty="0" smtClean="0">
                <a:latin typeface="Times New Roman" pitchFamily="18" charset="0"/>
                <a:cs typeface="Times New Roman" pitchFamily="18" charset="0"/>
              </a:rPr>
              <a:t>Oracle warned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that he would die at the hands of his son. </a:t>
            </a:r>
          </a:p>
          <a:p>
            <a:r>
              <a:rPr lang="en-US" altLang="zh-TW" dirty="0" smtClean="0">
                <a:latin typeface="Times New Roman" pitchFamily="18" charset="0"/>
                <a:cs typeface="Times New Roman" pitchFamily="18" charset="0"/>
              </a:rPr>
              <a:t>To make oracle impossible to happen,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deserted his baby son in a mountain where he must soon die.</a:t>
            </a:r>
            <a:endParaRPr lang="zh-TW" altLang="en-US" dirty="0">
              <a:latin typeface="Times New Roman" pitchFamily="18" charset="0"/>
              <a:cs typeface="Times New Roman" pitchFamily="18" charset="0"/>
            </a:endParaRPr>
          </a:p>
        </p:txBody>
      </p:sp>
      <p:sp>
        <p:nvSpPr>
          <p:cNvPr id="5" name="矩形 4"/>
          <p:cNvSpPr/>
          <p:nvPr/>
        </p:nvSpPr>
        <p:spPr>
          <a:xfrm>
            <a:off x="5868144" y="5044534"/>
            <a:ext cx="3153427" cy="369332"/>
          </a:xfrm>
          <a:prstGeom prst="rect">
            <a:avLst/>
          </a:prstGeom>
        </p:spPr>
        <p:txBody>
          <a:bodyPr wrap="none">
            <a:spAutoFit/>
          </a:bodyPr>
          <a:lstStyle/>
          <a:p>
            <a:r>
              <a:rPr lang="en-US" altLang="zh-TW" u="sng" dirty="0">
                <a:solidFill>
                  <a:srgbClr val="FFFF00"/>
                </a:solidFill>
                <a:latin typeface="Times New Roman" pitchFamily="18" charset="0"/>
                <a:cs typeface="Times New Roman" pitchFamily="18" charset="0"/>
              </a:rPr>
              <a:t>Oedipus</a:t>
            </a:r>
            <a:r>
              <a:rPr lang="en-US" altLang="zh-TW" dirty="0">
                <a:solidFill>
                  <a:srgbClr val="FFFF00"/>
                </a:solidFill>
                <a:latin typeface="Times New Roman" pitchFamily="18" charset="0"/>
                <a:cs typeface="Times New Roman" pitchFamily="18" charset="0"/>
              </a:rPr>
              <a:t> in the arms of </a:t>
            </a:r>
            <a:r>
              <a:rPr lang="en-US" altLang="zh-TW" u="sng" dirty="0" err="1">
                <a:solidFill>
                  <a:srgbClr val="FFFF00"/>
                </a:solidFill>
                <a:latin typeface="Times New Roman" pitchFamily="18" charset="0"/>
                <a:cs typeface="Times New Roman" pitchFamily="18" charset="0"/>
              </a:rPr>
              <a:t>Phorbas</a:t>
            </a:r>
            <a:r>
              <a:rPr lang="en-US" altLang="zh-TW" dirty="0"/>
              <a:t>.</a:t>
            </a:r>
            <a:endParaRPr lang="zh-TW" altLang="en-US" dirty="0"/>
          </a:p>
        </p:txBody>
      </p:sp>
      <p:sp>
        <p:nvSpPr>
          <p:cNvPr id="2" name="矩形 1"/>
          <p:cNvSpPr/>
          <p:nvPr/>
        </p:nvSpPr>
        <p:spPr>
          <a:xfrm>
            <a:off x="4067944" y="5877272"/>
            <a:ext cx="4572000" cy="369332"/>
          </a:xfrm>
          <a:prstGeom prst="rect">
            <a:avLst/>
          </a:prstGeom>
        </p:spPr>
        <p:txBody>
          <a:bodyPr>
            <a:spAutoFit/>
          </a:bodyPr>
          <a:lstStyle/>
          <a:p>
            <a:endParaRPr lang="zh-TW" altLang="en-US" dirty="0"/>
          </a:p>
        </p:txBody>
      </p:sp>
      <p:grpSp>
        <p:nvGrpSpPr>
          <p:cNvPr id="7" name="群組 6"/>
          <p:cNvGrpSpPr/>
          <p:nvPr/>
        </p:nvGrpSpPr>
        <p:grpSpPr>
          <a:xfrm>
            <a:off x="6049488" y="519047"/>
            <a:ext cx="2900075" cy="4368837"/>
            <a:chOff x="6049488" y="519047"/>
            <a:chExt cx="2900075" cy="4368837"/>
          </a:xfrm>
        </p:grpSpPr>
        <p:pic>
          <p:nvPicPr>
            <p:cNvPr id="1026" name="Picture 2" descr="File:Oedipe enfa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488" y="519047"/>
              <a:ext cx="2900075" cy="4350113"/>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9488" y="4635884"/>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751676" y="4606969"/>
              <a:ext cx="1486561"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a:t>
              </a:r>
              <a:r>
                <a:rPr lang="en-US" altLang="zh-TW" sz="1200" dirty="0" err="1">
                  <a:solidFill>
                    <a:schemeClr val="dk1"/>
                  </a:solidFill>
                  <a:latin typeface="Times New Roman" panose="02020603050405020304" pitchFamily="18" charset="0"/>
                  <a:cs typeface="Times New Roman" panose="02020603050405020304" pitchFamily="18" charset="0"/>
                </a:rPr>
                <a:t>Loicwood</a:t>
              </a:r>
              <a:endParaRPr lang="en-US" altLang="zh-TW" sz="1200" dirty="0">
                <a:solidFill>
                  <a:schemeClr val="dk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116632"/>
            <a:ext cx="7931224" cy="6009531"/>
          </a:xfrm>
        </p:spPr>
        <p:txBody>
          <a:bodyPr/>
          <a:lstStyle/>
          <a:p>
            <a:r>
              <a:rPr lang="en-US" altLang="zh-TW" dirty="0" smtClean="0"/>
              <a:t> </a:t>
            </a:r>
            <a:r>
              <a:rPr lang="en-US" altLang="zh-TW" sz="3600" dirty="0" err="1" smtClean="0">
                <a:latin typeface="Times New Roman" pitchFamily="18" charset="0"/>
                <a:cs typeface="Times New Roman" pitchFamily="18" charset="0"/>
              </a:rPr>
              <a:t>Ismene</a:t>
            </a:r>
            <a:r>
              <a:rPr lang="en-US" altLang="zh-TW" sz="3600" dirty="0" smtClean="0">
                <a:latin typeface="Times New Roman" pitchFamily="18" charset="0"/>
                <a:cs typeface="Times New Roman" pitchFamily="18" charset="0"/>
              </a:rPr>
              <a:t> disappeared. There is no story, no poem, about her. The House of Thebes, the last of the royal family of Thebes, was known no more. </a:t>
            </a:r>
            <a:endParaRPr lang="zh-TW" altLang="en-US" sz="3600" dirty="0">
              <a:latin typeface="Times New Roman" pitchFamily="18" charset="0"/>
              <a:cs typeface="Times New Roman" pitchFamily="18" charset="0"/>
            </a:endParaRPr>
          </a:p>
        </p:txBody>
      </p:sp>
      <p:sp>
        <p:nvSpPr>
          <p:cNvPr id="4" name="矩形 3"/>
          <p:cNvSpPr/>
          <p:nvPr/>
        </p:nvSpPr>
        <p:spPr>
          <a:xfrm>
            <a:off x="2286000" y="2967335"/>
            <a:ext cx="4572000" cy="369332"/>
          </a:xfrm>
          <a:prstGeom prst="rect">
            <a:avLst/>
          </a:prstGeom>
        </p:spPr>
        <p:txBody>
          <a:bodyPr>
            <a:spAutoFit/>
          </a:bodyPr>
          <a:lstStyle/>
          <a:p>
            <a:endParaRPr lang="zh-TW" altLang="en-US" dirty="0"/>
          </a:p>
        </p:txBody>
      </p:sp>
      <p:grpSp>
        <p:nvGrpSpPr>
          <p:cNvPr id="5" name="群組 4"/>
          <p:cNvGrpSpPr/>
          <p:nvPr/>
        </p:nvGrpSpPr>
        <p:grpSpPr>
          <a:xfrm>
            <a:off x="954360" y="2399109"/>
            <a:ext cx="6858000" cy="4488071"/>
            <a:chOff x="827584" y="2399109"/>
            <a:chExt cx="6858000" cy="4488071"/>
          </a:xfrm>
        </p:grpSpPr>
        <p:pic>
          <p:nvPicPr>
            <p:cNvPr id="4098" name="Picture 2" descr="http://upload.wikimedia.org/wikipedia/commons/3/30/Oedipus_And_The_Sphinx_-_Project_Gutenberg_eText_149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99109"/>
              <a:ext cx="6858000" cy="4486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652681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7979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itchFamily="18" charset="0"/>
                <a:cs typeface="Times New Roman" pitchFamily="18" charset="0"/>
              </a:rPr>
              <a:t>The Seven Against Thebes</a:t>
            </a:r>
            <a:endParaRPr lang="zh-TW" altLang="en-US" dirty="0">
              <a:latin typeface="Times New Roman" pitchFamily="18" charset="0"/>
              <a:cs typeface="Times New Roman" pitchFamily="18" charset="0"/>
            </a:endParaRPr>
          </a:p>
        </p:txBody>
      </p:sp>
      <p:sp>
        <p:nvSpPr>
          <p:cNvPr id="4" name="矩形 3"/>
          <p:cNvSpPr/>
          <p:nvPr/>
        </p:nvSpPr>
        <p:spPr>
          <a:xfrm>
            <a:off x="4283968" y="1268760"/>
            <a:ext cx="4572000" cy="369332"/>
          </a:xfrm>
          <a:prstGeom prst="rect">
            <a:avLst/>
          </a:prstGeom>
        </p:spPr>
        <p:txBody>
          <a:bodyPr>
            <a:spAutoFit/>
          </a:bodyPr>
          <a:lstStyle/>
          <a:p>
            <a:endParaRPr lang="zh-TW" altLang="en-US" dirty="0"/>
          </a:p>
        </p:txBody>
      </p:sp>
      <p:grpSp>
        <p:nvGrpSpPr>
          <p:cNvPr id="3" name="群組 2"/>
          <p:cNvGrpSpPr/>
          <p:nvPr/>
        </p:nvGrpSpPr>
        <p:grpSpPr>
          <a:xfrm>
            <a:off x="0" y="1628800"/>
            <a:ext cx="9144000" cy="4838702"/>
            <a:chOff x="0" y="1628800"/>
            <a:chExt cx="9144000" cy="4838702"/>
          </a:xfrm>
        </p:grpSpPr>
        <p:pic>
          <p:nvPicPr>
            <p:cNvPr id="6146" name="Picture 2" descr="File:The Oath Of The Seven Chiefs - Project Gutenberg eText 149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4838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613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56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188640"/>
            <a:ext cx="7467600" cy="5937523"/>
          </a:xfrm>
        </p:spPr>
        <p:txBody>
          <a:bodyPr/>
          <a:lstStyle/>
          <a:p>
            <a:r>
              <a:rPr lang="en-US" altLang="zh-TW" dirty="0" err="1" smtClean="0">
                <a:latin typeface="Times New Roman" pitchFamily="18" charset="0"/>
                <a:cs typeface="Times New Roman" pitchFamily="18" charset="0"/>
              </a:rPr>
              <a:t>Adrastus</a:t>
            </a:r>
            <a:r>
              <a:rPr lang="en-US" altLang="zh-TW" dirty="0" smtClean="0">
                <a:latin typeface="Times New Roman" pitchFamily="18" charset="0"/>
                <a:cs typeface="Times New Roman" pitchFamily="18" charset="0"/>
              </a:rPr>
              <a:t>, the only one alive of the seven who had started the war, came to Theseus, King of Athens, to plead for inducing the Thebans to allow the bodies to be buried.  With him were the mothers and the sons of the dead men.</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2040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332656"/>
            <a:ext cx="7467600" cy="5793507"/>
          </a:xfrm>
        </p:spPr>
        <p:txBody>
          <a:bodyPr/>
          <a:lstStyle/>
          <a:p>
            <a:r>
              <a:rPr lang="en-US" altLang="zh-TW" dirty="0" smtClean="0">
                <a:latin typeface="Times New Roman" pitchFamily="18" charset="0"/>
                <a:cs typeface="Times New Roman" pitchFamily="18" charset="0"/>
              </a:rPr>
              <a:t>Theseus’ mother, </a:t>
            </a:r>
            <a:r>
              <a:rPr lang="en-US" altLang="zh-TW" dirty="0" err="1" smtClean="0">
                <a:latin typeface="Times New Roman" pitchFamily="18" charset="0"/>
                <a:cs typeface="Times New Roman" pitchFamily="18" charset="0"/>
              </a:rPr>
              <a:t>Aethra</a:t>
            </a:r>
            <a:r>
              <a:rPr lang="en-US" altLang="zh-TW" dirty="0" smtClean="0">
                <a:latin typeface="Times New Roman" pitchFamily="18" charset="0"/>
                <a:cs typeface="Times New Roman" pitchFamily="18" charset="0"/>
              </a:rPr>
              <a:t>, told Theseus:</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 You are bound to defend all who are wronged. These men of violence who refuse the dead their right of burial, you are bound to compel them to obey the law. It </a:t>
            </a:r>
            <a:r>
              <a:rPr lang="en-US" altLang="zh-TW" dirty="0">
                <a:latin typeface="Times New Roman" pitchFamily="18" charset="0"/>
                <a:cs typeface="Times New Roman" pitchFamily="18" charset="0"/>
              </a:rPr>
              <a:t>i</a:t>
            </a:r>
            <a:r>
              <a:rPr lang="en-US" altLang="zh-TW" dirty="0" smtClean="0">
                <a:latin typeface="Times New Roman" pitchFamily="18" charset="0"/>
                <a:cs typeface="Times New Roman" pitchFamily="18" charset="0"/>
              </a:rPr>
              <a:t>s sacred through all Greece. What holds our states together and all states everywhere, except this, that each one honors the great laws of right?” </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54285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260648"/>
            <a:ext cx="7467600" cy="5865515"/>
          </a:xfrm>
        </p:spPr>
        <p:txBody>
          <a:bodyPr/>
          <a:lstStyle/>
          <a:p>
            <a:r>
              <a:rPr lang="en-US" altLang="zh-TW" dirty="0" smtClean="0">
                <a:latin typeface="Times New Roman" pitchFamily="18" charset="0"/>
                <a:cs typeface="Times New Roman" pitchFamily="18" charset="0"/>
              </a:rPr>
              <a:t>Theseus went to summon the assembly which to decide the misery or happiness of their dead children.</a:t>
            </a:r>
          </a:p>
          <a:p>
            <a:r>
              <a:rPr lang="en-US" altLang="zh-TW" dirty="0" smtClean="0">
                <a:latin typeface="Times New Roman" pitchFamily="18" charset="0"/>
                <a:cs typeface="Times New Roman" pitchFamily="18" charset="0"/>
              </a:rPr>
              <a:t> They would ask Thebes, “Yield to our request. We want only what is right. But if you will not, then you choose war, for we must fight to defend those who are defenseless.” </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893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188640"/>
            <a:ext cx="7467600" cy="5937523"/>
          </a:xfrm>
        </p:spPr>
        <p:txBody>
          <a:bodyPr/>
          <a:lstStyle/>
          <a:p>
            <a:r>
              <a:rPr lang="en-US" altLang="zh-TW" dirty="0" smtClean="0">
                <a:latin typeface="Times New Roman" pitchFamily="18" charset="0"/>
                <a:cs typeface="Times New Roman" pitchFamily="18" charset="0"/>
              </a:rPr>
              <a:t>Creon would not listen to Theseus’ plea, and the Athenians marched against Thebes. They conquered. </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761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332656"/>
            <a:ext cx="7467600" cy="5793507"/>
          </a:xfrm>
        </p:spPr>
        <p:txBody>
          <a:bodyPr/>
          <a:lstStyle/>
          <a:p>
            <a:r>
              <a:rPr lang="en-US" altLang="zh-TW" dirty="0" smtClean="0">
                <a:latin typeface="Times New Roman" pitchFamily="18" charset="0"/>
                <a:cs typeface="Times New Roman" pitchFamily="18" charset="0"/>
              </a:rPr>
              <a:t>The messenger brought the news to the people of Athens.</a:t>
            </a:r>
            <a:r>
              <a:rPr lang="zh-TW" altLang="en-US" dirty="0" smtClean="0">
                <a:latin typeface="Times New Roman" pitchFamily="18" charset="0"/>
                <a:cs typeface="Times New Roman" pitchFamily="18" charset="0"/>
              </a:rPr>
              <a:t> </a:t>
            </a:r>
            <a:r>
              <a:rPr lang="en-US" altLang="zh-TW" dirty="0" smtClean="0">
                <a:latin typeface="Times New Roman" pitchFamily="18" charset="0"/>
                <a:cs typeface="Times New Roman" pitchFamily="18" charset="0"/>
              </a:rPr>
              <a:t>Some comforts finally came to the sorrowful mothers as their sons were laid upon the funeral pyre with all reverence and honor. </a:t>
            </a:r>
          </a:p>
        </p:txBody>
      </p:sp>
    </p:spTree>
    <p:extLst>
      <p:ext uri="{BB962C8B-B14F-4D97-AF65-F5344CB8AC3E}">
        <p14:creationId xmlns:p14="http://schemas.microsoft.com/office/powerpoint/2010/main" val="231025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188640"/>
            <a:ext cx="7467600" cy="5937523"/>
          </a:xfrm>
        </p:spPr>
        <p:txBody>
          <a:bodyPr/>
          <a:lstStyle/>
          <a:p>
            <a:r>
              <a:rPr lang="en-US" altLang="zh-TW" dirty="0" smtClean="0">
                <a:latin typeface="Times New Roman" pitchFamily="18" charset="0"/>
                <a:cs typeface="Times New Roman" pitchFamily="18" charset="0"/>
              </a:rPr>
              <a:t>Peace came to the mothers, with the knowledge that at last their children’s spirits and bodies were at rest. Not so to the young sons of the dead men. They would take revenge upon Thebes when they were grown. </a:t>
            </a:r>
            <a:endParaRPr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36034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332656"/>
            <a:ext cx="7467600" cy="5793507"/>
          </a:xfrm>
        </p:spPr>
        <p:txBody>
          <a:bodyPr/>
          <a:lstStyle/>
          <a:p>
            <a:r>
              <a:rPr lang="en-US" altLang="zh-TW" dirty="0" smtClean="0">
                <a:latin typeface="Times New Roman" pitchFamily="18" charset="0"/>
                <a:cs typeface="Times New Roman" pitchFamily="18" charset="0"/>
              </a:rPr>
              <a:t>Ten years later they marched to Thebes. The were victorious; the conquered Thebans fled and their city was leveled to the ground. </a:t>
            </a:r>
            <a:r>
              <a:rPr lang="en-US" altLang="zh-TW" dirty="0" err="1" smtClean="0">
                <a:latin typeface="Times New Roman" pitchFamily="18" charset="0"/>
                <a:cs typeface="Times New Roman" pitchFamily="18" charset="0"/>
              </a:rPr>
              <a:t>Teiresias</a:t>
            </a:r>
            <a:r>
              <a:rPr lang="en-US" altLang="zh-TW" dirty="0" smtClean="0">
                <a:latin typeface="Times New Roman" pitchFamily="18" charset="0"/>
                <a:cs typeface="Times New Roman" pitchFamily="18" charset="0"/>
              </a:rPr>
              <a:t> the prophet perished during the flight. </a:t>
            </a:r>
            <a:endParaRPr lang="zh-TW" altLang="en-US" dirty="0">
              <a:latin typeface="Times New Roman" pitchFamily="18" charset="0"/>
              <a:cs typeface="Times New Roman" pitchFamily="18" charset="0"/>
            </a:endParaRPr>
          </a:p>
        </p:txBody>
      </p:sp>
      <p:sp>
        <p:nvSpPr>
          <p:cNvPr id="4" name="矩形 3"/>
          <p:cNvSpPr/>
          <p:nvPr/>
        </p:nvSpPr>
        <p:spPr>
          <a:xfrm>
            <a:off x="1043608" y="4588383"/>
            <a:ext cx="4572000" cy="369332"/>
          </a:xfrm>
          <a:prstGeom prst="rect">
            <a:avLst/>
          </a:prstGeom>
        </p:spPr>
        <p:txBody>
          <a:bodyPr>
            <a:spAutoFit/>
          </a:bodyPr>
          <a:lstStyle/>
          <a:p>
            <a:endParaRPr lang="zh-TW" altLang="en-US" dirty="0"/>
          </a:p>
        </p:txBody>
      </p:sp>
      <p:grpSp>
        <p:nvGrpSpPr>
          <p:cNvPr id="5" name="群組 4"/>
          <p:cNvGrpSpPr/>
          <p:nvPr/>
        </p:nvGrpSpPr>
        <p:grpSpPr>
          <a:xfrm>
            <a:off x="2051720" y="2507406"/>
            <a:ext cx="5581927" cy="4161954"/>
            <a:chOff x="2051720" y="2507406"/>
            <a:chExt cx="5581927" cy="4161954"/>
          </a:xfrm>
        </p:grpSpPr>
        <p:pic>
          <p:nvPicPr>
            <p:cNvPr id="7172" name="Picture 4" descr="http://upload.wikimedia.org/wikipedia/commons/2/24/Johann_Heinrich_F%C3%BCssli_063.jpg"/>
            <p:cNvPicPr>
              <a:picLocks noChangeAspect="1" noChangeArrowheads="1"/>
            </p:cNvPicPr>
            <p:nvPr/>
          </p:nvPicPr>
          <p:blipFill rotWithShape="1">
            <a:blip r:embed="rId2">
              <a:extLst>
                <a:ext uri="{28A0092B-C50C-407E-A947-70E740481C1C}">
                  <a14:useLocalDpi xmlns:a14="http://schemas.microsoft.com/office/drawing/2010/main" val="0"/>
                </a:ext>
              </a:extLst>
            </a:blip>
            <a:srcRect l="13201" t="10826" r="28566" b="59343"/>
            <a:stretch/>
          </p:blipFill>
          <p:spPr bwMode="auto">
            <a:xfrm>
              <a:off x="2051720" y="2507406"/>
              <a:ext cx="5581927" cy="4161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1720" y="630899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1939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sp>
        <p:nvSpPr>
          <p:cNvPr id="3" name="內容版面配置區 2"/>
          <p:cNvSpPr>
            <a:spLocks noGrp="1"/>
          </p:cNvSpPr>
          <p:nvPr>
            <p:ph idx="1"/>
          </p:nvPr>
        </p:nvSpPr>
        <p:spPr>
          <a:xfrm>
            <a:off x="457200" y="404664"/>
            <a:ext cx="8147248" cy="5721499"/>
          </a:xfrm>
        </p:spPr>
        <p:txBody>
          <a:bodyPr/>
          <a:lstStyle/>
          <a:p>
            <a:r>
              <a:rPr lang="en-US" altLang="zh-TW" dirty="0" smtClean="0">
                <a:latin typeface="Times New Roman" pitchFamily="18" charset="0"/>
                <a:cs typeface="Times New Roman" pitchFamily="18" charset="0"/>
              </a:rPr>
              <a:t>The only thing left was </a:t>
            </a:r>
            <a:r>
              <a:rPr lang="en-US" altLang="zh-TW" dirty="0" err="1" smtClean="0">
                <a:latin typeface="Times New Roman" pitchFamily="18" charset="0"/>
                <a:cs typeface="Times New Roman" pitchFamily="18" charset="0"/>
              </a:rPr>
              <a:t>Harmonia’s</a:t>
            </a:r>
            <a:r>
              <a:rPr lang="en-US" altLang="zh-TW" dirty="0" smtClean="0">
                <a:latin typeface="Times New Roman" pitchFamily="18" charset="0"/>
                <a:cs typeface="Times New Roman" pitchFamily="18" charset="0"/>
              </a:rPr>
              <a:t> necklace, which was taken to Delphi and for hundreds of years shown to the pilgrims there.</a:t>
            </a:r>
            <a:endParaRPr lang="zh-TW" altLang="en-US" dirty="0">
              <a:latin typeface="Times New Roman" pitchFamily="18" charset="0"/>
              <a:cs typeface="Times New Roman" pitchFamily="18" charset="0"/>
            </a:endParaRPr>
          </a:p>
        </p:txBody>
      </p:sp>
      <p:sp>
        <p:nvSpPr>
          <p:cNvPr id="4" name="矩形 3"/>
          <p:cNvSpPr/>
          <p:nvPr/>
        </p:nvSpPr>
        <p:spPr>
          <a:xfrm>
            <a:off x="467544" y="5949280"/>
            <a:ext cx="4572000" cy="369332"/>
          </a:xfrm>
          <a:prstGeom prst="rect">
            <a:avLst/>
          </a:prstGeom>
        </p:spPr>
        <p:txBody>
          <a:bodyPr>
            <a:spAutoFit/>
          </a:bodyPr>
          <a:lstStyle/>
          <a:p>
            <a:endParaRPr lang="zh-TW" altLang="en-US" dirty="0"/>
          </a:p>
        </p:txBody>
      </p:sp>
      <p:grpSp>
        <p:nvGrpSpPr>
          <p:cNvPr id="5" name="群組 4"/>
          <p:cNvGrpSpPr/>
          <p:nvPr/>
        </p:nvGrpSpPr>
        <p:grpSpPr>
          <a:xfrm>
            <a:off x="899592" y="1975917"/>
            <a:ext cx="7344816" cy="4882083"/>
            <a:chOff x="899592" y="1975917"/>
            <a:chExt cx="7344816" cy="4882083"/>
          </a:xfrm>
        </p:grpSpPr>
        <p:pic>
          <p:nvPicPr>
            <p:cNvPr id="8194" name="Picture 2" descr="File:Polynices Eriphyle Louvre G442.jpg"/>
            <p:cNvPicPr>
              <a:picLocks noChangeAspect="1" noChangeArrowheads="1"/>
            </p:cNvPicPr>
            <p:nvPr/>
          </p:nvPicPr>
          <p:blipFill rotWithShape="1">
            <a:blip r:embed="rId2">
              <a:extLst>
                <a:ext uri="{28A0092B-C50C-407E-A947-70E740481C1C}">
                  <a14:useLocalDpi xmlns:a14="http://schemas.microsoft.com/office/drawing/2010/main" val="0"/>
                </a:ext>
              </a:extLst>
            </a:blip>
            <a:srcRect b="44820"/>
            <a:stretch/>
          </p:blipFill>
          <p:spPr bwMode="auto">
            <a:xfrm>
              <a:off x="899592" y="1975917"/>
              <a:ext cx="7344816" cy="48634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649763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6205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332656"/>
            <a:ext cx="7467600" cy="2044824"/>
          </a:xfrm>
        </p:spPr>
        <p:txBody>
          <a:bodyPr/>
          <a:lstStyle/>
          <a:p>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was killed, indeed, but until his death he thought the man attacked him was a stranger. He never knew that in his death he had verified Apollo’s truth.</a:t>
            </a:r>
            <a:endParaRPr lang="zh-TW" alt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0"/>
            <a:ext cx="7467600" cy="1124744"/>
          </a:xfrm>
        </p:spPr>
        <p:txBody>
          <a:bodyPr/>
          <a:lstStyle/>
          <a:p>
            <a:r>
              <a:rPr lang="en-US" altLang="zh-TW" dirty="0" smtClean="0"/>
              <a:t> </a:t>
            </a:r>
            <a:r>
              <a:rPr lang="en-US" altLang="zh-TW" dirty="0" smtClean="0">
                <a:latin typeface="Times New Roman" pitchFamily="18" charset="0"/>
                <a:cs typeface="Times New Roman" pitchFamily="18" charset="0"/>
              </a:rPr>
              <a:t>Discussion Questions</a:t>
            </a:r>
            <a:endParaRPr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a:xfrm>
            <a:off x="539552" y="1124745"/>
            <a:ext cx="7272808" cy="5733255"/>
          </a:xfrm>
        </p:spPr>
        <p:txBody>
          <a:bodyPr/>
          <a:lstStyle/>
          <a:p>
            <a:r>
              <a:rPr lang="en-US" altLang="zh-TW" dirty="0" smtClean="0">
                <a:latin typeface="Times New Roman" pitchFamily="18" charset="0"/>
                <a:cs typeface="Times New Roman" pitchFamily="18" charset="0"/>
              </a:rPr>
              <a:t>In this chapter, Theseus said : </a:t>
            </a:r>
          </a:p>
          <a:p>
            <a:pPr marL="36576" indent="0">
              <a:buNone/>
            </a:pPr>
            <a:r>
              <a:rPr lang="en-US" altLang="zh-TW" dirty="0" smtClean="0">
                <a:latin typeface="Times New Roman" pitchFamily="18" charset="0"/>
                <a:cs typeface="Times New Roman" pitchFamily="18" charset="0"/>
              </a:rPr>
              <a:t/>
            </a:r>
            <a:br>
              <a:rPr lang="en-US" altLang="zh-TW" dirty="0" smtClean="0">
                <a:latin typeface="Times New Roman" pitchFamily="18" charset="0"/>
                <a:cs typeface="Times New Roman" pitchFamily="18" charset="0"/>
              </a:rPr>
            </a:br>
            <a:r>
              <a:rPr lang="en-US" altLang="zh-TW" i="1" dirty="0" smtClean="0">
                <a:latin typeface="Times New Roman" pitchFamily="18" charset="0"/>
                <a:cs typeface="Times New Roman" pitchFamily="18" charset="0"/>
              </a:rPr>
              <a:t>“ We hold there is no worse enemy to a state than he who keeps the law in his own hands. </a:t>
            </a:r>
            <a:r>
              <a:rPr lang="en-US" altLang="zh-TW" dirty="0" smtClean="0">
                <a:latin typeface="Times New Roman" pitchFamily="18" charset="0"/>
                <a:cs typeface="Times New Roman" pitchFamily="18" charset="0"/>
              </a:rPr>
              <a:t>“</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Do you agree or disagree with him? </a:t>
            </a:r>
          </a:p>
          <a:p>
            <a:pPr marL="36576" indent="0">
              <a:buNone/>
            </a:pPr>
            <a:r>
              <a:rPr lang="en-US" altLang="zh-TW" dirty="0">
                <a:latin typeface="Times New Roman" pitchFamily="18" charset="0"/>
                <a:cs typeface="Times New Roman" pitchFamily="18" charset="0"/>
              </a:rPr>
              <a:t> </a:t>
            </a:r>
            <a:r>
              <a:rPr lang="en-US" altLang="zh-TW" dirty="0" smtClean="0">
                <a:latin typeface="Times New Roman" pitchFamily="18" charset="0"/>
                <a:cs typeface="Times New Roman" pitchFamily="18" charset="0"/>
              </a:rPr>
              <a:t>   Do you think your country is a role model of “democratic country”? Take some examples to illustrate your ideas.</a:t>
            </a:r>
          </a:p>
          <a:p>
            <a:endParaRPr lang="en-US" altLang="zh-TW" dirty="0"/>
          </a:p>
          <a:p>
            <a:endParaRPr lang="en-US" altLang="zh-TW" dirty="0" smtClean="0"/>
          </a:p>
        </p:txBody>
      </p:sp>
    </p:spTree>
    <p:extLst>
      <p:ext uri="{BB962C8B-B14F-4D97-AF65-F5344CB8AC3E}">
        <p14:creationId xmlns:p14="http://schemas.microsoft.com/office/powerpoint/2010/main" val="3518068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288001687"/>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Gustave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Moreau (1826–1898)</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3"/>
                        </a:rPr>
                        <a:t>http://www.flickr.com/photos/sebastiagiralt/3225219490/</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Loicwood</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4"/>
                        </a:rPr>
                        <a:t>http://commons.wikimedia.org/wiki/File:Oedipe_enfant.JPG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François-Xavier Fabre (1766–1837)</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5"/>
                        </a:rPr>
                        <a:t>http://commons.wikimedia.org/wiki/File:Fran%C3%A7ois-Xavier_Fabre_-_Oedipus_and_the_Sphinx.jpg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Manly Palmer Hall</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6"/>
                        </a:rPr>
                        <a:t>http://commons.wikimedia.org/wiki/File:The_Secret_Teaching_of_All_Ages_-_Chapter_6_-_Sphinx.jpg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fr-FR" altLang="zh-TW" sz="1200" b="0" kern="1200" dirty="0" smtClean="0">
                          <a:solidFill>
                            <a:schemeClr val="dk1"/>
                          </a:solidFill>
                          <a:latin typeface="Times New Roman" panose="02020603050405020304" pitchFamily="18" charset="0"/>
                          <a:ea typeface="+mn-ea"/>
                          <a:cs typeface="Times New Roman" panose="02020603050405020304" pitchFamily="18" charset="0"/>
                        </a:rPr>
                        <a:t>Jean Auguste Dominique Ingres (1780–1867)</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7"/>
                        </a:rPr>
                        <a:t>http://commons.wikimedia.org/wiki/File:Jean-Auguste-Dominique_Ingres_-_Oedipus_and_the_Sphinx_-_Walters_379.jpg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Odilon</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Redon (1840–1916)</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8"/>
                        </a:rPr>
                        <a:t>http://commons.wikimedia.org/wiki/File:Redon_mystical-knight.jpg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3" y="50131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4667" y="14124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descr="File:Oedipe enfant.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8258" y="2115671"/>
            <a:ext cx="48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圖片 103" descr="icon_by-sa.tiff">
            <a:hlinkClick r:id="rId12"/>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04954" y="238491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descr="File:Gustave Moreau 005.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2045" y="1209207"/>
            <a:ext cx="3666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le:François-Xavier Fabre - Oedipus and the Sphinx.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6652" y="3033157"/>
            <a:ext cx="9632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ile:The Secret Teaching of All Ages - Chapter 6 - Sphinx.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98257" y="3926541"/>
            <a:ext cx="4356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ile:Jean-Auguste-Dominique Ingres - Oedipus and the Sphinx - Walters 379.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90681" y="4830949"/>
            <a:ext cx="601002"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ile:Redon mystical-knight.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12782" y="5749582"/>
            <a:ext cx="5568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412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33242613"/>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Wikipaintings.org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Gustave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Moreau</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3"/>
                        </a:rPr>
                        <a:t>http://www.wikipaintings.org/en/gustave-moreau/oedipus-the-wayfarer</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Albert Greiner sr. &amp;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jr.</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4"/>
                        </a:rPr>
                        <a:t>http://en.wikipedia.org/wiki/File:Oedipus.jpg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Frederic Leighton (1830–1896)</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5"/>
                        </a:rPr>
                        <a:t>http://en.wikipedia.org/wiki/File:Antigoneleigh.jpg</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Jean-Antoine-</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Théodore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Giroust</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(1753–1817)</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6"/>
                        </a:rPr>
                        <a:t>http://en.wikipedia.org/wiki/File:Giroust_-_Oedipus_At_Colonus.JPG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Xenophon</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7"/>
                        </a:rPr>
                        <a:t>http://en.wikipedia.org/wiki/File:Seven_against_Thebes_Getty_Villa_92.AE.86.jpg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Church, Alfred J., Rev</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8"/>
                        </a:rPr>
                        <a:t>http://en.wikipedia.org/wiki/File:Eteocles_and_Polynices_-_Project_Gutenberg_eText_14994.png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4667" y="14124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Oedipus the Wayfarer - Gustave Moreau"/>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0328" y="1192306"/>
            <a:ext cx="53856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File:Oedipus.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0328" y="2132856"/>
            <a:ext cx="54857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圖片 103" descr="icon_by-sa.tiff">
            <a:hlinkClick r:id="rId13"/>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04954" y="238491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File:Antigoneleigh.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4329" y="3033157"/>
            <a:ext cx="580568" cy="720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File:Giroust - Oedipus At Colonus.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3106" y="3915522"/>
            <a:ext cx="869215" cy="7200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File:Seven against Thebes Getty Villa 92.AE.86.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44469" y="4823011"/>
            <a:ext cx="54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圖片 103" descr="icon_by-sa.tiff">
            <a:hlinkClick r:id="rId13"/>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88862" y="5085184"/>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4" descr="File:Eteocles and Polynices - Project Gutenberg eText 1499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2735" y="5805264"/>
            <a:ext cx="1506977"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89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899945505"/>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Flickr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Tintern</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r>
                        <a:rPr lang="en-US" altLang="zh-TW" sz="1200" dirty="0" smtClean="0">
                          <a:latin typeface="Times New Roman" panose="02020603050405020304" pitchFamily="18" charset="0"/>
                          <a:cs typeface="Times New Roman" panose="02020603050405020304" pitchFamily="18" charset="0"/>
                          <a:hlinkClick r:id="rId3"/>
                        </a:rPr>
                        <a:t>http://www.flickr.com/photos/peterstewart/736926009/</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Author Unknown</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4"/>
                        </a:rPr>
                        <a:t>http://commons.wikimedia.org/wiki/File:Antigone_And_The_Body_Of_Polynices_-_Project_Gutenberg_eText_14994.png</a:t>
                      </a:r>
                      <a:r>
                        <a:rPr lang="en-US" altLang="zh-TW" sz="1200" dirty="0" smtClean="0">
                          <a:latin typeface="Times New Roman" panose="02020603050405020304" pitchFamily="18" charset="0"/>
                          <a:cs typeface="Times New Roman" panose="02020603050405020304" pitchFamily="18" charset="0"/>
                        </a:rPr>
                        <a:t>/</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Author Unknown</a:t>
                      </a:r>
                    </a:p>
                    <a:p>
                      <a:r>
                        <a:rPr lang="en-US" altLang="zh-TW" sz="1200" dirty="0" smtClean="0">
                          <a:latin typeface="Times New Roman" panose="02020603050405020304" pitchFamily="18" charset="0"/>
                          <a:cs typeface="Times New Roman" panose="02020603050405020304" pitchFamily="18" charset="0"/>
                          <a:hlinkClick r:id="rId5"/>
                        </a:rPr>
                        <a:t>http://commons.wikimedia.org/wiki/File:Oedipus_And_The_Sphinx_-_Project_Gutenberg_eText_14994.png</a:t>
                      </a:r>
                      <a:r>
                        <a:rPr lang="en-US" altLang="zh-TW" sz="1200" dirty="0" smtClean="0">
                          <a:latin typeface="Times New Roman" panose="02020603050405020304" pitchFamily="18" charset="0"/>
                          <a:cs typeface="Times New Roman" panose="02020603050405020304" pitchFamily="18" charset="0"/>
                        </a:rPr>
                        <a:t>/</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Author Unknown</a:t>
                      </a:r>
                    </a:p>
                    <a:p>
                      <a:r>
                        <a:rPr lang="en-US" altLang="zh-TW" sz="1200" dirty="0" smtClean="0">
                          <a:latin typeface="Times New Roman" panose="02020603050405020304" pitchFamily="18" charset="0"/>
                          <a:cs typeface="Times New Roman" panose="02020603050405020304" pitchFamily="18" charset="0"/>
                          <a:hlinkClick r:id="rId6"/>
                        </a:rPr>
                        <a:t>http://commons.wikimedia.org/wiki/File:The_Oath_Of_The_Seven_Chiefs_-_Project_Gutenberg_eText_14994.png</a:t>
                      </a:r>
                      <a:r>
                        <a:rPr lang="en-US" altLang="zh-TW" sz="1200" dirty="0" smtClean="0">
                          <a:latin typeface="Times New Roman" panose="02020603050405020304" pitchFamily="18" charset="0"/>
                          <a:cs typeface="Times New Roman" panose="02020603050405020304" pitchFamily="18" charset="0"/>
                        </a:rPr>
                        <a:t>/</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Henry Fuseli (1741–1825)</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7"/>
                        </a:rPr>
                        <a:t>http://en.wikipedia.org/wiki/File:Johann_Heinrich_F%C3%BCssli_063.jpg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Mannheim Painter</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8"/>
                        </a:rPr>
                        <a:t>http://en.wikipedia.org/wiki/File:Polynices_Eriphyle_Louvre_G442.jpg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2013/10//18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3" y="50131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4667" y="23485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http://farm2.staticflickr.com/1240/736926009_63f60e177c_z.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8258" y="1215931"/>
            <a:ext cx="45675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圖片 104" descr="icon_by-nc.tiff">
            <a:hlinkClick r:id="rId12"/>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88862" y="1484784"/>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File:Antigone And The Body Of Polynices - Project Gutenberg eText 14994.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1857" y="2168738"/>
            <a:ext cx="1289552" cy="7200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File:Oedipus And The Sphinx - Project Gutenberg eText 14994.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6314" y="3033157"/>
            <a:ext cx="1100637"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File:The Oath Of The Seven Chiefs - Project Gutenberg eText 14994.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2094" y="3916735"/>
            <a:ext cx="1360629"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File:Johann Heinrich Füssli 063.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80328" y="4823012"/>
            <a:ext cx="4944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File:Polynices Eriphyle Louvre G442.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4728" y="5733336"/>
            <a:ext cx="60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9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332656"/>
            <a:ext cx="7467600" cy="4525963"/>
          </a:xfrm>
        </p:spPr>
        <p:txBody>
          <a:bodyPr/>
          <a:lstStyle/>
          <a:p>
            <a:r>
              <a:rPr lang="en-US" altLang="zh-TW" dirty="0" smtClean="0">
                <a:latin typeface="Times New Roman" pitchFamily="18" charset="0"/>
                <a:cs typeface="Times New Roman" pitchFamily="18" charset="0"/>
              </a:rPr>
              <a:t>Many years had passed since the baby had been left on the mountains. It was reported that a band of robbers had slain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and his attendants, all except for one, who brought the news to Thebes. The matter was not carefully investigated because there was another thing bothering the country --  the Sphinx. </a:t>
            </a:r>
            <a:endParaRPr lang="zh-TW" altLang="en-US" dirty="0">
              <a:latin typeface="Times New Roman" pitchFamily="18" charset="0"/>
              <a:cs typeface="Times New Roman" pitchFamily="18" charset="0"/>
            </a:endParaRPr>
          </a:p>
        </p:txBody>
      </p:sp>
      <p:sp>
        <p:nvSpPr>
          <p:cNvPr id="2" name="矩形 1"/>
          <p:cNvSpPr/>
          <p:nvPr/>
        </p:nvSpPr>
        <p:spPr>
          <a:xfrm>
            <a:off x="2286000" y="2967335"/>
            <a:ext cx="4572000" cy="369332"/>
          </a:xfrm>
          <a:prstGeom prst="rect">
            <a:avLst/>
          </a:prstGeom>
        </p:spPr>
        <p:txBody>
          <a:bodyPr>
            <a:spAutoFit/>
          </a:bodyPr>
          <a:lstStyle/>
          <a:p>
            <a:endParaRPr lang="zh-TW" altLang="en-US" dirty="0"/>
          </a:p>
        </p:txBody>
      </p:sp>
      <p:sp>
        <p:nvSpPr>
          <p:cNvPr id="5" name="矩形 4"/>
          <p:cNvSpPr/>
          <p:nvPr/>
        </p:nvSpPr>
        <p:spPr>
          <a:xfrm>
            <a:off x="4057328" y="5601618"/>
            <a:ext cx="4572000" cy="369332"/>
          </a:xfrm>
          <a:prstGeom prst="rect">
            <a:avLst/>
          </a:prstGeom>
        </p:spPr>
        <p:txBody>
          <a:bodyPr>
            <a:spAutoFit/>
          </a:bodyPr>
          <a:lstStyle/>
          <a:p>
            <a:endParaRPr lang="zh-TW" altLang="en-US" dirty="0"/>
          </a:p>
        </p:txBody>
      </p:sp>
      <p:grpSp>
        <p:nvGrpSpPr>
          <p:cNvPr id="4" name="群組 3"/>
          <p:cNvGrpSpPr/>
          <p:nvPr/>
        </p:nvGrpSpPr>
        <p:grpSpPr>
          <a:xfrm>
            <a:off x="2267744" y="3710334"/>
            <a:ext cx="4104456" cy="2963526"/>
            <a:chOff x="2267744" y="3710334"/>
            <a:chExt cx="4104456" cy="2963526"/>
          </a:xfrm>
        </p:grpSpPr>
        <p:pic>
          <p:nvPicPr>
            <p:cNvPr id="2050" name="Picture 2" descr="File:François-Xavier Fabre - Oedipus and the Sphinx.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270" t="11025" r="56095" b="49785"/>
            <a:stretch/>
          </p:blipFill>
          <p:spPr bwMode="auto">
            <a:xfrm>
              <a:off x="2267744" y="3710334"/>
              <a:ext cx="4104456" cy="29590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50" descr="Wiki publicDomain">
              <a:hlinkClick r:id="rId4"/>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7744" y="631349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群組 5"/>
          <p:cNvGrpSpPr/>
          <p:nvPr/>
        </p:nvGrpSpPr>
        <p:grpSpPr>
          <a:xfrm>
            <a:off x="6588224" y="3722474"/>
            <a:ext cx="1841644" cy="3018894"/>
            <a:chOff x="6858000" y="3588744"/>
            <a:chExt cx="1841644" cy="3018894"/>
          </a:xfrm>
        </p:grpSpPr>
        <p:pic>
          <p:nvPicPr>
            <p:cNvPr id="2052" name="Picture 4" descr="File:The Secret Teaching of All Ages - Chapter 6 - Sphinx.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213" y="3588744"/>
              <a:ext cx="1826431" cy="30188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50" descr="Wiki publicDomain">
              <a:hlinkClick r:id="rId4"/>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6237312"/>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188640"/>
            <a:ext cx="8460432" cy="4337323"/>
          </a:xfrm>
        </p:spPr>
        <p:txBody>
          <a:bodyPr/>
          <a:lstStyle/>
          <a:p>
            <a:r>
              <a:rPr lang="en-US" altLang="zh-TW" dirty="0" smtClean="0">
                <a:latin typeface="Times New Roman" pitchFamily="18" charset="0"/>
                <a:cs typeface="Times New Roman" pitchFamily="18" charset="0"/>
              </a:rPr>
              <a:t>The Sphinx lay in wait for the wayfarers along the roads to the city and whomever she caught she put a riddle to. Anyone who failed to answer would be eaten. No one could, and the horrid creature devoured man after man until Oedipus came.</a:t>
            </a:r>
            <a:endParaRPr lang="zh-TW" altLang="en-US" dirty="0">
              <a:latin typeface="Times New Roman" pitchFamily="18" charset="0"/>
              <a:cs typeface="Times New Roman" pitchFamily="18" charset="0"/>
            </a:endParaRPr>
          </a:p>
        </p:txBody>
      </p:sp>
      <p:sp>
        <p:nvSpPr>
          <p:cNvPr id="5" name="文字方塊 4"/>
          <p:cNvSpPr txBox="1"/>
          <p:nvPr/>
        </p:nvSpPr>
        <p:spPr>
          <a:xfrm>
            <a:off x="755576" y="6444044"/>
            <a:ext cx="3168352" cy="369332"/>
          </a:xfrm>
          <a:prstGeom prst="rect">
            <a:avLst/>
          </a:prstGeom>
          <a:noFill/>
        </p:spPr>
        <p:txBody>
          <a:bodyPr wrap="square" rtlCol="0">
            <a:spAutoFit/>
          </a:bodyPr>
          <a:lstStyle/>
          <a:p>
            <a:r>
              <a:rPr lang="en-US" altLang="zh-TW" dirty="0" smtClean="0">
                <a:solidFill>
                  <a:srgbClr val="FFFF00"/>
                </a:solidFill>
                <a:latin typeface="Times New Roman" pitchFamily="18" charset="0"/>
                <a:cs typeface="Times New Roman" pitchFamily="18" charset="0"/>
              </a:rPr>
              <a:t>Oedipus and the Sphinx</a:t>
            </a:r>
            <a:endParaRPr lang="zh-TW" altLang="en-US" dirty="0">
              <a:solidFill>
                <a:srgbClr val="FFFF00"/>
              </a:solidFill>
              <a:latin typeface="Times New Roman" pitchFamily="18" charset="0"/>
              <a:cs typeface="Times New Roman" pitchFamily="18" charset="0"/>
            </a:endParaRPr>
          </a:p>
        </p:txBody>
      </p:sp>
      <p:sp>
        <p:nvSpPr>
          <p:cNvPr id="4" name="矩形 3"/>
          <p:cNvSpPr/>
          <p:nvPr/>
        </p:nvSpPr>
        <p:spPr>
          <a:xfrm>
            <a:off x="330436" y="3010060"/>
            <a:ext cx="4572000" cy="369332"/>
          </a:xfrm>
          <a:prstGeom prst="rect">
            <a:avLst/>
          </a:prstGeom>
        </p:spPr>
        <p:txBody>
          <a:bodyPr>
            <a:spAutoFit/>
          </a:bodyPr>
          <a:lstStyle/>
          <a:p>
            <a:endParaRPr lang="zh-TW" altLang="en-US" dirty="0"/>
          </a:p>
        </p:txBody>
      </p:sp>
      <p:sp>
        <p:nvSpPr>
          <p:cNvPr id="6" name="矩形 5"/>
          <p:cNvSpPr/>
          <p:nvPr/>
        </p:nvSpPr>
        <p:spPr>
          <a:xfrm>
            <a:off x="4230216" y="5914146"/>
            <a:ext cx="4572000" cy="369332"/>
          </a:xfrm>
          <a:prstGeom prst="rect">
            <a:avLst/>
          </a:prstGeom>
        </p:spPr>
        <p:txBody>
          <a:bodyPr>
            <a:spAutoFit/>
          </a:bodyPr>
          <a:lstStyle/>
          <a:p>
            <a:endParaRPr lang="zh-TW" altLang="en-US" dirty="0"/>
          </a:p>
        </p:txBody>
      </p:sp>
      <p:grpSp>
        <p:nvGrpSpPr>
          <p:cNvPr id="2" name="群組 1"/>
          <p:cNvGrpSpPr/>
          <p:nvPr/>
        </p:nvGrpSpPr>
        <p:grpSpPr>
          <a:xfrm>
            <a:off x="827584" y="2556801"/>
            <a:ext cx="3196953" cy="3824527"/>
            <a:chOff x="151048" y="2412785"/>
            <a:chExt cx="3196953" cy="3824527"/>
          </a:xfrm>
        </p:grpSpPr>
        <p:pic>
          <p:nvPicPr>
            <p:cNvPr id="1028" name="Picture 4" descr="File:Jean-Auguste-Dominique Ingres - Oedipus and the Sphinx - Walters 379.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5575" y="2412785"/>
              <a:ext cx="3192426" cy="38245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50" descr="Wiki publicDomain">
              <a:hlinkClick r:id="rId4"/>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48" y="587694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群組 6"/>
          <p:cNvGrpSpPr/>
          <p:nvPr/>
        </p:nvGrpSpPr>
        <p:grpSpPr>
          <a:xfrm>
            <a:off x="4374232" y="2564904"/>
            <a:ext cx="3222104" cy="4169325"/>
            <a:chOff x="4230216" y="2641670"/>
            <a:chExt cx="3222104" cy="4169325"/>
          </a:xfrm>
        </p:grpSpPr>
        <p:pic>
          <p:nvPicPr>
            <p:cNvPr id="1030" name="Picture 6" descr="File:Redon mystical-knigh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216" y="2641670"/>
              <a:ext cx="3222104" cy="41665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50" descr="Wiki publicDomain">
              <a:hlinkClick r:id="rId4"/>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0216" y="6450632"/>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404664"/>
            <a:ext cx="8208912" cy="4525963"/>
          </a:xfrm>
        </p:spPr>
        <p:txBody>
          <a:bodyPr/>
          <a:lstStyle/>
          <a:p>
            <a:r>
              <a:rPr lang="en-US" altLang="zh-TW" dirty="0" smtClean="0">
                <a:latin typeface="Times New Roman" pitchFamily="18" charset="0"/>
                <a:cs typeface="Times New Roman" pitchFamily="18" charset="0"/>
              </a:rPr>
              <a:t>Oedipus banished himself from home, Corinth, for another Delphic oracle had declared that he was doomed to kill his father. (He was held to be the son of King </a:t>
            </a:r>
            <a:r>
              <a:rPr lang="en-US" altLang="zh-TW" dirty="0" err="1" smtClean="0">
                <a:latin typeface="Times New Roman" pitchFamily="18" charset="0"/>
                <a:cs typeface="Times New Roman" pitchFamily="18" charset="0"/>
              </a:rPr>
              <a:t>Polybus</a:t>
            </a:r>
            <a:r>
              <a:rPr lang="en-US" altLang="zh-TW" dirty="0" smtClean="0">
                <a:latin typeface="Times New Roman" pitchFamily="18" charset="0"/>
                <a:cs typeface="Times New Roman" pitchFamily="18" charset="0"/>
              </a:rPr>
              <a:t> in Corinth)</a:t>
            </a:r>
          </a:p>
          <a:p>
            <a:r>
              <a:rPr lang="en-US" altLang="zh-TW" dirty="0" smtClean="0">
                <a:latin typeface="Times New Roman" pitchFamily="18" charset="0"/>
                <a:cs typeface="Times New Roman" pitchFamily="18" charset="0"/>
              </a:rPr>
              <a:t>To prevent the oracle from realizing, Oedipus resolved not to see </a:t>
            </a:r>
            <a:r>
              <a:rPr lang="en-US" altLang="zh-TW" dirty="0" err="1" smtClean="0">
                <a:latin typeface="Times New Roman" pitchFamily="18" charset="0"/>
                <a:cs typeface="Times New Roman" pitchFamily="18" charset="0"/>
              </a:rPr>
              <a:t>Polybus</a:t>
            </a:r>
            <a:r>
              <a:rPr lang="en-US" altLang="zh-TW" dirty="0" smtClean="0">
                <a:latin typeface="Times New Roman" pitchFamily="18" charset="0"/>
                <a:cs typeface="Times New Roman" pitchFamily="18" charset="0"/>
              </a:rPr>
              <a:t> again. </a:t>
            </a:r>
          </a:p>
          <a:p>
            <a:r>
              <a:rPr lang="en-US" altLang="zh-TW" dirty="0" smtClean="0">
                <a:latin typeface="Times New Roman" pitchFamily="18" charset="0"/>
                <a:cs typeface="Times New Roman" pitchFamily="18" charset="0"/>
              </a:rPr>
              <a:t>As he wandered, he came to Thebes.</a:t>
            </a:r>
            <a:endParaRPr lang="zh-TW" alt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fontScale="90000"/>
          </a:bodyPr>
          <a:lstStyle/>
          <a:p>
            <a:r>
              <a:rPr lang="en-US" altLang="zh-TW" dirty="0" smtClean="0">
                <a:latin typeface="Times New Roman" pitchFamily="18" charset="0"/>
                <a:cs typeface="Times New Roman" pitchFamily="18" charset="0"/>
              </a:rPr>
              <a:t>Oedipus answered the Sphinx’s question…</a:t>
            </a:r>
            <a:endParaRPr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a:xfrm>
            <a:off x="251520" y="1600200"/>
            <a:ext cx="5616624" cy="4525963"/>
          </a:xfrm>
        </p:spPr>
        <p:txBody>
          <a:bodyPr/>
          <a:lstStyle/>
          <a:p>
            <a:r>
              <a:rPr lang="en-US" altLang="zh-TW" dirty="0" smtClean="0">
                <a:latin typeface="Times New Roman" pitchFamily="18" charset="0"/>
                <a:cs typeface="Times New Roman" pitchFamily="18" charset="0"/>
              </a:rPr>
              <a:t>What creature goes on four feet in the morning, on two at noonday, on three in the evening?</a:t>
            </a:r>
          </a:p>
          <a:p>
            <a:r>
              <a:rPr lang="en-US" altLang="zh-TW" dirty="0" smtClean="0">
                <a:latin typeface="Times New Roman" pitchFamily="18" charset="0"/>
                <a:cs typeface="Times New Roman" pitchFamily="18" charset="0"/>
              </a:rPr>
              <a:t>“Man,” answered Oedipus. </a:t>
            </a:r>
          </a:p>
          <a:p>
            <a:r>
              <a:rPr lang="en-US" altLang="zh-TW" dirty="0" smtClean="0">
                <a:latin typeface="Times New Roman" pitchFamily="18" charset="0"/>
                <a:cs typeface="Times New Roman" pitchFamily="18" charset="0"/>
              </a:rPr>
              <a:t>The Sphinx killed herself and the Thebans were saved.</a:t>
            </a:r>
            <a:endParaRPr lang="zh-TW" altLang="en-US" dirty="0">
              <a:latin typeface="Times New Roman" pitchFamily="18" charset="0"/>
              <a:cs typeface="Times New Roman" pitchFamily="18" charset="0"/>
            </a:endParaRPr>
          </a:p>
        </p:txBody>
      </p:sp>
      <p:sp>
        <p:nvSpPr>
          <p:cNvPr id="4" name="矩形 3"/>
          <p:cNvSpPr/>
          <p:nvPr/>
        </p:nvSpPr>
        <p:spPr>
          <a:xfrm>
            <a:off x="2899309" y="5864767"/>
            <a:ext cx="4572000" cy="369332"/>
          </a:xfrm>
          <a:prstGeom prst="rect">
            <a:avLst/>
          </a:prstGeom>
        </p:spPr>
        <p:txBody>
          <a:bodyPr>
            <a:spAutoFit/>
          </a:bodyPr>
          <a:lstStyle/>
          <a:p>
            <a:endParaRPr lang="zh-TW" altLang="en-US" dirty="0"/>
          </a:p>
        </p:txBody>
      </p:sp>
      <p:grpSp>
        <p:nvGrpSpPr>
          <p:cNvPr id="5" name="群組 4"/>
          <p:cNvGrpSpPr/>
          <p:nvPr/>
        </p:nvGrpSpPr>
        <p:grpSpPr>
          <a:xfrm>
            <a:off x="6116833" y="1624772"/>
            <a:ext cx="2919663" cy="4540532"/>
            <a:chOff x="6011477" y="1624772"/>
            <a:chExt cx="2919663" cy="4540532"/>
          </a:xfrm>
        </p:grpSpPr>
        <p:pic>
          <p:nvPicPr>
            <p:cNvPr id="9222" name="Picture 6" descr="http://uploads3.wikipaintings.org/images/gustave-moreau/oedipus-the-wayfarer.jpg!HD.jpg"/>
            <p:cNvPicPr>
              <a:picLocks noChangeAspect="1" noChangeArrowheads="1"/>
            </p:cNvPicPr>
            <p:nvPr/>
          </p:nvPicPr>
          <p:blipFill rotWithShape="1">
            <a:blip r:embed="rId2">
              <a:extLst>
                <a:ext uri="{28A0092B-C50C-407E-A947-70E740481C1C}">
                  <a14:useLocalDpi xmlns:a14="http://schemas.microsoft.com/office/drawing/2010/main" val="0"/>
                </a:ext>
              </a:extLst>
            </a:blip>
            <a:srcRect l="34012" t="18526" r="20141" b="28117"/>
            <a:stretch/>
          </p:blipFill>
          <p:spPr bwMode="auto">
            <a:xfrm>
              <a:off x="6011477" y="1624772"/>
              <a:ext cx="2919663" cy="45405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1477" y="580494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32656"/>
            <a:ext cx="7467600" cy="5793507"/>
          </a:xfrm>
        </p:spPr>
        <p:txBody>
          <a:bodyPr/>
          <a:lstStyle/>
          <a:p>
            <a:r>
              <a:rPr lang="en-US" altLang="zh-TW" dirty="0" smtClean="0">
                <a:latin typeface="Times New Roman" pitchFamily="18" charset="0"/>
                <a:cs typeface="Times New Roman" pitchFamily="18" charset="0"/>
              </a:rPr>
              <a:t>The grateful citizens made Oedipus the King of Thebes, and he married the dead King’s wife, </a:t>
            </a:r>
            <a:r>
              <a:rPr lang="en-US" altLang="zh-TW" dirty="0" err="1" smtClean="0">
                <a:latin typeface="Times New Roman" pitchFamily="18" charset="0"/>
                <a:cs typeface="Times New Roman" pitchFamily="18" charset="0"/>
              </a:rPr>
              <a:t>Jocasta</a:t>
            </a:r>
            <a:r>
              <a:rPr lang="en-US" altLang="zh-TW" dirty="0" smtClean="0">
                <a:latin typeface="Times New Roman" pitchFamily="18" charset="0"/>
                <a:cs typeface="Times New Roman" pitchFamily="18" charset="0"/>
              </a:rPr>
              <a:t>. </a:t>
            </a:r>
          </a:p>
          <a:p>
            <a:r>
              <a:rPr lang="en-US" altLang="zh-TW" dirty="0" smtClean="0">
                <a:latin typeface="Times New Roman" pitchFamily="18" charset="0"/>
                <a:cs typeface="Times New Roman" pitchFamily="18" charset="0"/>
              </a:rPr>
              <a:t>Years later, Thebes was visited by a terrible plague. </a:t>
            </a:r>
          </a:p>
          <a:p>
            <a:r>
              <a:rPr lang="en-US" altLang="zh-TW" dirty="0" err="1" smtClean="0">
                <a:latin typeface="Times New Roman" pitchFamily="18" charset="0"/>
                <a:cs typeface="Times New Roman" pitchFamily="18" charset="0"/>
              </a:rPr>
              <a:t>Creon</a:t>
            </a:r>
            <a:r>
              <a:rPr lang="en-US" altLang="zh-TW" dirty="0" smtClean="0">
                <a:latin typeface="Times New Roman" pitchFamily="18" charset="0"/>
                <a:cs typeface="Times New Roman" pitchFamily="18" charset="0"/>
              </a:rPr>
              <a:t> (</a:t>
            </a:r>
            <a:r>
              <a:rPr lang="en-US" altLang="zh-TW" dirty="0" err="1" smtClean="0">
                <a:latin typeface="Times New Roman" pitchFamily="18" charset="0"/>
                <a:cs typeface="Times New Roman" pitchFamily="18" charset="0"/>
              </a:rPr>
              <a:t>Jocasta’s</a:t>
            </a:r>
            <a:r>
              <a:rPr lang="en-US" altLang="zh-TW" dirty="0" smtClean="0">
                <a:latin typeface="Times New Roman" pitchFamily="18" charset="0"/>
                <a:cs typeface="Times New Roman" pitchFamily="18" charset="0"/>
              </a:rPr>
              <a:t> brother) brought the oracle from Apollo, declaring that the plague would not cease until the murderer of King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got punished. </a:t>
            </a:r>
            <a:endParaRPr lang="zh-TW" alt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1520" y="188640"/>
            <a:ext cx="5472608" cy="6192688"/>
          </a:xfrm>
        </p:spPr>
        <p:txBody>
          <a:bodyPr>
            <a:normAutofit/>
          </a:bodyPr>
          <a:lstStyle/>
          <a:p>
            <a:r>
              <a:rPr lang="en-US" altLang="zh-TW" dirty="0" smtClean="0">
                <a:latin typeface="Times New Roman" pitchFamily="18" charset="0"/>
                <a:cs typeface="Times New Roman" pitchFamily="18" charset="0"/>
              </a:rPr>
              <a:t>Investigation began, it was revealed in the end that Oedipus was the one who had unknowingly killed his father </a:t>
            </a:r>
            <a:r>
              <a:rPr lang="en-US" altLang="zh-TW" dirty="0" err="1" smtClean="0">
                <a:latin typeface="Times New Roman" pitchFamily="18" charset="0"/>
                <a:cs typeface="Times New Roman" pitchFamily="18" charset="0"/>
              </a:rPr>
              <a:t>Laius</a:t>
            </a:r>
            <a:r>
              <a:rPr lang="en-US" altLang="zh-TW" dirty="0" smtClean="0">
                <a:latin typeface="Times New Roman" pitchFamily="18" charset="0"/>
                <a:cs typeface="Times New Roman" pitchFamily="18" charset="0"/>
              </a:rPr>
              <a:t> and married his own mother, </a:t>
            </a:r>
            <a:r>
              <a:rPr lang="en-US" altLang="zh-TW" dirty="0" err="1" smtClean="0">
                <a:latin typeface="Times New Roman" pitchFamily="18" charset="0"/>
                <a:cs typeface="Times New Roman" pitchFamily="18" charset="0"/>
              </a:rPr>
              <a:t>Jocasta</a:t>
            </a:r>
            <a:r>
              <a:rPr lang="en-US" altLang="zh-TW" dirty="0" smtClean="0">
                <a:latin typeface="Times New Roman" pitchFamily="18" charset="0"/>
                <a:cs typeface="Times New Roman" pitchFamily="18" charset="0"/>
              </a:rPr>
              <a:t>.</a:t>
            </a:r>
          </a:p>
          <a:p>
            <a:r>
              <a:rPr lang="en-US" altLang="zh-TW" dirty="0" err="1" smtClean="0">
                <a:latin typeface="Times New Roman" pitchFamily="18" charset="0"/>
                <a:cs typeface="Times New Roman" pitchFamily="18" charset="0"/>
              </a:rPr>
              <a:t>Jocasta</a:t>
            </a:r>
            <a:r>
              <a:rPr lang="en-US" altLang="zh-TW" dirty="0" smtClean="0">
                <a:latin typeface="Times New Roman" pitchFamily="18" charset="0"/>
                <a:cs typeface="Times New Roman" pitchFamily="18" charset="0"/>
              </a:rPr>
              <a:t> realized the fact first and then Oedipus.</a:t>
            </a:r>
          </a:p>
          <a:p>
            <a:r>
              <a:rPr lang="en-US" altLang="zh-TW" dirty="0" err="1" smtClean="0">
                <a:latin typeface="Times New Roman" pitchFamily="18" charset="0"/>
                <a:cs typeface="Times New Roman" pitchFamily="18" charset="0"/>
              </a:rPr>
              <a:t>Jocasta</a:t>
            </a:r>
            <a:r>
              <a:rPr lang="en-US" altLang="zh-TW" dirty="0" smtClean="0">
                <a:latin typeface="Times New Roman" pitchFamily="18" charset="0"/>
                <a:cs typeface="Times New Roman" pitchFamily="18" charset="0"/>
              </a:rPr>
              <a:t> committed suicide. When Oedipus found her dead in the chamber, he stabbed his own eyes.</a:t>
            </a:r>
            <a:endParaRPr lang="zh-TW" altLang="en-US" dirty="0">
              <a:latin typeface="Times New Roman" pitchFamily="18" charset="0"/>
              <a:cs typeface="Times New Roman" pitchFamily="18" charset="0"/>
            </a:endParaRPr>
          </a:p>
        </p:txBody>
      </p:sp>
      <p:grpSp>
        <p:nvGrpSpPr>
          <p:cNvPr id="6" name="群組 5"/>
          <p:cNvGrpSpPr/>
          <p:nvPr/>
        </p:nvGrpSpPr>
        <p:grpSpPr>
          <a:xfrm>
            <a:off x="5648257" y="1006551"/>
            <a:ext cx="3316231" cy="4366665"/>
            <a:chOff x="5648257" y="2256456"/>
            <a:chExt cx="3316231" cy="4366665"/>
          </a:xfrm>
        </p:grpSpPr>
        <p:pic>
          <p:nvPicPr>
            <p:cNvPr id="3074" name="Picture 2" descr="File:Oedip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257" y="2256456"/>
              <a:ext cx="3316231" cy="4352553"/>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8257" y="6357009"/>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335862" y="6346122"/>
              <a:ext cx="2257862"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Albert Greiner sr. &amp; </a:t>
              </a:r>
              <a:r>
                <a:rPr lang="en-US" altLang="zh-TW" sz="1200" dirty="0" err="1">
                  <a:solidFill>
                    <a:schemeClr val="dk1"/>
                  </a:solidFill>
                  <a:latin typeface="Times New Roman" panose="02020603050405020304" pitchFamily="18" charset="0"/>
                  <a:cs typeface="Times New Roman" panose="02020603050405020304" pitchFamily="18" charset="0"/>
                </a:rPr>
                <a:t>jr.</a:t>
              </a:r>
              <a:endParaRPr lang="en-US" altLang="zh-TW" sz="1200" dirty="0">
                <a:solidFill>
                  <a:schemeClr val="dk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科技">
  <a:themeElements>
    <a:clrScheme name="科技">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科技">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科技">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646</TotalTime>
  <Words>1431</Words>
  <Application>Microsoft Office PowerPoint</Application>
  <PresentationFormat>如螢幕大小 (4:3)</PresentationFormat>
  <Paragraphs>155</Paragraphs>
  <Slides>33</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33</vt:i4>
      </vt:variant>
    </vt:vector>
  </HeadingPairs>
  <TitlesOfParts>
    <vt:vector size="42" baseType="lpstr">
      <vt:lpstr>微軟正黑體</vt:lpstr>
      <vt:lpstr>新細明體</vt:lpstr>
      <vt:lpstr>標楷體</vt:lpstr>
      <vt:lpstr>Arial</vt:lpstr>
      <vt:lpstr>Calibri</vt:lpstr>
      <vt:lpstr>Franklin Gothic Book</vt:lpstr>
      <vt:lpstr>Times New Roman</vt:lpstr>
      <vt:lpstr>Wingdings 2</vt:lpstr>
      <vt:lpstr>科技</vt:lpstr>
      <vt:lpstr>PowerPoint 簡報</vt:lpstr>
      <vt:lpstr>PowerPoint 簡報</vt:lpstr>
      <vt:lpstr>PowerPoint 簡報</vt:lpstr>
      <vt:lpstr>PowerPoint 簡報</vt:lpstr>
      <vt:lpstr>PowerPoint 簡報</vt:lpstr>
      <vt:lpstr>PowerPoint 簡報</vt:lpstr>
      <vt:lpstr>Oedipus answered the Sphinx’s question…</vt:lpstr>
      <vt:lpstr>PowerPoint 簡報</vt:lpstr>
      <vt:lpstr>PowerPoint 簡報</vt:lpstr>
      <vt:lpstr>Antigone</vt:lpstr>
      <vt:lpstr> </vt:lpstr>
      <vt:lpstr> </vt:lpstr>
      <vt:lpstr> </vt:lpstr>
      <vt:lpstr> </vt:lpstr>
      <vt:lpstr> </vt:lpstr>
      <vt:lpstr> </vt:lpstr>
      <vt:lpstr> </vt:lpstr>
      <vt:lpstr> </vt:lpstr>
      <vt:lpstr> </vt:lpstr>
      <vt:lpstr> </vt:lpstr>
      <vt:lpstr>The Seven Against Thebes</vt:lpstr>
      <vt:lpstr> </vt:lpstr>
      <vt:lpstr> </vt:lpstr>
      <vt:lpstr> </vt:lpstr>
      <vt:lpstr> </vt:lpstr>
      <vt:lpstr> </vt:lpstr>
      <vt:lpstr> </vt:lpstr>
      <vt:lpstr> </vt:lpstr>
      <vt:lpstr> </vt:lpstr>
      <vt:lpstr> Discussion Questions</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Oedipus</dc:title>
  <dc:creator>Jean</dc:creator>
  <cp:lastModifiedBy>Paul</cp:lastModifiedBy>
  <cp:revision>48</cp:revision>
  <dcterms:created xsi:type="dcterms:W3CDTF">2013-08-04T17:16:37Z</dcterms:created>
  <dcterms:modified xsi:type="dcterms:W3CDTF">2015-03-19T07:34:49Z</dcterms:modified>
</cp:coreProperties>
</file>