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69" r:id="rId4"/>
    <p:sldId id="257" r:id="rId5"/>
    <p:sldId id="259" r:id="rId6"/>
    <p:sldId id="260" r:id="rId7"/>
    <p:sldId id="261" r:id="rId8"/>
    <p:sldId id="262" r:id="rId9"/>
    <p:sldId id="263" r:id="rId10"/>
    <p:sldId id="264" r:id="rId11"/>
    <p:sldId id="265" r:id="rId12"/>
    <p:sldId id="266" r:id="rId13"/>
    <p:sldId id="267" r:id="rId14"/>
    <p:sldId id="268" r:id="rId15"/>
    <p:sldId id="271" r:id="rId16"/>
    <p:sldId id="272" r:id="rId17"/>
    <p:sldId id="270" r:id="rId18"/>
    <p:sldId id="273" r:id="rId19"/>
    <p:sldId id="274" r:id="rId20"/>
    <p:sldId id="275" r:id="rId21"/>
    <p:sldId id="276" r:id="rId22"/>
    <p:sldId id="280" r:id="rId23"/>
    <p:sldId id="281" r:id="rId24"/>
    <p:sldId id="282" r:id="rId25"/>
    <p:sldId id="278" r:id="rId26"/>
    <p:sldId id="279" r:id="rId27"/>
    <p:sldId id="283" r:id="rId28"/>
    <p:sldId id="284" r:id="rId29"/>
    <p:sldId id="285" r:id="rId30"/>
    <p:sldId id="286" r:id="rId31"/>
    <p:sldId id="288" r:id="rId32"/>
    <p:sldId id="289" r:id="rId33"/>
    <p:sldId id="290" r:id="rId34"/>
    <p:sldId id="291" r:id="rId35"/>
    <p:sldId id="292"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F10198-BB84-43F9-BE60-A4A7BE999FFE}" type="datetimeFigureOut">
              <a:rPr lang="zh-TW" altLang="en-US" smtClean="0"/>
              <a:t>2015/3/19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917F37-6EB3-48B3-9A28-E5605BAA491F}" type="slidenum">
              <a:rPr lang="zh-TW" altLang="en-US" smtClean="0"/>
              <a:t>‹#›</a:t>
            </a:fld>
            <a:endParaRPr lang="zh-TW" altLang="en-US"/>
          </a:p>
        </p:txBody>
      </p:sp>
    </p:spTree>
    <p:extLst>
      <p:ext uri="{BB962C8B-B14F-4D97-AF65-F5344CB8AC3E}">
        <p14:creationId xmlns:p14="http://schemas.microsoft.com/office/powerpoint/2010/main" val="2857785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97A8094-E2F7-4B28-90A3-D55065FB8988}" type="slidenum">
              <a:rPr lang="zh-TW" altLang="en-US" smtClean="0"/>
              <a:t>32</a:t>
            </a:fld>
            <a:endParaRPr lang="zh-TW" altLang="en-US"/>
          </a:p>
        </p:txBody>
      </p:sp>
    </p:spTree>
    <p:extLst>
      <p:ext uri="{BB962C8B-B14F-4D97-AF65-F5344CB8AC3E}">
        <p14:creationId xmlns:p14="http://schemas.microsoft.com/office/powerpoint/2010/main" val="309069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97A8094-E2F7-4B28-90A3-D55065FB8988}" type="slidenum">
              <a:rPr lang="zh-TW" altLang="en-US" smtClean="0"/>
              <a:t>33</a:t>
            </a:fld>
            <a:endParaRPr lang="zh-TW" altLang="en-US"/>
          </a:p>
        </p:txBody>
      </p:sp>
    </p:spTree>
    <p:extLst>
      <p:ext uri="{BB962C8B-B14F-4D97-AF65-F5344CB8AC3E}">
        <p14:creationId xmlns:p14="http://schemas.microsoft.com/office/powerpoint/2010/main" val="3090697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97A8094-E2F7-4B28-90A3-D55065FB8988}" type="slidenum">
              <a:rPr lang="zh-TW" altLang="en-US" smtClean="0"/>
              <a:t>34</a:t>
            </a:fld>
            <a:endParaRPr lang="zh-TW" altLang="en-US"/>
          </a:p>
        </p:txBody>
      </p:sp>
    </p:spTree>
    <p:extLst>
      <p:ext uri="{BB962C8B-B14F-4D97-AF65-F5344CB8AC3E}">
        <p14:creationId xmlns:p14="http://schemas.microsoft.com/office/powerpoint/2010/main" val="309069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97A8094-E2F7-4B28-90A3-D55065FB8988}" type="slidenum">
              <a:rPr lang="zh-TW" altLang="en-US" smtClean="0"/>
              <a:t>35</a:t>
            </a:fld>
            <a:endParaRPr lang="zh-TW" altLang="en-US"/>
          </a:p>
        </p:txBody>
      </p:sp>
    </p:spTree>
    <p:extLst>
      <p:ext uri="{BB962C8B-B14F-4D97-AF65-F5344CB8AC3E}">
        <p14:creationId xmlns:p14="http://schemas.microsoft.com/office/powerpoint/2010/main" val="309069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8" name="日期版面配置區 27"/>
          <p:cNvSpPr>
            <a:spLocks noGrp="1"/>
          </p:cNvSpPr>
          <p:nvPr>
            <p:ph type="dt" sz="half" idx="10"/>
          </p:nvPr>
        </p:nvSpPr>
        <p:spPr/>
        <p:txBody>
          <a:bodyPr/>
          <a:lstStyle>
            <a:extLst/>
          </a:lstStyle>
          <a:p>
            <a:fld id="{D545BFCE-BABA-4828-977F-C891E6A9E74B}" type="datetimeFigureOut">
              <a:rPr lang="zh-TW" altLang="en-US" smtClean="0"/>
              <a:pPr/>
              <a:t>2015/3/19</a:t>
            </a:fld>
            <a:endParaRPr lang="zh-TW" altLang="en-US"/>
          </a:p>
        </p:txBody>
      </p:sp>
      <p:sp>
        <p:nvSpPr>
          <p:cNvPr id="17" name="頁尾版面配置區 16"/>
          <p:cNvSpPr>
            <a:spLocks noGrp="1"/>
          </p:cNvSpPr>
          <p:nvPr>
            <p:ph type="ftr" sz="quarter" idx="11"/>
          </p:nvPr>
        </p:nvSpPr>
        <p:spPr/>
        <p:txBody>
          <a:bodyPr/>
          <a:lstStyle>
            <a:extLst/>
          </a:lstStyle>
          <a:p>
            <a:endParaRPr lang="zh-TW" altLang="en-US"/>
          </a:p>
        </p:txBody>
      </p:sp>
      <p:sp>
        <p:nvSpPr>
          <p:cNvPr id="29" name="投影片編號版面配置區 28"/>
          <p:cNvSpPr>
            <a:spLocks noGrp="1"/>
          </p:cNvSpPr>
          <p:nvPr>
            <p:ph type="sldNum" sz="quarter" idx="12"/>
          </p:nvPr>
        </p:nvSpPr>
        <p:spPr/>
        <p:txBody>
          <a:bodyPr/>
          <a:lstStyle>
            <a:extLst/>
          </a:lstStyle>
          <a:p>
            <a:fld id="{C7A3E6FC-FEF1-46C8-9376-3176DC1F741D}" type="slidenum">
              <a:rPr lang="zh-TW" altLang="en-US" smtClean="0"/>
              <a:pPr/>
              <a:t>‹#›</a:t>
            </a:fld>
            <a:endParaRPr lang="zh-TW" altLang="en-US"/>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標題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D545BFCE-BABA-4828-977F-C891E6A9E74B}" type="datetimeFigureOut">
              <a:rPr lang="zh-TW" altLang="en-US" smtClean="0"/>
              <a:pPr/>
              <a:t>2015/3/19</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C7A3E6FC-FEF1-46C8-9376-3176DC1F741D}"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981200" cy="5851525"/>
          </a:xfrm>
        </p:spPr>
        <p:txBody>
          <a:bodyPr vert="eaVert" anchor="ct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609600" y="274639"/>
            <a:ext cx="58674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D545BFCE-BABA-4828-977F-C891E6A9E74B}" type="datetimeFigureOut">
              <a:rPr lang="zh-TW" altLang="en-US" smtClean="0"/>
              <a:pPr/>
              <a:t>2015/3/19</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C7A3E6FC-FEF1-46C8-9376-3176DC1F741D}"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D545BFCE-BABA-4828-977F-C891E6A9E74B}" type="datetimeFigureOut">
              <a:rPr lang="zh-TW" altLang="en-US" smtClean="0"/>
              <a:pPr/>
              <a:t>2015/3/19</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C7A3E6FC-FEF1-46C8-9376-3176DC1F741D}"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14" name="手繪多邊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手繪多邊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手繪多邊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手繪多邊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手繪多邊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手繪多邊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手繪多邊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手繪多邊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手繪多邊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手繪多邊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手繪多邊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手繪多邊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手繪多邊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手繪多邊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手繪多邊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字版面配置區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D545BFCE-BABA-4828-977F-C891E6A9E74B}" type="datetimeFigureOut">
              <a:rPr lang="zh-TW" altLang="en-US" smtClean="0"/>
              <a:pPr/>
              <a:t>2015/3/19</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C7A3E6FC-FEF1-46C8-9376-3176DC1F741D}" type="slidenum">
              <a:rPr lang="zh-TW" altLang="en-US" smtClean="0"/>
              <a:pPr/>
              <a:t>‹#›</a:t>
            </a:fld>
            <a:endParaRPr lang="zh-TW" altLang="en-US"/>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TW" altLang="en-US" smtClean="0"/>
              <a:t>按一下以編輯母片標題樣式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512064"/>
            <a:ext cx="8229600" cy="9144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D545BFCE-BABA-4828-977F-C891E6A9E74B}" type="datetimeFigureOut">
              <a:rPr lang="zh-TW" altLang="en-US" smtClean="0"/>
              <a:pPr/>
              <a:t>2015/3/19</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C7A3E6FC-FEF1-46C8-9376-3176DC1F741D}"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504824" y="512064"/>
            <a:ext cx="7772400" cy="914400"/>
          </a:xfrm>
        </p:spPr>
        <p:txBody>
          <a:bodyPr anchor="t"/>
          <a:lstStyle>
            <a:lvl1pPr>
              <a:defRPr sz="400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D545BFCE-BABA-4828-977F-C891E6A9E74B}" type="datetimeFigureOut">
              <a:rPr lang="zh-TW" altLang="en-US" smtClean="0"/>
              <a:pPr/>
              <a:t>2015/3/19</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C7A3E6FC-FEF1-46C8-9376-3176DC1F741D}" type="slidenum">
              <a:rPr lang="zh-TW" altLang="en-US" smtClean="0"/>
              <a:pPr/>
              <a:t>‹#›</a:t>
            </a:fld>
            <a:endParaRPr lang="zh-TW" altLang="en-US"/>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914400" y="512064"/>
            <a:ext cx="7772400" cy="914400"/>
          </a:xfrm>
        </p:spPr>
        <p:txBody>
          <a:bodyPr/>
          <a:lstStyle>
            <a:lvl1pPr>
              <a:defRPr sz="4000" cap="none" baseline="0"/>
            </a:lvl1pPr>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D545BFCE-BABA-4828-977F-C891E6A9E74B}" type="datetimeFigureOut">
              <a:rPr lang="zh-TW" altLang="en-US" smtClean="0"/>
              <a:pPr/>
              <a:t>2015/3/19</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C7A3E6FC-FEF1-46C8-9376-3176DC1F741D}"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D545BFCE-BABA-4828-977F-C891E6A9E74B}" type="datetimeFigureOut">
              <a:rPr lang="zh-TW" altLang="en-US" smtClean="0"/>
              <a:pPr/>
              <a:t>2015/3/19</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C7A3E6FC-FEF1-46C8-9376-3176DC1F741D}"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273050"/>
            <a:ext cx="8229600" cy="1162050"/>
          </a:xfrm>
        </p:spPr>
        <p:txBody>
          <a:bodyPr anchor="ctr"/>
          <a:lstStyle>
            <a:lvl1pPr algn="l">
              <a:buNone/>
              <a:defRPr sz="3600" b="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D545BFCE-BABA-4828-977F-C891E6A9E74B}" type="datetimeFigureOut">
              <a:rPr lang="zh-TW" altLang="en-US" smtClean="0"/>
              <a:pPr/>
              <a:t>2015/3/19</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C7A3E6FC-FEF1-46C8-9376-3176DC1F741D}"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線接點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群組 9"/>
          <p:cNvGrpSpPr/>
          <p:nvPr/>
        </p:nvGrpSpPr>
        <p:grpSpPr>
          <a:xfrm rot="5400000">
            <a:off x="8514581" y="1219200"/>
            <a:ext cx="132763" cy="128466"/>
            <a:chOff x="6668087" y="1297746"/>
            <a:chExt cx="161840" cy="156602"/>
          </a:xfrm>
        </p:grpSpPr>
        <p:cxnSp>
          <p:nvCxnSpPr>
            <p:cNvPr id="15" name="直線接點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線接點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線接點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標題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grpSp>
        <p:nvGrpSpPr>
          <p:cNvPr id="14" name="群組 13"/>
          <p:cNvGrpSpPr/>
          <p:nvPr/>
        </p:nvGrpSpPr>
        <p:grpSpPr>
          <a:xfrm rot="5400000">
            <a:off x="8666981" y="1371600"/>
            <a:ext cx="132763" cy="128466"/>
            <a:chOff x="6668087" y="1297746"/>
            <a:chExt cx="161840" cy="156602"/>
          </a:xfrm>
        </p:grpSpPr>
        <p:cxnSp>
          <p:nvCxnSpPr>
            <p:cNvPr id="11" name="直線接點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線接點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線接點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群組 17"/>
          <p:cNvGrpSpPr/>
          <p:nvPr/>
        </p:nvGrpSpPr>
        <p:grpSpPr>
          <a:xfrm rot="5400000">
            <a:off x="8320088" y="1474763"/>
            <a:ext cx="132763" cy="128466"/>
            <a:chOff x="6668087" y="1297746"/>
            <a:chExt cx="161840" cy="156602"/>
          </a:xfrm>
        </p:grpSpPr>
        <p:cxnSp>
          <p:nvCxnSpPr>
            <p:cNvPr id="19" name="直線接點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接點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接點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版面配置區 4"/>
          <p:cNvSpPr>
            <a:spLocks noGrp="1"/>
          </p:cNvSpPr>
          <p:nvPr>
            <p:ph type="dt" sz="half" idx="10"/>
          </p:nvPr>
        </p:nvSpPr>
        <p:spPr>
          <a:xfrm>
            <a:off x="6477000" y="55499"/>
            <a:ext cx="2133600" cy="365125"/>
          </a:xfrm>
        </p:spPr>
        <p:txBody>
          <a:bodyPr/>
          <a:lstStyle>
            <a:extLst/>
          </a:lstStyle>
          <a:p>
            <a:fld id="{D545BFCE-BABA-4828-977F-C891E6A9E74B}" type="datetimeFigureOut">
              <a:rPr lang="zh-TW" altLang="en-US" smtClean="0"/>
              <a:pPr/>
              <a:t>2015/3/19</a:t>
            </a:fld>
            <a:endParaRPr lang="zh-TW" altLang="en-US"/>
          </a:p>
        </p:txBody>
      </p:sp>
      <p:sp>
        <p:nvSpPr>
          <p:cNvPr id="6" name="頁尾版面配置區 5"/>
          <p:cNvSpPr>
            <a:spLocks noGrp="1"/>
          </p:cNvSpPr>
          <p:nvPr>
            <p:ph type="ftr" sz="quarter" idx="11"/>
          </p:nvPr>
        </p:nvSpPr>
        <p:spPr>
          <a:xfrm>
            <a:off x="914400" y="55499"/>
            <a:ext cx="5562600" cy="365125"/>
          </a:xfrm>
        </p:spPr>
        <p:txBody>
          <a:bodyPr/>
          <a:lstStyle>
            <a:extLst/>
          </a:lstStyle>
          <a:p>
            <a:endParaRPr lang="zh-TW" altLang="en-US"/>
          </a:p>
        </p:txBody>
      </p:sp>
      <p:sp>
        <p:nvSpPr>
          <p:cNvPr id="7" name="投影片編號版面配置區 6"/>
          <p:cNvSpPr>
            <a:spLocks noGrp="1"/>
          </p:cNvSpPr>
          <p:nvPr>
            <p:ph type="sldNum" sz="quarter" idx="12"/>
          </p:nvPr>
        </p:nvSpPr>
        <p:spPr>
          <a:xfrm>
            <a:off x="8610600" y="55499"/>
            <a:ext cx="457200" cy="365125"/>
          </a:xfrm>
        </p:spPr>
        <p:txBody>
          <a:bodyPr/>
          <a:lstStyle>
            <a:extLst/>
          </a:lstStyle>
          <a:p>
            <a:fld id="{C7A3E6FC-FEF1-46C8-9376-3176DC1F741D}"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標題版面配置區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545BFCE-BABA-4828-977F-C891E6A9E74B}" type="datetimeFigureOut">
              <a:rPr lang="zh-TW" altLang="en-US" smtClean="0"/>
              <a:pPr/>
              <a:t>2015/3/19</a:t>
            </a:fld>
            <a:endParaRPr lang="zh-TW" altLang="en-US"/>
          </a:p>
        </p:txBody>
      </p:sp>
      <p:sp>
        <p:nvSpPr>
          <p:cNvPr id="3" name="頁尾版面配置區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TW" altLang="en-US"/>
          </a:p>
        </p:txBody>
      </p:sp>
      <p:sp>
        <p:nvSpPr>
          <p:cNvPr id="23" name="投影片編號版面配置區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7A3E6FC-FEF1-46C8-9376-3176DC1F741D}" type="slidenum">
              <a:rPr lang="zh-TW" altLang="en-US" smtClean="0"/>
              <a:pPr/>
              <a:t>‹#›</a:t>
            </a:fld>
            <a:endParaRPr lang="zh-TW" altLang="en-US"/>
          </a:p>
        </p:txBody>
      </p:sp>
      <p:pic>
        <p:nvPicPr>
          <p:cNvPr id="18" name="Picture 5" descr="C:\Users\User\Desktop\En全國通識網LOGO_0704.png"/>
          <p:cNvPicPr>
            <a:picLocks noChangeAspect="1" noChangeArrowheads="1"/>
          </p:cNvPicPr>
          <p:nvPr userDrawn="1"/>
        </p:nvPicPr>
        <p:blipFill>
          <a:blip r:embed="rId13" cstate="print"/>
          <a:srcRect/>
          <a:stretch>
            <a:fillRect/>
          </a:stretch>
        </p:blipFill>
        <p:spPr bwMode="auto">
          <a:xfrm>
            <a:off x="7812360" y="5913376"/>
            <a:ext cx="1259579" cy="900000"/>
          </a:xfrm>
          <a:prstGeom prst="rect">
            <a:avLst/>
          </a:prstGeom>
          <a:noFill/>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nc-sa/3.0/tw/deed.en"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sa/2.5/tw/deed.en"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licenses/by-sa/3.0/deed.en"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3.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hyperlink" Target="http://creativecommons.org/licenses/by-sa/3.0/deed.en" TargetMode="Externa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hyperlink" Target="http://creativecommons.org/licenses/by/2.5/deed.en" TargetMode="External"/><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commons.wikimedia.org/wiki/File:Jacques-Louis_David-_Andromache_Mourning_Hector.JPG" TargetMode="External"/><Relationship Id="rId13" Type="http://schemas.openxmlformats.org/officeDocument/2006/relationships/image" Target="../media/image32.jpeg"/><Relationship Id="rId18" Type="http://schemas.openxmlformats.org/officeDocument/2006/relationships/image" Target="../media/image35.jpeg"/><Relationship Id="rId3" Type="http://schemas.openxmlformats.org/officeDocument/2006/relationships/hyperlink" Target="http://commons.wikimedia.org/wiki/File:Aeneas_and_Turnus.jpg" TargetMode="External"/><Relationship Id="rId7" Type="http://schemas.openxmlformats.org/officeDocument/2006/relationships/hyperlink" Target="http://commons.wikimedia.org/wiki/File:PERRIER-Francois-Aeneas-and-his-Companions-Fighting-the-Harpies.jpg?uselang=zh-tw" TargetMode="External"/><Relationship Id="rId12" Type="http://schemas.openxmlformats.org/officeDocument/2006/relationships/image" Target="../media/image31.jpeg"/><Relationship Id="rId17" Type="http://schemas.openxmlformats.org/officeDocument/2006/relationships/image" Target="../media/image34.jpeg"/><Relationship Id="rId2" Type="http://schemas.openxmlformats.org/officeDocument/2006/relationships/notesSlide" Target="../notesSlides/notesSlide1.xml"/><Relationship Id="rId16" Type="http://schemas.openxmlformats.org/officeDocument/2006/relationships/image" Target="../media/image33.jpeg"/><Relationship Id="rId1" Type="http://schemas.openxmlformats.org/officeDocument/2006/relationships/slideLayout" Target="../slideLayouts/slideLayout7.xml"/><Relationship Id="rId6" Type="http://schemas.openxmlformats.org/officeDocument/2006/relationships/hyperlink" Target="http://commons.wikimedia.org/wiki/File:Giovanni_Battista_Tiepolo_-_Mercury_Appearing_to_Aeneas_-_WGA22338.jpg" TargetMode="External"/><Relationship Id="rId11" Type="http://schemas.openxmlformats.org/officeDocument/2006/relationships/image" Target="../media/image30.jpeg"/><Relationship Id="rId5" Type="http://schemas.openxmlformats.org/officeDocument/2006/relationships/hyperlink" Target="http://en.wikipedia.org/wiki/File:N05Flucht-a-Troja_x.jpg" TargetMode="External"/><Relationship Id="rId1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hyperlink" Target="http://commons.wikimedia.org/wiki/File:Aeneas'_Flight_from_Troy_by_Federico_Barocci.jpg" TargetMode="External"/><Relationship Id="rId9" Type="http://schemas.openxmlformats.org/officeDocument/2006/relationships/hyperlink" Target="http://en.wikipedia.org/wiki/Public_domain" TargetMode="External"/><Relationship Id="rId14" Type="http://schemas.openxmlformats.org/officeDocument/2006/relationships/hyperlink" Target="http://creativecommons.org/licenses/by-sa/3.0/deed.en"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vi.wikipedia.org/wiki/T%E1%BA%ADp_tin:Gu%C3%A9rin_%C3%89n%C3%A9e_racontant_%C3%A0_Didon_les_malheurs_de_la_ville_de_Troie_Louvre_5184.jpg" TargetMode="External"/><Relationship Id="rId13" Type="http://schemas.openxmlformats.org/officeDocument/2006/relationships/image" Target="../media/image36.png"/><Relationship Id="rId18" Type="http://schemas.openxmlformats.org/officeDocument/2006/relationships/image" Target="../media/image40.jpeg"/><Relationship Id="rId3" Type="http://schemas.openxmlformats.org/officeDocument/2006/relationships/hyperlink" Target="http://en.wikipedia.org/wiki/File:Aeneae_exsilia.png" TargetMode="External"/><Relationship Id="rId7" Type="http://schemas.openxmlformats.org/officeDocument/2006/relationships/hyperlink" Target="http://en.wikipedia.org/wiki/File:Sacchi,_Andrea_-_The_Death_of_Dido_-_17th_c.jpg" TargetMode="External"/><Relationship Id="rId12" Type="http://schemas.openxmlformats.org/officeDocument/2006/relationships/image" Target="../media/image8.png"/><Relationship Id="rId17" Type="http://schemas.openxmlformats.org/officeDocument/2006/relationships/image" Target="../media/image39.jpeg"/><Relationship Id="rId2" Type="http://schemas.openxmlformats.org/officeDocument/2006/relationships/notesSlide" Target="../notesSlides/notesSlide2.xml"/><Relationship Id="rId16" Type="http://schemas.openxmlformats.org/officeDocument/2006/relationships/image" Target="../media/image38.jpeg"/><Relationship Id="rId1" Type="http://schemas.openxmlformats.org/officeDocument/2006/relationships/slideLayout" Target="../slideLayouts/slideLayout7.xml"/><Relationship Id="rId6" Type="http://schemas.openxmlformats.org/officeDocument/2006/relationships/hyperlink" Target="http://www.wikipaintings.org/en/claude-lorrain/aeneas-and-dido-in-carthage-1675" TargetMode="External"/><Relationship Id="rId11" Type="http://schemas.openxmlformats.org/officeDocument/2006/relationships/hyperlink" Target="http://creativecommons.org/licenses/by-sa/3.0/deed.en" TargetMode="External"/><Relationship Id="rId5" Type="http://schemas.openxmlformats.org/officeDocument/2006/relationships/hyperlink" Target="http://commons.wikimedia.org/wiki/File:Frederick_van_Valckenborch_Landschap_met_de_schipbreuk_van_Aeneas.jpg" TargetMode="External"/><Relationship Id="rId15" Type="http://schemas.openxmlformats.org/officeDocument/2006/relationships/image" Target="../media/image37.jpeg"/><Relationship Id="rId10" Type="http://schemas.openxmlformats.org/officeDocument/2006/relationships/image" Target="../media/image5.png"/><Relationship Id="rId4" Type="http://schemas.openxmlformats.org/officeDocument/2006/relationships/hyperlink" Target="http://commons.wikimedia.org/wiki/File:Polyphemus.gif" TargetMode="External"/><Relationship Id="rId9" Type="http://schemas.openxmlformats.org/officeDocument/2006/relationships/hyperlink" Target="http://en.wikipedia.org/wiki/Public_domain" TargetMode="External"/><Relationship Id="rId14" Type="http://schemas.openxmlformats.org/officeDocument/2006/relationships/image" Target="../media/image13.gif"/></Relationships>
</file>

<file path=ppt/slides/_rels/slide34.xml.rels><?xml version="1.0" encoding="UTF-8" standalone="yes"?>
<Relationships xmlns="http://schemas.openxmlformats.org/package/2006/relationships"><Relationship Id="rId8" Type="http://schemas.openxmlformats.org/officeDocument/2006/relationships/hyperlink" Target="http://en.wikipedia.org/wiki/File:William-Adolphe_Bouguereau_(1825-1905)_-_The_Remorse_of_Orestes_(1862).jpg" TargetMode="External"/><Relationship Id="rId13" Type="http://schemas.openxmlformats.org/officeDocument/2006/relationships/image" Target="../media/image43.jpeg"/><Relationship Id="rId3" Type="http://schemas.openxmlformats.org/officeDocument/2006/relationships/hyperlink" Target="http://commons.wikimedia.org/wiki/File:Aeneas_and_Turnus.jpg" TargetMode="External"/><Relationship Id="rId7" Type="http://schemas.openxmlformats.org/officeDocument/2006/relationships/hyperlink" Target="http://commons.wikimedia.org/wiki/File:Aeneas_and_Charon_by_Wenceslas_Hollar.jpg" TargetMode="External"/><Relationship Id="rId12" Type="http://schemas.openxmlformats.org/officeDocument/2006/relationships/image" Target="../media/image42.jpeg"/><Relationship Id="rId2" Type="http://schemas.openxmlformats.org/officeDocument/2006/relationships/notesSlide" Target="../notesSlides/notesSlide3.xml"/><Relationship Id="rId16" Type="http://schemas.openxmlformats.org/officeDocument/2006/relationships/image" Target="../media/image46.jpeg"/><Relationship Id="rId1" Type="http://schemas.openxmlformats.org/officeDocument/2006/relationships/slideLayout" Target="../slideLayouts/slideLayout7.xml"/><Relationship Id="rId6" Type="http://schemas.openxmlformats.org/officeDocument/2006/relationships/hyperlink" Target="http://commons.wikimedia.org/wiki/File:Giacinto_Gimignani_-_Venus_Appearing_to_Aeneas_and_Achates_-_WGA08998.jpg" TargetMode="External"/><Relationship Id="rId11" Type="http://schemas.openxmlformats.org/officeDocument/2006/relationships/image" Target="../media/image41.jpeg"/><Relationship Id="rId5" Type="http://schemas.openxmlformats.org/officeDocument/2006/relationships/hyperlink" Target="http://commons.wikimedia.org/wiki/File:Jan_Brueghel_the_Elder_-_Aeneas_and_the_Sibyl_in_the_Underworld.jpg" TargetMode="External"/><Relationship Id="rId15" Type="http://schemas.openxmlformats.org/officeDocument/2006/relationships/image" Target="../media/image45.jpeg"/><Relationship Id="rId10" Type="http://schemas.openxmlformats.org/officeDocument/2006/relationships/image" Target="../media/image5.png"/><Relationship Id="rId4" Type="http://schemas.openxmlformats.org/officeDocument/2006/relationships/hyperlink" Target="http://en.wikipedia.org/wiki/File:Death_Dido_Cayot_Louvre_MR1780.jpg" TargetMode="External"/><Relationship Id="rId9" Type="http://schemas.openxmlformats.org/officeDocument/2006/relationships/hyperlink" Target="http://en.wikipedia.org/wiki/Public_domain" TargetMode="External"/><Relationship Id="rId14" Type="http://schemas.openxmlformats.org/officeDocument/2006/relationships/image" Target="../media/image44.jpeg"/></Relationships>
</file>

<file path=ppt/slides/_rels/slide35.xml.rels><?xml version="1.0" encoding="UTF-8" standalone="yes"?>
<Relationships xmlns="http://schemas.openxmlformats.org/package/2006/relationships"><Relationship Id="rId8" Type="http://schemas.openxmlformats.org/officeDocument/2006/relationships/hyperlink" Target="http://en.wikipedia.org/wiki/Public_domain" TargetMode="External"/><Relationship Id="rId13" Type="http://schemas.openxmlformats.org/officeDocument/2006/relationships/image" Target="../media/image50.png"/><Relationship Id="rId18" Type="http://schemas.openxmlformats.org/officeDocument/2006/relationships/image" Target="../media/image29.png"/><Relationship Id="rId3" Type="http://schemas.openxmlformats.org/officeDocument/2006/relationships/hyperlink" Target="http://commons.wikimedia.org/wiki/File:Lavinia.jpg" TargetMode="External"/><Relationship Id="rId7" Type="http://schemas.openxmlformats.org/officeDocument/2006/relationships/hyperlink" Target="http://commons.wikimedia.org/wiki/File:Nisos_Euryalos_Louvre_LL450_n1.jpg" TargetMode="External"/><Relationship Id="rId12" Type="http://schemas.openxmlformats.org/officeDocument/2006/relationships/image" Target="../media/image49.jpeg"/><Relationship Id="rId17" Type="http://schemas.openxmlformats.org/officeDocument/2006/relationships/hyperlink" Target="http://creativecommons.org/licenses/by/2.5/deed.en" TargetMode="External"/><Relationship Id="rId2" Type="http://schemas.openxmlformats.org/officeDocument/2006/relationships/notesSlide" Target="../notesSlides/notesSlide4.xml"/><Relationship Id="rId16" Type="http://schemas.openxmlformats.org/officeDocument/2006/relationships/image" Target="../media/image51.jpeg"/><Relationship Id="rId1" Type="http://schemas.openxmlformats.org/officeDocument/2006/relationships/slideLayout" Target="../slideLayouts/slideLayout7.xml"/><Relationship Id="rId6" Type="http://schemas.openxmlformats.org/officeDocument/2006/relationships/hyperlink" Target="http://en.wikipedia.org/wiki/File:Etruscan_civilization_map.png" TargetMode="External"/><Relationship Id="rId11" Type="http://schemas.openxmlformats.org/officeDocument/2006/relationships/image" Target="../media/image48.jpeg"/><Relationship Id="rId5" Type="http://schemas.openxmlformats.org/officeDocument/2006/relationships/hyperlink" Target="http://en.wikipedia.org/wiki/File:B._PINELLI,_Enea_e_il_Tevere.jpg" TargetMode="External"/><Relationship Id="rId15" Type="http://schemas.openxmlformats.org/officeDocument/2006/relationships/image" Target="../media/image8.png"/><Relationship Id="rId10" Type="http://schemas.openxmlformats.org/officeDocument/2006/relationships/image" Target="../media/image47.jpeg"/><Relationship Id="rId4" Type="http://schemas.openxmlformats.org/officeDocument/2006/relationships/hyperlink" Target="http://en.wikipedia.org/wiki/File:Ascanius.jpg" TargetMode="External"/><Relationship Id="rId9" Type="http://schemas.openxmlformats.org/officeDocument/2006/relationships/image" Target="../media/image5.png"/><Relationship Id="rId14" Type="http://schemas.openxmlformats.org/officeDocument/2006/relationships/hyperlink" Target="http://creativecommons.org/licenses/by-sa/3.0/deed.e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creativecommons.org/licenses/by-sa/3.0/deed.en"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Public_domain"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42988" y="2204864"/>
            <a:ext cx="7772400" cy="1471048"/>
          </a:xfrm>
        </p:spPr>
        <p:txBody>
          <a:bodyPr/>
          <a:lstStyle/>
          <a:p>
            <a:pPr algn="ctr"/>
            <a:r>
              <a:rPr lang="en-US" altLang="zh-TW" dirty="0" err="1" smtClean="0">
                <a:latin typeface="Times New Roman" pitchFamily="18" charset="0"/>
                <a:cs typeface="Times New Roman" pitchFamily="18" charset="0"/>
              </a:rPr>
              <a:t>Ch</a:t>
            </a:r>
            <a:r>
              <a:rPr lang="en-US" altLang="zh-TW" dirty="0" smtClean="0">
                <a:latin typeface="Times New Roman" pitchFamily="18" charset="0"/>
                <a:cs typeface="Times New Roman" pitchFamily="18" charset="0"/>
              </a:rPr>
              <a:t> 14</a:t>
            </a:r>
            <a:br>
              <a:rPr lang="en-US" altLang="zh-TW" dirty="0" smtClean="0">
                <a:latin typeface="Times New Roman" pitchFamily="18" charset="0"/>
                <a:cs typeface="Times New Roman" pitchFamily="18" charset="0"/>
              </a:rPr>
            </a:br>
            <a:r>
              <a:rPr lang="en-US" altLang="zh-TW" dirty="0" smtClean="0">
                <a:latin typeface="Times New Roman" pitchFamily="18" charset="0"/>
                <a:cs typeface="Times New Roman" pitchFamily="18" charset="0"/>
              </a:rPr>
              <a:t>The Adventure of Aeneas</a:t>
            </a:r>
            <a:endParaRPr lang="zh-TW" altLang="en-US" dirty="0">
              <a:latin typeface="Times New Roman" pitchFamily="18" charset="0"/>
              <a:cs typeface="Times New Roman" pitchFamily="18" charset="0"/>
            </a:endParaRPr>
          </a:p>
        </p:txBody>
      </p:sp>
      <p:sp>
        <p:nvSpPr>
          <p:cNvPr id="5" name="標題 1"/>
          <p:cNvSpPr txBox="1">
            <a:spLocks/>
          </p:cNvSpPr>
          <p:nvPr/>
        </p:nvSpPr>
        <p:spPr bwMode="auto">
          <a:xfrm>
            <a:off x="1292349" y="32792"/>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r>
              <a:rPr lang="en-US" altLang="zh-TW" sz="4400" dirty="0">
                <a:latin typeface="Times New Roman" pitchFamily="18" charset="0"/>
                <a:cs typeface="Times New Roman" pitchFamily="18" charset="0"/>
              </a:rPr>
              <a:t>Greek and Roman Mythology</a:t>
            </a:r>
            <a:endParaRPr lang="zh-TW" altLang="en-US" sz="4400" dirty="0">
              <a:latin typeface="Times New Roman" pitchFamily="18" charset="0"/>
              <a:cs typeface="Times New Roman" pitchFamily="18" charset="0"/>
            </a:endParaRPr>
          </a:p>
        </p:txBody>
      </p:sp>
      <p:sp>
        <p:nvSpPr>
          <p:cNvPr id="6" name="Text Box 4"/>
          <p:cNvSpPr txBox="1">
            <a:spLocks noChangeArrowheads="1"/>
          </p:cNvSpPr>
          <p:nvPr/>
        </p:nvSpPr>
        <p:spPr bwMode="auto">
          <a:xfrm>
            <a:off x="1403350" y="4076700"/>
            <a:ext cx="75707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r" eaLnBrk="1" hangingPunct="1">
              <a:defRPr/>
            </a:pPr>
            <a:r>
              <a:rPr lang="zh-TW" altLang="en-US" sz="2800" dirty="0" smtClean="0">
                <a:latin typeface="Times New Roman" pitchFamily="18" charset="0"/>
                <a:ea typeface="+mn-ea"/>
                <a:cs typeface="Times New Roman" pitchFamily="18" charset="0"/>
              </a:rPr>
              <a:t>授課老師：簡士捷  副教授</a:t>
            </a:r>
            <a:endParaRPr lang="en-US" altLang="zh-TW" sz="2800" dirty="0" smtClean="0">
              <a:latin typeface="Times New Roman" pitchFamily="18" charset="0"/>
              <a:ea typeface="+mn-ea"/>
              <a:cs typeface="Times New Roman" pitchFamily="18" charset="0"/>
            </a:endParaRPr>
          </a:p>
          <a:p>
            <a:pPr algn="r" eaLnBrk="1" hangingPunct="1">
              <a:defRPr/>
            </a:pPr>
            <a:r>
              <a:rPr lang="en-US" altLang="zh-TW" sz="2800" dirty="0" err="1" smtClean="0">
                <a:latin typeface="Times New Roman" pitchFamily="18" charset="0"/>
                <a:ea typeface="+mj-ea"/>
                <a:cs typeface="Times New Roman" pitchFamily="18" charset="0"/>
              </a:rPr>
              <a:t>Chien</a:t>
            </a:r>
            <a:r>
              <a:rPr lang="en-US" altLang="zh-TW" sz="2800" dirty="0" smtClean="0">
                <a:latin typeface="Times New Roman" pitchFamily="18" charset="0"/>
                <a:ea typeface="+mj-ea"/>
                <a:cs typeface="Times New Roman" pitchFamily="18" charset="0"/>
              </a:rPr>
              <a:t>, Shih-</a:t>
            </a:r>
            <a:r>
              <a:rPr lang="en-US" altLang="zh-TW" sz="2800" dirty="0" err="1" smtClean="0">
                <a:latin typeface="Times New Roman" pitchFamily="18" charset="0"/>
                <a:ea typeface="+mj-ea"/>
                <a:cs typeface="Times New Roman" pitchFamily="18" charset="0"/>
              </a:rPr>
              <a:t>Chieh</a:t>
            </a:r>
            <a:r>
              <a:rPr lang="zh-TW" altLang="en-US" sz="2800" dirty="0" smtClean="0">
                <a:latin typeface="Times New Roman" pitchFamily="18" charset="0"/>
                <a:ea typeface="+mj-ea"/>
                <a:cs typeface="Times New Roman" pitchFamily="18" charset="0"/>
              </a:rPr>
              <a:t>  </a:t>
            </a:r>
            <a:r>
              <a:rPr lang="en-US" altLang="zh-TW" sz="2800" dirty="0" smtClean="0">
                <a:latin typeface="Times New Roman" pitchFamily="18" charset="0"/>
                <a:ea typeface="+mj-ea"/>
                <a:cs typeface="Times New Roman" pitchFamily="18" charset="0"/>
              </a:rPr>
              <a:t>Associate Professor</a:t>
            </a:r>
          </a:p>
          <a:p>
            <a:pPr algn="r" eaLnBrk="1" hangingPunct="1">
              <a:defRPr/>
            </a:pPr>
            <a:r>
              <a:rPr lang="en-US" altLang="zh-TW" sz="2800" dirty="0">
                <a:latin typeface="Times New Roman" pitchFamily="18" charset="0"/>
                <a:ea typeface="+mj-ea"/>
                <a:cs typeface="Times New Roman" pitchFamily="18" charset="0"/>
              </a:rPr>
              <a:t>National Taipei University of Business</a:t>
            </a:r>
          </a:p>
        </p:txBody>
      </p:sp>
      <p:grpSp>
        <p:nvGrpSpPr>
          <p:cNvPr id="7" name="群組 1"/>
          <p:cNvGrpSpPr>
            <a:grpSpLocks/>
          </p:cNvGrpSpPr>
          <p:nvPr/>
        </p:nvGrpSpPr>
        <p:grpSpPr bwMode="auto">
          <a:xfrm>
            <a:off x="1042988" y="5675313"/>
            <a:ext cx="6913562" cy="922337"/>
            <a:chOff x="516856" y="5915025"/>
            <a:chExt cx="6912767" cy="923330"/>
          </a:xfrm>
        </p:grpSpPr>
        <p:pic>
          <p:nvPicPr>
            <p:cNvPr id="8" name="Picture 5" descr="icon_by-nc-sa">
              <a:hlinkClick r:id="rId2"/>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856" y="6116761"/>
              <a:ext cx="1008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1619672" y="5915025"/>
              <a:ext cx="580995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spcBef>
                  <a:spcPct val="50000"/>
                </a:spcBef>
              </a:pPr>
              <a:r>
                <a:rPr lang="en-US" altLang="zh-TW" dirty="0">
                  <a:latin typeface="Times New Roman" pitchFamily="18" charset="0"/>
                  <a:cs typeface="Times New Roman" pitchFamily="18" charset="0"/>
                </a:rPr>
                <a:t>Unless noted, the course materials are licensed under Creative Commons </a:t>
              </a:r>
              <a:r>
                <a:rPr lang="en-US" altLang="zh-TW" b="1" dirty="0">
                  <a:latin typeface="Times New Roman" pitchFamily="18" charset="0"/>
                  <a:cs typeface="Times New Roman" pitchFamily="18" charset="0"/>
                  <a:hlinkClick r:id="rId4"/>
                </a:rPr>
                <a:t>Attribution-</a:t>
              </a:r>
              <a:r>
                <a:rPr lang="en-US" altLang="zh-TW" b="1" dirty="0" err="1">
                  <a:latin typeface="Times New Roman" pitchFamily="18" charset="0"/>
                  <a:cs typeface="Times New Roman" pitchFamily="18" charset="0"/>
                  <a:hlinkClick r:id="rId4"/>
                </a:rPr>
                <a:t>NonCommercial</a:t>
              </a:r>
              <a:r>
                <a:rPr lang="en-US" altLang="zh-TW" b="1" dirty="0">
                  <a:latin typeface="Times New Roman" pitchFamily="18" charset="0"/>
                  <a:cs typeface="Times New Roman" pitchFamily="18" charset="0"/>
                  <a:hlinkClick r:id="rId4"/>
                </a:rPr>
                <a:t>-</a:t>
              </a:r>
              <a:r>
                <a:rPr lang="en-US" altLang="zh-TW" b="1" dirty="0" err="1">
                  <a:latin typeface="Times New Roman" pitchFamily="18" charset="0"/>
                  <a:cs typeface="Times New Roman" pitchFamily="18" charset="0"/>
                  <a:hlinkClick r:id="rId4"/>
                </a:rPr>
                <a:t>ShareAlike</a:t>
              </a:r>
              <a:r>
                <a:rPr lang="en-US" altLang="zh-TW" b="1" dirty="0">
                  <a:latin typeface="Times New Roman" pitchFamily="18" charset="0"/>
                  <a:cs typeface="Times New Roman" pitchFamily="18" charset="0"/>
                  <a:hlinkClick r:id="rId4"/>
                </a:rPr>
                <a:t> 3.0 Taiwan </a:t>
              </a:r>
              <a:r>
                <a:rPr lang="en-US" altLang="zh-TW" b="1" dirty="0">
                  <a:latin typeface="Times New Roman" pitchFamily="18" charset="0"/>
                  <a:cs typeface="Times New Roman" pitchFamily="18" charset="0"/>
                </a:rPr>
                <a:t>(CC BY-NC-SA 3.0) </a:t>
              </a:r>
              <a:endParaRPr lang="en-US" altLang="zh-TW" dirty="0">
                <a:latin typeface="Times New Roman" pitchFamily="18" charset="0"/>
                <a:cs typeface="Times New Roman" pitchFamily="18" charset="0"/>
              </a:endParaRPr>
            </a:p>
          </p:txBody>
        </p:sp>
      </p:grpSp>
      <p:pic>
        <p:nvPicPr>
          <p:cNvPr id="10" name="Picture 5" descr="C:\Users\User\Desktop\En全國通識網LOGO_0704.png"/>
          <p:cNvPicPr>
            <a:picLocks noChangeAspect="1" noChangeArrowheads="1"/>
          </p:cNvPicPr>
          <p:nvPr/>
        </p:nvPicPr>
        <p:blipFill>
          <a:blip r:embed="rId5" cstate="print"/>
          <a:srcRect/>
          <a:stretch>
            <a:fillRect/>
          </a:stretch>
        </p:blipFill>
        <p:spPr bwMode="auto">
          <a:xfrm>
            <a:off x="7812360" y="5913376"/>
            <a:ext cx="1259579" cy="90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8596" y="214290"/>
            <a:ext cx="7772400" cy="1928826"/>
          </a:xfrm>
        </p:spPr>
        <p:txBody>
          <a:bodyPr/>
          <a:lstStyle/>
          <a:p>
            <a:r>
              <a:rPr lang="en-US" altLang="zh-TW" dirty="0" smtClean="0">
                <a:latin typeface="Times New Roman" pitchFamily="18" charset="0"/>
                <a:cs typeface="Times New Roman" pitchFamily="18" charset="0"/>
              </a:rPr>
              <a:t>When they left, </a:t>
            </a:r>
            <a:r>
              <a:rPr lang="en-US" altLang="zh-TW" dirty="0" err="1" smtClean="0">
                <a:latin typeface="Times New Roman" pitchFamily="18" charset="0"/>
                <a:cs typeface="Times New Roman" pitchFamily="18" charset="0"/>
              </a:rPr>
              <a:t>Helenus</a:t>
            </a:r>
            <a:r>
              <a:rPr lang="en-US" altLang="zh-TW" dirty="0" smtClean="0">
                <a:latin typeface="Times New Roman" pitchFamily="18" charset="0"/>
                <a:cs typeface="Times New Roman" pitchFamily="18" charset="0"/>
              </a:rPr>
              <a:t> provided them useful advice for their journey to avoid some dangers.</a:t>
            </a:r>
            <a:endParaRPr lang="zh-TW" altLang="en-US" dirty="0">
              <a:latin typeface="Times New Roman" pitchFamily="18" charset="0"/>
              <a:cs typeface="Times New Roman" pitchFamily="18" charset="0"/>
            </a:endParaRPr>
          </a:p>
        </p:txBody>
      </p:sp>
      <p:sp>
        <p:nvSpPr>
          <p:cNvPr id="5" name="矩形 4"/>
          <p:cNvSpPr/>
          <p:nvPr/>
        </p:nvSpPr>
        <p:spPr>
          <a:xfrm>
            <a:off x="1028600" y="6324861"/>
            <a:ext cx="7143800" cy="369332"/>
          </a:xfrm>
          <a:prstGeom prst="rect">
            <a:avLst/>
          </a:prstGeom>
        </p:spPr>
        <p:txBody>
          <a:bodyPr wrap="square">
            <a:spAutoFit/>
          </a:bodyPr>
          <a:lstStyle/>
          <a:p>
            <a:r>
              <a:rPr lang="en-US" altLang="zh-TW" b="1" dirty="0" smtClean="0">
                <a:latin typeface="Times New Roman" pitchFamily="18" charset="0"/>
                <a:cs typeface="Times New Roman" pitchFamily="18" charset="0"/>
              </a:rPr>
              <a:t>Journey</a:t>
            </a:r>
            <a:r>
              <a:rPr lang="en-US" altLang="zh-TW" dirty="0" smtClean="0">
                <a:latin typeface="Times New Roman" pitchFamily="18" charset="0"/>
                <a:cs typeface="Times New Roman" pitchFamily="18" charset="0"/>
              </a:rPr>
              <a:t> of </a:t>
            </a:r>
            <a:r>
              <a:rPr lang="en-US" altLang="zh-TW" b="1" dirty="0" smtClean="0">
                <a:latin typeface="Times New Roman" pitchFamily="18" charset="0"/>
                <a:cs typeface="Times New Roman" pitchFamily="18" charset="0"/>
              </a:rPr>
              <a:t>Aeneas</a:t>
            </a:r>
            <a:r>
              <a:rPr lang="en-US" altLang="zh-TW" dirty="0" smtClean="0">
                <a:latin typeface="Times New Roman" pitchFamily="18" charset="0"/>
                <a:cs typeface="Times New Roman" pitchFamily="18" charset="0"/>
              </a:rPr>
              <a:t>: Retracing The </a:t>
            </a:r>
            <a:r>
              <a:rPr lang="en-US" altLang="zh-TW" b="1" dirty="0" err="1" smtClean="0">
                <a:latin typeface="Times New Roman" pitchFamily="18" charset="0"/>
                <a:cs typeface="Times New Roman" pitchFamily="18" charset="0"/>
              </a:rPr>
              <a:t>Aeneid</a:t>
            </a:r>
            <a:r>
              <a:rPr lang="en-US" altLang="zh-TW" dirty="0" smtClean="0">
                <a:latin typeface="Times New Roman" pitchFamily="18" charset="0"/>
                <a:cs typeface="Times New Roman" pitchFamily="18" charset="0"/>
              </a:rPr>
              <a:t> through the Mediterranean</a:t>
            </a:r>
            <a:endParaRPr lang="zh-TW" altLang="en-US" dirty="0">
              <a:latin typeface="Times New Roman" pitchFamily="18" charset="0"/>
              <a:cs typeface="Times New Roman" pitchFamily="18" charset="0"/>
            </a:endParaRPr>
          </a:p>
        </p:txBody>
      </p:sp>
      <p:sp>
        <p:nvSpPr>
          <p:cNvPr id="2" name="矩形 1"/>
          <p:cNvSpPr/>
          <p:nvPr/>
        </p:nvSpPr>
        <p:spPr>
          <a:xfrm>
            <a:off x="813256" y="5692885"/>
            <a:ext cx="4572000" cy="369332"/>
          </a:xfrm>
          <a:prstGeom prst="rect">
            <a:avLst/>
          </a:prstGeom>
        </p:spPr>
        <p:txBody>
          <a:bodyPr>
            <a:spAutoFit/>
          </a:bodyPr>
          <a:lstStyle/>
          <a:p>
            <a:endParaRPr lang="zh-TW" altLang="en-US" dirty="0"/>
          </a:p>
        </p:txBody>
      </p:sp>
      <p:grpSp>
        <p:nvGrpSpPr>
          <p:cNvPr id="7" name="群組 6"/>
          <p:cNvGrpSpPr/>
          <p:nvPr/>
        </p:nvGrpSpPr>
        <p:grpSpPr>
          <a:xfrm>
            <a:off x="546884" y="1340768"/>
            <a:ext cx="8489612" cy="4874656"/>
            <a:chOff x="546884" y="1340768"/>
            <a:chExt cx="8489612" cy="4874656"/>
          </a:xfrm>
        </p:grpSpPr>
        <p:pic>
          <p:nvPicPr>
            <p:cNvPr id="13316" name="Picture 4" descr="http://upload.wikimedia.org/wikipedia/commons/4/46/Aeneae_exsilia.png"/>
            <p:cNvPicPr>
              <a:picLocks noChangeAspect="1" noChangeArrowheads="1"/>
            </p:cNvPicPr>
            <p:nvPr/>
          </p:nvPicPr>
          <p:blipFill rotWithShape="1">
            <a:blip r:embed="rId2">
              <a:extLst>
                <a:ext uri="{28A0092B-C50C-407E-A947-70E740481C1C}">
                  <a14:useLocalDpi xmlns:a14="http://schemas.microsoft.com/office/drawing/2010/main" val="0"/>
                </a:ext>
              </a:extLst>
            </a:blip>
            <a:srcRect l="11898" t="18152" r="21932" b="13245"/>
            <a:stretch/>
          </p:blipFill>
          <p:spPr bwMode="auto">
            <a:xfrm>
              <a:off x="546884" y="1340768"/>
              <a:ext cx="8489612" cy="4874656"/>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103" descr="icon_by-sa.tiff">
              <a:hlinkClick r:id="rId3"/>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884" y="5963424"/>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232731" y="5933746"/>
              <a:ext cx="2010743" cy="276999"/>
            </a:xfrm>
            <a:prstGeom prst="rect">
              <a:avLst/>
            </a:prstGeom>
          </p:spPr>
          <p:txBody>
            <a:bodyPr wrap="none">
              <a:spAutoFit/>
            </a:bodyPr>
            <a:lstStyle/>
            <a:p>
              <a:r>
                <a:rPr lang="en-US" altLang="zh-TW" sz="1200" dirty="0">
                  <a:solidFill>
                    <a:schemeClr val="dk1"/>
                  </a:solidFill>
                  <a:latin typeface="Times New Roman" panose="02020603050405020304" pitchFamily="18" charset="0"/>
                  <a:cs typeface="Times New Roman" panose="02020603050405020304" pitchFamily="18" charset="0"/>
                </a:rPr>
                <a:t>Wikipedia QuartierLatin1968</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285728"/>
            <a:ext cx="4286280" cy="6286544"/>
          </a:xfrm>
        </p:spPr>
        <p:txBody>
          <a:bodyPr>
            <a:normAutofit/>
          </a:bodyPr>
          <a:lstStyle/>
          <a:p>
            <a:r>
              <a:rPr lang="en-US" altLang="zh-TW" dirty="0" smtClean="0">
                <a:latin typeface="Times New Roman" pitchFamily="18" charset="0"/>
                <a:cs typeface="Times New Roman" pitchFamily="18" charset="0"/>
              </a:rPr>
              <a:t>However, there’s still something not warned by </a:t>
            </a:r>
            <a:r>
              <a:rPr lang="en-US" altLang="zh-TW" dirty="0" err="1" smtClean="0">
                <a:latin typeface="Times New Roman" pitchFamily="18" charset="0"/>
                <a:cs typeface="Times New Roman" pitchFamily="18" charset="0"/>
              </a:rPr>
              <a:t>Helenus</a:t>
            </a:r>
            <a:r>
              <a:rPr lang="en-US" altLang="zh-TW" dirty="0" smtClean="0">
                <a:latin typeface="Times New Roman" pitchFamily="18" charset="0"/>
                <a:cs typeface="Times New Roman" pitchFamily="18" charset="0"/>
              </a:rPr>
              <a:t>. He did not know that the southern part of Sicily was occupied by Cyclopes. Aeneas and his men met </a:t>
            </a:r>
            <a:r>
              <a:rPr lang="en-US" altLang="zh-TW" dirty="0" err="1" smtClean="0">
                <a:latin typeface="Times New Roman" pitchFamily="18" charset="0"/>
                <a:cs typeface="Times New Roman" pitchFamily="18" charset="0"/>
              </a:rPr>
              <a:t>Polyphemus</a:t>
            </a:r>
            <a:r>
              <a:rPr lang="en-US" altLang="zh-TW" dirty="0" smtClean="0">
                <a:latin typeface="Times New Roman" pitchFamily="18" charset="0"/>
                <a:cs typeface="Times New Roman" pitchFamily="18" charset="0"/>
              </a:rPr>
              <a:t>, but, fortunately, they escaped the risk for one of Ulysses’ sailors told them to flee immediately.</a:t>
            </a:r>
            <a:endParaRPr lang="zh-TW" altLang="en-US" dirty="0">
              <a:latin typeface="Times New Roman" pitchFamily="18" charset="0"/>
              <a:cs typeface="Times New Roman" pitchFamily="18" charset="0"/>
            </a:endParaRPr>
          </a:p>
        </p:txBody>
      </p:sp>
      <p:sp>
        <p:nvSpPr>
          <p:cNvPr id="2" name="矩形 1"/>
          <p:cNvSpPr/>
          <p:nvPr/>
        </p:nvSpPr>
        <p:spPr>
          <a:xfrm>
            <a:off x="4139952" y="5842138"/>
            <a:ext cx="4572000" cy="369332"/>
          </a:xfrm>
          <a:prstGeom prst="rect">
            <a:avLst/>
          </a:prstGeom>
        </p:spPr>
        <p:txBody>
          <a:bodyPr>
            <a:spAutoFit/>
          </a:bodyPr>
          <a:lstStyle/>
          <a:p>
            <a:endParaRPr lang="zh-TW" altLang="en-US" dirty="0"/>
          </a:p>
        </p:txBody>
      </p:sp>
      <p:grpSp>
        <p:nvGrpSpPr>
          <p:cNvPr id="4" name="群組 3"/>
          <p:cNvGrpSpPr/>
          <p:nvPr/>
        </p:nvGrpSpPr>
        <p:grpSpPr>
          <a:xfrm>
            <a:off x="4563361" y="476672"/>
            <a:ext cx="4473135" cy="5465415"/>
            <a:chOff x="4563361" y="699889"/>
            <a:chExt cx="4473135" cy="5465415"/>
          </a:xfrm>
        </p:grpSpPr>
        <p:pic>
          <p:nvPicPr>
            <p:cNvPr id="14338" name="Picture 2" descr="File:Polyphemu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3361" y="699889"/>
              <a:ext cx="4473135" cy="54654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3361" y="5804941"/>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8596" y="3857604"/>
            <a:ext cx="8258204" cy="3000396"/>
          </a:xfrm>
        </p:spPr>
        <p:txBody>
          <a:bodyPr/>
          <a:lstStyle/>
          <a:p>
            <a:r>
              <a:rPr lang="en-US" altLang="zh-TW" dirty="0" smtClean="0">
                <a:latin typeface="Times New Roman" pitchFamily="18" charset="0"/>
                <a:cs typeface="Times New Roman" pitchFamily="18" charset="0"/>
              </a:rPr>
              <a:t>While sailing around Sicily, Aeneas and his men were struck by a strong storm brought by Juno. </a:t>
            </a:r>
          </a:p>
          <a:p>
            <a:r>
              <a:rPr lang="en-US" altLang="zh-TW" dirty="0" smtClean="0">
                <a:latin typeface="Times New Roman" pitchFamily="18" charset="0"/>
                <a:cs typeface="Times New Roman" pitchFamily="18" charset="0"/>
              </a:rPr>
              <a:t>Juno hated Trojans for she could never forget the judgment of Paris. She even bore special hatred toward Aeneas for she knew that, by fate, Aeneas would conquer her pet city, Carthage.</a:t>
            </a:r>
            <a:endParaRPr lang="zh-TW" altLang="en-US" dirty="0">
              <a:latin typeface="Times New Roman" pitchFamily="18" charset="0"/>
              <a:cs typeface="Times New Roman" pitchFamily="18" charset="0"/>
            </a:endParaRPr>
          </a:p>
        </p:txBody>
      </p:sp>
      <p:sp>
        <p:nvSpPr>
          <p:cNvPr id="2" name="矩形 1"/>
          <p:cNvSpPr/>
          <p:nvPr/>
        </p:nvSpPr>
        <p:spPr>
          <a:xfrm>
            <a:off x="2286000" y="2967335"/>
            <a:ext cx="4572000" cy="369332"/>
          </a:xfrm>
          <a:prstGeom prst="rect">
            <a:avLst/>
          </a:prstGeom>
        </p:spPr>
        <p:txBody>
          <a:bodyPr>
            <a:spAutoFit/>
          </a:bodyPr>
          <a:lstStyle/>
          <a:p>
            <a:endParaRPr lang="zh-TW" altLang="en-US" dirty="0"/>
          </a:p>
        </p:txBody>
      </p:sp>
      <p:grpSp>
        <p:nvGrpSpPr>
          <p:cNvPr id="4" name="群組 3"/>
          <p:cNvGrpSpPr/>
          <p:nvPr/>
        </p:nvGrpSpPr>
        <p:grpSpPr>
          <a:xfrm>
            <a:off x="683568" y="260648"/>
            <a:ext cx="7144977" cy="3492872"/>
            <a:chOff x="683568" y="260648"/>
            <a:chExt cx="7144977" cy="3492872"/>
          </a:xfrm>
        </p:grpSpPr>
        <p:pic>
          <p:nvPicPr>
            <p:cNvPr id="1026" name="Picture 2" descr="File:Frederick van Valckenborch Landschap met de schipbreuk van Aene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0648"/>
              <a:ext cx="7144977" cy="34563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339315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1763688" y="2711116"/>
            <a:ext cx="7210772" cy="4004778"/>
            <a:chOff x="1763688" y="2711116"/>
            <a:chExt cx="7210772" cy="4004778"/>
          </a:xfrm>
        </p:grpSpPr>
        <p:pic>
          <p:nvPicPr>
            <p:cNvPr id="9218" name="Picture 2" descr="Aeneas and Dido in Carthage - Claude Lorrain"/>
            <p:cNvPicPr>
              <a:picLocks noChangeAspect="1" noChangeArrowheads="1"/>
            </p:cNvPicPr>
            <p:nvPr/>
          </p:nvPicPr>
          <p:blipFill rotWithShape="1">
            <a:blip r:embed="rId2">
              <a:extLst>
                <a:ext uri="{28A0092B-C50C-407E-A947-70E740481C1C}">
                  <a14:useLocalDpi xmlns:a14="http://schemas.microsoft.com/office/drawing/2010/main" val="0"/>
                </a:ext>
              </a:extLst>
            </a:blip>
            <a:srcRect t="30228"/>
            <a:stretch/>
          </p:blipFill>
          <p:spPr bwMode="auto">
            <a:xfrm>
              <a:off x="1763688" y="2711116"/>
              <a:ext cx="7210772" cy="40047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5864" y="6355531"/>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內容版面配置區 2"/>
          <p:cNvSpPr>
            <a:spLocks noGrp="1"/>
          </p:cNvSpPr>
          <p:nvPr>
            <p:ph idx="1"/>
          </p:nvPr>
        </p:nvSpPr>
        <p:spPr>
          <a:xfrm>
            <a:off x="428596" y="214290"/>
            <a:ext cx="7772400" cy="2500330"/>
          </a:xfrm>
        </p:spPr>
        <p:txBody>
          <a:bodyPr/>
          <a:lstStyle/>
          <a:p>
            <a:r>
              <a:rPr lang="en-US" altLang="zh-TW" dirty="0" smtClean="0">
                <a:latin typeface="Times New Roman" pitchFamily="18" charset="0"/>
                <a:cs typeface="Times New Roman" pitchFamily="18" charset="0"/>
              </a:rPr>
              <a:t>When Neptune calmed the sea, Aeneas and his men landed the north coast of Africa. The place they came ashore was quite near to Carthage. Juno at this time came up with a brilliant idea.</a:t>
            </a:r>
            <a:endParaRPr lang="zh-TW" altLang="en-US" dirty="0">
              <a:latin typeface="Times New Roman" pitchFamily="18" charset="0"/>
              <a:cs typeface="Times New Roman" pitchFamily="18" charset="0"/>
            </a:endParaRPr>
          </a:p>
        </p:txBody>
      </p:sp>
      <p:sp>
        <p:nvSpPr>
          <p:cNvPr id="5" name="文字方塊 4"/>
          <p:cNvSpPr txBox="1"/>
          <p:nvPr/>
        </p:nvSpPr>
        <p:spPr>
          <a:xfrm>
            <a:off x="2843808" y="6237312"/>
            <a:ext cx="3286148" cy="369332"/>
          </a:xfrm>
          <a:prstGeom prst="rect">
            <a:avLst/>
          </a:prstGeom>
          <a:noFill/>
        </p:spPr>
        <p:txBody>
          <a:bodyPr wrap="square" rtlCol="0">
            <a:spAutoFit/>
          </a:bodyPr>
          <a:lstStyle/>
          <a:p>
            <a:r>
              <a:rPr lang="en-US" altLang="zh-TW" dirty="0" smtClean="0">
                <a:latin typeface="Times New Roman" pitchFamily="18" charset="0"/>
                <a:cs typeface="Times New Roman" pitchFamily="18" charset="0"/>
              </a:rPr>
              <a:t>The Trojans came to Carthage</a:t>
            </a:r>
            <a:endParaRPr lang="zh-TW" altLang="en-US" dirty="0">
              <a:latin typeface="Times New Roman" pitchFamily="18" charset="0"/>
              <a:cs typeface="Times New Roman" pitchFamily="18" charset="0"/>
            </a:endParaRPr>
          </a:p>
        </p:txBody>
      </p:sp>
      <p:sp>
        <p:nvSpPr>
          <p:cNvPr id="2" name="矩形 1"/>
          <p:cNvSpPr/>
          <p:nvPr/>
        </p:nvSpPr>
        <p:spPr>
          <a:xfrm>
            <a:off x="816020" y="5157192"/>
            <a:ext cx="4572000" cy="369332"/>
          </a:xfrm>
          <a:prstGeom prst="rect">
            <a:avLst/>
          </a:prstGeom>
        </p:spPr>
        <p:txBody>
          <a:bodyPr>
            <a:spAutoFit/>
          </a:bodyPr>
          <a:lstStyle/>
          <a:p>
            <a:endParaRPr lang="zh-TW"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355976" y="2249760"/>
            <a:ext cx="4752975" cy="4419600"/>
            <a:chOff x="4355976" y="2105744"/>
            <a:chExt cx="4752975" cy="4419600"/>
          </a:xfrm>
        </p:grpSpPr>
        <p:pic>
          <p:nvPicPr>
            <p:cNvPr id="7170" name="Picture 2" descr="File:Sacchi, Andrea - The Death of Dido - 17th 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105744"/>
              <a:ext cx="4752975" cy="441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1365" y="6105020"/>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內容版面配置區 2"/>
          <p:cNvSpPr>
            <a:spLocks noGrp="1"/>
          </p:cNvSpPr>
          <p:nvPr>
            <p:ph idx="1"/>
          </p:nvPr>
        </p:nvSpPr>
        <p:spPr>
          <a:xfrm>
            <a:off x="467544" y="260648"/>
            <a:ext cx="8463884" cy="2143116"/>
          </a:xfrm>
        </p:spPr>
        <p:txBody>
          <a:bodyPr/>
          <a:lstStyle/>
          <a:p>
            <a:r>
              <a:rPr lang="en-US" altLang="zh-TW" dirty="0" smtClean="0">
                <a:latin typeface="Times New Roman" pitchFamily="18" charset="0"/>
                <a:cs typeface="Times New Roman" pitchFamily="18" charset="0"/>
              </a:rPr>
              <a:t>Juno planned to let Aeneas and Dido, the beautiful ruler of Carthage, be in love with each other. For love, Aeneas might forget their new home in Italy. </a:t>
            </a:r>
          </a:p>
        </p:txBody>
      </p:sp>
      <p:sp>
        <p:nvSpPr>
          <p:cNvPr id="5" name="矩形 4"/>
          <p:cNvSpPr/>
          <p:nvPr/>
        </p:nvSpPr>
        <p:spPr>
          <a:xfrm>
            <a:off x="571472" y="2285992"/>
            <a:ext cx="3929090" cy="3970318"/>
          </a:xfrm>
          <a:prstGeom prst="rect">
            <a:avLst/>
          </a:prstGeom>
        </p:spPr>
        <p:txBody>
          <a:bodyPr wrap="square">
            <a:spAutoFit/>
          </a:bodyPr>
          <a:lstStyle/>
          <a:p>
            <a:r>
              <a:rPr lang="en-US" altLang="zh-TW" sz="2800" dirty="0" smtClean="0">
                <a:latin typeface="Times New Roman" pitchFamily="18" charset="0"/>
                <a:cs typeface="Times New Roman" pitchFamily="18" charset="0"/>
              </a:rPr>
              <a:t>Venus learned and decided to let Dido fall deep in love with Aeneas so he would not get hurt in Carthage. She didn’t, however, let Aeneas love her too much in return so he would remember his mission sailing to Italy. </a:t>
            </a:r>
            <a:endParaRPr lang="zh-TW" altLang="en-US" sz="2800" dirty="0">
              <a:latin typeface="Times New Roman" pitchFamily="18" charset="0"/>
              <a:cs typeface="Times New Roman" pitchFamily="18" charset="0"/>
            </a:endParaRPr>
          </a:p>
        </p:txBody>
      </p:sp>
      <p:sp>
        <p:nvSpPr>
          <p:cNvPr id="6" name="文字方塊 5"/>
          <p:cNvSpPr txBox="1"/>
          <p:nvPr/>
        </p:nvSpPr>
        <p:spPr>
          <a:xfrm>
            <a:off x="4644008" y="2276872"/>
            <a:ext cx="1000132" cy="369332"/>
          </a:xfrm>
          <a:prstGeom prst="rect">
            <a:avLst/>
          </a:prstGeom>
          <a:noFill/>
        </p:spPr>
        <p:txBody>
          <a:bodyPr wrap="square" rtlCol="0">
            <a:spAutoFit/>
          </a:bodyPr>
          <a:lstStyle/>
          <a:p>
            <a:r>
              <a:rPr lang="en-US" altLang="zh-TW" dirty="0" smtClean="0">
                <a:latin typeface="Times New Roman" pitchFamily="18" charset="0"/>
                <a:cs typeface="Times New Roman" pitchFamily="18" charset="0"/>
              </a:rPr>
              <a:t>Dido</a:t>
            </a:r>
            <a:endParaRPr lang="zh-TW" altLang="en-US" dirty="0">
              <a:latin typeface="Times New Roman" pitchFamily="18" charset="0"/>
              <a:cs typeface="Times New Roman" pitchFamily="18" charset="0"/>
            </a:endParaRPr>
          </a:p>
        </p:txBody>
      </p:sp>
      <p:sp>
        <p:nvSpPr>
          <p:cNvPr id="2" name="矩形 1"/>
          <p:cNvSpPr/>
          <p:nvPr/>
        </p:nvSpPr>
        <p:spPr>
          <a:xfrm>
            <a:off x="4139952" y="6093296"/>
            <a:ext cx="4572000" cy="369332"/>
          </a:xfrm>
          <a:prstGeom prst="rect">
            <a:avLst/>
          </a:prstGeom>
        </p:spPr>
        <p:txBody>
          <a:bodyPr>
            <a:spAutoFit/>
          </a:bodyPr>
          <a:lstStyle/>
          <a:p>
            <a:endParaRPr lang="zh-TW"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7158" y="142852"/>
            <a:ext cx="8572560" cy="4572000"/>
          </a:xfrm>
        </p:spPr>
        <p:txBody>
          <a:bodyPr/>
          <a:lstStyle/>
          <a:p>
            <a:r>
              <a:rPr lang="en-US" altLang="zh-TW" dirty="0" smtClean="0">
                <a:latin typeface="Times New Roman" pitchFamily="18" charset="0"/>
                <a:cs typeface="Times New Roman" pitchFamily="18" charset="0"/>
              </a:rPr>
              <a:t>Aeneas lived with Dido happily for quite a long period of time until one day Jupiter sent Mercury to Carthage and told him to continue his destiny and mission.</a:t>
            </a:r>
            <a:endParaRPr lang="zh-TW" altLang="en-US" dirty="0">
              <a:latin typeface="Times New Roman" pitchFamily="18" charset="0"/>
              <a:cs typeface="Times New Roman" pitchFamily="18" charset="0"/>
            </a:endParaRPr>
          </a:p>
        </p:txBody>
      </p:sp>
      <p:sp>
        <p:nvSpPr>
          <p:cNvPr id="6" name="文字方塊 5"/>
          <p:cNvSpPr txBox="1"/>
          <p:nvPr/>
        </p:nvSpPr>
        <p:spPr>
          <a:xfrm>
            <a:off x="7109950" y="1907540"/>
            <a:ext cx="1782530" cy="369332"/>
          </a:xfrm>
          <a:prstGeom prst="rect">
            <a:avLst/>
          </a:prstGeom>
          <a:noFill/>
        </p:spPr>
        <p:txBody>
          <a:bodyPr wrap="square" rtlCol="0">
            <a:spAutoFit/>
          </a:bodyPr>
          <a:lstStyle/>
          <a:p>
            <a:r>
              <a:rPr lang="en-US" altLang="zh-TW" dirty="0" smtClean="0">
                <a:solidFill>
                  <a:srgbClr val="002060"/>
                </a:solidFill>
                <a:latin typeface="Times New Roman" pitchFamily="18" charset="0"/>
                <a:cs typeface="Times New Roman" pitchFamily="18" charset="0"/>
              </a:rPr>
              <a:t>Aeneas and Dido</a:t>
            </a:r>
            <a:endParaRPr lang="zh-TW" altLang="en-US" dirty="0">
              <a:solidFill>
                <a:srgbClr val="002060"/>
              </a:solidFill>
              <a:latin typeface="Times New Roman" pitchFamily="18" charset="0"/>
              <a:cs typeface="Times New Roman" pitchFamily="18" charset="0"/>
            </a:endParaRPr>
          </a:p>
        </p:txBody>
      </p:sp>
      <p:sp>
        <p:nvSpPr>
          <p:cNvPr id="2" name="矩形 1"/>
          <p:cNvSpPr/>
          <p:nvPr/>
        </p:nvSpPr>
        <p:spPr>
          <a:xfrm>
            <a:off x="683568" y="5491289"/>
            <a:ext cx="4572000" cy="369332"/>
          </a:xfrm>
          <a:prstGeom prst="rect">
            <a:avLst/>
          </a:prstGeom>
        </p:spPr>
        <p:txBody>
          <a:bodyPr>
            <a:spAutoFit/>
          </a:bodyPr>
          <a:lstStyle/>
          <a:p>
            <a:endParaRPr lang="zh-TW" altLang="en-US" dirty="0"/>
          </a:p>
        </p:txBody>
      </p:sp>
      <p:grpSp>
        <p:nvGrpSpPr>
          <p:cNvPr id="4" name="群組 3"/>
          <p:cNvGrpSpPr/>
          <p:nvPr/>
        </p:nvGrpSpPr>
        <p:grpSpPr>
          <a:xfrm>
            <a:off x="2411760" y="1820700"/>
            <a:ext cx="6480720" cy="4836237"/>
            <a:chOff x="2411760" y="1820700"/>
            <a:chExt cx="6480720" cy="4836237"/>
          </a:xfrm>
        </p:grpSpPr>
        <p:pic>
          <p:nvPicPr>
            <p:cNvPr id="5122" name="Picture 2" descr="Tập tin:Guérin Énée racontant à Didon les malheurs de la ville de Troie Louvre 518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820700"/>
              <a:ext cx="6480720" cy="48362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1760" y="6289764"/>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8596" y="2714620"/>
            <a:ext cx="6357982" cy="4143380"/>
          </a:xfrm>
        </p:spPr>
        <p:txBody>
          <a:bodyPr>
            <a:normAutofit lnSpcReduction="10000"/>
          </a:bodyPr>
          <a:lstStyle/>
          <a:p>
            <a:r>
              <a:rPr lang="en-US" altLang="zh-TW" dirty="0" smtClean="0">
                <a:latin typeface="Times New Roman" pitchFamily="18" charset="0"/>
                <a:cs typeface="Times New Roman" pitchFamily="18" charset="0"/>
              </a:rPr>
              <a:t>Dido pleaded Aeneas not to go, but Aeneas and his men secretly left Carthage at night. On shipboard looking back at the walls of Carthage, Aeneas saw the city illuminated by a great fire. Unknowingly, he was looking at the glow of Dido’s funeral pyre. Dido committed suicide when she saw Aeneas gone. </a:t>
            </a:r>
            <a:endParaRPr lang="zh-TW" altLang="en-US" dirty="0">
              <a:latin typeface="Times New Roman" pitchFamily="18" charset="0"/>
              <a:cs typeface="Times New Roman" pitchFamily="18" charset="0"/>
            </a:endParaRPr>
          </a:p>
        </p:txBody>
      </p:sp>
      <p:sp>
        <p:nvSpPr>
          <p:cNvPr id="6" name="文字方塊 5"/>
          <p:cNvSpPr txBox="1"/>
          <p:nvPr/>
        </p:nvSpPr>
        <p:spPr>
          <a:xfrm>
            <a:off x="6572232" y="3714752"/>
            <a:ext cx="2571768" cy="369332"/>
          </a:xfrm>
          <a:prstGeom prst="rect">
            <a:avLst/>
          </a:prstGeom>
          <a:noFill/>
        </p:spPr>
        <p:txBody>
          <a:bodyPr wrap="square" rtlCol="0">
            <a:spAutoFit/>
          </a:bodyPr>
          <a:lstStyle/>
          <a:p>
            <a:r>
              <a:rPr lang="en-US" altLang="zh-TW" dirty="0" smtClean="0"/>
              <a:t>Dido committed suicide</a:t>
            </a:r>
            <a:endParaRPr lang="zh-TW" altLang="en-US" dirty="0"/>
          </a:p>
        </p:txBody>
      </p:sp>
      <p:sp>
        <p:nvSpPr>
          <p:cNvPr id="2" name="矩形 1"/>
          <p:cNvSpPr/>
          <p:nvPr/>
        </p:nvSpPr>
        <p:spPr>
          <a:xfrm>
            <a:off x="4315767" y="2927300"/>
            <a:ext cx="4572000" cy="369332"/>
          </a:xfrm>
          <a:prstGeom prst="rect">
            <a:avLst/>
          </a:prstGeom>
        </p:spPr>
        <p:txBody>
          <a:bodyPr>
            <a:spAutoFit/>
          </a:bodyPr>
          <a:lstStyle/>
          <a:p>
            <a:endParaRPr lang="zh-TW" altLang="en-US" dirty="0"/>
          </a:p>
        </p:txBody>
      </p:sp>
      <p:sp>
        <p:nvSpPr>
          <p:cNvPr id="4" name="矩形 3"/>
          <p:cNvSpPr/>
          <p:nvPr/>
        </p:nvSpPr>
        <p:spPr>
          <a:xfrm>
            <a:off x="1994574" y="1674563"/>
            <a:ext cx="4572000" cy="369332"/>
          </a:xfrm>
          <a:prstGeom prst="rect">
            <a:avLst/>
          </a:prstGeom>
        </p:spPr>
        <p:txBody>
          <a:bodyPr>
            <a:spAutoFit/>
          </a:bodyPr>
          <a:lstStyle/>
          <a:p>
            <a:endParaRPr lang="zh-TW" altLang="en-US" dirty="0"/>
          </a:p>
        </p:txBody>
      </p:sp>
      <p:grpSp>
        <p:nvGrpSpPr>
          <p:cNvPr id="5" name="群組 4"/>
          <p:cNvGrpSpPr/>
          <p:nvPr/>
        </p:nvGrpSpPr>
        <p:grpSpPr>
          <a:xfrm>
            <a:off x="3332859" y="317613"/>
            <a:ext cx="3043955" cy="2232248"/>
            <a:chOff x="3332859" y="317613"/>
            <a:chExt cx="3043955" cy="2232248"/>
          </a:xfrm>
        </p:grpSpPr>
        <p:pic>
          <p:nvPicPr>
            <p:cNvPr id="2052" name="Picture 4" descr="File:Death of Panthea by Peter Paul Rubens 01.jpg"/>
            <p:cNvPicPr>
              <a:picLocks noChangeAspect="1" noChangeArrowheads="1"/>
            </p:cNvPicPr>
            <p:nvPr/>
          </p:nvPicPr>
          <p:blipFill rotWithShape="1">
            <a:blip r:embed="rId2">
              <a:extLst>
                <a:ext uri="{28A0092B-C50C-407E-A947-70E740481C1C}">
                  <a14:useLocalDpi xmlns:a14="http://schemas.microsoft.com/office/drawing/2010/main" val="0"/>
                </a:ext>
              </a:extLst>
            </a:blip>
            <a:srcRect t="8577" b="42497"/>
            <a:stretch/>
          </p:blipFill>
          <p:spPr bwMode="auto">
            <a:xfrm>
              <a:off x="3347864" y="317613"/>
              <a:ext cx="3028950" cy="22322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2859" y="2189498"/>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群組 6"/>
          <p:cNvGrpSpPr/>
          <p:nvPr/>
        </p:nvGrpSpPr>
        <p:grpSpPr>
          <a:xfrm>
            <a:off x="6756333" y="332656"/>
            <a:ext cx="2129879" cy="3226211"/>
            <a:chOff x="6756333" y="332656"/>
            <a:chExt cx="2129879" cy="3226211"/>
          </a:xfrm>
        </p:grpSpPr>
        <p:pic>
          <p:nvPicPr>
            <p:cNvPr id="2050" name="Picture 2" descr="File:Death Dido Cayot Louvre MR178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333" y="332656"/>
              <a:ext cx="2129879" cy="31948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6333" y="3198504"/>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611560" y="2636912"/>
            <a:ext cx="8156448" cy="3384376"/>
          </a:xfrm>
        </p:spPr>
        <p:txBody>
          <a:bodyPr/>
          <a:lstStyle/>
          <a:p>
            <a:r>
              <a:rPr lang="en-US" altLang="zh-TW" dirty="0" smtClean="0">
                <a:solidFill>
                  <a:schemeClr val="accent4">
                    <a:lumMod val="20000"/>
                    <a:lumOff val="80000"/>
                  </a:schemeClr>
                </a:solidFill>
                <a:latin typeface="Times New Roman" pitchFamily="18" charset="0"/>
                <a:cs typeface="Times New Roman" pitchFamily="18" charset="0"/>
              </a:rPr>
              <a:t>PART TWO: </a:t>
            </a:r>
            <a:r>
              <a:rPr lang="en-US" altLang="zh-TW" dirty="0" smtClean="0">
                <a:solidFill>
                  <a:srgbClr val="FFFF00"/>
                </a:solidFill>
                <a:latin typeface="Times New Roman" pitchFamily="18" charset="0"/>
                <a:cs typeface="Times New Roman" pitchFamily="18" charset="0"/>
              </a:rPr>
              <a:t/>
            </a:r>
            <a:br>
              <a:rPr lang="en-US" altLang="zh-TW" dirty="0" smtClean="0">
                <a:solidFill>
                  <a:srgbClr val="FFFF00"/>
                </a:solidFill>
                <a:latin typeface="Times New Roman" pitchFamily="18" charset="0"/>
                <a:cs typeface="Times New Roman" pitchFamily="18" charset="0"/>
              </a:rPr>
            </a:br>
            <a:r>
              <a:rPr lang="en-US" altLang="zh-TW" dirty="0" smtClean="0">
                <a:solidFill>
                  <a:srgbClr val="FFFF00"/>
                </a:solidFill>
                <a:latin typeface="Times New Roman" pitchFamily="18" charset="0"/>
                <a:cs typeface="Times New Roman" pitchFamily="18" charset="0"/>
              </a:rPr>
              <a:t>THE DESCENT INTO THE LOWER WORLD</a:t>
            </a:r>
            <a:endParaRPr lang="zh-TW" altLang="en-US" dirty="0">
              <a:solidFill>
                <a:srgbClr val="FFFF00"/>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42910" y="3714752"/>
            <a:ext cx="8186766" cy="2928958"/>
          </a:xfrm>
        </p:spPr>
        <p:txBody>
          <a:bodyPr/>
          <a:lstStyle/>
          <a:p>
            <a:r>
              <a:rPr lang="en-US" altLang="zh-TW" dirty="0" smtClean="0">
                <a:latin typeface="Times New Roman" pitchFamily="18" charset="0"/>
                <a:cs typeface="Times New Roman" pitchFamily="18" charset="0"/>
              </a:rPr>
              <a:t>Aeneas followed </a:t>
            </a:r>
            <a:r>
              <a:rPr lang="en-US" altLang="zh-TW" dirty="0" err="1" smtClean="0">
                <a:latin typeface="Times New Roman" pitchFamily="18" charset="0"/>
                <a:cs typeface="Times New Roman" pitchFamily="18" charset="0"/>
              </a:rPr>
              <a:t>Helenus’s</a:t>
            </a:r>
            <a:r>
              <a:rPr lang="en-US" altLang="zh-TW" dirty="0" smtClean="0">
                <a:latin typeface="Times New Roman" pitchFamily="18" charset="0"/>
                <a:cs typeface="Times New Roman" pitchFamily="18" charset="0"/>
              </a:rPr>
              <a:t> words to find the Sibyl of  Cumae, a woman of wisdom. She told Aeneas that she would lead him to the underworld where he would learn all he needed to know from his father, </a:t>
            </a:r>
            <a:r>
              <a:rPr lang="en-US" altLang="zh-TW" dirty="0" err="1" smtClean="0">
                <a:latin typeface="Times New Roman" pitchFamily="18" charset="0"/>
                <a:cs typeface="Times New Roman" pitchFamily="18" charset="0"/>
              </a:rPr>
              <a:t>Anchises</a:t>
            </a:r>
            <a:r>
              <a:rPr lang="en-US" altLang="zh-TW" dirty="0" smtClean="0">
                <a:latin typeface="Times New Roman" pitchFamily="18" charset="0"/>
                <a:cs typeface="Times New Roman" pitchFamily="18" charset="0"/>
              </a:rPr>
              <a:t>. (</a:t>
            </a:r>
            <a:r>
              <a:rPr lang="en-US" altLang="zh-TW" dirty="0" err="1" smtClean="0">
                <a:latin typeface="Times New Roman" pitchFamily="18" charset="0"/>
                <a:cs typeface="Times New Roman" pitchFamily="18" charset="0"/>
              </a:rPr>
              <a:t>Anchises</a:t>
            </a:r>
            <a:r>
              <a:rPr lang="en-US" altLang="zh-TW" dirty="0" smtClean="0">
                <a:latin typeface="Times New Roman" pitchFamily="18" charset="0"/>
                <a:cs typeface="Times New Roman" pitchFamily="18" charset="0"/>
              </a:rPr>
              <a:t> died in the great storm)</a:t>
            </a:r>
            <a:endParaRPr lang="zh-TW" altLang="en-US" dirty="0">
              <a:latin typeface="Times New Roman" pitchFamily="18" charset="0"/>
              <a:cs typeface="Times New Roman" pitchFamily="18" charset="0"/>
            </a:endParaRPr>
          </a:p>
        </p:txBody>
      </p:sp>
      <p:sp>
        <p:nvSpPr>
          <p:cNvPr id="5" name="矩形 4"/>
          <p:cNvSpPr/>
          <p:nvPr/>
        </p:nvSpPr>
        <p:spPr>
          <a:xfrm>
            <a:off x="5429256" y="2714620"/>
            <a:ext cx="3286148" cy="923330"/>
          </a:xfrm>
          <a:prstGeom prst="rect">
            <a:avLst/>
          </a:prstGeom>
        </p:spPr>
        <p:txBody>
          <a:bodyPr wrap="square">
            <a:spAutoFit/>
          </a:bodyPr>
          <a:lstStyle/>
          <a:p>
            <a:r>
              <a:rPr lang="en-US" altLang="zh-TW" b="1" dirty="0" smtClean="0">
                <a:latin typeface="Times New Roman" pitchFamily="18" charset="0"/>
                <a:cs typeface="Times New Roman" pitchFamily="18" charset="0"/>
              </a:rPr>
              <a:t>Aeneas, guided by the </a:t>
            </a:r>
            <a:r>
              <a:rPr lang="en-US" altLang="zh-TW" b="1" dirty="0" err="1" smtClean="0">
                <a:latin typeface="Times New Roman" pitchFamily="18" charset="0"/>
                <a:cs typeface="Times New Roman" pitchFamily="18" charset="0"/>
              </a:rPr>
              <a:t>Cumaean</a:t>
            </a:r>
            <a:r>
              <a:rPr lang="en-US" altLang="zh-TW" b="1" dirty="0" smtClean="0">
                <a:latin typeface="Times New Roman" pitchFamily="18" charset="0"/>
                <a:cs typeface="Times New Roman" pitchFamily="18" charset="0"/>
              </a:rPr>
              <a:t> Sibyl, descending into the Underworld </a:t>
            </a:r>
            <a:endParaRPr lang="en-US" altLang="zh-TW" b="1" dirty="0">
              <a:latin typeface="Times New Roman" pitchFamily="18" charset="0"/>
              <a:cs typeface="Times New Roman" pitchFamily="18" charset="0"/>
            </a:endParaRPr>
          </a:p>
        </p:txBody>
      </p:sp>
      <p:sp>
        <p:nvSpPr>
          <p:cNvPr id="2" name="矩形 1"/>
          <p:cNvSpPr/>
          <p:nvPr/>
        </p:nvSpPr>
        <p:spPr>
          <a:xfrm>
            <a:off x="4121700" y="476672"/>
            <a:ext cx="4572000" cy="369332"/>
          </a:xfrm>
          <a:prstGeom prst="rect">
            <a:avLst/>
          </a:prstGeom>
        </p:spPr>
        <p:txBody>
          <a:bodyPr>
            <a:spAutoFit/>
          </a:bodyPr>
          <a:lstStyle/>
          <a:p>
            <a:endParaRPr lang="zh-TW" altLang="en-US" dirty="0"/>
          </a:p>
        </p:txBody>
      </p:sp>
      <p:grpSp>
        <p:nvGrpSpPr>
          <p:cNvPr id="4" name="群組 3"/>
          <p:cNvGrpSpPr/>
          <p:nvPr/>
        </p:nvGrpSpPr>
        <p:grpSpPr>
          <a:xfrm>
            <a:off x="463341" y="260648"/>
            <a:ext cx="4780668" cy="3271879"/>
            <a:chOff x="463341" y="260648"/>
            <a:chExt cx="4780668" cy="3271879"/>
          </a:xfrm>
        </p:grpSpPr>
        <p:pic>
          <p:nvPicPr>
            <p:cNvPr id="4098" name="Picture 2" descr="File:Jan Brueghel the Elder - Aeneas and the Sibyl in the Underworl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0648"/>
              <a:ext cx="4776465" cy="32718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341" y="3140968"/>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8596" y="214290"/>
            <a:ext cx="8258204" cy="3571900"/>
          </a:xfrm>
        </p:spPr>
        <p:txBody>
          <a:bodyPr/>
          <a:lstStyle/>
          <a:p>
            <a:r>
              <a:rPr lang="en-US" altLang="zh-TW" dirty="0" smtClean="0">
                <a:latin typeface="Times New Roman" pitchFamily="18" charset="0"/>
                <a:cs typeface="Times New Roman" pitchFamily="18" charset="0"/>
              </a:rPr>
              <a:t>To get to </a:t>
            </a:r>
            <a:r>
              <a:rPr lang="en-US" altLang="zh-TW" dirty="0" err="1" smtClean="0">
                <a:latin typeface="Times New Roman" pitchFamily="18" charset="0"/>
                <a:cs typeface="Times New Roman" pitchFamily="18" charset="0"/>
              </a:rPr>
              <a:t>Anchises</a:t>
            </a:r>
            <a:r>
              <a:rPr lang="en-US" altLang="zh-TW" dirty="0" smtClean="0">
                <a:latin typeface="Times New Roman" pitchFamily="18" charset="0"/>
                <a:cs typeface="Times New Roman" pitchFamily="18" charset="0"/>
              </a:rPr>
              <a:t>, Aeneas went to seek a golden bough growing on tree. Only with this in his hand could he enter the underworld.</a:t>
            </a:r>
          </a:p>
          <a:p>
            <a:r>
              <a:rPr lang="en-US" altLang="zh-TW" dirty="0" smtClean="0">
                <a:latin typeface="Times New Roman" pitchFamily="18" charset="0"/>
                <a:cs typeface="Times New Roman" pitchFamily="18" charset="0"/>
              </a:rPr>
              <a:t>In to the wilderness of trees Aeneas found it with his ever-faithful friend </a:t>
            </a:r>
            <a:r>
              <a:rPr lang="en-US" altLang="zh-TW" dirty="0" err="1" smtClean="0">
                <a:solidFill>
                  <a:srgbClr val="FFFF00"/>
                </a:solidFill>
                <a:latin typeface="Times New Roman" pitchFamily="18" charset="0"/>
                <a:cs typeface="Times New Roman" pitchFamily="18" charset="0"/>
              </a:rPr>
              <a:t>Achates</a:t>
            </a:r>
            <a:r>
              <a:rPr lang="en-US" altLang="zh-TW" dirty="0" smtClean="0">
                <a:latin typeface="Times New Roman" pitchFamily="18" charset="0"/>
                <a:cs typeface="Times New Roman" pitchFamily="18" charset="0"/>
              </a:rPr>
              <a:t>. </a:t>
            </a:r>
          </a:p>
          <a:p>
            <a:r>
              <a:rPr lang="en-US" altLang="zh-TW" dirty="0" smtClean="0">
                <a:latin typeface="Times New Roman" pitchFamily="18" charset="0"/>
                <a:cs typeface="Times New Roman" pitchFamily="18" charset="0"/>
              </a:rPr>
              <a:t>Then, together, prophetess and hero started their journey.</a:t>
            </a:r>
            <a:endParaRPr lang="zh-TW" altLang="en-US" dirty="0">
              <a:latin typeface="Times New Roman" pitchFamily="18" charset="0"/>
              <a:cs typeface="Times New Roman" pitchFamily="18" charset="0"/>
            </a:endParaRPr>
          </a:p>
        </p:txBody>
      </p:sp>
      <p:sp>
        <p:nvSpPr>
          <p:cNvPr id="5" name="矩形 4"/>
          <p:cNvSpPr/>
          <p:nvPr/>
        </p:nvSpPr>
        <p:spPr>
          <a:xfrm>
            <a:off x="1857356" y="6000768"/>
            <a:ext cx="2643206" cy="646331"/>
          </a:xfrm>
          <a:prstGeom prst="rect">
            <a:avLst/>
          </a:prstGeom>
        </p:spPr>
        <p:txBody>
          <a:bodyPr wrap="square">
            <a:spAutoFit/>
          </a:bodyPr>
          <a:lstStyle/>
          <a:p>
            <a:r>
              <a:rPr lang="en-US" altLang="zh-TW" b="1" i="1" dirty="0" smtClean="0">
                <a:latin typeface="Times New Roman" pitchFamily="18" charset="0"/>
                <a:cs typeface="Times New Roman" pitchFamily="18" charset="0"/>
              </a:rPr>
              <a:t>Venus Appearing to Aeneas and </a:t>
            </a:r>
            <a:r>
              <a:rPr lang="en-US" altLang="zh-TW" b="1" i="1" dirty="0" err="1" smtClean="0">
                <a:latin typeface="Times New Roman" pitchFamily="18" charset="0"/>
                <a:cs typeface="Times New Roman" pitchFamily="18" charset="0"/>
              </a:rPr>
              <a:t>Achates</a:t>
            </a:r>
            <a:endParaRPr lang="zh-TW" altLang="en-US" dirty="0">
              <a:latin typeface="Times New Roman" pitchFamily="18" charset="0"/>
              <a:cs typeface="Times New Roman" pitchFamily="18" charset="0"/>
            </a:endParaRPr>
          </a:p>
        </p:txBody>
      </p:sp>
      <p:sp>
        <p:nvSpPr>
          <p:cNvPr id="4" name="矩形 3"/>
          <p:cNvSpPr/>
          <p:nvPr/>
        </p:nvSpPr>
        <p:spPr>
          <a:xfrm>
            <a:off x="1857356" y="4063846"/>
            <a:ext cx="4572000" cy="369332"/>
          </a:xfrm>
          <a:prstGeom prst="rect">
            <a:avLst/>
          </a:prstGeom>
        </p:spPr>
        <p:txBody>
          <a:bodyPr>
            <a:spAutoFit/>
          </a:bodyPr>
          <a:lstStyle/>
          <a:p>
            <a:endParaRPr lang="zh-TW" altLang="en-US" dirty="0"/>
          </a:p>
        </p:txBody>
      </p:sp>
      <p:grpSp>
        <p:nvGrpSpPr>
          <p:cNvPr id="7" name="群組 6"/>
          <p:cNvGrpSpPr/>
          <p:nvPr/>
        </p:nvGrpSpPr>
        <p:grpSpPr>
          <a:xfrm>
            <a:off x="3995936" y="3212976"/>
            <a:ext cx="5076056" cy="3584965"/>
            <a:chOff x="3995936" y="3212976"/>
            <a:chExt cx="5076056" cy="3584965"/>
          </a:xfrm>
        </p:grpSpPr>
        <p:pic>
          <p:nvPicPr>
            <p:cNvPr id="2" name="Picture 2" descr="File:Giacinto Gimignani - Venus Appearing to Aeneas and Achates - WGA089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3212976"/>
              <a:ext cx="5076056" cy="35849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5936" y="6437578"/>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sz="half" idx="1"/>
          </p:nvPr>
        </p:nvSpPr>
        <p:spPr>
          <a:xfrm>
            <a:off x="4716016" y="4509120"/>
            <a:ext cx="4038600" cy="2005683"/>
          </a:xfrm>
        </p:spPr>
        <p:txBody>
          <a:bodyPr>
            <a:normAutofit fontScale="77500" lnSpcReduction="20000"/>
          </a:bodyPr>
          <a:lstStyle/>
          <a:p>
            <a:r>
              <a:rPr lang="en-US" altLang="zh-TW" dirty="0">
                <a:latin typeface="Times New Roman" pitchFamily="18" charset="0"/>
                <a:cs typeface="Times New Roman" pitchFamily="18" charset="0"/>
              </a:rPr>
              <a:t>Aeneas defeats </a:t>
            </a:r>
            <a:r>
              <a:rPr lang="en-US" altLang="zh-TW" dirty="0" err="1">
                <a:latin typeface="Times New Roman" pitchFamily="18" charset="0"/>
                <a:cs typeface="Times New Roman" pitchFamily="18" charset="0"/>
              </a:rPr>
              <a:t>Turnus</a:t>
            </a:r>
            <a:r>
              <a:rPr lang="en-US" altLang="zh-TW" dirty="0">
                <a:latin typeface="Times New Roman" pitchFamily="18" charset="0"/>
                <a:cs typeface="Times New Roman" pitchFamily="18" charset="0"/>
              </a:rPr>
              <a:t>, by Luca Giordano, 1634–1705. The </a:t>
            </a:r>
            <a:r>
              <a:rPr lang="en-US" altLang="zh-TW" i="1" dirty="0">
                <a:latin typeface="Times New Roman" pitchFamily="18" charset="0"/>
                <a:cs typeface="Times New Roman" pitchFamily="18" charset="0"/>
              </a:rPr>
              <a:t>genius</a:t>
            </a:r>
            <a:r>
              <a:rPr lang="en-US" altLang="zh-TW" dirty="0">
                <a:latin typeface="Times New Roman" pitchFamily="18" charset="0"/>
                <a:cs typeface="Times New Roman" pitchFamily="18" charset="0"/>
              </a:rPr>
              <a:t> of Aeneas is shown ascendant, looking into the light of the future, while that of </a:t>
            </a:r>
            <a:r>
              <a:rPr lang="en-US" altLang="zh-TW" dirty="0" err="1">
                <a:latin typeface="Times New Roman" pitchFamily="18" charset="0"/>
                <a:cs typeface="Times New Roman" pitchFamily="18" charset="0"/>
              </a:rPr>
              <a:t>Turnus</a:t>
            </a:r>
            <a:r>
              <a:rPr lang="en-US" altLang="zh-TW" dirty="0">
                <a:latin typeface="Times New Roman" pitchFamily="18" charset="0"/>
                <a:cs typeface="Times New Roman" pitchFamily="18" charset="0"/>
              </a:rPr>
              <a:t> is setting, shrouded in darkness.</a:t>
            </a:r>
            <a:endParaRPr lang="zh-TW" altLang="en-US" dirty="0">
              <a:latin typeface="Times New Roman" pitchFamily="18" charset="0"/>
              <a:cs typeface="Times New Roman" pitchFamily="18" charset="0"/>
            </a:endParaRPr>
          </a:p>
        </p:txBody>
      </p:sp>
      <p:sp>
        <p:nvSpPr>
          <p:cNvPr id="6" name="內容版面配置區 5"/>
          <p:cNvSpPr>
            <a:spLocks noGrp="1"/>
          </p:cNvSpPr>
          <p:nvPr>
            <p:ph sz="half" idx="2"/>
          </p:nvPr>
        </p:nvSpPr>
        <p:spPr>
          <a:xfrm>
            <a:off x="4716016" y="404664"/>
            <a:ext cx="4248472" cy="3168353"/>
          </a:xfrm>
        </p:spPr>
        <p:txBody>
          <a:bodyPr>
            <a:noAutofit/>
          </a:bodyPr>
          <a:lstStyle/>
          <a:p>
            <a:r>
              <a:rPr lang="en-US" altLang="zh-TW" sz="3200" dirty="0" smtClean="0">
                <a:latin typeface="Times New Roman" pitchFamily="18" charset="0"/>
                <a:cs typeface="Times New Roman" pitchFamily="18" charset="0"/>
              </a:rPr>
              <a:t>In Trojan War, Aeneas was second only to Hector among famous heroes.</a:t>
            </a:r>
          </a:p>
          <a:p>
            <a:r>
              <a:rPr lang="en-US" altLang="zh-TW" sz="3200" dirty="0" smtClean="0">
                <a:latin typeface="Times New Roman" pitchFamily="18" charset="0"/>
                <a:cs typeface="Times New Roman" pitchFamily="18" charset="0"/>
              </a:rPr>
              <a:t>He was actually the son of Venus. </a:t>
            </a:r>
            <a:endParaRPr lang="zh-TW" altLang="en-US" sz="3200" dirty="0">
              <a:latin typeface="Times New Roman" pitchFamily="18" charset="0"/>
              <a:cs typeface="Times New Roman" pitchFamily="18" charset="0"/>
            </a:endParaRPr>
          </a:p>
        </p:txBody>
      </p:sp>
      <p:sp>
        <p:nvSpPr>
          <p:cNvPr id="2" name="矩形 1"/>
          <p:cNvSpPr/>
          <p:nvPr/>
        </p:nvSpPr>
        <p:spPr>
          <a:xfrm>
            <a:off x="899592" y="5983947"/>
            <a:ext cx="4572000" cy="369332"/>
          </a:xfrm>
          <a:prstGeom prst="rect">
            <a:avLst/>
          </a:prstGeom>
        </p:spPr>
        <p:txBody>
          <a:bodyPr>
            <a:spAutoFit/>
          </a:bodyPr>
          <a:lstStyle/>
          <a:p>
            <a:endParaRPr lang="zh-TW" altLang="en-US" dirty="0"/>
          </a:p>
        </p:txBody>
      </p:sp>
      <p:grpSp>
        <p:nvGrpSpPr>
          <p:cNvPr id="3" name="群組 2"/>
          <p:cNvGrpSpPr/>
          <p:nvPr/>
        </p:nvGrpSpPr>
        <p:grpSpPr>
          <a:xfrm>
            <a:off x="164507" y="1916832"/>
            <a:ext cx="4510951" cy="4390281"/>
            <a:chOff x="164507" y="1916832"/>
            <a:chExt cx="4510951" cy="4390281"/>
          </a:xfrm>
        </p:grpSpPr>
        <p:pic>
          <p:nvPicPr>
            <p:cNvPr id="2050" name="Picture 2" descr="File:Aeneas and Turnus.jpg"/>
            <p:cNvPicPr>
              <a:picLocks noChangeAspect="1" noChangeArrowheads="1"/>
            </p:cNvPicPr>
            <p:nvPr/>
          </p:nvPicPr>
          <p:blipFill rotWithShape="1">
            <a:blip r:embed="rId2">
              <a:extLst>
                <a:ext uri="{28A0092B-C50C-407E-A947-70E740481C1C}">
                  <a14:useLocalDpi xmlns:a14="http://schemas.microsoft.com/office/drawing/2010/main" val="0"/>
                </a:ext>
              </a:extLst>
            </a:blip>
            <a:srcRect l="12234" r="11346"/>
            <a:stretch/>
          </p:blipFill>
          <p:spPr bwMode="auto">
            <a:xfrm>
              <a:off x="179512" y="1916832"/>
              <a:ext cx="4495946" cy="43902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07" y="594366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79512" y="332656"/>
            <a:ext cx="4500594" cy="6069832"/>
          </a:xfrm>
        </p:spPr>
        <p:txBody>
          <a:bodyPr>
            <a:normAutofit lnSpcReduction="10000"/>
          </a:bodyPr>
          <a:lstStyle/>
          <a:p>
            <a:r>
              <a:rPr kumimoji="1" lang="en-US" altLang="zh-TW" dirty="0" smtClean="0">
                <a:latin typeface="Times New Roman" pitchFamily="18" charset="0"/>
                <a:cs typeface="Times New Roman" pitchFamily="18" charset="0"/>
              </a:rPr>
              <a:t>Seeing the golden bough in Aeneas’s hand, Charon, the ferryman in the underworld yield to take them. When they encountered Cerberus the dog, they pacified it with cakes as Psyche did.</a:t>
            </a:r>
          </a:p>
          <a:p>
            <a:r>
              <a:rPr kumimoji="1" lang="en-US" altLang="zh-TW" dirty="0" smtClean="0">
                <a:latin typeface="Times New Roman" pitchFamily="18" charset="0"/>
                <a:cs typeface="Times New Roman" pitchFamily="18" charset="0"/>
              </a:rPr>
              <a:t>There in the underworld, Aeneas saw many ghosts, including Minos, Europa’s son, and even Dido’s.</a:t>
            </a:r>
            <a:endParaRPr kumimoji="1" lang="zh-TW" altLang="en-US" dirty="0">
              <a:latin typeface="Times New Roman" pitchFamily="18" charset="0"/>
              <a:cs typeface="Times New Roman" pitchFamily="18" charset="0"/>
            </a:endParaRPr>
          </a:p>
        </p:txBody>
      </p:sp>
      <p:sp>
        <p:nvSpPr>
          <p:cNvPr id="5" name="文字方塊 4"/>
          <p:cNvSpPr txBox="1"/>
          <p:nvPr/>
        </p:nvSpPr>
        <p:spPr>
          <a:xfrm>
            <a:off x="4786314" y="5929330"/>
            <a:ext cx="4143404" cy="646331"/>
          </a:xfrm>
          <a:prstGeom prst="rect">
            <a:avLst/>
          </a:prstGeom>
          <a:noFill/>
        </p:spPr>
        <p:txBody>
          <a:bodyPr wrap="square" rtlCol="0">
            <a:spAutoFit/>
          </a:bodyPr>
          <a:lstStyle/>
          <a:p>
            <a:r>
              <a:rPr lang="en-US" altLang="zh-TW" dirty="0" smtClean="0">
                <a:latin typeface="Times New Roman" pitchFamily="18" charset="0"/>
                <a:cs typeface="Times New Roman" pitchFamily="18" charset="0"/>
              </a:rPr>
              <a:t>Aeneas and Sibyl boarded </a:t>
            </a:r>
            <a:r>
              <a:rPr lang="en-US" altLang="zh-TW" dirty="0" err="1" smtClean="0">
                <a:latin typeface="Times New Roman" pitchFamily="18" charset="0"/>
                <a:cs typeface="Times New Roman" pitchFamily="18" charset="0"/>
              </a:rPr>
              <a:t>Charon’s</a:t>
            </a:r>
            <a:r>
              <a:rPr lang="en-US" altLang="zh-TW" dirty="0" smtClean="0">
                <a:latin typeface="Times New Roman" pitchFamily="18" charset="0"/>
                <a:cs typeface="Times New Roman" pitchFamily="18" charset="0"/>
              </a:rPr>
              <a:t> ferry to the underworld.</a:t>
            </a:r>
            <a:endParaRPr lang="zh-TW" altLang="en-US" dirty="0">
              <a:latin typeface="Times New Roman" pitchFamily="18" charset="0"/>
              <a:cs typeface="Times New Roman" pitchFamily="18" charset="0"/>
            </a:endParaRPr>
          </a:p>
        </p:txBody>
      </p:sp>
      <p:sp>
        <p:nvSpPr>
          <p:cNvPr id="2" name="矩形 1"/>
          <p:cNvSpPr/>
          <p:nvPr/>
        </p:nvSpPr>
        <p:spPr>
          <a:xfrm>
            <a:off x="4357718" y="5116975"/>
            <a:ext cx="4572000" cy="369332"/>
          </a:xfrm>
          <a:prstGeom prst="rect">
            <a:avLst/>
          </a:prstGeom>
        </p:spPr>
        <p:txBody>
          <a:bodyPr>
            <a:spAutoFit/>
          </a:bodyPr>
          <a:lstStyle/>
          <a:p>
            <a:endParaRPr lang="zh-TW" altLang="en-US" dirty="0"/>
          </a:p>
        </p:txBody>
      </p:sp>
      <p:grpSp>
        <p:nvGrpSpPr>
          <p:cNvPr id="4" name="群組 3"/>
          <p:cNvGrpSpPr/>
          <p:nvPr/>
        </p:nvGrpSpPr>
        <p:grpSpPr>
          <a:xfrm>
            <a:off x="4786314" y="362631"/>
            <a:ext cx="4038600" cy="5400675"/>
            <a:chOff x="4786314" y="362631"/>
            <a:chExt cx="4038600" cy="5400675"/>
          </a:xfrm>
        </p:grpSpPr>
        <p:pic>
          <p:nvPicPr>
            <p:cNvPr id="5122" name="Picture 2" descr="File:Aeneas and Charon by Wenceslas Holl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4" y="362631"/>
              <a:ext cx="4038600" cy="54006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6314" y="5373539"/>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8365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5097" y="476672"/>
            <a:ext cx="8678198" cy="6048672"/>
          </a:xfrm>
        </p:spPr>
        <p:txBody>
          <a:bodyPr>
            <a:normAutofit/>
          </a:bodyPr>
          <a:lstStyle/>
          <a:p>
            <a:r>
              <a:rPr kumimoji="1" lang="en-US" altLang="zh-TW" sz="2800" dirty="0" smtClean="0">
                <a:latin typeface="Times New Roman" pitchFamily="18" charset="0"/>
                <a:cs typeface="Times New Roman" pitchFamily="18" charset="0"/>
              </a:rPr>
              <a:t>At last, they reached a spot where the road divided. The road to the left was full of horrid sounds and groans. The one to the right led to Elysian Field where Aeneas would find his father. There, </a:t>
            </a:r>
            <a:r>
              <a:rPr kumimoji="1" lang="en-US" altLang="zh-TW" sz="2800" dirty="0" err="1" smtClean="0">
                <a:latin typeface="Times New Roman" pitchFamily="18" charset="0"/>
                <a:cs typeface="Times New Roman" pitchFamily="18" charset="0"/>
              </a:rPr>
              <a:t>Anchises</a:t>
            </a:r>
            <a:r>
              <a:rPr kumimoji="1" lang="en-US" altLang="zh-TW" sz="2800" dirty="0" smtClean="0">
                <a:latin typeface="Times New Roman" pitchFamily="18" charset="0"/>
                <a:cs typeface="Times New Roman" pitchFamily="18" charset="0"/>
              </a:rPr>
              <a:t> was found and he gave Aeneas instructions on how to establish home in Italy and how they could evade and endure all the follow-up hardships.</a:t>
            </a:r>
          </a:p>
          <a:p>
            <a:r>
              <a:rPr kumimoji="1" lang="en-US" altLang="zh-TW" sz="2800" dirty="0">
                <a:latin typeface="Times New Roman" pitchFamily="18" charset="0"/>
                <a:cs typeface="Times New Roman" pitchFamily="18" charset="0"/>
              </a:rPr>
              <a:t>Next day, the Trojans sailed up the coast of Italy looking for their promised land.</a:t>
            </a:r>
            <a:endParaRPr kumimoji="1" lang="zh-TW" altLang="en-US" sz="2800" dirty="0">
              <a:latin typeface="Times New Roman" pitchFamily="18" charset="0"/>
              <a:cs typeface="Times New Roman" pitchFamily="18" charset="0"/>
            </a:endParaRPr>
          </a:p>
          <a:p>
            <a:endParaRPr kumimoji="1" lang="en-US" altLang="zh-TW" sz="2800" dirty="0" smtClean="0">
              <a:latin typeface="Times New Roman" pitchFamily="18" charset="0"/>
              <a:cs typeface="Times New Roman" pitchFamily="18" charset="0"/>
            </a:endParaRPr>
          </a:p>
          <a:p>
            <a:endParaRPr kumimoji="1" lang="zh-TW"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823917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683568" y="2564904"/>
            <a:ext cx="8156448" cy="777240"/>
          </a:xfrm>
        </p:spPr>
        <p:txBody>
          <a:bodyPr/>
          <a:lstStyle/>
          <a:p>
            <a:r>
              <a:rPr kumimoji="1" lang="en-US" altLang="zh-TW" dirty="0" smtClean="0">
                <a:latin typeface="Times New Roman" pitchFamily="18" charset="0"/>
                <a:cs typeface="Times New Roman" pitchFamily="18" charset="0"/>
              </a:rPr>
              <a:t>PART THREE:</a:t>
            </a:r>
            <a:br>
              <a:rPr kumimoji="1" lang="en-US" altLang="zh-TW" dirty="0" smtClean="0">
                <a:latin typeface="Times New Roman" pitchFamily="18" charset="0"/>
                <a:cs typeface="Times New Roman" pitchFamily="18" charset="0"/>
              </a:rPr>
            </a:br>
            <a:r>
              <a:rPr kumimoji="1" lang="en-US" altLang="zh-TW" dirty="0" smtClean="0">
                <a:solidFill>
                  <a:srgbClr val="FFFF00"/>
                </a:solidFill>
                <a:latin typeface="Times New Roman" pitchFamily="18" charset="0"/>
                <a:cs typeface="Times New Roman" pitchFamily="18" charset="0"/>
              </a:rPr>
              <a:t>THE WAR IN ITALY</a:t>
            </a:r>
            <a:endParaRPr kumimoji="1" lang="zh-TW" altLang="en-US"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654530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755576" y="3356992"/>
            <a:ext cx="6887331" cy="3302467"/>
            <a:chOff x="1331640" y="3284984"/>
            <a:chExt cx="6887331" cy="3302467"/>
          </a:xfrm>
        </p:grpSpPr>
        <p:pic>
          <p:nvPicPr>
            <p:cNvPr id="10242" name="Picture 2" descr="File:William-Adolphe Bouguereau (1825-1905) - The Remorse of Orestes (1862).jpg"/>
            <p:cNvPicPr>
              <a:picLocks noChangeAspect="1" noChangeArrowheads="1"/>
            </p:cNvPicPr>
            <p:nvPr/>
          </p:nvPicPr>
          <p:blipFill rotWithShape="1">
            <a:blip r:embed="rId2">
              <a:extLst>
                <a:ext uri="{28A0092B-C50C-407E-A947-70E740481C1C}">
                  <a14:useLocalDpi xmlns:a14="http://schemas.microsoft.com/office/drawing/2010/main" val="0"/>
                </a:ext>
              </a:extLst>
            </a:blip>
            <a:srcRect l="26052" t="5222" r="10449" b="60406"/>
            <a:stretch/>
          </p:blipFill>
          <p:spPr bwMode="auto">
            <a:xfrm>
              <a:off x="1331640" y="3284984"/>
              <a:ext cx="6887331" cy="32888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640" y="6227088"/>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內容版面配置區 2"/>
          <p:cNvSpPr>
            <a:spLocks noGrp="1"/>
          </p:cNvSpPr>
          <p:nvPr>
            <p:ph idx="1"/>
          </p:nvPr>
        </p:nvSpPr>
        <p:spPr>
          <a:xfrm>
            <a:off x="571472" y="285728"/>
            <a:ext cx="8115328" cy="6069832"/>
          </a:xfrm>
        </p:spPr>
        <p:txBody>
          <a:bodyPr/>
          <a:lstStyle/>
          <a:p>
            <a:r>
              <a:rPr kumimoji="1" lang="en-US" altLang="zh-TW" dirty="0" smtClean="0">
                <a:latin typeface="Times New Roman" pitchFamily="18" charset="0"/>
                <a:cs typeface="Times New Roman" pitchFamily="18" charset="0"/>
              </a:rPr>
              <a:t>In Italy, Juno was again causing troubles. She made the most powerful people of the country, the </a:t>
            </a:r>
            <a:r>
              <a:rPr kumimoji="1" lang="en-US" altLang="zh-TW" dirty="0" err="1" smtClean="0">
                <a:latin typeface="Times New Roman" pitchFamily="18" charset="0"/>
                <a:cs typeface="Times New Roman" pitchFamily="18" charset="0"/>
              </a:rPr>
              <a:t>Latins</a:t>
            </a:r>
            <a:r>
              <a:rPr kumimoji="1" lang="en-US" altLang="zh-TW" dirty="0" smtClean="0">
                <a:latin typeface="Times New Roman" pitchFamily="18" charset="0"/>
                <a:cs typeface="Times New Roman" pitchFamily="18" charset="0"/>
              </a:rPr>
              <a:t> and </a:t>
            </a:r>
            <a:r>
              <a:rPr kumimoji="1" lang="en-US" altLang="zh-TW" dirty="0" err="1" smtClean="0">
                <a:latin typeface="Times New Roman" pitchFamily="18" charset="0"/>
                <a:cs typeface="Times New Roman" pitchFamily="18" charset="0"/>
              </a:rPr>
              <a:t>Rutulians</a:t>
            </a:r>
            <a:r>
              <a:rPr kumimoji="1" lang="en-US" altLang="zh-TW" dirty="0" smtClean="0">
                <a:latin typeface="Times New Roman" pitchFamily="18" charset="0"/>
                <a:cs typeface="Times New Roman" pitchFamily="18" charset="0"/>
              </a:rPr>
              <a:t>, fiercely opposed to the Trojans. She also summoned </a:t>
            </a:r>
            <a:r>
              <a:rPr kumimoji="1" lang="en-US" altLang="zh-TW" dirty="0" err="1" smtClean="0">
                <a:latin typeface="Times New Roman" pitchFamily="18" charset="0"/>
                <a:cs typeface="Times New Roman" pitchFamily="18" charset="0"/>
              </a:rPr>
              <a:t>Alecto</a:t>
            </a:r>
            <a:r>
              <a:rPr kumimoji="1" lang="en-US" altLang="zh-TW" dirty="0" smtClean="0">
                <a:latin typeface="Times New Roman" pitchFamily="18" charset="0"/>
                <a:cs typeface="Times New Roman" pitchFamily="18" charset="0"/>
              </a:rPr>
              <a:t>, one of the Furies, from Hades and bade her launch bitter wars over the land.</a:t>
            </a:r>
            <a:endParaRPr kumimoji="1" lang="zh-TW" altLang="en-US" dirty="0">
              <a:latin typeface="Times New Roman" pitchFamily="18" charset="0"/>
              <a:cs typeface="Times New Roman" pitchFamily="18" charset="0"/>
            </a:endParaRPr>
          </a:p>
        </p:txBody>
      </p:sp>
      <p:sp>
        <p:nvSpPr>
          <p:cNvPr id="5" name="文字方塊 4"/>
          <p:cNvSpPr txBox="1"/>
          <p:nvPr/>
        </p:nvSpPr>
        <p:spPr>
          <a:xfrm>
            <a:off x="5004048" y="3458648"/>
            <a:ext cx="1643074" cy="369332"/>
          </a:xfrm>
          <a:prstGeom prst="rect">
            <a:avLst/>
          </a:prstGeom>
          <a:noFill/>
        </p:spPr>
        <p:txBody>
          <a:bodyPr wrap="square" rtlCol="0">
            <a:spAutoFit/>
          </a:bodyPr>
          <a:lstStyle/>
          <a:p>
            <a:r>
              <a:rPr lang="en-US" altLang="zh-TW" dirty="0" smtClean="0">
                <a:latin typeface="Times New Roman" pitchFamily="18" charset="0"/>
                <a:cs typeface="Times New Roman" pitchFamily="18" charset="0"/>
              </a:rPr>
              <a:t>The furies</a:t>
            </a:r>
            <a:endParaRPr lang="zh-TW" altLang="en-US" dirty="0">
              <a:latin typeface="Times New Roman" pitchFamily="18" charset="0"/>
              <a:cs typeface="Times New Roman" pitchFamily="18" charset="0"/>
            </a:endParaRPr>
          </a:p>
        </p:txBody>
      </p:sp>
      <p:sp>
        <p:nvSpPr>
          <p:cNvPr id="2" name="矩形 1"/>
          <p:cNvSpPr/>
          <p:nvPr/>
        </p:nvSpPr>
        <p:spPr>
          <a:xfrm>
            <a:off x="827584" y="5675057"/>
            <a:ext cx="4572000" cy="369332"/>
          </a:xfrm>
          <a:prstGeom prst="rect">
            <a:avLst/>
          </a:prstGeom>
        </p:spPr>
        <p:txBody>
          <a:bodyPr>
            <a:spAutoFit/>
          </a:bodyPr>
          <a:lstStyle/>
          <a:p>
            <a:endParaRPr lang="zh-TW" altLang="en-US" dirty="0"/>
          </a:p>
        </p:txBody>
      </p:sp>
    </p:spTree>
    <p:extLst>
      <p:ext uri="{BB962C8B-B14F-4D97-AF65-F5344CB8AC3E}">
        <p14:creationId xmlns:p14="http://schemas.microsoft.com/office/powerpoint/2010/main" val="169907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00034" y="0"/>
            <a:ext cx="8286808" cy="4572000"/>
          </a:xfrm>
        </p:spPr>
        <p:txBody>
          <a:bodyPr>
            <a:normAutofit/>
          </a:bodyPr>
          <a:lstStyle/>
          <a:p>
            <a:r>
              <a:rPr kumimoji="1" lang="en-US" altLang="zh-TW" dirty="0" smtClean="0">
                <a:latin typeface="Times New Roman" pitchFamily="18" charset="0"/>
                <a:cs typeface="Times New Roman" pitchFamily="18" charset="0"/>
              </a:rPr>
              <a:t>The aged </a:t>
            </a:r>
            <a:r>
              <a:rPr kumimoji="1" lang="en-US" altLang="zh-TW" dirty="0" err="1" smtClean="0">
                <a:latin typeface="Times New Roman" pitchFamily="18" charset="0"/>
                <a:cs typeface="Times New Roman" pitchFamily="18" charset="0"/>
              </a:rPr>
              <a:t>Latinus</a:t>
            </a:r>
            <a:r>
              <a:rPr kumimoji="1" lang="en-US" altLang="zh-TW" dirty="0" smtClean="0">
                <a:latin typeface="Times New Roman" pitchFamily="18" charset="0"/>
                <a:cs typeface="Times New Roman" pitchFamily="18" charset="0"/>
              </a:rPr>
              <a:t>, a great grandson of Saturn, had been warned by the spirit of his father, Faunus, not to marry his daughter </a:t>
            </a:r>
            <a:r>
              <a:rPr kumimoji="1" lang="en-US" altLang="zh-TW" dirty="0" err="1" smtClean="0">
                <a:latin typeface="Times New Roman" pitchFamily="18" charset="0"/>
                <a:cs typeface="Times New Roman" pitchFamily="18" charset="0"/>
              </a:rPr>
              <a:t>Lavinia</a:t>
            </a:r>
            <a:r>
              <a:rPr kumimoji="1" lang="en-US" altLang="zh-TW" dirty="0" smtClean="0">
                <a:latin typeface="Times New Roman" pitchFamily="18" charset="0"/>
                <a:cs typeface="Times New Roman" pitchFamily="18" charset="0"/>
              </a:rPr>
              <a:t> to any men in the country but a stranger who was soon to arrive. From the union a race destined to hold the entire world would born. Hence, when Aeneas arrived, </a:t>
            </a:r>
            <a:r>
              <a:rPr kumimoji="1" lang="en-US" altLang="zh-TW" dirty="0" err="1" smtClean="0">
                <a:latin typeface="Times New Roman" pitchFamily="18" charset="0"/>
                <a:cs typeface="Times New Roman" pitchFamily="18" charset="0"/>
              </a:rPr>
              <a:t>Latinus</a:t>
            </a:r>
            <a:r>
              <a:rPr kumimoji="1" lang="en-US" altLang="zh-TW" dirty="0" smtClean="0">
                <a:latin typeface="Times New Roman" pitchFamily="18" charset="0"/>
                <a:cs typeface="Times New Roman" pitchFamily="18" charset="0"/>
              </a:rPr>
              <a:t> received them with hospitality. He believed that Aeneas was the one his daughter had to marry.</a:t>
            </a:r>
            <a:endParaRPr kumimoji="1" lang="zh-TW" altLang="en-US" dirty="0">
              <a:latin typeface="Times New Roman" pitchFamily="18" charset="0"/>
              <a:cs typeface="Times New Roman" pitchFamily="18" charset="0"/>
            </a:endParaRPr>
          </a:p>
        </p:txBody>
      </p:sp>
      <p:sp>
        <p:nvSpPr>
          <p:cNvPr id="4" name="矩形 3"/>
          <p:cNvSpPr/>
          <p:nvPr/>
        </p:nvSpPr>
        <p:spPr>
          <a:xfrm>
            <a:off x="2470852" y="6145680"/>
            <a:ext cx="4572000" cy="369332"/>
          </a:xfrm>
          <a:prstGeom prst="rect">
            <a:avLst/>
          </a:prstGeom>
        </p:spPr>
        <p:txBody>
          <a:bodyPr>
            <a:spAutoFit/>
          </a:bodyPr>
          <a:lstStyle/>
          <a:p>
            <a:endParaRPr lang="zh-TW" altLang="en-US" dirty="0"/>
          </a:p>
        </p:txBody>
      </p:sp>
      <p:grpSp>
        <p:nvGrpSpPr>
          <p:cNvPr id="6" name="群組 5"/>
          <p:cNvGrpSpPr/>
          <p:nvPr/>
        </p:nvGrpSpPr>
        <p:grpSpPr>
          <a:xfrm>
            <a:off x="4464124" y="3789040"/>
            <a:ext cx="3132212" cy="3002971"/>
            <a:chOff x="5508104" y="3789040"/>
            <a:chExt cx="3132212" cy="3002971"/>
          </a:xfrm>
        </p:grpSpPr>
        <p:pic>
          <p:nvPicPr>
            <p:cNvPr id="2" name="Picture 2" descr="File:Lavi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789040"/>
              <a:ext cx="3132212" cy="30029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6887" y="6381328"/>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43500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Times New Roman" pitchFamily="18" charset="0"/>
                <a:cs typeface="Times New Roman" pitchFamily="18" charset="0"/>
              </a:rPr>
              <a:t>Juno stepped in…</a:t>
            </a:r>
            <a:endParaRPr kumimoji="1" lang="zh-TW" altLang="en-US" dirty="0">
              <a:latin typeface="Times New Roman" pitchFamily="18" charset="0"/>
              <a:cs typeface="Times New Roman" pitchFamily="18" charset="0"/>
            </a:endParaRPr>
          </a:p>
        </p:txBody>
      </p:sp>
      <p:sp>
        <p:nvSpPr>
          <p:cNvPr id="3" name="內容版面配置區 2"/>
          <p:cNvSpPr>
            <a:spLocks noGrp="1"/>
          </p:cNvSpPr>
          <p:nvPr>
            <p:ph idx="1"/>
          </p:nvPr>
        </p:nvSpPr>
        <p:spPr/>
        <p:txBody>
          <a:bodyPr/>
          <a:lstStyle/>
          <a:p>
            <a:r>
              <a:rPr kumimoji="1" lang="en-US" altLang="zh-TW" dirty="0" err="1" smtClean="0">
                <a:latin typeface="Times New Roman" pitchFamily="18" charset="0"/>
                <a:cs typeface="Times New Roman" pitchFamily="18" charset="0"/>
              </a:rPr>
              <a:t>Alecto</a:t>
            </a:r>
            <a:r>
              <a:rPr kumimoji="1" lang="en-US" altLang="zh-TW" dirty="0" smtClean="0">
                <a:latin typeface="Times New Roman" pitchFamily="18" charset="0"/>
                <a:cs typeface="Times New Roman" pitchFamily="18" charset="0"/>
              </a:rPr>
              <a:t> first inflamed Queen </a:t>
            </a:r>
            <a:r>
              <a:rPr kumimoji="1" lang="en-US" altLang="zh-TW" dirty="0" err="1" smtClean="0">
                <a:latin typeface="Times New Roman" pitchFamily="18" charset="0"/>
                <a:cs typeface="Times New Roman" pitchFamily="18" charset="0"/>
              </a:rPr>
              <a:t>Amata’s</a:t>
            </a:r>
            <a:r>
              <a:rPr kumimoji="1" lang="en-US" altLang="zh-TW" dirty="0" smtClean="0">
                <a:latin typeface="Times New Roman" pitchFamily="18" charset="0"/>
                <a:cs typeface="Times New Roman" pitchFamily="18" charset="0"/>
              </a:rPr>
              <a:t> heart to oppose the marriage between her daughter and Aeneas.</a:t>
            </a:r>
          </a:p>
          <a:p>
            <a:r>
              <a:rPr kumimoji="1" lang="en-US" altLang="zh-TW" dirty="0" smtClean="0">
                <a:latin typeface="Times New Roman" pitchFamily="18" charset="0"/>
                <a:cs typeface="Times New Roman" pitchFamily="18" charset="0"/>
              </a:rPr>
              <a:t>Next, </a:t>
            </a:r>
            <a:r>
              <a:rPr kumimoji="1" lang="en-US" altLang="zh-TW" dirty="0" err="1" smtClean="0">
                <a:latin typeface="Times New Roman" pitchFamily="18" charset="0"/>
                <a:cs typeface="Times New Roman" pitchFamily="18" charset="0"/>
              </a:rPr>
              <a:t>Alecto</a:t>
            </a:r>
            <a:r>
              <a:rPr kumimoji="1" lang="en-US" altLang="zh-TW" dirty="0" smtClean="0">
                <a:latin typeface="Times New Roman" pitchFamily="18" charset="0"/>
                <a:cs typeface="Times New Roman" pitchFamily="18" charset="0"/>
              </a:rPr>
              <a:t> informed the king of </a:t>
            </a:r>
            <a:r>
              <a:rPr kumimoji="1" lang="en-US" altLang="zh-TW" dirty="0" err="1" smtClean="0">
                <a:latin typeface="Times New Roman" pitchFamily="18" charset="0"/>
                <a:cs typeface="Times New Roman" pitchFamily="18" charset="0"/>
              </a:rPr>
              <a:t>Rutulians</a:t>
            </a:r>
            <a:r>
              <a:rPr kumimoji="1" lang="en-US" altLang="zh-TW" dirty="0" smtClean="0">
                <a:latin typeface="Times New Roman" pitchFamily="18" charset="0"/>
                <a:cs typeface="Times New Roman" pitchFamily="18" charset="0"/>
              </a:rPr>
              <a:t> (one of the suitors for </a:t>
            </a:r>
            <a:r>
              <a:rPr kumimoji="1" lang="en-US" altLang="zh-TW" dirty="0" err="1" smtClean="0">
                <a:latin typeface="Times New Roman" pitchFamily="18" charset="0"/>
                <a:cs typeface="Times New Roman" pitchFamily="18" charset="0"/>
              </a:rPr>
              <a:t>Lavinia’s</a:t>
            </a:r>
            <a:r>
              <a:rPr kumimoji="1" lang="en-US" altLang="zh-TW" dirty="0" smtClean="0">
                <a:latin typeface="Times New Roman" pitchFamily="18" charset="0"/>
                <a:cs typeface="Times New Roman" pitchFamily="18" charset="0"/>
              </a:rPr>
              <a:t>) of the union of </a:t>
            </a:r>
            <a:r>
              <a:rPr kumimoji="1" lang="en-US" altLang="zh-TW" dirty="0" err="1" smtClean="0">
                <a:latin typeface="Times New Roman" pitchFamily="18" charset="0"/>
                <a:cs typeface="Times New Roman" pitchFamily="18" charset="0"/>
              </a:rPr>
              <a:t>Lavinia</a:t>
            </a:r>
            <a:r>
              <a:rPr kumimoji="1" lang="en-US" altLang="zh-TW" dirty="0" smtClean="0">
                <a:latin typeface="Times New Roman" pitchFamily="18" charset="0"/>
                <a:cs typeface="Times New Roman" pitchFamily="18" charset="0"/>
              </a:rPr>
              <a:t> and Aeneas. This drove </a:t>
            </a:r>
            <a:r>
              <a:rPr kumimoji="1" lang="en-US" altLang="zh-TW" dirty="0" err="1" smtClean="0">
                <a:latin typeface="Times New Roman" pitchFamily="18" charset="0"/>
                <a:cs typeface="Times New Roman" pitchFamily="18" charset="0"/>
              </a:rPr>
              <a:t>Turnus</a:t>
            </a:r>
            <a:r>
              <a:rPr kumimoji="1" lang="en-US" altLang="zh-TW" dirty="0" smtClean="0">
                <a:latin typeface="Times New Roman" pitchFamily="18" charset="0"/>
                <a:cs typeface="Times New Roman" pitchFamily="18" charset="0"/>
              </a:rPr>
              <a:t> to frenzy. He immediately started his army to march to Latium.</a:t>
            </a:r>
            <a:endParaRPr kumimoji="1" lang="zh-TW"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0056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8596" y="214290"/>
            <a:ext cx="8258204" cy="3571900"/>
          </a:xfrm>
        </p:spPr>
        <p:txBody>
          <a:bodyPr>
            <a:normAutofit/>
          </a:bodyPr>
          <a:lstStyle/>
          <a:p>
            <a:r>
              <a:rPr kumimoji="1" lang="en-US" altLang="zh-TW" sz="2800" dirty="0" smtClean="0">
                <a:latin typeface="Times New Roman" pitchFamily="18" charset="0"/>
                <a:cs typeface="Times New Roman" pitchFamily="18" charset="0"/>
              </a:rPr>
              <a:t>Third, </a:t>
            </a:r>
            <a:r>
              <a:rPr kumimoji="1" lang="en-US" altLang="zh-TW" sz="2800" dirty="0" err="1" smtClean="0">
                <a:latin typeface="Times New Roman" pitchFamily="18" charset="0"/>
                <a:cs typeface="Times New Roman" pitchFamily="18" charset="0"/>
              </a:rPr>
              <a:t>Alecto</a:t>
            </a:r>
            <a:r>
              <a:rPr kumimoji="1" lang="en-US" altLang="zh-TW" sz="2800" dirty="0" smtClean="0">
                <a:latin typeface="Times New Roman" pitchFamily="18" charset="0"/>
                <a:cs typeface="Times New Roman" pitchFamily="18" charset="0"/>
              </a:rPr>
              <a:t> guided Aeneas’s young son (</a:t>
            </a:r>
            <a:r>
              <a:rPr kumimoji="1" lang="en-US" altLang="zh-TW" sz="2800" dirty="0" err="1" smtClean="0">
                <a:latin typeface="Times New Roman" pitchFamily="18" charset="0"/>
                <a:cs typeface="Times New Roman" pitchFamily="18" charset="0"/>
              </a:rPr>
              <a:t>Ascanius</a:t>
            </a:r>
            <a:r>
              <a:rPr kumimoji="1" lang="en-US" altLang="zh-TW" sz="2800" dirty="0" smtClean="0">
                <a:latin typeface="Times New Roman" pitchFamily="18" charset="0"/>
                <a:cs typeface="Times New Roman" pitchFamily="18" charset="0"/>
              </a:rPr>
              <a:t>) to kill a stag cared and tended by a farmer’s daughter. The farmers got furious and would like to kill </a:t>
            </a:r>
            <a:r>
              <a:rPr kumimoji="1" lang="en-US" altLang="zh-TW" sz="2800" dirty="0" err="1" smtClean="0">
                <a:latin typeface="Times New Roman" pitchFamily="18" charset="0"/>
                <a:cs typeface="Times New Roman" pitchFamily="18" charset="0"/>
              </a:rPr>
              <a:t>Ascanius</a:t>
            </a:r>
            <a:r>
              <a:rPr kumimoji="1" lang="en-US" altLang="zh-TW" sz="2800" dirty="0" smtClean="0">
                <a:latin typeface="Times New Roman" pitchFamily="18" charset="0"/>
                <a:cs typeface="Times New Roman" pitchFamily="18" charset="0"/>
              </a:rPr>
              <a:t>. </a:t>
            </a:r>
          </a:p>
          <a:p>
            <a:r>
              <a:rPr kumimoji="1" lang="en-US" altLang="zh-TW" sz="2800" dirty="0" smtClean="0">
                <a:latin typeface="Times New Roman" pitchFamily="18" charset="0"/>
                <a:cs typeface="Times New Roman" pitchFamily="18" charset="0"/>
              </a:rPr>
              <a:t>Now, </a:t>
            </a:r>
            <a:r>
              <a:rPr kumimoji="1" lang="en-US" altLang="zh-TW" sz="2800" dirty="0" err="1" smtClean="0">
                <a:latin typeface="Times New Roman" pitchFamily="18" charset="0"/>
                <a:cs typeface="Times New Roman" pitchFamily="18" charset="0"/>
              </a:rPr>
              <a:t>Latins</a:t>
            </a:r>
            <a:r>
              <a:rPr kumimoji="1" lang="en-US" altLang="zh-TW" sz="2800" dirty="0" smtClean="0">
                <a:latin typeface="Times New Roman" pitchFamily="18" charset="0"/>
                <a:cs typeface="Times New Roman" pitchFamily="18" charset="0"/>
              </a:rPr>
              <a:t> and </a:t>
            </a:r>
            <a:r>
              <a:rPr kumimoji="1" lang="en-US" altLang="zh-TW" sz="2800" dirty="0" err="1" smtClean="0">
                <a:latin typeface="Times New Roman" pitchFamily="18" charset="0"/>
                <a:cs typeface="Times New Roman" pitchFamily="18" charset="0"/>
              </a:rPr>
              <a:t>Rutulians</a:t>
            </a:r>
            <a:r>
              <a:rPr kumimoji="1" lang="en-US" altLang="zh-TW" sz="2800" dirty="0" smtClean="0">
                <a:latin typeface="Times New Roman" pitchFamily="18" charset="0"/>
                <a:cs typeface="Times New Roman" pitchFamily="18" charset="0"/>
              </a:rPr>
              <a:t> together were opposed to the little band of Trojans.</a:t>
            </a:r>
            <a:endParaRPr kumimoji="1" lang="zh-TW" altLang="en-US" sz="2800" dirty="0">
              <a:latin typeface="Times New Roman" pitchFamily="18" charset="0"/>
              <a:cs typeface="Times New Roman" pitchFamily="18" charset="0"/>
            </a:endParaRPr>
          </a:p>
        </p:txBody>
      </p:sp>
      <p:sp>
        <p:nvSpPr>
          <p:cNvPr id="2" name="矩形 1"/>
          <p:cNvSpPr/>
          <p:nvPr/>
        </p:nvSpPr>
        <p:spPr>
          <a:xfrm>
            <a:off x="1403648" y="6237312"/>
            <a:ext cx="184731" cy="369332"/>
          </a:xfrm>
          <a:prstGeom prst="rect">
            <a:avLst/>
          </a:prstGeom>
        </p:spPr>
        <p:txBody>
          <a:bodyPr wrap="none">
            <a:spAutoFit/>
          </a:bodyPr>
          <a:lstStyle/>
          <a:p>
            <a:endParaRPr lang="zh-TW" altLang="en-US" dirty="0"/>
          </a:p>
        </p:txBody>
      </p:sp>
      <p:grpSp>
        <p:nvGrpSpPr>
          <p:cNvPr id="4" name="群組 3"/>
          <p:cNvGrpSpPr/>
          <p:nvPr/>
        </p:nvGrpSpPr>
        <p:grpSpPr>
          <a:xfrm>
            <a:off x="4707305" y="2564904"/>
            <a:ext cx="4257183" cy="4210050"/>
            <a:chOff x="4707305" y="2564904"/>
            <a:chExt cx="4257183" cy="4210050"/>
          </a:xfrm>
        </p:grpSpPr>
        <p:pic>
          <p:nvPicPr>
            <p:cNvPr id="11266" name="Picture 2" descr="File:Ascani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338" y="2564904"/>
              <a:ext cx="4248150" cy="42100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7305" y="6377518"/>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86014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00034" y="285728"/>
            <a:ext cx="7947550" cy="5786478"/>
          </a:xfrm>
        </p:spPr>
        <p:txBody>
          <a:bodyPr/>
          <a:lstStyle/>
          <a:p>
            <a:r>
              <a:rPr kumimoji="1" lang="en-US" altLang="zh-TW" dirty="0" smtClean="0">
                <a:latin typeface="Times New Roman" pitchFamily="18" charset="0"/>
                <a:cs typeface="Times New Roman" pitchFamily="18" charset="0"/>
              </a:rPr>
              <a:t>In this perilous moment, Father Tiber, the god of the great river Aeneas and his men encamped near, visited Aeneas in a dream telling him to go upstream to Evander. There, Aeneas would get the support he needed. </a:t>
            </a:r>
            <a:endParaRPr kumimoji="1" lang="zh-TW" altLang="en-US" dirty="0">
              <a:latin typeface="Times New Roman" pitchFamily="18" charset="0"/>
              <a:cs typeface="Times New Roman" pitchFamily="18" charset="0"/>
            </a:endParaRPr>
          </a:p>
        </p:txBody>
      </p:sp>
      <p:sp>
        <p:nvSpPr>
          <p:cNvPr id="5" name="文字方塊 4"/>
          <p:cNvSpPr txBox="1"/>
          <p:nvPr/>
        </p:nvSpPr>
        <p:spPr>
          <a:xfrm>
            <a:off x="1000100" y="6143644"/>
            <a:ext cx="4214842" cy="369332"/>
          </a:xfrm>
          <a:prstGeom prst="rect">
            <a:avLst/>
          </a:prstGeom>
          <a:noFill/>
        </p:spPr>
        <p:txBody>
          <a:bodyPr wrap="square" rtlCol="0">
            <a:spAutoFit/>
          </a:bodyPr>
          <a:lstStyle/>
          <a:p>
            <a:r>
              <a:rPr lang="en-US" altLang="zh-TW" dirty="0" smtClean="0">
                <a:latin typeface="Times New Roman" pitchFamily="18" charset="0"/>
                <a:cs typeface="Times New Roman" pitchFamily="18" charset="0"/>
              </a:rPr>
              <a:t>Father Tiber informed Aeneas in a dream</a:t>
            </a:r>
            <a:endParaRPr lang="zh-TW" altLang="en-US" dirty="0">
              <a:latin typeface="Times New Roman" pitchFamily="18" charset="0"/>
              <a:cs typeface="Times New Roman" pitchFamily="18" charset="0"/>
            </a:endParaRPr>
          </a:p>
        </p:txBody>
      </p:sp>
      <p:sp>
        <p:nvSpPr>
          <p:cNvPr id="4" name="矩形 3"/>
          <p:cNvSpPr/>
          <p:nvPr/>
        </p:nvSpPr>
        <p:spPr>
          <a:xfrm>
            <a:off x="2286000" y="3105835"/>
            <a:ext cx="4572000" cy="369332"/>
          </a:xfrm>
          <a:prstGeom prst="rect">
            <a:avLst/>
          </a:prstGeom>
        </p:spPr>
        <p:txBody>
          <a:bodyPr>
            <a:spAutoFit/>
          </a:bodyPr>
          <a:lstStyle/>
          <a:p>
            <a:endParaRPr lang="zh-TW" altLang="en-US" dirty="0"/>
          </a:p>
        </p:txBody>
      </p:sp>
      <p:grpSp>
        <p:nvGrpSpPr>
          <p:cNvPr id="7" name="群組 6"/>
          <p:cNvGrpSpPr/>
          <p:nvPr/>
        </p:nvGrpSpPr>
        <p:grpSpPr>
          <a:xfrm>
            <a:off x="3635896" y="2740186"/>
            <a:ext cx="4968552" cy="3403458"/>
            <a:chOff x="3635896" y="2740186"/>
            <a:chExt cx="4968552" cy="3403458"/>
          </a:xfrm>
        </p:grpSpPr>
        <p:pic>
          <p:nvPicPr>
            <p:cNvPr id="2" name="Picture 2" descr="File:B. PINELLI, Enea e il Teve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740186"/>
              <a:ext cx="4968552" cy="34034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1234" y="5758953"/>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944604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9552" y="188640"/>
            <a:ext cx="8352928" cy="5878888"/>
          </a:xfrm>
        </p:spPr>
        <p:txBody>
          <a:bodyPr/>
          <a:lstStyle/>
          <a:p>
            <a:r>
              <a:rPr kumimoji="1" lang="en-US" altLang="zh-TW" dirty="0" smtClean="0">
                <a:latin typeface="Times New Roman" pitchFamily="18" charset="0"/>
                <a:cs typeface="Times New Roman" pitchFamily="18" charset="0"/>
              </a:rPr>
              <a:t>The old king in Evander further suggested Aeneas to ask for help from the Etruscan for Evander was too small to help the Trojans. Etruscans, on the other hand, will  be willing to help Aeneas for they hated their former ruthless King, </a:t>
            </a:r>
            <a:r>
              <a:rPr kumimoji="1" lang="en-US" altLang="zh-TW" dirty="0" err="1" smtClean="0">
                <a:latin typeface="Times New Roman" pitchFamily="18" charset="0"/>
                <a:cs typeface="Times New Roman" pitchFamily="18" charset="0"/>
              </a:rPr>
              <a:t>Mezentius</a:t>
            </a:r>
            <a:r>
              <a:rPr kumimoji="1" lang="en-US" altLang="zh-TW" dirty="0" smtClean="0">
                <a:latin typeface="Times New Roman" pitchFamily="18" charset="0"/>
                <a:cs typeface="Times New Roman" pitchFamily="18" charset="0"/>
              </a:rPr>
              <a:t>. And now, </a:t>
            </a:r>
            <a:r>
              <a:rPr kumimoji="1" lang="en-US" altLang="zh-TW" dirty="0" err="1" smtClean="0">
                <a:latin typeface="Times New Roman" pitchFamily="18" charset="0"/>
                <a:cs typeface="Times New Roman" pitchFamily="18" charset="0"/>
              </a:rPr>
              <a:t>Mezentius</a:t>
            </a:r>
            <a:r>
              <a:rPr kumimoji="1" lang="en-US" altLang="zh-TW" dirty="0" smtClean="0">
                <a:latin typeface="Times New Roman" pitchFamily="18" charset="0"/>
                <a:cs typeface="Times New Roman" pitchFamily="18" charset="0"/>
              </a:rPr>
              <a:t> was helping </a:t>
            </a:r>
            <a:r>
              <a:rPr kumimoji="1" lang="en-US" altLang="zh-TW" dirty="0" err="1" smtClean="0">
                <a:latin typeface="Times New Roman" pitchFamily="18" charset="0"/>
                <a:cs typeface="Times New Roman" pitchFamily="18" charset="0"/>
              </a:rPr>
              <a:t>Turnus</a:t>
            </a:r>
            <a:r>
              <a:rPr kumimoji="1" lang="en-US" altLang="zh-TW" dirty="0" smtClean="0">
                <a:latin typeface="Times New Roman" pitchFamily="18" charset="0"/>
                <a:cs typeface="Times New Roman" pitchFamily="18" charset="0"/>
              </a:rPr>
              <a:t>. Hence, Etruria were determined and glad to support Aeneas to fight.</a:t>
            </a:r>
            <a:endParaRPr kumimoji="1" lang="zh-TW" altLang="en-US" dirty="0">
              <a:latin typeface="Times New Roman" pitchFamily="18" charset="0"/>
              <a:cs typeface="Times New Roman" pitchFamily="18" charset="0"/>
            </a:endParaRPr>
          </a:p>
        </p:txBody>
      </p:sp>
      <p:sp>
        <p:nvSpPr>
          <p:cNvPr id="2050" name="AutoShape 2" descr="http://4.bp.blogspot.com/-MeDvMfSlCIo/TplbtfL5J4I/AAAAAAAABxM/ZGtt7_nz4FM/s320/Etruria.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2052" name="AutoShape 4" descr="http://4.bp.blogspot.com/-MeDvMfSlCIo/TplbtfL5J4I/AAAAAAAABxM/ZGtt7_nz4FM/s320/Etruria.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7" name="矩形 6"/>
          <p:cNvSpPr/>
          <p:nvPr/>
        </p:nvSpPr>
        <p:spPr>
          <a:xfrm>
            <a:off x="971600" y="4293096"/>
            <a:ext cx="5426870" cy="584775"/>
          </a:xfrm>
          <a:prstGeom prst="rect">
            <a:avLst/>
          </a:prstGeom>
        </p:spPr>
        <p:txBody>
          <a:bodyPr wrap="none">
            <a:spAutoFit/>
          </a:bodyPr>
          <a:lstStyle/>
          <a:p>
            <a:r>
              <a:rPr kumimoji="1" lang="en-US" altLang="zh-TW" sz="3200" dirty="0" smtClean="0">
                <a:latin typeface="Times New Roman" pitchFamily="18" charset="0"/>
                <a:cs typeface="Times New Roman" pitchFamily="18" charset="0"/>
              </a:rPr>
              <a:t>The two sides began their war.</a:t>
            </a:r>
            <a:r>
              <a:rPr kumimoji="1" lang="en-US" altLang="zh-TW" dirty="0" smtClean="0">
                <a:latin typeface="Times New Roman" pitchFamily="18" charset="0"/>
                <a:cs typeface="Times New Roman" pitchFamily="18" charset="0"/>
              </a:rPr>
              <a:t> </a:t>
            </a:r>
            <a:endParaRPr kumimoji="1" lang="zh-TW" altLang="en-US" dirty="0">
              <a:latin typeface="Times New Roman" pitchFamily="18" charset="0"/>
              <a:cs typeface="Times New Roman" pitchFamily="18" charset="0"/>
            </a:endParaRPr>
          </a:p>
        </p:txBody>
      </p:sp>
      <p:sp>
        <p:nvSpPr>
          <p:cNvPr id="4" name="矩形 3"/>
          <p:cNvSpPr/>
          <p:nvPr/>
        </p:nvSpPr>
        <p:spPr>
          <a:xfrm>
            <a:off x="2267744" y="5744362"/>
            <a:ext cx="4572000" cy="369332"/>
          </a:xfrm>
          <a:prstGeom prst="rect">
            <a:avLst/>
          </a:prstGeom>
        </p:spPr>
        <p:txBody>
          <a:bodyPr>
            <a:spAutoFit/>
          </a:bodyPr>
          <a:lstStyle/>
          <a:p>
            <a:endParaRPr lang="zh-TW" altLang="en-US" dirty="0"/>
          </a:p>
        </p:txBody>
      </p:sp>
      <p:grpSp>
        <p:nvGrpSpPr>
          <p:cNvPr id="6" name="群組 5"/>
          <p:cNvGrpSpPr/>
          <p:nvPr/>
        </p:nvGrpSpPr>
        <p:grpSpPr>
          <a:xfrm>
            <a:off x="6295656" y="3429000"/>
            <a:ext cx="2740840" cy="3498921"/>
            <a:chOff x="6295656" y="3429000"/>
            <a:chExt cx="2740840" cy="3498921"/>
          </a:xfrm>
        </p:grpSpPr>
        <p:pic>
          <p:nvPicPr>
            <p:cNvPr id="2" name="Picture 2" descr="File:Etruscan civilization 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429000"/>
              <a:ext cx="2736304" cy="3324638"/>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103" descr="icon_by-sa.tiff">
              <a:hlinkClick r:id="rId3"/>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5656" y="6669360"/>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965158" y="6650922"/>
              <a:ext cx="1872885" cy="276999"/>
            </a:xfrm>
            <a:prstGeom prst="rect">
              <a:avLst/>
            </a:prstGeom>
          </p:spPr>
          <p:txBody>
            <a:bodyPr wrap="none">
              <a:spAutoFit/>
            </a:bodyPr>
            <a:lstStyle/>
            <a:p>
              <a:r>
                <a:rPr lang="en-US" altLang="zh-TW" sz="1200" dirty="0">
                  <a:solidFill>
                    <a:schemeClr val="dk1"/>
                  </a:solidFill>
                  <a:latin typeface="Times New Roman" panose="02020603050405020304" pitchFamily="18" charset="0"/>
                  <a:cs typeface="Times New Roman" panose="02020603050405020304" pitchFamily="18" charset="0"/>
                </a:rPr>
                <a:t>Wikipedia </a:t>
              </a:r>
              <a:r>
                <a:rPr lang="en-US" altLang="zh-TW" sz="1200" dirty="0" err="1">
                  <a:solidFill>
                    <a:schemeClr val="dk1"/>
                  </a:solidFill>
                  <a:latin typeface="Times New Roman" panose="02020603050405020304" pitchFamily="18" charset="0"/>
                  <a:cs typeface="Times New Roman" panose="02020603050405020304" pitchFamily="18" charset="0"/>
                </a:rPr>
                <a:t>NormanEinstein</a:t>
              </a:r>
              <a:endParaRPr lang="en-US" altLang="zh-TW" sz="1200" dirty="0">
                <a:solidFill>
                  <a:schemeClr val="dk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9103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188640"/>
            <a:ext cx="8208912" cy="720080"/>
          </a:xfrm>
        </p:spPr>
        <p:txBody>
          <a:bodyPr/>
          <a:lstStyle/>
          <a:p>
            <a:r>
              <a:rPr kumimoji="1" lang="en-US" altLang="zh-TW" dirty="0" smtClean="0">
                <a:latin typeface="Times New Roman" pitchFamily="18" charset="0"/>
                <a:cs typeface="Times New Roman" pitchFamily="18" charset="0"/>
              </a:rPr>
              <a:t>Brave military couriers</a:t>
            </a:r>
            <a:endParaRPr kumimoji="1" lang="zh-TW" altLang="en-US" dirty="0">
              <a:latin typeface="Times New Roman" pitchFamily="18" charset="0"/>
              <a:cs typeface="Times New Roman" pitchFamily="18" charset="0"/>
            </a:endParaRPr>
          </a:p>
        </p:txBody>
      </p:sp>
      <p:sp>
        <p:nvSpPr>
          <p:cNvPr id="3" name="內容版面配置區 2"/>
          <p:cNvSpPr>
            <a:spLocks noGrp="1"/>
          </p:cNvSpPr>
          <p:nvPr>
            <p:ph idx="1"/>
          </p:nvPr>
        </p:nvSpPr>
        <p:spPr>
          <a:xfrm>
            <a:off x="467544" y="980728"/>
            <a:ext cx="4464496" cy="5688632"/>
          </a:xfrm>
        </p:spPr>
        <p:txBody>
          <a:bodyPr>
            <a:normAutofit/>
          </a:bodyPr>
          <a:lstStyle/>
          <a:p>
            <a:r>
              <a:rPr kumimoji="1" lang="en-US" altLang="zh-TW" dirty="0" smtClean="0">
                <a:solidFill>
                  <a:srgbClr val="FFFF00"/>
                </a:solidFill>
                <a:latin typeface="Times New Roman" pitchFamily="18" charset="0"/>
                <a:cs typeface="Times New Roman" pitchFamily="18" charset="0"/>
              </a:rPr>
              <a:t>Nisus</a:t>
            </a:r>
            <a:r>
              <a:rPr kumimoji="1" lang="en-US" altLang="zh-TW" dirty="0" smtClean="0">
                <a:latin typeface="Times New Roman" pitchFamily="18" charset="0"/>
                <a:cs typeface="Times New Roman" pitchFamily="18" charset="0"/>
              </a:rPr>
              <a:t> (experienced soldier) and </a:t>
            </a:r>
            <a:r>
              <a:rPr kumimoji="1" lang="en-US" altLang="zh-TW" dirty="0" err="1" smtClean="0">
                <a:solidFill>
                  <a:srgbClr val="FFFF00"/>
                </a:solidFill>
                <a:latin typeface="Times New Roman" pitchFamily="18" charset="0"/>
                <a:cs typeface="Times New Roman" pitchFamily="18" charset="0"/>
              </a:rPr>
              <a:t>Euryalus</a:t>
            </a:r>
            <a:r>
              <a:rPr kumimoji="1" lang="en-US" altLang="zh-TW" dirty="0" smtClean="0">
                <a:latin typeface="Times New Roman" pitchFamily="18" charset="0"/>
                <a:cs typeface="Times New Roman" pitchFamily="18" charset="0"/>
              </a:rPr>
              <a:t> (a stripling but equally brave and full of generous ardor for heroic deeds)</a:t>
            </a:r>
          </a:p>
          <a:p>
            <a:r>
              <a:rPr kumimoji="1" lang="en-US" altLang="zh-TW" dirty="0" smtClean="0">
                <a:latin typeface="Times New Roman" pitchFamily="18" charset="0"/>
                <a:cs typeface="Times New Roman" pitchFamily="18" charset="0"/>
              </a:rPr>
              <a:t>They died for they risked to go through </a:t>
            </a:r>
            <a:r>
              <a:rPr kumimoji="1" lang="en-US" altLang="zh-TW" dirty="0" err="1" smtClean="0">
                <a:latin typeface="Times New Roman" pitchFamily="18" charset="0"/>
                <a:cs typeface="Times New Roman" pitchFamily="18" charset="0"/>
              </a:rPr>
              <a:t>Turnus</a:t>
            </a:r>
            <a:r>
              <a:rPr kumimoji="1" lang="en-US" altLang="zh-TW" dirty="0" smtClean="0">
                <a:latin typeface="Times New Roman" pitchFamily="18" charset="0"/>
                <a:cs typeface="Times New Roman" pitchFamily="18" charset="0"/>
              </a:rPr>
              <a:t>’ camp to send message to Aeneas.</a:t>
            </a:r>
          </a:p>
          <a:p>
            <a:endParaRPr kumimoji="1" lang="zh-TW" altLang="en-US" dirty="0"/>
          </a:p>
        </p:txBody>
      </p:sp>
      <p:sp>
        <p:nvSpPr>
          <p:cNvPr id="1026" name="AutoShape 2" descr="http://www.histoire-fr.com/images/nisus_et_euryale.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6" name="矩形 5"/>
          <p:cNvSpPr/>
          <p:nvPr/>
        </p:nvSpPr>
        <p:spPr>
          <a:xfrm>
            <a:off x="755576" y="5733256"/>
            <a:ext cx="4104456" cy="646331"/>
          </a:xfrm>
          <a:prstGeom prst="rect">
            <a:avLst/>
          </a:prstGeom>
        </p:spPr>
        <p:txBody>
          <a:bodyPr wrap="square">
            <a:spAutoFit/>
          </a:bodyPr>
          <a:lstStyle/>
          <a:p>
            <a:pPr algn="r"/>
            <a:r>
              <a:rPr lang="en-US" altLang="zh-TW" i="1" dirty="0" smtClean="0">
                <a:solidFill>
                  <a:srgbClr val="FFFF00"/>
                </a:solidFill>
                <a:latin typeface="Times New Roman" pitchFamily="18" charset="0"/>
                <a:cs typeface="Times New Roman" pitchFamily="18" charset="0"/>
              </a:rPr>
              <a:t>Nisus and </a:t>
            </a:r>
            <a:r>
              <a:rPr lang="en-US" altLang="zh-TW" i="1" dirty="0" err="1" smtClean="0">
                <a:solidFill>
                  <a:srgbClr val="FFFF00"/>
                </a:solidFill>
                <a:latin typeface="Times New Roman" pitchFamily="18" charset="0"/>
                <a:cs typeface="Times New Roman" pitchFamily="18" charset="0"/>
              </a:rPr>
              <a:t>Euryalus</a:t>
            </a:r>
            <a:r>
              <a:rPr lang="en-US" altLang="zh-TW" dirty="0" smtClean="0">
                <a:solidFill>
                  <a:srgbClr val="FFFF00"/>
                </a:solidFill>
                <a:latin typeface="Times New Roman" pitchFamily="18" charset="0"/>
                <a:cs typeface="Times New Roman" pitchFamily="18" charset="0"/>
              </a:rPr>
              <a:t> (1827) </a:t>
            </a:r>
          </a:p>
          <a:p>
            <a:pPr algn="r"/>
            <a:r>
              <a:rPr lang="en-US" altLang="zh-TW" dirty="0" err="1" smtClean="0">
                <a:solidFill>
                  <a:srgbClr val="FFFF00"/>
                </a:solidFill>
                <a:latin typeface="Times New Roman" pitchFamily="18" charset="0"/>
                <a:cs typeface="Times New Roman" pitchFamily="18" charset="0"/>
              </a:rPr>
              <a:t>byJean-Baptiste</a:t>
            </a:r>
            <a:r>
              <a:rPr lang="en-US" altLang="zh-TW" dirty="0" smtClean="0">
                <a:solidFill>
                  <a:srgbClr val="FFFF00"/>
                </a:solidFill>
                <a:latin typeface="Times New Roman" pitchFamily="18" charset="0"/>
                <a:cs typeface="Times New Roman" pitchFamily="18" charset="0"/>
              </a:rPr>
              <a:t> Roman (Louvre Museum)</a:t>
            </a:r>
            <a:endParaRPr lang="zh-TW" altLang="en-US" dirty="0">
              <a:solidFill>
                <a:srgbClr val="FFFF00"/>
              </a:solidFill>
              <a:latin typeface="Times New Roman" pitchFamily="18" charset="0"/>
              <a:cs typeface="Times New Roman" pitchFamily="18" charset="0"/>
            </a:endParaRPr>
          </a:p>
        </p:txBody>
      </p:sp>
      <p:sp>
        <p:nvSpPr>
          <p:cNvPr id="4" name="矩形 3"/>
          <p:cNvSpPr/>
          <p:nvPr/>
        </p:nvSpPr>
        <p:spPr>
          <a:xfrm>
            <a:off x="4383596" y="161871"/>
            <a:ext cx="4572000" cy="369332"/>
          </a:xfrm>
          <a:prstGeom prst="rect">
            <a:avLst/>
          </a:prstGeom>
        </p:spPr>
        <p:txBody>
          <a:bodyPr>
            <a:spAutoFit/>
          </a:bodyPr>
          <a:lstStyle/>
          <a:p>
            <a:endParaRPr lang="zh-TW" altLang="en-US" dirty="0"/>
          </a:p>
        </p:txBody>
      </p:sp>
      <p:grpSp>
        <p:nvGrpSpPr>
          <p:cNvPr id="7" name="群組 6"/>
          <p:cNvGrpSpPr/>
          <p:nvPr/>
        </p:nvGrpSpPr>
        <p:grpSpPr>
          <a:xfrm>
            <a:off x="4940234" y="1124744"/>
            <a:ext cx="4015362" cy="5252448"/>
            <a:chOff x="4940234" y="1124744"/>
            <a:chExt cx="4015362" cy="5252448"/>
          </a:xfrm>
        </p:grpSpPr>
        <p:pic>
          <p:nvPicPr>
            <p:cNvPr id="8196" name="Picture 4" descr="File:Nisos Euryalos Louvre LL450 n1.jpg"/>
            <p:cNvPicPr>
              <a:picLocks noChangeAspect="1" noChangeArrowheads="1"/>
            </p:cNvPicPr>
            <p:nvPr/>
          </p:nvPicPr>
          <p:blipFill rotWithShape="1">
            <a:blip r:embed="rId2">
              <a:extLst>
                <a:ext uri="{28A0092B-C50C-407E-A947-70E740481C1C}">
                  <a14:useLocalDpi xmlns:a14="http://schemas.microsoft.com/office/drawing/2010/main" val="0"/>
                </a:ext>
              </a:extLst>
            </a:blip>
            <a:srcRect l="13117" t="5911" r="2390"/>
            <a:stretch/>
          </p:blipFill>
          <p:spPr bwMode="auto">
            <a:xfrm>
              <a:off x="4975100" y="1124744"/>
              <a:ext cx="3980496" cy="5214756"/>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101" descr="icon_by.tiff">
              <a:hlinkClick r:id="rId3"/>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0234" y="6125192"/>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647892" y="6095111"/>
              <a:ext cx="1331070" cy="276999"/>
            </a:xfrm>
            <a:prstGeom prst="rect">
              <a:avLst/>
            </a:prstGeom>
          </p:spPr>
          <p:txBody>
            <a:bodyPr wrap="none">
              <a:spAutoFit/>
            </a:bodyPr>
            <a:lstStyle/>
            <a:p>
              <a:r>
                <a:rPr lang="en-US" altLang="zh-TW" sz="1200" dirty="0">
                  <a:solidFill>
                    <a:schemeClr val="dk1"/>
                  </a:solidFill>
                  <a:latin typeface="Times New Roman" panose="02020603050405020304" pitchFamily="18" charset="0"/>
                  <a:cs typeface="Times New Roman" panose="02020603050405020304" pitchFamily="18" charset="0"/>
                </a:rPr>
                <a:t>Wikipedia </a:t>
              </a:r>
              <a:r>
                <a:rPr lang="en-US" altLang="zh-TW" sz="1200" dirty="0" err="1">
                  <a:solidFill>
                    <a:schemeClr val="dk1"/>
                  </a:solidFill>
                  <a:latin typeface="Times New Roman" panose="02020603050405020304" pitchFamily="18" charset="0"/>
                  <a:cs typeface="Times New Roman" panose="02020603050405020304" pitchFamily="18" charset="0"/>
                </a:rPr>
                <a:t>Jastrow</a:t>
              </a:r>
              <a:endParaRPr lang="en-US" altLang="zh-TW" sz="1200" dirty="0">
                <a:solidFill>
                  <a:schemeClr val="dk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56120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611560" y="2348880"/>
            <a:ext cx="8156448" cy="2088232"/>
          </a:xfrm>
        </p:spPr>
        <p:txBody>
          <a:bodyPr/>
          <a:lstStyle/>
          <a:p>
            <a:r>
              <a:rPr lang="en-US" altLang="zh-TW" dirty="0" smtClean="0">
                <a:solidFill>
                  <a:schemeClr val="accent4">
                    <a:lumMod val="20000"/>
                    <a:lumOff val="80000"/>
                  </a:schemeClr>
                </a:solidFill>
                <a:latin typeface="Times New Roman" pitchFamily="18" charset="0"/>
                <a:cs typeface="Times New Roman" pitchFamily="18" charset="0"/>
              </a:rPr>
              <a:t>PART ONE: </a:t>
            </a:r>
            <a:r>
              <a:rPr lang="en-US" altLang="zh-TW" dirty="0" smtClean="0">
                <a:solidFill>
                  <a:srgbClr val="FFFF00"/>
                </a:solidFill>
                <a:latin typeface="Times New Roman" pitchFamily="18" charset="0"/>
                <a:cs typeface="Times New Roman" pitchFamily="18" charset="0"/>
              </a:rPr>
              <a:t/>
            </a:r>
            <a:br>
              <a:rPr lang="en-US" altLang="zh-TW" dirty="0" smtClean="0">
                <a:solidFill>
                  <a:srgbClr val="FFFF00"/>
                </a:solidFill>
                <a:latin typeface="Times New Roman" pitchFamily="18" charset="0"/>
                <a:cs typeface="Times New Roman" pitchFamily="18" charset="0"/>
              </a:rPr>
            </a:br>
            <a:r>
              <a:rPr lang="en-US" altLang="zh-TW" dirty="0" smtClean="0">
                <a:solidFill>
                  <a:srgbClr val="FFFF00"/>
                </a:solidFill>
                <a:latin typeface="Times New Roman" pitchFamily="18" charset="0"/>
                <a:cs typeface="Times New Roman" pitchFamily="18" charset="0"/>
              </a:rPr>
              <a:t>FROM TROY TO ITALY</a:t>
            </a:r>
            <a:endParaRPr lang="zh-TW" altLang="en-US" dirty="0">
              <a:solidFill>
                <a:srgbClr val="FFFF00"/>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latin typeface="Times New Roman" pitchFamily="18" charset="0"/>
                <a:cs typeface="Times New Roman" pitchFamily="18" charset="0"/>
              </a:rPr>
              <a:t>The rest of the Trojans’ adventures were all on the battlefield. Aeneas came back with a large army of Etruscans in time to save his men. Later, he led the army to succeed in winning the victory of the war.</a:t>
            </a:r>
          </a:p>
          <a:p>
            <a:r>
              <a:rPr lang="en-US" altLang="zh-TW" dirty="0">
                <a:latin typeface="Times New Roman" pitchFamily="18" charset="0"/>
                <a:cs typeface="Times New Roman" pitchFamily="18" charset="0"/>
              </a:rPr>
              <a:t>Virgil’s poem ends with </a:t>
            </a:r>
            <a:r>
              <a:rPr lang="en-US" altLang="zh-TW" dirty="0" err="1">
                <a:latin typeface="Times New Roman" pitchFamily="18" charset="0"/>
                <a:cs typeface="Times New Roman" pitchFamily="18" charset="0"/>
              </a:rPr>
              <a:t>Turnus</a:t>
            </a:r>
            <a:r>
              <a:rPr lang="en-US" altLang="zh-TW" dirty="0">
                <a:latin typeface="Times New Roman" pitchFamily="18" charset="0"/>
                <a:cs typeface="Times New Roman" pitchFamily="18" charset="0"/>
              </a:rPr>
              <a:t>’ death. Aeneas, as we learned, married </a:t>
            </a:r>
            <a:r>
              <a:rPr lang="en-US" altLang="zh-TW" dirty="0" err="1">
                <a:latin typeface="Times New Roman" pitchFamily="18" charset="0"/>
                <a:cs typeface="Times New Roman" pitchFamily="18" charset="0"/>
              </a:rPr>
              <a:t>Lavinia</a:t>
            </a:r>
            <a:r>
              <a:rPr lang="en-US" altLang="zh-TW" dirty="0">
                <a:latin typeface="Times New Roman" pitchFamily="18" charset="0"/>
                <a:cs typeface="Times New Roman" pitchFamily="18" charset="0"/>
              </a:rPr>
              <a:t> and founded Roman race.</a:t>
            </a:r>
            <a:endParaRPr lang="zh-TW" altLang="en-US" dirty="0">
              <a:latin typeface="Times New Roman" pitchFamily="18" charset="0"/>
              <a:cs typeface="Times New Roman" pitchFamily="18" charset="0"/>
            </a:endParaRPr>
          </a:p>
          <a:p>
            <a:endParaRPr lang="zh-TW" alt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itchFamily="18" charset="0"/>
                <a:cs typeface="Times New Roman" pitchFamily="18" charset="0"/>
              </a:rPr>
              <a:t>Q &amp; A</a:t>
            </a:r>
            <a:endParaRPr lang="zh-TW" altLang="en-US" dirty="0">
              <a:latin typeface="Times New Roman" pitchFamily="18" charset="0"/>
              <a:cs typeface="Times New Roman" pitchFamily="18" charset="0"/>
            </a:endParaRPr>
          </a:p>
        </p:txBody>
      </p:sp>
      <p:sp>
        <p:nvSpPr>
          <p:cNvPr id="3" name="內容版面配置區 2"/>
          <p:cNvSpPr>
            <a:spLocks noGrp="1"/>
          </p:cNvSpPr>
          <p:nvPr>
            <p:ph idx="1"/>
          </p:nvPr>
        </p:nvSpPr>
        <p:spPr/>
        <p:txBody>
          <a:bodyPr/>
          <a:lstStyle/>
          <a:p>
            <a:r>
              <a:rPr lang="en-US" altLang="zh-TW" dirty="0" smtClean="0">
                <a:latin typeface="Times New Roman" pitchFamily="18" charset="0"/>
                <a:cs typeface="Times New Roman" pitchFamily="18" charset="0"/>
              </a:rPr>
              <a:t>In your opinion, to what extent is the </a:t>
            </a:r>
            <a:r>
              <a:rPr lang="en-US" altLang="zh-TW" i="1" dirty="0" err="1" smtClean="0">
                <a:latin typeface="Times New Roman" pitchFamily="18" charset="0"/>
                <a:cs typeface="Times New Roman" pitchFamily="18" charset="0"/>
              </a:rPr>
              <a:t>Aeneid</a:t>
            </a:r>
            <a:r>
              <a:rPr lang="en-US" altLang="zh-TW" i="1" dirty="0" smtClean="0">
                <a:latin typeface="Times New Roman" pitchFamily="18" charset="0"/>
                <a:cs typeface="Times New Roman" pitchFamily="18" charset="0"/>
              </a:rPr>
              <a:t> </a:t>
            </a:r>
            <a:r>
              <a:rPr lang="en-US" altLang="zh-TW" dirty="0" smtClean="0">
                <a:latin typeface="Times New Roman" pitchFamily="18" charset="0"/>
                <a:cs typeface="Times New Roman" pitchFamily="18" charset="0"/>
              </a:rPr>
              <a:t>a political poem? Is it propaganda?</a:t>
            </a:r>
          </a:p>
          <a:p>
            <a:endParaRPr lang="en-US" altLang="zh-TW" dirty="0" smtClean="0">
              <a:latin typeface="Times New Roman" pitchFamily="18" charset="0"/>
              <a:cs typeface="Times New Roman" pitchFamily="18" charset="0"/>
            </a:endParaRPr>
          </a:p>
          <a:p>
            <a:r>
              <a:rPr lang="en-US" altLang="zh-TW" dirty="0" smtClean="0">
                <a:latin typeface="Times New Roman" pitchFamily="18" charset="0"/>
                <a:cs typeface="Times New Roman" pitchFamily="18" charset="0"/>
              </a:rPr>
              <a:t>Divine intervention:</a:t>
            </a:r>
          </a:p>
          <a:p>
            <a:pPr>
              <a:buNone/>
            </a:pPr>
            <a:r>
              <a:rPr lang="en-US" altLang="zh-TW" dirty="0" smtClean="0">
                <a:latin typeface="Times New Roman" pitchFamily="18" charset="0"/>
                <a:cs typeface="Times New Roman" pitchFamily="18" charset="0"/>
              </a:rPr>
              <a:t>     How does the behavior of the gods reflect on human qualities?</a:t>
            </a:r>
            <a:endParaRPr lang="zh-TW" altLang="en-US"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6991" y="79138"/>
            <a:ext cx="3376245" cy="523220"/>
          </a:xfrm>
          <a:prstGeom prst="rect">
            <a:avLst/>
          </a:prstGeom>
        </p:spPr>
        <p:txBody>
          <a:bodyPr wrap="none">
            <a:spAutoFit/>
          </a:bodyPr>
          <a:lstStyle/>
          <a:p>
            <a:pPr>
              <a:defRPr/>
            </a:pPr>
            <a:r>
              <a:rPr lang="en-US" altLang="zh-TW"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rPr>
              <a:t>Copyright Declaration</a:t>
            </a:r>
            <a:endParaRPr lang="zh-TW" altLang="en-US"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068244305"/>
              </p:ext>
            </p:extLst>
          </p:nvPr>
        </p:nvGraphicFramePr>
        <p:xfrm>
          <a:off x="404813" y="687388"/>
          <a:ext cx="8459787" cy="5840415"/>
        </p:xfrm>
        <a:graphic>
          <a:graphicData uri="http://schemas.openxmlformats.org/drawingml/2006/table">
            <a:tbl>
              <a:tblPr firstRow="1" bandRow="1">
                <a:tableStyleId>{5C22544A-7EE6-4342-B048-85BDC9FD1C3A}</a:tableStyleId>
              </a:tblPr>
              <a:tblGrid>
                <a:gridCol w="1619959"/>
                <a:gridCol w="1439964"/>
                <a:gridCol w="5399864"/>
              </a:tblGrid>
              <a:tr h="43993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Work</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License</a:t>
                      </a: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Author/Source</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Luca Giordano (1632–1705)</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3"/>
                        </a:rPr>
                        <a:t>http://commons.wikimedia.org/wiki/File:Aeneas_and_Turnus.jpg</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Federico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Barocci</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(1535–1612)</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4"/>
                        </a:rPr>
                        <a:t>http://commons.wikimedia.org/wiki/File:Aeneas%27_Flight_from_Troy_by_Federico_Barocci.jpg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Schurl50</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5"/>
                        </a:rPr>
                        <a:t>http://en.wikipedia.org/wiki/File:N05Flucht-a-Troja_x.jpg</a:t>
                      </a:r>
                      <a:endParaRPr lang="en-US" altLang="zh-TW"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Giovanni Battista Tiepolo (1696–1770)</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6"/>
                        </a:rPr>
                        <a:t>http://commons.wikimedia.org/wiki/File:Giovanni_Battista_Tiepolo_-_Mercury_Appearing_to_Aeneas_-_WGA22338.jpg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François Perrier (died 1650)</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7"/>
                        </a:rPr>
                        <a:t>http://commons.wikimedia.org/wiki/File:PERRIER-Francois-Aeneas-and-his-Companions-Fighting-the-Harpies.jpg?uselang=zh-tw</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Jacques-Louis David (1748–1825)</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8"/>
                        </a:rPr>
                        <a:t>http://commons.wikimedia.org/wiki/File:Jacques-Louis_David-_Andromache_Mourning_Hector.JPG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bl>
          </a:graphicData>
        </a:graphic>
      </p:graphicFrame>
      <p:sp>
        <p:nvSpPr>
          <p:cNvPr id="5122" name="AutoShape 2" descr="photo"/>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5124" name="Rectangle 4"/>
          <p:cNvSpPr>
            <a:spLocks noChangeArrowheads="1"/>
          </p:cNvSpPr>
          <p:nvPr/>
        </p:nvSpPr>
        <p:spPr bwMode="auto">
          <a:xfrm>
            <a:off x="-7938" y="0"/>
            <a:ext cx="9144001"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t/>
            </a:r>
            <a:b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endParaRPr>
          </a:p>
        </p:txBody>
      </p:sp>
      <p:pic>
        <p:nvPicPr>
          <p:cNvPr id="26"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8575" y="414875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4" y="5929401"/>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3" y="501317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4667" y="1412453"/>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0" name="Picture 26" descr="File:Aeneas and Turnus.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5175" y="1217146"/>
            <a:ext cx="964824"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ile:Aeneas' Flight from Troy by Federico Barocci.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3458" y="2124822"/>
            <a:ext cx="1037838" cy="7200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73705" y="2325470"/>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30" descr="File:N05Flucht-a-Troja x.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34587" y="3033157"/>
            <a:ext cx="426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9" name="圖片 103" descr="icon_by-sa.tiff">
            <a:hlinkClick r:id="rId14"/>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388862" y="3267157"/>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34" descr="File:Giovanni Battista Tiepolo - Mercury Appearing to Aeneas - WGA22338.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79188" y="3933056"/>
            <a:ext cx="466377"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File:PERRIER-Francois-Aeneas-and-his-Companions-Fighting-the-Harpies.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75431" y="4833357"/>
            <a:ext cx="1039711"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File:Jacques-Louis David- Andromache Mourning Hector.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26539" y="5701553"/>
            <a:ext cx="5388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055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6991" y="79138"/>
            <a:ext cx="3376245" cy="523220"/>
          </a:xfrm>
          <a:prstGeom prst="rect">
            <a:avLst/>
          </a:prstGeom>
        </p:spPr>
        <p:txBody>
          <a:bodyPr wrap="none">
            <a:spAutoFit/>
          </a:bodyPr>
          <a:lstStyle/>
          <a:p>
            <a:pPr>
              <a:defRPr/>
            </a:pPr>
            <a:r>
              <a:rPr lang="en-US" altLang="zh-TW"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rPr>
              <a:t>Copyright Declaration</a:t>
            </a:r>
            <a:endParaRPr lang="zh-TW" altLang="en-US"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469594454"/>
              </p:ext>
            </p:extLst>
          </p:nvPr>
        </p:nvGraphicFramePr>
        <p:xfrm>
          <a:off x="404813" y="687388"/>
          <a:ext cx="8459787" cy="5840415"/>
        </p:xfrm>
        <a:graphic>
          <a:graphicData uri="http://schemas.openxmlformats.org/drawingml/2006/table">
            <a:tbl>
              <a:tblPr firstRow="1" bandRow="1">
                <a:tableStyleId>{5C22544A-7EE6-4342-B048-85BDC9FD1C3A}</a:tableStyleId>
              </a:tblPr>
              <a:tblGrid>
                <a:gridCol w="1619959"/>
                <a:gridCol w="1439964"/>
                <a:gridCol w="5399864"/>
              </a:tblGrid>
              <a:tr h="43993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Work</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License</a:t>
                      </a: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Author/Source</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QuartierLatin1968</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3"/>
                        </a:rPr>
                        <a:t>http://en.wikipedia.org/wiki/File:Aeneae_exsilia.png</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Johann Heinrich Wilhelm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Tischbein</a:t>
                      </a:r>
                      <a:endParaRPr lang="en-US" altLang="zh-TW"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4"/>
                        </a:rPr>
                        <a:t>http://commons.wikimedia.org/wiki/File:Polyphemus.gif</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Frederik</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van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Valckenborch</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(1566–1623)</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5"/>
                        </a:rPr>
                        <a:t>http://commons.wikimedia.org/wiki/File:Frederick_van_Valckenborch_Landschap_met_de_schipbreuk_van_Aeneas.jpg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Wikipaintings.org Claude Lorrain</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6"/>
                        </a:rPr>
                        <a:t>http://www.wikipaintings.org/en/claude-lorrain/aeneas-and-dido-in-carthage-1675</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Andrea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Sacchi</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(1599–1661)</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7"/>
                        </a:rPr>
                        <a:t>http://en.wikipedia.org/wiki/File:Sacchi,_Andrea_-_The_Death_of_Dido_-_17th_c.jpg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Pierre-</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Narcisse</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Guérin</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(1774–1833)</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8"/>
                        </a:rPr>
                        <a:t>http://vi.wikipedia.org/wiki/T%E1%BA%ADp_tin:Gu%C3%A9rin_%C3%89n%C3%A9e_racontant_%C3%A0_Didon_les_malheurs_de_la_ville_de_Troie_Louvre_5184.jpg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bl>
          </a:graphicData>
        </a:graphic>
      </p:graphicFrame>
      <p:sp>
        <p:nvSpPr>
          <p:cNvPr id="5122" name="AutoShape 2" descr="photo"/>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5124" name="Rectangle 4"/>
          <p:cNvSpPr>
            <a:spLocks noChangeArrowheads="1"/>
          </p:cNvSpPr>
          <p:nvPr/>
        </p:nvSpPr>
        <p:spPr bwMode="auto">
          <a:xfrm>
            <a:off x="-7938" y="0"/>
            <a:ext cx="9144001"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t/>
            </a:r>
            <a:b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endParaRPr>
          </a:p>
        </p:txBody>
      </p:sp>
      <p:pic>
        <p:nvPicPr>
          <p:cNvPr id="26"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8575" y="414875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4" y="5929401"/>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3" y="501317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73705" y="2325470"/>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圖片 103" descr="icon_by-sa.tiff">
            <a:hlinkClick r:id="rId11"/>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70558" y="1484784"/>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2" descr="File:Aeneae exsilia.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50022" y="1225923"/>
            <a:ext cx="1300226" cy="720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File:Polyphemus.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05495" y="2145651"/>
            <a:ext cx="58928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File:Frederick van Valckenborch Landschap met de schipbreuk van Aeneas.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42446" y="3038194"/>
            <a:ext cx="1488372" cy="72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41681" y="321297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8" descr="Aeneas and Dido in Carthage - Claude Lorrai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47873" y="3933056"/>
            <a:ext cx="904523" cy="720000"/>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File:Sacchi, Andrea - The Death of Dido - 17th c.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2980" y="4833357"/>
            <a:ext cx="77431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Tập tin:Guérin Énée racontant à Didon les malheurs de la ville de Troie Louvre 5184.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6856" y="5717427"/>
            <a:ext cx="964824"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090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6991" y="79138"/>
            <a:ext cx="3376245" cy="523220"/>
          </a:xfrm>
          <a:prstGeom prst="rect">
            <a:avLst/>
          </a:prstGeom>
        </p:spPr>
        <p:txBody>
          <a:bodyPr wrap="none">
            <a:spAutoFit/>
          </a:bodyPr>
          <a:lstStyle/>
          <a:p>
            <a:pPr>
              <a:defRPr/>
            </a:pPr>
            <a:r>
              <a:rPr lang="en-US" altLang="zh-TW"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rPr>
              <a:t>Copyright Declaration</a:t>
            </a:r>
            <a:endParaRPr lang="zh-TW" altLang="en-US"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597331867"/>
              </p:ext>
            </p:extLst>
          </p:nvPr>
        </p:nvGraphicFramePr>
        <p:xfrm>
          <a:off x="404813" y="687388"/>
          <a:ext cx="8459787" cy="5840415"/>
        </p:xfrm>
        <a:graphic>
          <a:graphicData uri="http://schemas.openxmlformats.org/drawingml/2006/table">
            <a:tbl>
              <a:tblPr firstRow="1" bandRow="1">
                <a:tableStyleId>{5C22544A-7EE6-4342-B048-85BDC9FD1C3A}</a:tableStyleId>
              </a:tblPr>
              <a:tblGrid>
                <a:gridCol w="1619959"/>
                <a:gridCol w="1439964"/>
                <a:gridCol w="5399864"/>
              </a:tblGrid>
              <a:tr h="43993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Work</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License</a:t>
                      </a: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Author/Source</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Peter Paul Rubens (1577–1640)</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3"/>
                        </a:rPr>
                        <a:t>http://commons.wikimedia.org/wiki/File:Aeneas_and_Turnus.jpg</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Marie-</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Lan</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Nguyen (2011)</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4"/>
                        </a:rPr>
                        <a:t>http://en.wikipedia.org/wiki/File:Death_Dido_Cayot_Louvre_MR1780.jpg</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Jan Brueghel the Elder (1568–1625)</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5"/>
                        </a:rPr>
                        <a:t>http://commons.wikimedia.org/wiki/File:Jan_Brueghel_the_Elder_-_Aeneas_and_the_Sibyl_in_the_Underworld.jpg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Giacinto</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Gimignani</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(1606–1681)</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6"/>
                        </a:rPr>
                        <a:t>http://commons.wikimedia.org/wiki/File:Giacinto_Gimignani_-_Venus_Appearing_to_Aeneas_and_Achates_-_WGA08998.jpg</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Wenceslas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Hollar</a:t>
                      </a:r>
                      <a:endParaRPr lang="en-US" altLang="zh-TW"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7"/>
                        </a:rPr>
                        <a:t>http://commons.wikimedia.org/wiki/File:Aeneas_and_Charon_by_Wenceslas_Hollar.jpg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William-</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Adolphe</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Bouguereau</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(1825–1905)</a:t>
                      </a: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hlinkClick r:id="rId8"/>
                        </a:rPr>
                        <a:t>http://en.wikipedia.org/wiki/File:William-Adolphe_Bouguereau_(1825-1905)_-_The_Remorse_of_Orestes_(1862).jpg</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bl>
          </a:graphicData>
        </a:graphic>
      </p:graphicFrame>
      <p:sp>
        <p:nvSpPr>
          <p:cNvPr id="5122" name="AutoShape 2" descr="photo"/>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5124" name="Rectangle 4"/>
          <p:cNvSpPr>
            <a:spLocks noChangeArrowheads="1"/>
          </p:cNvSpPr>
          <p:nvPr/>
        </p:nvSpPr>
        <p:spPr bwMode="auto">
          <a:xfrm>
            <a:off x="-7938" y="0"/>
            <a:ext cx="9144001"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t/>
            </a:r>
            <a:b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endParaRPr>
          </a:p>
        </p:txBody>
      </p:sp>
      <p:pic>
        <p:nvPicPr>
          <p:cNvPr id="26"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8575" y="414875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4" y="5929401"/>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1273" y="501317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84667" y="1412453"/>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73705" y="2325470"/>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descr="File:Death of Panthea by Peter Paul Rubens 0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6823" y="1215580"/>
            <a:ext cx="477996" cy="720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File:Death Dido Cayot Louvre MR1780.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88723" y="2145651"/>
            <a:ext cx="48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File:Jan Brueghel the Elder - Aeneas and the Sibyl in the Underworld.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0273" y="3033157"/>
            <a:ext cx="1051095" cy="72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50" descr="Wiki publicDomain">
            <a:hlinkClick r:id="rId9"/>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41681" y="321297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8" descr="File:Giacinto Gimignani - Venus Appearing to Aeneas and Achates - WGA08998.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20652" y="3968938"/>
            <a:ext cx="1019469" cy="720000"/>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File:Aeneas and Charon by Wenceslas Hollar.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48598" y="4833728"/>
            <a:ext cx="538413" cy="720000"/>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descr="File:William-Adolphe Bouguereau (1825-1905) - The Remorse of Orestes (1862).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3512" y="5713793"/>
            <a:ext cx="81616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38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6991" y="79138"/>
            <a:ext cx="3376245" cy="523220"/>
          </a:xfrm>
          <a:prstGeom prst="rect">
            <a:avLst/>
          </a:prstGeom>
        </p:spPr>
        <p:txBody>
          <a:bodyPr wrap="none">
            <a:spAutoFit/>
          </a:bodyPr>
          <a:lstStyle/>
          <a:p>
            <a:pPr>
              <a:defRPr/>
            </a:pPr>
            <a:r>
              <a:rPr lang="en-US" altLang="zh-TW"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rPr>
              <a:t>Copyright Declaration</a:t>
            </a:r>
            <a:endParaRPr lang="zh-TW" altLang="en-US" sz="2800" b="1" spc="-100" dirty="0">
              <a:ln w="3200">
                <a:solidFill>
                  <a:schemeClr val="bg2">
                    <a:shade val="75000"/>
                    <a:alpha val="25000"/>
                  </a:schemeClr>
                </a:solidFill>
                <a:prstDash val="solid"/>
                <a:round/>
              </a:ln>
              <a:solidFill>
                <a:schemeClr val="accent5">
                  <a:lumMod val="75000"/>
                </a:schemeClr>
              </a:solidFill>
              <a:effectLst>
                <a:innerShdw blurRad="50800" dist="25400" dir="13500000">
                  <a:prstClr val="black">
                    <a:alpha val="70000"/>
                  </a:prstClr>
                </a:innerShdw>
              </a:effectLst>
              <a:latin typeface="Times New Roman" panose="02020603050405020304" pitchFamily="18" charset="0"/>
              <a:ea typeface="+mj-ea"/>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84017684"/>
              </p:ext>
            </p:extLst>
          </p:nvPr>
        </p:nvGraphicFramePr>
        <p:xfrm>
          <a:off x="404813" y="687388"/>
          <a:ext cx="8459787" cy="5840415"/>
        </p:xfrm>
        <a:graphic>
          <a:graphicData uri="http://schemas.openxmlformats.org/drawingml/2006/table">
            <a:tbl>
              <a:tblPr firstRow="1" bandRow="1">
                <a:tableStyleId>{5C22544A-7EE6-4342-B048-85BDC9FD1C3A}</a:tableStyleId>
              </a:tblPr>
              <a:tblGrid>
                <a:gridCol w="1619959"/>
                <a:gridCol w="1439964"/>
                <a:gridCol w="5399864"/>
              </a:tblGrid>
              <a:tr h="43993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Work</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License</a:t>
                      </a:r>
                    </a:p>
                  </a:txBody>
                  <a:tcPr marL="91438" marR="91438"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kern="1200" dirty="0" smtClean="0">
                          <a:solidFill>
                            <a:schemeClr val="tx1"/>
                          </a:solidFill>
                          <a:latin typeface="Times New Roman" panose="02020603050405020304" pitchFamily="18" charset="0"/>
                          <a:ea typeface="+mn-ea"/>
                          <a:cs typeface="Times New Roman" panose="02020603050405020304" pitchFamily="18" charset="0"/>
                        </a:rPr>
                        <a:t>Author/Source</a:t>
                      </a:r>
                      <a:endParaRPr kumimoji="1" lang="zh-TW" altLang="en-US" sz="1600" b="0" i="0" u="none" strike="noStrike" cap="none" normalizeH="0" baseline="0" dirty="0" smtClean="0">
                        <a:ln>
                          <a:noFill/>
                        </a:ln>
                        <a:solidFill>
                          <a:srgbClr val="990000"/>
                        </a:solidFill>
                        <a:effectLst/>
                        <a:latin typeface="Times New Roman" panose="02020603050405020304" pitchFamily="18" charset="0"/>
                        <a:ea typeface="標楷體" pitchFamily="65" charset="-120"/>
                        <a:cs typeface="Times New Roman" panose="02020603050405020304" pitchFamily="18" charset="0"/>
                      </a:endParaRPr>
                    </a:p>
                  </a:txBody>
                  <a:tcPr marL="91438" marR="91438" marT="45732" marB="45732" anchor="ctr" horzOverflow="overflow"/>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Guillaume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Rouille</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(1518?-1589)</a:t>
                      </a:r>
                    </a:p>
                    <a:p>
                      <a:pPr marL="0" algn="l" defTabSz="914400" rtl="0" eaLnBrk="1" latinLnBrk="0" hangingPunct="1"/>
                      <a:r>
                        <a:rPr lang="en-US" altLang="zh-TW" sz="1200" dirty="0" smtClean="0">
                          <a:latin typeface="Times New Roman" panose="02020603050405020304" pitchFamily="18" charset="0"/>
                          <a:cs typeface="Times New Roman" panose="02020603050405020304" pitchFamily="18" charset="0"/>
                          <a:hlinkClick r:id="rId3"/>
                        </a:rPr>
                        <a:t>http://commons.wikimedia.org/wiki/File:Lavinia.jpg</a:t>
                      </a:r>
                      <a:endParaRPr lang="zh-TW" altLang="en-US" sz="1200" dirty="0" smtClean="0">
                        <a:latin typeface="Times New Roman" panose="02020603050405020304" pitchFamily="18" charset="0"/>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Guillaume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Rouille</a:t>
                      </a:r>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 (1518?-1589)</a:t>
                      </a:r>
                    </a:p>
                    <a:p>
                      <a:pPr marL="0" algn="l" defTabSz="914400" rtl="0" eaLnBrk="1" latinLnBrk="0" hangingPunct="1"/>
                      <a:r>
                        <a:rPr lang="en-US" altLang="zh-TW" sz="1200" dirty="0" smtClean="0">
                          <a:latin typeface="Times New Roman" panose="02020603050405020304" pitchFamily="18" charset="0"/>
                          <a:cs typeface="Times New Roman" panose="02020603050405020304" pitchFamily="18" charset="0"/>
                          <a:hlinkClick r:id="rId4"/>
                        </a:rPr>
                        <a:t>http://en.wikipedia.org/wiki/File:Ascanius.jpg</a:t>
                      </a:r>
                      <a:endParaRPr lang="zh-TW" altLang="en-US" sz="1200" dirty="0" smtClean="0">
                        <a:latin typeface="Times New Roman" panose="02020603050405020304" pitchFamily="18" charset="0"/>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t>
                      </a:r>
                      <a:r>
                        <a:rPr lang="it-IT" altLang="zh-TW" sz="1200" b="0" kern="1200" dirty="0" smtClean="0">
                          <a:solidFill>
                            <a:schemeClr val="dk1"/>
                          </a:solidFill>
                          <a:latin typeface="Times New Roman" panose="02020603050405020304" pitchFamily="18" charset="0"/>
                          <a:ea typeface="+mn-ea"/>
                          <a:cs typeface="Times New Roman" panose="02020603050405020304" pitchFamily="18" charset="0"/>
                        </a:rPr>
                        <a:t>Bartolomeo Pinelli (Roma 1781 - Roma 1835)</a:t>
                      </a:r>
                    </a:p>
                    <a:p>
                      <a:pPr marL="0" algn="l" defTabSz="914400" rtl="0" eaLnBrk="1" latinLnBrk="0" hangingPunct="1"/>
                      <a:r>
                        <a:rPr lang="en-US" altLang="zh-TW" sz="1200" dirty="0" smtClean="0">
                          <a:latin typeface="Times New Roman" panose="02020603050405020304" pitchFamily="18" charset="0"/>
                          <a:cs typeface="Times New Roman" panose="02020603050405020304" pitchFamily="18" charset="0"/>
                          <a:hlinkClick r:id="rId5"/>
                        </a:rPr>
                        <a:t>http://en.wikipedia.org/wiki/File:B._PINELLI,_Enea_e_il_Tevere.jpg</a:t>
                      </a:r>
                      <a:endParaRPr lang="zh-TW" altLang="en-US" sz="1200" dirty="0" smtClean="0">
                        <a:latin typeface="Times New Roman" panose="02020603050405020304" pitchFamily="18" charset="0"/>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NormanEinstein</a:t>
                      </a:r>
                      <a:endParaRPr lang="en-US" altLang="zh-TW"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dirty="0" smtClean="0">
                          <a:latin typeface="Times New Roman" panose="02020603050405020304" pitchFamily="18" charset="0"/>
                          <a:cs typeface="Times New Roman" panose="02020603050405020304" pitchFamily="18" charset="0"/>
                          <a:hlinkClick r:id="rId6"/>
                        </a:rPr>
                        <a:t>http://en.wikipedia.org/wiki/File:Etruscan_civilization_map.png</a:t>
                      </a:r>
                      <a:endParaRPr lang="zh-TW" altLang="en-US" sz="1200" dirty="0" smtClean="0">
                        <a:latin typeface="Times New Roman" panose="02020603050405020304" pitchFamily="18" charset="0"/>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Wikipedia </a:t>
                      </a:r>
                      <a:r>
                        <a:rPr lang="en-US" altLang="zh-TW" sz="1200" b="0" kern="1200" dirty="0" err="1" smtClean="0">
                          <a:solidFill>
                            <a:schemeClr val="dk1"/>
                          </a:solidFill>
                          <a:latin typeface="Times New Roman" panose="02020603050405020304" pitchFamily="18" charset="0"/>
                          <a:ea typeface="+mn-ea"/>
                          <a:cs typeface="Times New Roman" panose="02020603050405020304" pitchFamily="18" charset="0"/>
                        </a:rPr>
                        <a:t>Jastrow</a:t>
                      </a:r>
                      <a:endParaRPr lang="en-US" altLang="zh-TW" sz="1200" b="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TW" sz="1200" dirty="0" smtClean="0">
                          <a:latin typeface="Times New Roman" panose="02020603050405020304" pitchFamily="18" charset="0"/>
                          <a:cs typeface="Times New Roman" panose="02020603050405020304" pitchFamily="18" charset="0"/>
                          <a:hlinkClick r:id="rId7"/>
                        </a:rPr>
                        <a:t>http://commons.wikimedia.org/wiki/File:Nisos_Euryalos_Louvre_LL450_n1.jpg</a:t>
                      </a:r>
                      <a:endParaRPr lang="zh-TW" altLang="en-US" sz="1200" dirty="0" smtClean="0">
                        <a:latin typeface="Times New Roman" panose="02020603050405020304" pitchFamily="18" charset="0"/>
                        <a:cs typeface="Times New Roman" panose="02020603050405020304" pitchFamily="18" charset="0"/>
                      </a:endParaRPr>
                    </a:p>
                    <a:p>
                      <a:pPr marL="0" algn="l" defTabSz="914400" rtl="0" eaLnBrk="1" latinLnBrk="0" hangingPunct="1"/>
                      <a:r>
                        <a:rPr lang="en-US" altLang="zh-TW" sz="1200" b="0" kern="1200" dirty="0" smtClean="0">
                          <a:solidFill>
                            <a:schemeClr val="dk1"/>
                          </a:solidFill>
                          <a:latin typeface="Times New Roman" panose="02020603050405020304" pitchFamily="18" charset="0"/>
                          <a:ea typeface="+mn-ea"/>
                          <a:cs typeface="Times New Roman" panose="02020603050405020304" pitchFamily="18" charset="0"/>
                        </a:rPr>
                        <a:t>2013/10//20 visited</a:t>
                      </a:r>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r h="900080">
                <a:tc>
                  <a:txBody>
                    <a:bodyPr/>
                    <a:lstStyle/>
                    <a:p>
                      <a:endParaRPr lang="zh-TW" altLang="en-US" sz="1800" dirty="0"/>
                    </a:p>
                  </a:txBody>
                  <a:tcPr marL="91438" marR="91438" marT="45724" marB="45724"/>
                </a:tc>
                <a:tc>
                  <a:txBody>
                    <a:bodyPr/>
                    <a:lstStyle/>
                    <a:p>
                      <a:endParaRPr lang="zh-TW" altLang="en-US" sz="1800" dirty="0"/>
                    </a:p>
                  </a:txBody>
                  <a:tcPr marL="91438" marR="91438" marT="45724" marB="45724"/>
                </a:tc>
                <a:tc>
                  <a:txBody>
                    <a:bodyPr/>
                    <a:lstStyle/>
                    <a:p>
                      <a:pPr marL="0" algn="l" defTabSz="914400" rtl="0" eaLnBrk="1" latinLnBrk="0" hangingPunct="1"/>
                      <a:endParaRPr lang="zh-TW" altLang="en-US" sz="12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91438" marR="91438" marT="45724" marB="45724" anchor="ctr"/>
                </a:tc>
              </a:tr>
            </a:tbl>
          </a:graphicData>
        </a:graphic>
      </p:graphicFrame>
      <p:sp>
        <p:nvSpPr>
          <p:cNvPr id="5122" name="AutoShape 2" descr="photo"/>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5124" name="Rectangle 4"/>
          <p:cNvSpPr>
            <a:spLocks noChangeArrowheads="1"/>
          </p:cNvSpPr>
          <p:nvPr/>
        </p:nvSpPr>
        <p:spPr bwMode="auto">
          <a:xfrm>
            <a:off x="-7938" y="0"/>
            <a:ext cx="9144001" cy="0"/>
          </a:xfrm>
          <a:prstGeom prst="rect">
            <a:avLst/>
          </a:prstGeom>
          <a:solidFill>
            <a:srgbClr val="00000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t/>
            </a:r>
            <a:br>
              <a:rPr kumimoji="1" lang="zh-TW" altLang="zh-TW" sz="900" b="0" i="0" u="none" strike="noStrike" cap="none" normalizeH="0" baseline="0" smtClean="0">
                <a:ln>
                  <a:noFill/>
                </a:ln>
                <a:solidFill>
                  <a:srgbClr val="000000"/>
                </a:solidFill>
                <a:effectLst/>
                <a:latin typeface="Arial" pitchFamily="34" charset="0"/>
                <a:ea typeface="新細明體" pitchFamily="18" charset="-120"/>
                <a:cs typeface="Arial" pitchFamily="34" charset="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endParaRPr>
          </a:p>
        </p:txBody>
      </p:sp>
      <p:pic>
        <p:nvPicPr>
          <p:cNvPr id="25" name="Picture 150" descr="Wiki publicDomain">
            <a:hlinkClick r:id="rId8"/>
          </p:cNvPr>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84667" y="1412453"/>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50" descr="Wiki publicDomain">
            <a:hlinkClick r:id="rId8"/>
          </p:cNvPr>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73705" y="2325470"/>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2" descr="File:Lavinia.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9296" y="1213976"/>
            <a:ext cx="750987" cy="7200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File:Ascanius.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7584" y="2132936"/>
            <a:ext cx="726516" cy="72000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File:B. PINELLI, Enea e il Tevere.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85928" y="3024251"/>
            <a:ext cx="1051095" cy="72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50" descr="Wiki publicDomain">
            <a:hlinkClick r:id="rId8"/>
          </p:cNvPr>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41681" y="3212976"/>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descr="File:Etruscan civilization map.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8807" y="3958145"/>
            <a:ext cx="592588" cy="72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圖片 103" descr="icon_by-sa.tiff">
            <a:hlinkClick r:id="rId14"/>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388862" y="4185112"/>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10" descr="File:Nisos Euryalos Louvre LL450 n1.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475" y="4833357"/>
            <a:ext cx="612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圖片 101" descr="icon_by.tiff">
            <a:hlinkClick r:id="rId17"/>
          </p:cNvPr>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376328" y="5067357"/>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9023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60648"/>
            <a:ext cx="8229600" cy="706090"/>
          </a:xfrm>
        </p:spPr>
        <p:txBody>
          <a:bodyPr>
            <a:noAutofit/>
          </a:bodyPr>
          <a:lstStyle/>
          <a:p>
            <a:r>
              <a:rPr lang="en-US" altLang="zh-TW" sz="2800" i="1" dirty="0" smtClean="0">
                <a:latin typeface="Times New Roman" pitchFamily="18" charset="0"/>
                <a:cs typeface="Times New Roman" pitchFamily="18" charset="0"/>
              </a:rPr>
              <a:t>Aeneas flees burning Troy</a:t>
            </a:r>
            <a:r>
              <a:rPr lang="en-US" altLang="zh-TW" sz="2800" dirty="0" smtClean="0">
                <a:latin typeface="Times New Roman" pitchFamily="18" charset="0"/>
                <a:cs typeface="Times New Roman" pitchFamily="18" charset="0"/>
              </a:rPr>
              <a:t>, </a:t>
            </a:r>
            <a:br>
              <a:rPr lang="en-US" altLang="zh-TW" sz="2800" dirty="0" smtClean="0">
                <a:latin typeface="Times New Roman" pitchFamily="18" charset="0"/>
                <a:cs typeface="Times New Roman" pitchFamily="18" charset="0"/>
              </a:rPr>
            </a:br>
            <a:r>
              <a:rPr lang="en-US" altLang="zh-TW" sz="2800" dirty="0" smtClean="0">
                <a:latin typeface="Times New Roman" pitchFamily="18" charset="0"/>
                <a:cs typeface="Times New Roman" pitchFamily="18" charset="0"/>
              </a:rPr>
              <a:t>                                                            Federico </a:t>
            </a:r>
            <a:r>
              <a:rPr lang="en-US" altLang="zh-TW" sz="2800" dirty="0" err="1" smtClean="0">
                <a:latin typeface="Times New Roman" pitchFamily="18" charset="0"/>
                <a:cs typeface="Times New Roman" pitchFamily="18" charset="0"/>
              </a:rPr>
              <a:t>Barocci</a:t>
            </a:r>
            <a:r>
              <a:rPr lang="en-US" altLang="zh-TW" sz="2800" dirty="0" smtClean="0">
                <a:latin typeface="Times New Roman" pitchFamily="18" charset="0"/>
                <a:cs typeface="Times New Roman" pitchFamily="18" charset="0"/>
              </a:rPr>
              <a:t>, 1598</a:t>
            </a:r>
            <a:r>
              <a:rPr lang="en-US" altLang="zh-TW" sz="2800" dirty="0" smtClean="0"/>
              <a:t>.</a:t>
            </a:r>
            <a:endParaRPr lang="zh-TW" altLang="en-US" sz="2800" dirty="0"/>
          </a:p>
        </p:txBody>
      </p:sp>
      <p:sp>
        <p:nvSpPr>
          <p:cNvPr id="4" name="矩形 3"/>
          <p:cNvSpPr/>
          <p:nvPr/>
        </p:nvSpPr>
        <p:spPr>
          <a:xfrm>
            <a:off x="395536" y="5703813"/>
            <a:ext cx="4572000" cy="369332"/>
          </a:xfrm>
          <a:prstGeom prst="rect">
            <a:avLst/>
          </a:prstGeom>
        </p:spPr>
        <p:txBody>
          <a:bodyPr>
            <a:spAutoFit/>
          </a:bodyPr>
          <a:lstStyle/>
          <a:p>
            <a:endParaRPr lang="zh-TW" altLang="en-US" dirty="0"/>
          </a:p>
        </p:txBody>
      </p:sp>
      <p:grpSp>
        <p:nvGrpSpPr>
          <p:cNvPr id="6" name="群組 5"/>
          <p:cNvGrpSpPr/>
          <p:nvPr/>
        </p:nvGrpSpPr>
        <p:grpSpPr>
          <a:xfrm>
            <a:off x="755576" y="1340768"/>
            <a:ext cx="7620000" cy="5286375"/>
            <a:chOff x="755576" y="1340768"/>
            <a:chExt cx="7620000" cy="5286375"/>
          </a:xfrm>
        </p:grpSpPr>
        <p:pic>
          <p:nvPicPr>
            <p:cNvPr id="3" name="Picture 2" descr="File:Aeneas' Flight from Troy by Federico Barocc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620000" cy="52863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6266780"/>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499992" y="260648"/>
            <a:ext cx="4464496" cy="6094912"/>
          </a:xfrm>
        </p:spPr>
        <p:txBody>
          <a:bodyPr>
            <a:normAutofit fontScale="92500"/>
          </a:bodyPr>
          <a:lstStyle/>
          <a:p>
            <a:r>
              <a:rPr lang="en-US" altLang="zh-TW" dirty="0" smtClean="0">
                <a:latin typeface="Times New Roman" pitchFamily="18" charset="0"/>
                <a:cs typeface="Times New Roman" pitchFamily="18" charset="0"/>
              </a:rPr>
              <a:t>With Venus’s help, Aeneas was able to escape from Troy with his father and little son, to sail away to a new home. </a:t>
            </a:r>
          </a:p>
          <a:p>
            <a:endParaRPr lang="en-US" altLang="zh-TW" dirty="0" smtClean="0">
              <a:latin typeface="Times New Roman" pitchFamily="18" charset="0"/>
              <a:cs typeface="Times New Roman" pitchFamily="18" charset="0"/>
            </a:endParaRPr>
          </a:p>
          <a:p>
            <a:r>
              <a:rPr lang="en-US" altLang="zh-TW" dirty="0" smtClean="0">
                <a:latin typeface="Times New Roman" pitchFamily="18" charset="0"/>
                <a:cs typeface="Times New Roman" pitchFamily="18" charset="0"/>
              </a:rPr>
              <a:t>Aeneas was often regarded as the real founder of Rome because Romulus and </a:t>
            </a:r>
            <a:r>
              <a:rPr lang="en-US" altLang="zh-TW" dirty="0" err="1" smtClean="0">
                <a:latin typeface="Times New Roman" pitchFamily="18" charset="0"/>
                <a:cs typeface="Times New Roman" pitchFamily="18" charset="0"/>
              </a:rPr>
              <a:t>Remus</a:t>
            </a:r>
            <a:r>
              <a:rPr lang="en-US" altLang="zh-TW" dirty="0" smtClean="0">
                <a:latin typeface="Times New Roman" pitchFamily="18" charset="0"/>
                <a:cs typeface="Times New Roman" pitchFamily="18" charset="0"/>
              </a:rPr>
              <a:t>, the actual founders, were born in the city his son built, in Alba Longa.</a:t>
            </a:r>
            <a:endParaRPr lang="zh-TW" altLang="en-US" dirty="0">
              <a:latin typeface="Times New Roman" pitchFamily="18" charset="0"/>
              <a:cs typeface="Times New Roman" pitchFamily="18" charset="0"/>
            </a:endParaRPr>
          </a:p>
        </p:txBody>
      </p:sp>
      <p:sp>
        <p:nvSpPr>
          <p:cNvPr id="2" name="矩形 1"/>
          <p:cNvSpPr/>
          <p:nvPr/>
        </p:nvSpPr>
        <p:spPr>
          <a:xfrm>
            <a:off x="611560" y="6032394"/>
            <a:ext cx="4572000" cy="369332"/>
          </a:xfrm>
          <a:prstGeom prst="rect">
            <a:avLst/>
          </a:prstGeom>
        </p:spPr>
        <p:txBody>
          <a:bodyPr>
            <a:spAutoFit/>
          </a:bodyPr>
          <a:lstStyle/>
          <a:p>
            <a:endParaRPr lang="zh-TW" altLang="en-US" dirty="0"/>
          </a:p>
        </p:txBody>
      </p:sp>
      <p:grpSp>
        <p:nvGrpSpPr>
          <p:cNvPr id="6" name="群組 5"/>
          <p:cNvGrpSpPr/>
          <p:nvPr/>
        </p:nvGrpSpPr>
        <p:grpSpPr>
          <a:xfrm>
            <a:off x="827584" y="450604"/>
            <a:ext cx="3381375" cy="5719498"/>
            <a:chOff x="827584" y="450604"/>
            <a:chExt cx="3381375" cy="5719498"/>
          </a:xfrm>
        </p:grpSpPr>
        <p:pic>
          <p:nvPicPr>
            <p:cNvPr id="1026" name="Picture 2" descr="File:N05Flucht-a-Troja 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50604"/>
              <a:ext cx="3381375" cy="5715000"/>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103" descr="icon_by-sa.tiff">
              <a:hlinkClick r:id="rId3"/>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5918102"/>
              <a:ext cx="7182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528435" y="5888605"/>
              <a:ext cx="1417632" cy="276999"/>
            </a:xfrm>
            <a:prstGeom prst="rect">
              <a:avLst/>
            </a:prstGeom>
          </p:spPr>
          <p:txBody>
            <a:bodyPr wrap="none">
              <a:spAutoFit/>
            </a:bodyPr>
            <a:lstStyle/>
            <a:p>
              <a:r>
                <a:rPr lang="en-US" altLang="zh-TW" sz="1200" dirty="0">
                  <a:solidFill>
                    <a:schemeClr val="dk1"/>
                  </a:solidFill>
                  <a:latin typeface="Times New Roman" panose="02020603050405020304" pitchFamily="18" charset="0"/>
                  <a:cs typeface="Times New Roman" panose="02020603050405020304" pitchFamily="18" charset="0"/>
                </a:rPr>
                <a:t>Wikipedia Schurl50</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95936" y="1783560"/>
            <a:ext cx="4896544" cy="4572000"/>
          </a:xfrm>
        </p:spPr>
        <p:txBody>
          <a:bodyPr/>
          <a:lstStyle/>
          <a:p>
            <a:r>
              <a:rPr lang="en-US" altLang="zh-TW" dirty="0" smtClean="0">
                <a:latin typeface="Times New Roman" pitchFamily="18" charset="0"/>
                <a:cs typeface="Times New Roman" pitchFamily="18" charset="0"/>
              </a:rPr>
              <a:t>When Aeneas set sail from Troy, many Trojans had joined him. Aeneas was told in a dream that the new home destined for them was a country far away to the west, Italy – in his days called Hesperia</a:t>
            </a:r>
            <a:r>
              <a:rPr lang="en-US" altLang="zh-TW" dirty="0" smtClean="0"/>
              <a:t>.</a:t>
            </a:r>
            <a:endParaRPr lang="zh-TW" altLang="en-US" dirty="0"/>
          </a:p>
        </p:txBody>
      </p:sp>
      <p:sp>
        <p:nvSpPr>
          <p:cNvPr id="5" name="文字方塊 4"/>
          <p:cNvSpPr txBox="1"/>
          <p:nvPr/>
        </p:nvSpPr>
        <p:spPr>
          <a:xfrm>
            <a:off x="1115616" y="6237312"/>
            <a:ext cx="3024336" cy="369332"/>
          </a:xfrm>
          <a:prstGeom prst="rect">
            <a:avLst/>
          </a:prstGeom>
          <a:noFill/>
        </p:spPr>
        <p:txBody>
          <a:bodyPr wrap="square" rtlCol="0">
            <a:spAutoFit/>
          </a:bodyPr>
          <a:lstStyle/>
          <a:p>
            <a:r>
              <a:rPr lang="en-US" altLang="zh-TW" dirty="0" smtClean="0">
                <a:latin typeface="Times New Roman" pitchFamily="18" charset="0"/>
                <a:cs typeface="Times New Roman" pitchFamily="18" charset="0"/>
              </a:rPr>
              <a:t>Aeneas in dream</a:t>
            </a:r>
            <a:endParaRPr lang="zh-TW" altLang="en-US" dirty="0">
              <a:latin typeface="Times New Roman" pitchFamily="18" charset="0"/>
              <a:cs typeface="Times New Roman" pitchFamily="18" charset="0"/>
            </a:endParaRPr>
          </a:p>
        </p:txBody>
      </p:sp>
      <p:sp>
        <p:nvSpPr>
          <p:cNvPr id="2" name="矩形 1"/>
          <p:cNvSpPr/>
          <p:nvPr/>
        </p:nvSpPr>
        <p:spPr>
          <a:xfrm>
            <a:off x="26422" y="5071664"/>
            <a:ext cx="4572000" cy="369332"/>
          </a:xfrm>
          <a:prstGeom prst="rect">
            <a:avLst/>
          </a:prstGeom>
        </p:spPr>
        <p:txBody>
          <a:bodyPr>
            <a:spAutoFit/>
          </a:bodyPr>
          <a:lstStyle/>
          <a:p>
            <a:endParaRPr lang="zh-TW" altLang="en-US" dirty="0"/>
          </a:p>
        </p:txBody>
      </p:sp>
      <p:grpSp>
        <p:nvGrpSpPr>
          <p:cNvPr id="4" name="群組 3"/>
          <p:cNvGrpSpPr/>
          <p:nvPr/>
        </p:nvGrpSpPr>
        <p:grpSpPr>
          <a:xfrm>
            <a:off x="425089" y="315812"/>
            <a:ext cx="3695700" cy="5705476"/>
            <a:chOff x="425089" y="315812"/>
            <a:chExt cx="3695700" cy="5705476"/>
          </a:xfrm>
        </p:grpSpPr>
        <p:pic>
          <p:nvPicPr>
            <p:cNvPr id="3074" name="Picture 2" descr="File:Giovanni Battista Tiepolo - Mercury Appearing to Aeneas - WGA223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089" y="315812"/>
              <a:ext cx="3695700" cy="57054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089" y="5660925"/>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55576" y="188640"/>
            <a:ext cx="7772400" cy="2520280"/>
          </a:xfrm>
        </p:spPr>
        <p:txBody>
          <a:bodyPr/>
          <a:lstStyle/>
          <a:p>
            <a:r>
              <a:rPr lang="en-US" altLang="zh-TW" dirty="0" smtClean="0">
                <a:latin typeface="Times New Roman" pitchFamily="18" charset="0"/>
                <a:cs typeface="Times New Roman" pitchFamily="18" charset="0"/>
              </a:rPr>
              <a:t>Aeneas’ company encountered the Harpies just as Jason and his men had done. However, the Trojans were not as bold as the Greeks to kill these horrifying creatures, they were forced to the sea to escape Harpies.</a:t>
            </a:r>
            <a:endParaRPr lang="zh-TW" altLang="en-US" dirty="0">
              <a:latin typeface="Times New Roman" pitchFamily="18" charset="0"/>
              <a:cs typeface="Times New Roman" pitchFamily="18" charset="0"/>
            </a:endParaRPr>
          </a:p>
        </p:txBody>
      </p:sp>
      <p:sp>
        <p:nvSpPr>
          <p:cNvPr id="5" name="文字方塊 4"/>
          <p:cNvSpPr txBox="1"/>
          <p:nvPr/>
        </p:nvSpPr>
        <p:spPr>
          <a:xfrm>
            <a:off x="6876256" y="3212976"/>
            <a:ext cx="2267744" cy="2585323"/>
          </a:xfrm>
          <a:prstGeom prst="rect">
            <a:avLst/>
          </a:prstGeom>
          <a:noFill/>
        </p:spPr>
        <p:txBody>
          <a:bodyPr wrap="square" rtlCol="0">
            <a:spAutoFit/>
          </a:bodyPr>
          <a:lstStyle/>
          <a:p>
            <a:r>
              <a:rPr lang="en-US" altLang="zh-TW" b="1" dirty="0">
                <a:solidFill>
                  <a:srgbClr val="FFFF00"/>
                </a:solidFill>
                <a:latin typeface="Times New Roman" pitchFamily="18" charset="0"/>
                <a:cs typeface="Times New Roman" pitchFamily="18" charset="0"/>
              </a:rPr>
              <a:t>Aeneas and his Companions Fighting the Harpies</a:t>
            </a:r>
            <a:r>
              <a:rPr lang="en-US" altLang="zh-TW" dirty="0">
                <a:latin typeface="Times New Roman" pitchFamily="18" charset="0"/>
                <a:cs typeface="Times New Roman" pitchFamily="18" charset="0"/>
              </a:rPr>
              <a:t> </a:t>
            </a:r>
            <a:endParaRPr lang="en-US" altLang="zh-TW" dirty="0" smtClean="0">
              <a:latin typeface="Times New Roman" pitchFamily="18" charset="0"/>
              <a:cs typeface="Times New Roman" pitchFamily="18" charset="0"/>
            </a:endParaRPr>
          </a:p>
          <a:p>
            <a:r>
              <a:rPr lang="en-US" altLang="zh-TW" b="1" dirty="0" smtClean="0">
                <a:latin typeface="Times New Roman" pitchFamily="18" charset="0"/>
                <a:cs typeface="Times New Roman" pitchFamily="18" charset="0"/>
              </a:rPr>
              <a:t>1646 </a:t>
            </a:r>
            <a:r>
              <a:rPr lang="en-US" altLang="zh-TW" b="1" dirty="0">
                <a:latin typeface="Times New Roman" pitchFamily="18" charset="0"/>
                <a:cs typeface="Times New Roman" pitchFamily="18" charset="0"/>
              </a:rPr>
              <a:t>- 1647</a:t>
            </a:r>
            <a:endParaRPr lang="en-US" altLang="zh-TW" dirty="0">
              <a:latin typeface="Times New Roman" pitchFamily="18" charset="0"/>
              <a:cs typeface="Times New Roman" pitchFamily="18" charset="0"/>
            </a:endParaRPr>
          </a:p>
          <a:p>
            <a:r>
              <a:rPr lang="en-US" altLang="zh-TW" dirty="0" err="1">
                <a:latin typeface="Times New Roman" pitchFamily="18" charset="0"/>
                <a:cs typeface="Times New Roman" pitchFamily="18" charset="0"/>
              </a:rPr>
              <a:t>Musée</a:t>
            </a:r>
            <a:r>
              <a:rPr lang="en-US" altLang="zh-TW" dirty="0">
                <a:latin typeface="Times New Roman" pitchFamily="18" charset="0"/>
                <a:cs typeface="Times New Roman" pitchFamily="18" charset="0"/>
              </a:rPr>
              <a:t> du Louvre, Paris, France</a:t>
            </a:r>
            <a:br>
              <a:rPr lang="en-US" altLang="zh-TW" dirty="0">
                <a:latin typeface="Times New Roman" pitchFamily="18" charset="0"/>
                <a:cs typeface="Times New Roman" pitchFamily="18" charset="0"/>
              </a:rPr>
            </a:br>
            <a:r>
              <a:rPr lang="en-US" altLang="zh-TW" dirty="0">
                <a:latin typeface="Times New Roman" pitchFamily="18" charset="0"/>
                <a:cs typeface="Times New Roman" pitchFamily="18" charset="0"/>
              </a:rPr>
              <a:t>Painting, Oil on canvas, 155 x 218 cm</a:t>
            </a:r>
          </a:p>
          <a:p>
            <a:endParaRPr lang="zh-TW" altLang="en-US" dirty="0"/>
          </a:p>
        </p:txBody>
      </p:sp>
      <p:sp>
        <p:nvSpPr>
          <p:cNvPr id="2" name="矩形 1"/>
          <p:cNvSpPr/>
          <p:nvPr/>
        </p:nvSpPr>
        <p:spPr>
          <a:xfrm>
            <a:off x="2286000" y="2967335"/>
            <a:ext cx="4572000" cy="369332"/>
          </a:xfrm>
          <a:prstGeom prst="rect">
            <a:avLst/>
          </a:prstGeom>
        </p:spPr>
        <p:txBody>
          <a:bodyPr>
            <a:spAutoFit/>
          </a:bodyPr>
          <a:lstStyle/>
          <a:p>
            <a:endParaRPr lang="zh-TW" altLang="en-US" dirty="0"/>
          </a:p>
        </p:txBody>
      </p:sp>
      <p:grpSp>
        <p:nvGrpSpPr>
          <p:cNvPr id="4" name="群組 3"/>
          <p:cNvGrpSpPr/>
          <p:nvPr/>
        </p:nvGrpSpPr>
        <p:grpSpPr>
          <a:xfrm>
            <a:off x="755576" y="2702583"/>
            <a:ext cx="6000601" cy="4155417"/>
            <a:chOff x="755576" y="2702583"/>
            <a:chExt cx="6000601" cy="4155417"/>
          </a:xfrm>
        </p:grpSpPr>
        <p:pic>
          <p:nvPicPr>
            <p:cNvPr id="6146" name="Picture 2" descr="File:PERRIER-Francois-Aeneas-and-his-Companions-Fighting-the-Harp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2583"/>
              <a:ext cx="6000601" cy="41554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649763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23528" y="188640"/>
            <a:ext cx="7772400" cy="4572000"/>
          </a:xfrm>
        </p:spPr>
        <p:txBody>
          <a:bodyPr/>
          <a:lstStyle/>
          <a:p>
            <a:r>
              <a:rPr lang="en-US" altLang="zh-TW" dirty="0" smtClean="0">
                <a:latin typeface="Times New Roman" pitchFamily="18" charset="0"/>
                <a:cs typeface="Times New Roman" pitchFamily="18" charset="0"/>
              </a:rPr>
              <a:t>To their surprise, at the next landing stop they met Hector’s wife Andromache. When Troy fell she had been given to </a:t>
            </a:r>
            <a:r>
              <a:rPr lang="en-US" altLang="zh-TW" dirty="0" err="1" smtClean="0">
                <a:latin typeface="Times New Roman" pitchFamily="18" charset="0"/>
                <a:cs typeface="Times New Roman" pitchFamily="18" charset="0"/>
              </a:rPr>
              <a:t>Neoptolemus</a:t>
            </a:r>
            <a:r>
              <a:rPr lang="en-US" altLang="zh-TW" dirty="0" smtClean="0">
                <a:latin typeface="Times New Roman" pitchFamily="18" charset="0"/>
                <a:cs typeface="Times New Roman" pitchFamily="18" charset="0"/>
              </a:rPr>
              <a:t>, sometimes called Pyrrhus, Achilles’ son. However, Pyrrhus abandoned Andromache and married Hermione, Helen’s daughter. </a:t>
            </a:r>
            <a:endParaRPr lang="zh-TW" altLang="en-US" dirty="0">
              <a:latin typeface="Times New Roman" pitchFamily="18" charset="0"/>
              <a:cs typeface="Times New Roman" pitchFamily="18" charset="0"/>
            </a:endParaRPr>
          </a:p>
        </p:txBody>
      </p:sp>
      <p:sp>
        <p:nvSpPr>
          <p:cNvPr id="5" name="矩形 4"/>
          <p:cNvSpPr/>
          <p:nvPr/>
        </p:nvSpPr>
        <p:spPr>
          <a:xfrm>
            <a:off x="936104" y="6021287"/>
            <a:ext cx="4572000" cy="646331"/>
          </a:xfrm>
          <a:prstGeom prst="rect">
            <a:avLst/>
          </a:prstGeom>
        </p:spPr>
        <p:txBody>
          <a:bodyPr>
            <a:spAutoFit/>
          </a:bodyPr>
          <a:lstStyle/>
          <a:p>
            <a:r>
              <a:rPr lang="en-US" altLang="zh-TW" dirty="0">
                <a:latin typeface="Times New Roman" pitchFamily="18" charset="0"/>
                <a:cs typeface="Times New Roman" pitchFamily="18" charset="0"/>
              </a:rPr>
              <a:t>"Andromache Mourning Hector" by Jacques-Louis David, 1783</a:t>
            </a:r>
            <a:endParaRPr lang="zh-TW" altLang="en-US" dirty="0">
              <a:latin typeface="Times New Roman" pitchFamily="18" charset="0"/>
              <a:cs typeface="Times New Roman" pitchFamily="18" charset="0"/>
            </a:endParaRPr>
          </a:p>
        </p:txBody>
      </p:sp>
      <p:sp>
        <p:nvSpPr>
          <p:cNvPr id="2" name="矩形 1"/>
          <p:cNvSpPr/>
          <p:nvPr/>
        </p:nvSpPr>
        <p:spPr>
          <a:xfrm>
            <a:off x="2438626" y="3851014"/>
            <a:ext cx="4572000" cy="369332"/>
          </a:xfrm>
          <a:prstGeom prst="rect">
            <a:avLst/>
          </a:prstGeom>
        </p:spPr>
        <p:txBody>
          <a:bodyPr>
            <a:spAutoFit/>
          </a:bodyPr>
          <a:lstStyle/>
          <a:p>
            <a:endParaRPr lang="zh-TW" altLang="en-US" dirty="0"/>
          </a:p>
        </p:txBody>
      </p:sp>
      <p:grpSp>
        <p:nvGrpSpPr>
          <p:cNvPr id="4" name="群組 3"/>
          <p:cNvGrpSpPr/>
          <p:nvPr/>
        </p:nvGrpSpPr>
        <p:grpSpPr>
          <a:xfrm>
            <a:off x="5270685" y="3142649"/>
            <a:ext cx="3470536" cy="3611472"/>
            <a:chOff x="5270685" y="3142649"/>
            <a:chExt cx="3470536" cy="3611472"/>
          </a:xfrm>
        </p:grpSpPr>
        <p:pic>
          <p:nvPicPr>
            <p:cNvPr id="4098" name="Picture 2" descr="File:Jacques-Louis David- Andromache Mourning Hector.JPG"/>
            <p:cNvPicPr>
              <a:picLocks noChangeAspect="1" noChangeArrowheads="1"/>
            </p:cNvPicPr>
            <p:nvPr/>
          </p:nvPicPr>
          <p:blipFill rotWithShape="1">
            <a:blip r:embed="rId2">
              <a:extLst>
                <a:ext uri="{28A0092B-C50C-407E-A947-70E740481C1C}">
                  <a14:useLocalDpi xmlns:a14="http://schemas.microsoft.com/office/drawing/2010/main" val="0"/>
                </a:ext>
              </a:extLst>
            </a:blip>
            <a:srcRect t="21644"/>
            <a:stretch/>
          </p:blipFill>
          <p:spPr bwMode="auto">
            <a:xfrm>
              <a:off x="5292081" y="3142649"/>
              <a:ext cx="3449140" cy="36114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0" descr="Wiki publicDomain">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0685" y="6359707"/>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7544" y="188640"/>
            <a:ext cx="7772400" cy="2088232"/>
          </a:xfrm>
        </p:spPr>
        <p:txBody>
          <a:bodyPr/>
          <a:lstStyle/>
          <a:p>
            <a:r>
              <a:rPr lang="en-US" altLang="zh-TW" dirty="0" smtClean="0">
                <a:latin typeface="Times New Roman" pitchFamily="18" charset="0"/>
                <a:cs typeface="Times New Roman" pitchFamily="18" charset="0"/>
              </a:rPr>
              <a:t>Andromache then married a Trojan prophet, </a:t>
            </a:r>
            <a:r>
              <a:rPr lang="en-US" altLang="zh-TW" dirty="0" err="1" smtClean="0">
                <a:latin typeface="Times New Roman" pitchFamily="18" charset="0"/>
                <a:cs typeface="Times New Roman" pitchFamily="18" charset="0"/>
              </a:rPr>
              <a:t>Helenus</a:t>
            </a:r>
            <a:r>
              <a:rPr lang="en-US" altLang="zh-TW" dirty="0" smtClean="0">
                <a:latin typeface="Times New Roman" pitchFamily="18" charset="0"/>
                <a:cs typeface="Times New Roman" pitchFamily="18" charset="0"/>
              </a:rPr>
              <a:t>. They were now ruling the place. When Aeneas came, they welcomed him and his men. </a:t>
            </a:r>
            <a:endParaRPr lang="zh-TW" alt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地鐵">
  <a:themeElements>
    <a:clrScheme name="地鐵">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地鐵">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地鐵">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1092</TotalTime>
  <Words>1782</Words>
  <Application>Microsoft Office PowerPoint</Application>
  <PresentationFormat>如螢幕大小 (4:3)</PresentationFormat>
  <Paragraphs>161</Paragraphs>
  <Slides>35</Slides>
  <Notes>4</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35</vt:i4>
      </vt:variant>
    </vt:vector>
  </HeadingPairs>
  <TitlesOfParts>
    <vt:vector size="46" baseType="lpstr">
      <vt:lpstr>新細明體</vt:lpstr>
      <vt:lpstr>標楷體</vt:lpstr>
      <vt:lpstr>Arial</vt:lpstr>
      <vt:lpstr>Calibri</vt:lpstr>
      <vt:lpstr>Consolas</vt:lpstr>
      <vt:lpstr>Corbel</vt:lpstr>
      <vt:lpstr>Times New Roman</vt:lpstr>
      <vt:lpstr>Wingdings</vt:lpstr>
      <vt:lpstr>Wingdings 2</vt:lpstr>
      <vt:lpstr>Wingdings 3</vt:lpstr>
      <vt:lpstr>地鐵</vt:lpstr>
      <vt:lpstr>Ch 14 The Adventure of Aeneas</vt:lpstr>
      <vt:lpstr>PowerPoint 簡報</vt:lpstr>
      <vt:lpstr>PART ONE:  FROM TROY TO ITALY</vt:lpstr>
      <vt:lpstr>Aeneas flees burning Troy,                                                              Federico Barocci, 1598.</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PART TWO:  THE DESCENT INTO THE LOWER WORLD</vt:lpstr>
      <vt:lpstr>PowerPoint 簡報</vt:lpstr>
      <vt:lpstr>PowerPoint 簡報</vt:lpstr>
      <vt:lpstr>PowerPoint 簡報</vt:lpstr>
      <vt:lpstr>PowerPoint 簡報</vt:lpstr>
      <vt:lpstr>PART THREE: THE WAR IN ITALY</vt:lpstr>
      <vt:lpstr>PowerPoint 簡報</vt:lpstr>
      <vt:lpstr>PowerPoint 簡報</vt:lpstr>
      <vt:lpstr>Juno stepped in…</vt:lpstr>
      <vt:lpstr>PowerPoint 簡報</vt:lpstr>
      <vt:lpstr>PowerPoint 簡報</vt:lpstr>
      <vt:lpstr>PowerPoint 簡報</vt:lpstr>
      <vt:lpstr>Brave military couriers</vt:lpstr>
      <vt:lpstr>PowerPoint 簡報</vt:lpstr>
      <vt:lpstr>Q &amp; A</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Adventure of Aeneas</dc:title>
  <dc:creator>Jean</dc:creator>
  <cp:lastModifiedBy>Paul</cp:lastModifiedBy>
  <cp:revision>83</cp:revision>
  <dcterms:created xsi:type="dcterms:W3CDTF">2013-07-31T14:56:31Z</dcterms:created>
  <dcterms:modified xsi:type="dcterms:W3CDTF">2015-03-19T07:45:23Z</dcterms:modified>
</cp:coreProperties>
</file>