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83e057d0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83e057d0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83e057d0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83e057d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83e057d0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83e057d0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7f142d76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7f142d76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7f142d76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7f142d76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7f142d76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7f142d76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7f142d7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7f142d7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7f142d76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7f142d76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7f142d76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7f142d76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7f142d76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7f142d76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7f142d76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7f142d76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7f142d76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7f142d76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7f142d76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7f142d76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7f142d76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7f142d76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7f142d76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7f142d76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7f142d76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7f142d76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7f142d76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7f142d76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5e0f5bc6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5e0f5bc6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 and women communicate differently in real life which naturally reflect their ways of communications in social media.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7f142d7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7f142d7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7f142d76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7f142d7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83e057d0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83e057d0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83e057d0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83e057d0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83e057d0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83e057d0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83e057d0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83e057d0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2.png"/><Relationship Id="rId7"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1.png"/><Relationship Id="rId11" Type="http://schemas.openxmlformats.org/officeDocument/2006/relationships/image" Target="../media/image31.png"/><Relationship Id="rId10" Type="http://schemas.openxmlformats.org/officeDocument/2006/relationships/image" Target="../media/image37.png"/><Relationship Id="rId12" Type="http://schemas.openxmlformats.org/officeDocument/2006/relationships/image" Target="../media/image35.png"/><Relationship Id="rId9" Type="http://schemas.openxmlformats.org/officeDocument/2006/relationships/image" Target="../media/image34.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28.png"/><Relationship Id="rId8"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kaggle.com/crowdflower/twitter-user-gender-classif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Illustrious</a:t>
            </a:r>
            <a:endParaRPr/>
          </a:p>
        </p:txBody>
      </p:sp>
      <p:sp>
        <p:nvSpPr>
          <p:cNvPr id="87" name="Google Shape;87;p13"/>
          <p:cNvSpPr txBox="1"/>
          <p:nvPr>
            <p:ph idx="1" type="subTitle"/>
          </p:nvPr>
        </p:nvSpPr>
        <p:spPr>
          <a:xfrm>
            <a:off x="729625" y="3172900"/>
            <a:ext cx="7688100" cy="107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Chief data expert: Jiayuan Shen</a:t>
            </a:r>
            <a:endParaRPr/>
          </a:p>
          <a:p>
            <a:pPr indent="0" lvl="0" marL="0" rtl="0" algn="l">
              <a:spcBef>
                <a:spcPts val="0"/>
              </a:spcBef>
              <a:spcAft>
                <a:spcPts val="0"/>
              </a:spcAft>
              <a:buNone/>
            </a:pPr>
            <a:r>
              <a:rPr lang="en"/>
              <a:t>Assistant Stat tester: Yicheng Wang</a:t>
            </a:r>
            <a:endParaRPr/>
          </a:p>
          <a:p>
            <a:pPr indent="0" lvl="0" marL="0" rtl="0" algn="l">
              <a:spcBef>
                <a:spcPts val="0"/>
              </a:spcBef>
              <a:spcAft>
                <a:spcPts val="0"/>
              </a:spcAft>
              <a:buNone/>
            </a:pPr>
            <a:r>
              <a:rPr lang="en"/>
              <a:t>Manager with other stuff: Zijing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7650" y="577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1800">
                <a:solidFill>
                  <a:schemeClr val="accent1"/>
                </a:solidFill>
                <a:latin typeface="Lato"/>
                <a:ea typeface="Lato"/>
                <a:cs typeface="Lato"/>
                <a:sym typeface="Lato"/>
              </a:rPr>
              <a:t>Does the sentence structure on Twitter between male and female differ? </a:t>
            </a:r>
            <a:endParaRPr sz="1800"/>
          </a:p>
        </p:txBody>
      </p:sp>
      <p:pic>
        <p:nvPicPr>
          <p:cNvPr id="151" name="Google Shape;151;p22"/>
          <p:cNvPicPr preferRelativeResize="0"/>
          <p:nvPr/>
        </p:nvPicPr>
        <p:blipFill>
          <a:blip r:embed="rId3">
            <a:alphaModFix/>
          </a:blip>
          <a:stretch>
            <a:fillRect/>
          </a:stretch>
        </p:blipFill>
        <p:spPr>
          <a:xfrm>
            <a:off x="727650" y="1112850"/>
            <a:ext cx="3389051" cy="1885525"/>
          </a:xfrm>
          <a:prstGeom prst="rect">
            <a:avLst/>
          </a:prstGeom>
          <a:noFill/>
          <a:ln>
            <a:noFill/>
          </a:ln>
        </p:spPr>
      </p:pic>
      <p:pic>
        <p:nvPicPr>
          <p:cNvPr id="152" name="Google Shape;152;p22"/>
          <p:cNvPicPr preferRelativeResize="0"/>
          <p:nvPr/>
        </p:nvPicPr>
        <p:blipFill>
          <a:blip r:embed="rId4">
            <a:alphaModFix/>
          </a:blip>
          <a:stretch>
            <a:fillRect/>
          </a:stretch>
        </p:blipFill>
        <p:spPr>
          <a:xfrm>
            <a:off x="727650" y="2998375"/>
            <a:ext cx="3389050" cy="2036257"/>
          </a:xfrm>
          <a:prstGeom prst="rect">
            <a:avLst/>
          </a:prstGeom>
          <a:noFill/>
          <a:ln>
            <a:noFill/>
          </a:ln>
        </p:spPr>
      </p:pic>
      <p:sp>
        <p:nvSpPr>
          <p:cNvPr id="153" name="Google Shape;153;p22"/>
          <p:cNvSpPr txBox="1"/>
          <p:nvPr/>
        </p:nvSpPr>
        <p:spPr>
          <a:xfrm>
            <a:off x="4572000" y="1401900"/>
            <a:ext cx="3923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first ‘test’ we performed on the word </a:t>
            </a:r>
            <a:r>
              <a:rPr lang="en">
                <a:latin typeface="Lato"/>
                <a:ea typeface="Lato"/>
                <a:cs typeface="Lato"/>
                <a:sym typeface="Lato"/>
              </a:rPr>
              <a:t>frequency</a:t>
            </a:r>
            <a:r>
              <a:rPr lang="en">
                <a:latin typeface="Lato"/>
                <a:ea typeface="Lato"/>
                <a:cs typeface="Lato"/>
                <a:sym typeface="Lato"/>
              </a:rPr>
              <a:t> test is to eyeball the percentage and word distribution of word type frequency using barcharts.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It is easy to see that from the gender distribution and the word type frequency that the percentage of male and female is similar.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However, we do not think it is enough to prove that sentence </a:t>
            </a:r>
            <a:r>
              <a:rPr lang="en">
                <a:latin typeface="Lato"/>
                <a:ea typeface="Lato"/>
                <a:cs typeface="Lato"/>
                <a:sym typeface="Lato"/>
              </a:rPr>
              <a:t>structure</a:t>
            </a:r>
            <a:r>
              <a:rPr lang="en">
                <a:latin typeface="Lato"/>
                <a:ea typeface="Lato"/>
                <a:cs typeface="Lato"/>
                <a:sym typeface="Lato"/>
              </a:rPr>
              <a:t> between male and female is the same.</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3"/>
          <p:cNvPicPr preferRelativeResize="0"/>
          <p:nvPr/>
        </p:nvPicPr>
        <p:blipFill>
          <a:blip r:embed="rId3">
            <a:alphaModFix/>
          </a:blip>
          <a:stretch>
            <a:fillRect/>
          </a:stretch>
        </p:blipFill>
        <p:spPr>
          <a:xfrm>
            <a:off x="472276" y="1276150"/>
            <a:ext cx="4437529" cy="3725850"/>
          </a:xfrm>
          <a:prstGeom prst="rect">
            <a:avLst/>
          </a:prstGeom>
          <a:noFill/>
          <a:ln>
            <a:noFill/>
          </a:ln>
        </p:spPr>
      </p:pic>
      <p:sp>
        <p:nvSpPr>
          <p:cNvPr id="159" name="Google Shape;159;p23"/>
          <p:cNvSpPr txBox="1"/>
          <p:nvPr>
            <p:ph type="title"/>
          </p:nvPr>
        </p:nvSpPr>
        <p:spPr>
          <a:xfrm>
            <a:off x="727650" y="577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1800">
                <a:solidFill>
                  <a:schemeClr val="accent1"/>
                </a:solidFill>
                <a:latin typeface="Lato"/>
                <a:ea typeface="Lato"/>
                <a:cs typeface="Lato"/>
                <a:sym typeface="Lato"/>
              </a:rPr>
              <a:t>Does the sentence structure on Twitter between male and female differ? </a:t>
            </a:r>
            <a:endParaRPr sz="1800"/>
          </a:p>
        </p:txBody>
      </p:sp>
      <p:sp>
        <p:nvSpPr>
          <p:cNvPr id="160" name="Google Shape;160;p23"/>
          <p:cNvSpPr txBox="1"/>
          <p:nvPr/>
        </p:nvSpPr>
        <p:spPr>
          <a:xfrm>
            <a:off x="4572000" y="2571750"/>
            <a:ext cx="4217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logistic regression of the count ~ gender_recod + word_type indicates that there are only slightly difference on the connection between </a:t>
            </a:r>
            <a:r>
              <a:rPr lang="en">
                <a:latin typeface="Lato"/>
                <a:ea typeface="Lato"/>
                <a:cs typeface="Lato"/>
                <a:sym typeface="Lato"/>
              </a:rPr>
              <a:t>variables</a:t>
            </a:r>
            <a:r>
              <a:rPr lang="en">
                <a:latin typeface="Lato"/>
                <a:ea typeface="Lato"/>
                <a:cs typeface="Lato"/>
                <a:sym typeface="Lato"/>
              </a:rPr>
              <a:t>. The differences is so close to 0 that we think it is ignorable.</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7650" y="577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1800">
                <a:solidFill>
                  <a:schemeClr val="accent1"/>
                </a:solidFill>
                <a:latin typeface="Lato"/>
                <a:ea typeface="Lato"/>
                <a:cs typeface="Lato"/>
                <a:sym typeface="Lato"/>
              </a:rPr>
              <a:t>Does the sentence structure on Twitter between male and female differ? </a:t>
            </a:r>
            <a:endParaRPr sz="1800"/>
          </a:p>
        </p:txBody>
      </p:sp>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67" name="Google Shape;167;p24"/>
          <p:cNvSpPr txBox="1"/>
          <p:nvPr/>
        </p:nvSpPr>
        <p:spPr>
          <a:xfrm>
            <a:off x="729450" y="2114075"/>
            <a:ext cx="768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According to different test results, we first proved that the word </a:t>
            </a:r>
            <a:r>
              <a:rPr lang="en">
                <a:latin typeface="Lato"/>
                <a:ea typeface="Lato"/>
                <a:cs typeface="Lato"/>
                <a:sym typeface="Lato"/>
              </a:rPr>
              <a:t>frequency</a:t>
            </a:r>
            <a:r>
              <a:rPr lang="en">
                <a:latin typeface="Lato"/>
                <a:ea typeface="Lato"/>
                <a:cs typeface="Lato"/>
                <a:sym typeface="Lato"/>
              </a:rPr>
              <a:t> dataset is not in a normal distribution. And by eyeballing the data distribution and logistic regression, we failed to reject the null hypothesis of male and female use the same sentence structure on Twitter. Thus, we believe that the sentence structure on Twitter between male and female does not differ.</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a:blip r:embed="rId3">
            <a:alphaModFix/>
          </a:blip>
          <a:stretch>
            <a:fillRect/>
          </a:stretch>
        </p:blipFill>
        <p:spPr>
          <a:xfrm>
            <a:off x="173500" y="636653"/>
            <a:ext cx="2676175" cy="240397"/>
          </a:xfrm>
          <a:prstGeom prst="rect">
            <a:avLst/>
          </a:prstGeom>
          <a:noFill/>
          <a:ln>
            <a:noFill/>
          </a:ln>
        </p:spPr>
      </p:pic>
      <p:pic>
        <p:nvPicPr>
          <p:cNvPr id="173" name="Google Shape;173;p25"/>
          <p:cNvPicPr preferRelativeResize="0"/>
          <p:nvPr/>
        </p:nvPicPr>
        <p:blipFill>
          <a:blip r:embed="rId4">
            <a:alphaModFix/>
          </a:blip>
          <a:stretch>
            <a:fillRect/>
          </a:stretch>
        </p:blipFill>
        <p:spPr>
          <a:xfrm>
            <a:off x="0" y="1009327"/>
            <a:ext cx="2676174" cy="1599275"/>
          </a:xfrm>
          <a:prstGeom prst="rect">
            <a:avLst/>
          </a:prstGeom>
          <a:noFill/>
          <a:ln>
            <a:noFill/>
          </a:ln>
        </p:spPr>
      </p:pic>
      <p:sp>
        <p:nvSpPr>
          <p:cNvPr id="174" name="Google Shape;174;p25"/>
          <p:cNvSpPr txBox="1"/>
          <p:nvPr/>
        </p:nvSpPr>
        <p:spPr>
          <a:xfrm>
            <a:off x="173500" y="2799450"/>
            <a:ext cx="5546400" cy="2630400"/>
          </a:xfrm>
          <a:prstGeom prst="rect">
            <a:avLst/>
          </a:prstGeom>
          <a:noFill/>
          <a:ln>
            <a:noFill/>
          </a:ln>
        </p:spPr>
        <p:txBody>
          <a:bodyPr anchorCtr="0" anchor="t" bIns="91425" lIns="91425" spcFirstLastPara="1" rIns="91425" wrap="square" tIns="91425">
            <a:spAutoFit/>
          </a:bodyPr>
          <a:lstStyle/>
          <a:p>
            <a:pPr indent="101600" lvl="0" marL="0" rtl="0" algn="l">
              <a:lnSpc>
                <a:spcPct val="115000"/>
              </a:lnSpc>
              <a:spcBef>
                <a:spcPts val="0"/>
              </a:spcBef>
              <a:spcAft>
                <a:spcPts val="0"/>
              </a:spcAft>
              <a:buNone/>
            </a:pPr>
            <a:r>
              <a:rPr lang="en"/>
              <a:t>Furthermore, we also got an individual scatter plot combined with a regression line to exam the relationship between those two samples. We also have a linear regression to determine the individual impact of multiple independent variables on a dependent variable and a correlation matrix that indicate the relationship between those variables. Finally, Mann-Whitney U-test is a tool in assisting us to figure out that the two-sample have different medians. </a:t>
            </a:r>
            <a:endParaRPr/>
          </a:p>
          <a:p>
            <a:pPr indent="1016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latin typeface="Lato"/>
              <a:ea typeface="Lato"/>
              <a:cs typeface="Lato"/>
              <a:sym typeface="Lato"/>
            </a:endParaRPr>
          </a:p>
        </p:txBody>
      </p:sp>
      <p:pic>
        <p:nvPicPr>
          <p:cNvPr id="175" name="Google Shape;175;p25"/>
          <p:cNvPicPr preferRelativeResize="0"/>
          <p:nvPr/>
        </p:nvPicPr>
        <p:blipFill>
          <a:blip r:embed="rId5">
            <a:alphaModFix/>
          </a:blip>
          <a:stretch>
            <a:fillRect/>
          </a:stretch>
        </p:blipFill>
        <p:spPr>
          <a:xfrm>
            <a:off x="3012975" y="569846"/>
            <a:ext cx="2282850" cy="1898424"/>
          </a:xfrm>
          <a:prstGeom prst="rect">
            <a:avLst/>
          </a:prstGeom>
          <a:noFill/>
          <a:ln>
            <a:noFill/>
          </a:ln>
        </p:spPr>
      </p:pic>
      <p:pic>
        <p:nvPicPr>
          <p:cNvPr id="176" name="Google Shape;176;p25"/>
          <p:cNvPicPr preferRelativeResize="0"/>
          <p:nvPr/>
        </p:nvPicPr>
        <p:blipFill>
          <a:blip r:embed="rId6">
            <a:alphaModFix/>
          </a:blip>
          <a:stretch>
            <a:fillRect/>
          </a:stretch>
        </p:blipFill>
        <p:spPr>
          <a:xfrm>
            <a:off x="5587050" y="569850"/>
            <a:ext cx="3319250" cy="847100"/>
          </a:xfrm>
          <a:prstGeom prst="rect">
            <a:avLst/>
          </a:prstGeom>
          <a:noFill/>
          <a:ln>
            <a:noFill/>
          </a:ln>
        </p:spPr>
      </p:pic>
      <p:pic>
        <p:nvPicPr>
          <p:cNvPr id="177" name="Google Shape;177;p25"/>
          <p:cNvPicPr preferRelativeResize="0"/>
          <p:nvPr/>
        </p:nvPicPr>
        <p:blipFill>
          <a:blip r:embed="rId7">
            <a:alphaModFix/>
          </a:blip>
          <a:stretch>
            <a:fillRect/>
          </a:stretch>
        </p:blipFill>
        <p:spPr>
          <a:xfrm>
            <a:off x="5719825" y="1701038"/>
            <a:ext cx="3053700" cy="1242633"/>
          </a:xfrm>
          <a:prstGeom prst="rect">
            <a:avLst/>
          </a:prstGeom>
          <a:noFill/>
          <a:ln>
            <a:noFill/>
          </a:ln>
        </p:spPr>
      </p:pic>
      <p:sp>
        <p:nvSpPr>
          <p:cNvPr id="178" name="Google Shape;178;p25"/>
          <p:cNvSpPr txBox="1"/>
          <p:nvPr/>
        </p:nvSpPr>
        <p:spPr>
          <a:xfrm>
            <a:off x="3487550" y="2764775"/>
            <a:ext cx="2099400" cy="1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50"/>
          </a:p>
          <a:p>
            <a:pPr indent="1016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sz="125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nvSpPr>
        <p:spPr>
          <a:xfrm>
            <a:off x="800100" y="714375"/>
            <a:ext cx="27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Link color</a:t>
            </a:r>
            <a:endParaRPr>
              <a:latin typeface="Lato"/>
              <a:ea typeface="Lato"/>
              <a:cs typeface="Lato"/>
              <a:sym typeface="Lato"/>
            </a:endParaRPr>
          </a:p>
        </p:txBody>
      </p:sp>
      <p:pic>
        <p:nvPicPr>
          <p:cNvPr id="184" name="Google Shape;184;p26"/>
          <p:cNvPicPr preferRelativeResize="0"/>
          <p:nvPr/>
        </p:nvPicPr>
        <p:blipFill>
          <a:blip r:embed="rId3">
            <a:alphaModFix/>
          </a:blip>
          <a:stretch>
            <a:fillRect/>
          </a:stretch>
        </p:blipFill>
        <p:spPr>
          <a:xfrm>
            <a:off x="5414975" y="668875"/>
            <a:ext cx="3514725" cy="3954875"/>
          </a:xfrm>
          <a:prstGeom prst="rect">
            <a:avLst/>
          </a:prstGeom>
          <a:noFill/>
          <a:ln>
            <a:noFill/>
          </a:ln>
        </p:spPr>
      </p:pic>
      <p:pic>
        <p:nvPicPr>
          <p:cNvPr id="185" name="Google Shape;185;p26"/>
          <p:cNvPicPr preferRelativeResize="0"/>
          <p:nvPr/>
        </p:nvPicPr>
        <p:blipFill>
          <a:blip r:embed="rId4">
            <a:alphaModFix/>
          </a:blip>
          <a:stretch>
            <a:fillRect/>
          </a:stretch>
        </p:blipFill>
        <p:spPr>
          <a:xfrm>
            <a:off x="800100" y="1238400"/>
            <a:ext cx="4396881" cy="2415776"/>
          </a:xfrm>
          <a:prstGeom prst="rect">
            <a:avLst/>
          </a:prstGeom>
          <a:noFill/>
          <a:ln>
            <a:noFill/>
          </a:ln>
        </p:spPr>
      </p:pic>
      <p:sp>
        <p:nvSpPr>
          <p:cNvPr id="186" name="Google Shape;186;p26"/>
          <p:cNvSpPr txBox="1"/>
          <p:nvPr/>
        </p:nvSpPr>
        <p:spPr>
          <a:xfrm>
            <a:off x="485800" y="3654175"/>
            <a:ext cx="4614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Times New Roman"/>
                <a:ea typeface="Times New Roman"/>
                <a:cs typeface="Times New Roman"/>
                <a:sym typeface="Times New Roman"/>
              </a:rPr>
              <a:t>According to our regression logistic analysis, color blue, green, grey, orange, and white are statistically significant related to male users while color bright red, burgundy red, dark grey, light blue, pink, purple, violet are more statistically significant related to female users for link colors on Twitter.</a:t>
            </a:r>
            <a:endParaRPr i="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nvSpPr>
        <p:spPr>
          <a:xfrm>
            <a:off x="814400" y="771525"/>
            <a:ext cx="17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Sidebar color</a:t>
            </a:r>
            <a:endParaRPr>
              <a:latin typeface="Lato"/>
              <a:ea typeface="Lato"/>
              <a:cs typeface="Lato"/>
              <a:sym typeface="Lato"/>
            </a:endParaRPr>
          </a:p>
        </p:txBody>
      </p:sp>
      <p:pic>
        <p:nvPicPr>
          <p:cNvPr id="192" name="Google Shape;192;p27"/>
          <p:cNvPicPr preferRelativeResize="0"/>
          <p:nvPr/>
        </p:nvPicPr>
        <p:blipFill>
          <a:blip r:embed="rId3">
            <a:alphaModFix/>
          </a:blip>
          <a:stretch>
            <a:fillRect/>
          </a:stretch>
        </p:blipFill>
        <p:spPr>
          <a:xfrm>
            <a:off x="4993275" y="581025"/>
            <a:ext cx="3988800" cy="4416936"/>
          </a:xfrm>
          <a:prstGeom prst="rect">
            <a:avLst/>
          </a:prstGeom>
          <a:noFill/>
          <a:ln>
            <a:noFill/>
          </a:ln>
        </p:spPr>
      </p:pic>
      <p:sp>
        <p:nvSpPr>
          <p:cNvPr id="193" name="Google Shape;193;p27"/>
          <p:cNvSpPr txBox="1"/>
          <p:nvPr/>
        </p:nvSpPr>
        <p:spPr>
          <a:xfrm>
            <a:off x="675150" y="1368050"/>
            <a:ext cx="3753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Times New Roman"/>
                <a:ea typeface="Times New Roman"/>
                <a:cs typeface="Times New Roman"/>
                <a:sym typeface="Times New Roman"/>
              </a:rPr>
              <a:t>According to our regression logistic analysis, grey, light blue and white are statistically significant related to male users while other colors are more </a:t>
            </a:r>
            <a:r>
              <a:rPr i="1" lang="en">
                <a:latin typeface="Times New Roman"/>
                <a:ea typeface="Times New Roman"/>
                <a:cs typeface="Times New Roman"/>
                <a:sym typeface="Times New Roman"/>
              </a:rPr>
              <a:t>statistically significant related to female users in choices for sidebar colors.</a:t>
            </a:r>
            <a:endParaRPr i="1">
              <a:latin typeface="Times New Roman"/>
              <a:ea typeface="Times New Roman"/>
              <a:cs typeface="Times New Roman"/>
              <a:sym typeface="Times New Roman"/>
            </a:endParaRPr>
          </a:p>
          <a:p>
            <a:pPr indent="0" lvl="0" marL="0" rtl="0" algn="l">
              <a:spcBef>
                <a:spcPts val="0"/>
              </a:spcBef>
              <a:spcAft>
                <a:spcPts val="0"/>
              </a:spcAft>
              <a:buNone/>
            </a:pPr>
            <a:r>
              <a:t/>
            </a:r>
            <a:endParaRPr i="1">
              <a:latin typeface="Times New Roman"/>
              <a:ea typeface="Times New Roman"/>
              <a:cs typeface="Times New Roman"/>
              <a:sym typeface="Times New Roman"/>
            </a:endParaRPr>
          </a:p>
          <a:p>
            <a:pPr indent="0" lvl="0" marL="0" rtl="0" algn="l">
              <a:spcBef>
                <a:spcPts val="0"/>
              </a:spcBef>
              <a:spcAft>
                <a:spcPts val="0"/>
              </a:spcAft>
              <a:buNone/>
            </a:pPr>
            <a:r>
              <a:rPr i="1" lang="en">
                <a:latin typeface="Times New Roman"/>
                <a:ea typeface="Times New Roman"/>
                <a:cs typeface="Times New Roman"/>
                <a:sym typeface="Times New Roman"/>
              </a:rPr>
              <a:t>In conclusion, males are more likely to use grey, light blue and white for their sidebar while females are more interested in green and purple.</a:t>
            </a:r>
            <a:endParaRPr i="1">
              <a:latin typeface="Times New Roman"/>
              <a:ea typeface="Times New Roman"/>
              <a:cs typeface="Times New Roman"/>
              <a:sym typeface="Times New Roman"/>
            </a:endParaRPr>
          </a:p>
        </p:txBody>
      </p:sp>
      <p:sp>
        <p:nvSpPr>
          <p:cNvPr id="194" name="Google Shape;194;p27"/>
          <p:cNvSpPr txBox="1"/>
          <p:nvPr/>
        </p:nvSpPr>
        <p:spPr>
          <a:xfrm>
            <a:off x="862650" y="3735850"/>
            <a:ext cx="3446700" cy="12621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Times New Roman"/>
                <a:ea typeface="Times New Roman"/>
                <a:cs typeface="Times New Roman"/>
                <a:sym typeface="Times New Roman"/>
              </a:rPr>
              <a:t>We recode the gender female as 1, gender male as 0. Thus, results in exp function closer to 0 stand for male preference; results in exp function closer to 1 stand for female preference.</a:t>
            </a:r>
            <a:endParaRPr>
              <a:solidFill>
                <a:schemeClr val="accent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729450" y="1318650"/>
            <a:ext cx="7688700" cy="12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a:t>
            </a:r>
            <a:endParaRPr/>
          </a:p>
          <a:p>
            <a:pPr indent="0" lvl="0" marL="0" rtl="0" algn="l">
              <a:spcBef>
                <a:spcPts val="0"/>
              </a:spcBef>
              <a:spcAft>
                <a:spcPts val="0"/>
              </a:spcAft>
              <a:buNone/>
            </a:pPr>
            <a:r>
              <a:rPr lang="en"/>
              <a:t>Male’s sentiment score will be greater than female’s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0" name="Google Shape;200;p28"/>
          <p:cNvSpPr txBox="1"/>
          <p:nvPr>
            <p:ph idx="1" type="body"/>
          </p:nvPr>
        </p:nvSpPr>
        <p:spPr>
          <a:xfrm>
            <a:off x="804575" y="26229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also find: </a:t>
            </a:r>
            <a:endParaRPr/>
          </a:p>
          <a:p>
            <a:pPr indent="0" lvl="0" marL="0" rtl="0" algn="l">
              <a:spcBef>
                <a:spcPts val="1200"/>
              </a:spcBef>
              <a:spcAft>
                <a:spcPts val="0"/>
              </a:spcAft>
              <a:buNone/>
            </a:pPr>
            <a:r>
              <a:rPr lang="en"/>
              <a:t>Do male and female have the same fav_number?</a:t>
            </a:r>
            <a:endParaRPr/>
          </a:p>
          <a:p>
            <a:pPr indent="0" lvl="0" marL="0" rtl="0" algn="l">
              <a:spcBef>
                <a:spcPts val="1200"/>
              </a:spcBef>
              <a:spcAft>
                <a:spcPts val="0"/>
              </a:spcAft>
              <a:buNone/>
            </a:pPr>
            <a:r>
              <a:rPr lang="en"/>
              <a:t>Do male and female have similar </a:t>
            </a:r>
            <a:r>
              <a:rPr lang="en"/>
              <a:t>variability in fav_number?</a:t>
            </a:r>
            <a:endParaRPr/>
          </a:p>
          <a:p>
            <a:pPr indent="0" lvl="0" marL="0" rtl="0" algn="l">
              <a:spcBef>
                <a:spcPts val="1200"/>
              </a:spcBef>
              <a:spcAft>
                <a:spcPts val="0"/>
              </a:spcAft>
              <a:buNone/>
            </a:pPr>
            <a:r>
              <a:rPr lang="en"/>
              <a:t>Does sentiment affect fav_number?</a:t>
            </a:r>
            <a:endParaRPr/>
          </a:p>
          <a:p>
            <a:pPr indent="0" lvl="0" marL="0" rtl="0" algn="l">
              <a:spcBef>
                <a:spcPts val="1200"/>
              </a:spcBef>
              <a:spcAft>
                <a:spcPts val="1200"/>
              </a:spcAft>
              <a:buNone/>
            </a:pPr>
            <a:r>
              <a:rPr lang="en"/>
              <a:t>What is the relationship between gender and fav_number?</a:t>
            </a:r>
            <a:endParaRPr/>
          </a:p>
        </p:txBody>
      </p:sp>
      <p:sp>
        <p:nvSpPr>
          <p:cNvPr id="201" name="Google Shape;201;p28"/>
          <p:cNvSpPr txBox="1"/>
          <p:nvPr>
            <p:ph type="title"/>
          </p:nvPr>
        </p:nvSpPr>
        <p:spPr>
          <a:xfrm>
            <a:off x="727650" y="6350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744">
                <a:solidFill>
                  <a:schemeClr val="accent1"/>
                </a:solidFill>
                <a:latin typeface="Lato"/>
                <a:ea typeface="Lato"/>
                <a:cs typeface="Lato"/>
                <a:sym typeface="Lato"/>
              </a:rPr>
              <a:t>Research Question:  What are the sentiment that predict male or female gender? </a:t>
            </a:r>
            <a:endParaRPr sz="3044"/>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5617625" y="1922800"/>
            <a:ext cx="3159000" cy="21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NULL HYPOTHESIS: </a:t>
            </a:r>
            <a:endParaRPr sz="1300"/>
          </a:p>
          <a:p>
            <a:pPr indent="0" lvl="0" marL="0" rtl="0" algn="l">
              <a:spcBef>
                <a:spcPts val="0"/>
              </a:spcBef>
              <a:spcAft>
                <a:spcPts val="0"/>
              </a:spcAft>
              <a:buNone/>
            </a:pPr>
            <a:r>
              <a:rPr lang="en" sz="1300"/>
              <a:t>male’s sentiment = female’s sentiment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AFFIRMATIVE HYPOTHESIS:</a:t>
            </a:r>
            <a:endParaRPr sz="1300"/>
          </a:p>
          <a:p>
            <a:pPr indent="0" lvl="0" marL="0" rtl="0" algn="l">
              <a:spcBef>
                <a:spcPts val="0"/>
              </a:spcBef>
              <a:spcAft>
                <a:spcPts val="0"/>
              </a:spcAft>
              <a:buNone/>
            </a:pPr>
            <a:r>
              <a:rPr lang="en" sz="1300"/>
              <a:t>male’s sentiment &gt; female’s sentiment</a:t>
            </a:r>
            <a:endParaRPr sz="1300"/>
          </a:p>
        </p:txBody>
      </p:sp>
      <p:sp>
        <p:nvSpPr>
          <p:cNvPr id="207" name="Google Shape;207;p29"/>
          <p:cNvSpPr txBox="1"/>
          <p:nvPr/>
        </p:nvSpPr>
        <p:spPr>
          <a:xfrm>
            <a:off x="598200" y="1657875"/>
            <a:ext cx="30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8" name="Google Shape;208;p29"/>
          <p:cNvSpPr txBox="1"/>
          <p:nvPr>
            <p:ph type="title"/>
          </p:nvPr>
        </p:nvSpPr>
        <p:spPr>
          <a:xfrm>
            <a:off x="300250" y="1153675"/>
            <a:ext cx="4912500" cy="1965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New variables that will be imported:</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0" lang="en" sz="1300">
                <a:solidFill>
                  <a:schemeClr val="accent1"/>
                </a:solidFill>
                <a:latin typeface="Lato"/>
                <a:ea typeface="Lato"/>
                <a:cs typeface="Lato"/>
                <a:sym typeface="Lato"/>
              </a:rPr>
              <a:t>Polarity: a numerical variable between -1 to 1. (-1-0:negative,0: netural, 0-1: positive)</a:t>
            </a:r>
            <a:endParaRPr b="0"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0" lang="en" sz="1300">
                <a:solidFill>
                  <a:schemeClr val="accent1"/>
                </a:solidFill>
                <a:latin typeface="Lato"/>
                <a:ea typeface="Lato"/>
                <a:cs typeface="Lato"/>
                <a:sym typeface="Lato"/>
              </a:rPr>
              <a:t>Subjectivity: a numerical variable between 0 to 1. (0-0.5: objective, 0.6-1: subjective)</a:t>
            </a:r>
            <a:endParaRPr b="0"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0" lang="en" sz="1300">
                <a:solidFill>
                  <a:schemeClr val="accent1"/>
                </a:solidFill>
                <a:latin typeface="Lato"/>
                <a:ea typeface="Lato"/>
                <a:cs typeface="Lato"/>
                <a:sym typeface="Lato"/>
              </a:rPr>
              <a:t>Log.fav: The log </a:t>
            </a:r>
            <a:r>
              <a:rPr b="0" lang="en" sz="1300">
                <a:solidFill>
                  <a:schemeClr val="accent1"/>
                </a:solidFill>
                <a:latin typeface="Lato"/>
                <a:ea typeface="Lato"/>
                <a:cs typeface="Lato"/>
                <a:sym typeface="Lato"/>
              </a:rPr>
              <a:t>format</a:t>
            </a:r>
            <a:r>
              <a:rPr b="0" lang="en" sz="1300">
                <a:solidFill>
                  <a:schemeClr val="accent1"/>
                </a:solidFill>
                <a:latin typeface="Lato"/>
                <a:ea typeface="Lato"/>
                <a:cs typeface="Lato"/>
                <a:sym typeface="Lato"/>
              </a:rPr>
              <a:t> of the fav_number</a:t>
            </a:r>
            <a:endParaRPr b="0"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0" lang="en" sz="1300">
                <a:solidFill>
                  <a:schemeClr val="accent1"/>
                </a:solidFill>
                <a:latin typeface="Lato"/>
                <a:ea typeface="Lato"/>
                <a:cs typeface="Lato"/>
                <a:sym typeface="Lato"/>
              </a:rPr>
              <a:t>Gender_recode: 0 = female, 1=male</a:t>
            </a:r>
            <a:endParaRPr b="0"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t/>
            </a:r>
            <a:endParaRPr b="0" sz="1300">
              <a:solidFill>
                <a:schemeClr val="accent1"/>
              </a:solidFill>
              <a:latin typeface="Lato"/>
              <a:ea typeface="Lato"/>
              <a:cs typeface="Lato"/>
              <a:sym typeface="Lato"/>
            </a:endParaRPr>
          </a:p>
        </p:txBody>
      </p:sp>
      <p:sp>
        <p:nvSpPr>
          <p:cNvPr id="209" name="Google Shape;209;p29"/>
          <p:cNvSpPr txBox="1"/>
          <p:nvPr/>
        </p:nvSpPr>
        <p:spPr>
          <a:xfrm>
            <a:off x="300250" y="3409750"/>
            <a:ext cx="4794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Incorporating</a:t>
            </a:r>
            <a:r>
              <a:rPr lang="en">
                <a:latin typeface="Lato"/>
                <a:ea typeface="Lato"/>
                <a:cs typeface="Lato"/>
                <a:sym typeface="Lato"/>
              </a:rPr>
              <a:t> test: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F-test, T-test, Linear regression, logistic regression,   </a:t>
            </a:r>
            <a:r>
              <a:rPr lang="en">
                <a:solidFill>
                  <a:schemeClr val="dk2"/>
                </a:solidFill>
                <a:latin typeface="Lato"/>
                <a:ea typeface="Lato"/>
                <a:cs typeface="Lato"/>
                <a:sym typeface="Lato"/>
              </a:rPr>
              <a:t>Shapiro Wilkes test, ANOVA, Tukey's Post-hoc test, Qqline, Qqplot, Density plot, Individual scatterplot, </a:t>
            </a:r>
            <a:r>
              <a:rPr lang="en">
                <a:latin typeface="Lato"/>
                <a:ea typeface="Lato"/>
                <a:cs typeface="Lato"/>
                <a:sym typeface="Lato"/>
              </a:rPr>
              <a:t>histogram, regression line</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727650" y="6350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744">
                <a:solidFill>
                  <a:schemeClr val="accent1"/>
                </a:solidFill>
                <a:latin typeface="Lato"/>
                <a:ea typeface="Lato"/>
                <a:cs typeface="Lato"/>
                <a:sym typeface="Lato"/>
              </a:rPr>
              <a:t>Research</a:t>
            </a:r>
            <a:r>
              <a:rPr b="0" lang="en" sz="1744">
                <a:solidFill>
                  <a:schemeClr val="accent1"/>
                </a:solidFill>
                <a:latin typeface="Lato"/>
                <a:ea typeface="Lato"/>
                <a:cs typeface="Lato"/>
                <a:sym typeface="Lato"/>
              </a:rPr>
              <a:t> Question:  </a:t>
            </a:r>
            <a:r>
              <a:rPr b="0" lang="en" sz="1744">
                <a:solidFill>
                  <a:schemeClr val="accent1"/>
                </a:solidFill>
                <a:latin typeface="Lato"/>
                <a:ea typeface="Lato"/>
                <a:cs typeface="Lato"/>
                <a:sym typeface="Lato"/>
              </a:rPr>
              <a:t>What are the sentiment that predict male or female gender? </a:t>
            </a:r>
            <a:endParaRPr sz="3044"/>
          </a:p>
        </p:txBody>
      </p:sp>
      <p:sp>
        <p:nvSpPr>
          <p:cNvPr id="215" name="Google Shape;215;p30"/>
          <p:cNvSpPr txBox="1"/>
          <p:nvPr>
            <p:ph idx="1" type="body"/>
          </p:nvPr>
        </p:nvSpPr>
        <p:spPr>
          <a:xfrm>
            <a:off x="727650" y="1284100"/>
            <a:ext cx="7688700" cy="14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We import an external library from python to calculate the sentiment of the text column.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The external library contains two parameters to indicate the sentiment score, which can be partly attributed to polarity and subjectivity. Therefore, we create two additional columns to the dataset in assisting us to analyze the sentiment of males or females. </a:t>
            </a:r>
            <a:endParaRPr>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16" name="Google Shape;216;p30"/>
          <p:cNvPicPr preferRelativeResize="0"/>
          <p:nvPr/>
        </p:nvPicPr>
        <p:blipFill>
          <a:blip r:embed="rId3">
            <a:alphaModFix/>
          </a:blip>
          <a:stretch>
            <a:fillRect/>
          </a:stretch>
        </p:blipFill>
        <p:spPr>
          <a:xfrm>
            <a:off x="0" y="2689300"/>
            <a:ext cx="4188261" cy="2149401"/>
          </a:xfrm>
          <a:prstGeom prst="rect">
            <a:avLst/>
          </a:prstGeom>
          <a:noFill/>
          <a:ln>
            <a:noFill/>
          </a:ln>
        </p:spPr>
      </p:pic>
      <p:pic>
        <p:nvPicPr>
          <p:cNvPr id="217" name="Google Shape;217;p30"/>
          <p:cNvPicPr preferRelativeResize="0"/>
          <p:nvPr/>
        </p:nvPicPr>
        <p:blipFill>
          <a:blip r:embed="rId4">
            <a:alphaModFix/>
          </a:blip>
          <a:stretch>
            <a:fillRect/>
          </a:stretch>
        </p:blipFill>
        <p:spPr>
          <a:xfrm>
            <a:off x="3897700" y="2689300"/>
            <a:ext cx="4921125" cy="2149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1"/>
          <p:cNvPicPr preferRelativeResize="0"/>
          <p:nvPr/>
        </p:nvPicPr>
        <p:blipFill>
          <a:blip r:embed="rId3">
            <a:alphaModFix/>
          </a:blip>
          <a:stretch>
            <a:fillRect/>
          </a:stretch>
        </p:blipFill>
        <p:spPr>
          <a:xfrm>
            <a:off x="0" y="491100"/>
            <a:ext cx="1744776" cy="2295200"/>
          </a:xfrm>
          <a:prstGeom prst="rect">
            <a:avLst/>
          </a:prstGeom>
          <a:noFill/>
          <a:ln>
            <a:noFill/>
          </a:ln>
        </p:spPr>
      </p:pic>
      <p:pic>
        <p:nvPicPr>
          <p:cNvPr id="223" name="Google Shape;223;p31"/>
          <p:cNvPicPr preferRelativeResize="0"/>
          <p:nvPr/>
        </p:nvPicPr>
        <p:blipFill>
          <a:blip r:embed="rId4">
            <a:alphaModFix/>
          </a:blip>
          <a:stretch>
            <a:fillRect/>
          </a:stretch>
        </p:blipFill>
        <p:spPr>
          <a:xfrm>
            <a:off x="1939900" y="491100"/>
            <a:ext cx="1907041" cy="2295200"/>
          </a:xfrm>
          <a:prstGeom prst="rect">
            <a:avLst/>
          </a:prstGeom>
          <a:noFill/>
          <a:ln>
            <a:noFill/>
          </a:ln>
        </p:spPr>
      </p:pic>
      <p:pic>
        <p:nvPicPr>
          <p:cNvPr id="224" name="Google Shape;224;p31"/>
          <p:cNvPicPr preferRelativeResize="0"/>
          <p:nvPr/>
        </p:nvPicPr>
        <p:blipFill>
          <a:blip r:embed="rId5">
            <a:alphaModFix/>
          </a:blip>
          <a:stretch>
            <a:fillRect/>
          </a:stretch>
        </p:blipFill>
        <p:spPr>
          <a:xfrm>
            <a:off x="4084300" y="491100"/>
            <a:ext cx="2309348" cy="2295200"/>
          </a:xfrm>
          <a:prstGeom prst="rect">
            <a:avLst/>
          </a:prstGeom>
          <a:noFill/>
          <a:ln>
            <a:noFill/>
          </a:ln>
        </p:spPr>
      </p:pic>
      <p:pic>
        <p:nvPicPr>
          <p:cNvPr id="225" name="Google Shape;225;p31"/>
          <p:cNvPicPr preferRelativeResize="0"/>
          <p:nvPr/>
        </p:nvPicPr>
        <p:blipFill>
          <a:blip r:embed="rId6">
            <a:alphaModFix/>
          </a:blip>
          <a:stretch>
            <a:fillRect/>
          </a:stretch>
        </p:blipFill>
        <p:spPr>
          <a:xfrm>
            <a:off x="6631000" y="491100"/>
            <a:ext cx="1800593" cy="2295200"/>
          </a:xfrm>
          <a:prstGeom prst="rect">
            <a:avLst/>
          </a:prstGeom>
          <a:noFill/>
          <a:ln>
            <a:noFill/>
          </a:ln>
        </p:spPr>
      </p:pic>
      <p:sp>
        <p:nvSpPr>
          <p:cNvPr id="226" name="Google Shape;226;p31"/>
          <p:cNvSpPr txBox="1"/>
          <p:nvPr/>
        </p:nvSpPr>
        <p:spPr>
          <a:xfrm>
            <a:off x="264925" y="2897025"/>
            <a:ext cx="3435300" cy="230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Separate</a:t>
            </a:r>
            <a:r>
              <a:rPr lang="en">
                <a:latin typeface="Lato"/>
                <a:ea typeface="Lato"/>
                <a:cs typeface="Lato"/>
                <a:sym typeface="Lato"/>
              </a:rPr>
              <a:t> the gender to male and female, and exert the boot test to extract the data of fav_number to do the t-test and f-test for question: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Do male and female have the same fav_number?</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accent1"/>
                </a:solidFill>
                <a:latin typeface="Lato"/>
                <a:ea typeface="Lato"/>
                <a:cs typeface="Lato"/>
                <a:sym typeface="Lato"/>
              </a:rPr>
              <a:t>Do male and female have similar variability in fav_number?</a:t>
            </a:r>
            <a:endParaRPr>
              <a:latin typeface="Lato"/>
              <a:ea typeface="Lato"/>
              <a:cs typeface="Lato"/>
              <a:sym typeface="Lato"/>
            </a:endParaRPr>
          </a:p>
        </p:txBody>
      </p:sp>
      <p:pic>
        <p:nvPicPr>
          <p:cNvPr id="227" name="Google Shape;227;p31"/>
          <p:cNvPicPr preferRelativeResize="0"/>
          <p:nvPr/>
        </p:nvPicPr>
        <p:blipFill>
          <a:blip r:embed="rId7">
            <a:alphaModFix/>
          </a:blip>
          <a:stretch>
            <a:fillRect/>
          </a:stretch>
        </p:blipFill>
        <p:spPr>
          <a:xfrm>
            <a:off x="4084300" y="2741660"/>
            <a:ext cx="1744775" cy="2349465"/>
          </a:xfrm>
          <a:prstGeom prst="rect">
            <a:avLst/>
          </a:prstGeom>
          <a:noFill/>
          <a:ln>
            <a:noFill/>
          </a:ln>
        </p:spPr>
      </p:pic>
      <p:sp>
        <p:nvSpPr>
          <p:cNvPr id="228" name="Google Shape;228;p31"/>
          <p:cNvSpPr txBox="1"/>
          <p:nvPr/>
        </p:nvSpPr>
        <p:spPr>
          <a:xfrm>
            <a:off x="6288275" y="3493838"/>
            <a:ext cx="22404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rPr>
              <a:t>Using Shapiro.test to test whether or not the data is the normal distribution.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93" name="Google Shape;93;p14"/>
          <p:cNvSpPr txBox="1"/>
          <p:nvPr/>
        </p:nvSpPr>
        <p:spPr>
          <a:xfrm>
            <a:off x="770475" y="261675"/>
            <a:ext cx="7697400" cy="4199100"/>
          </a:xfrm>
          <a:prstGeom prst="rect">
            <a:avLst/>
          </a:prstGeom>
          <a:noFill/>
          <a:ln>
            <a:noFill/>
          </a:ln>
        </p:spPr>
        <p:txBody>
          <a:bodyPr anchorCtr="0" anchor="t" bIns="91425" lIns="91425" spcFirstLastPara="1" rIns="91425" wrap="square" tIns="91425">
            <a:spAutoFit/>
          </a:bodyPr>
          <a:lstStyle/>
          <a:p>
            <a:pPr indent="-298450" lvl="0" marL="457200" rtl="0" algn="l">
              <a:lnSpc>
                <a:spcPct val="106999"/>
              </a:lnSpc>
              <a:spcBef>
                <a:spcPts val="0"/>
              </a:spcBef>
              <a:spcAft>
                <a:spcPts val="0"/>
              </a:spcAft>
              <a:buSzPts val="1100"/>
              <a:buChar char="-"/>
            </a:pPr>
            <a:r>
              <a:rPr i="1" lang="en" sz="1100"/>
              <a:t>Gender classification is tracible on Twitter due to sentence structure, stylistic factors, and sentiments.</a:t>
            </a:r>
            <a:endParaRPr i="1" sz="1100"/>
          </a:p>
          <a:p>
            <a:pPr indent="-298450" lvl="0" marL="457200" rtl="0" algn="l">
              <a:lnSpc>
                <a:spcPct val="106999"/>
              </a:lnSpc>
              <a:spcBef>
                <a:spcPts val="0"/>
              </a:spcBef>
              <a:spcAft>
                <a:spcPts val="0"/>
              </a:spcAft>
              <a:buSzPts val="1100"/>
              <a:buChar char="-"/>
            </a:pPr>
            <a:r>
              <a:rPr i="1" lang="en" sz="1100"/>
              <a:t>Due to the gender differentiation male and female have disparate way of posting things on Twitter, we analysis</a:t>
            </a:r>
            <a:endParaRPr i="1" sz="1100"/>
          </a:p>
          <a:p>
            <a:pPr indent="-298450" lvl="0" marL="457200" rtl="0" algn="l">
              <a:lnSpc>
                <a:spcPct val="106999"/>
              </a:lnSpc>
              <a:spcBef>
                <a:spcPts val="0"/>
              </a:spcBef>
              <a:spcAft>
                <a:spcPts val="0"/>
              </a:spcAft>
              <a:buSzPts val="1100"/>
              <a:buChar char="-"/>
            </a:pPr>
            <a:r>
              <a:rPr i="1" lang="en" sz="1100"/>
              <a:t>A solution which might arise from your research. </a:t>
            </a:r>
            <a:endParaRPr i="1" sz="1100"/>
          </a:p>
          <a:p>
            <a:pPr indent="-298450" lvl="0" marL="457200" rtl="0" algn="l">
              <a:lnSpc>
                <a:spcPct val="115000"/>
              </a:lnSpc>
              <a:spcBef>
                <a:spcPts val="0"/>
              </a:spcBef>
              <a:spcAft>
                <a:spcPts val="0"/>
              </a:spcAft>
              <a:buSzPts val="1100"/>
              <a:buChar char="-"/>
            </a:pPr>
            <a:r>
              <a:rPr i="1" lang="en" sz="1100"/>
              <a:t>If some of the predictors can be recognized as statistically significant, which interprets the gender information whether or not positive proportional or negative proportional, we might result in a conclusion based on the research that these independent variables will predicate the gender. </a:t>
            </a:r>
            <a:endParaRPr i="1" sz="1100"/>
          </a:p>
          <a:p>
            <a:pPr indent="-298450" lvl="0" marL="457200" rtl="0" algn="l">
              <a:lnSpc>
                <a:spcPct val="106999"/>
              </a:lnSpc>
              <a:spcBef>
                <a:spcPts val="0"/>
              </a:spcBef>
              <a:spcAft>
                <a:spcPts val="0"/>
              </a:spcAft>
              <a:buSzPts val="1100"/>
              <a:buChar char="-"/>
            </a:pPr>
            <a:r>
              <a:rPr i="1" lang="en" sz="1100"/>
              <a:t>This research begins to investigate the possibility of employing data visualization in gender classification.</a:t>
            </a:r>
            <a:endParaRPr i="1" sz="1100"/>
          </a:p>
          <a:p>
            <a:pPr indent="-298450" lvl="0" marL="457200" rtl="0" algn="l">
              <a:lnSpc>
                <a:spcPct val="106999"/>
              </a:lnSpc>
              <a:spcBef>
                <a:spcPts val="0"/>
              </a:spcBef>
              <a:spcAft>
                <a:spcPts val="0"/>
              </a:spcAft>
              <a:buSzPts val="1100"/>
              <a:buChar char="-"/>
            </a:pPr>
            <a:r>
              <a:rPr i="1" lang="en" sz="1100"/>
              <a:t>A description of your method, part 1. We began with looking for the difference of sentence structure between male and female on Twitter.</a:t>
            </a:r>
            <a:endParaRPr i="1" sz="1100"/>
          </a:p>
          <a:p>
            <a:pPr indent="-298450" lvl="0" marL="457200" rtl="0" algn="l">
              <a:lnSpc>
                <a:spcPct val="106999"/>
              </a:lnSpc>
              <a:spcBef>
                <a:spcPts val="0"/>
              </a:spcBef>
              <a:spcAft>
                <a:spcPts val="0"/>
              </a:spcAft>
              <a:buSzPts val="1100"/>
              <a:buChar char="-"/>
            </a:pPr>
            <a:r>
              <a:rPr lang="en" sz="1100"/>
              <a:t>Method pt. 2.</a:t>
            </a:r>
            <a:r>
              <a:rPr i="1" lang="en" sz="1100"/>
              <a:t> We next look at the differences in use of link_color and sidebar_color between male and female on Twitter.</a:t>
            </a:r>
            <a:endParaRPr i="1" sz="1100"/>
          </a:p>
          <a:p>
            <a:pPr indent="-298450" lvl="0" marL="457200" rtl="0" algn="l">
              <a:lnSpc>
                <a:spcPct val="106999"/>
              </a:lnSpc>
              <a:spcBef>
                <a:spcPts val="0"/>
              </a:spcBef>
              <a:spcAft>
                <a:spcPts val="0"/>
              </a:spcAft>
              <a:buSzPts val="1100"/>
              <a:buChar char="-"/>
            </a:pPr>
            <a:r>
              <a:rPr lang="en" sz="1100"/>
              <a:t>Method pt. 3. </a:t>
            </a:r>
            <a:r>
              <a:rPr i="1" lang="en" sz="1100"/>
              <a:t>Finally, we analyze the sentiments score for males and females to figure out the association between each other. </a:t>
            </a:r>
            <a:endParaRPr i="1" sz="1100"/>
          </a:p>
          <a:p>
            <a:pPr indent="-298450" lvl="0" marL="457200" rtl="0" algn="l">
              <a:lnSpc>
                <a:spcPct val="106999"/>
              </a:lnSpc>
              <a:spcBef>
                <a:spcPts val="0"/>
              </a:spcBef>
              <a:spcAft>
                <a:spcPts val="0"/>
              </a:spcAft>
              <a:buSzPts val="1100"/>
              <a:buChar char="-"/>
            </a:pPr>
            <a:r>
              <a:rPr lang="en" sz="1100"/>
              <a:t>Summary of conclusions,</a:t>
            </a:r>
            <a:endParaRPr sz="1100"/>
          </a:p>
          <a:p>
            <a:pPr indent="0" lvl="0" marL="457200" rtl="0" algn="l">
              <a:lnSpc>
                <a:spcPct val="106999"/>
              </a:lnSpc>
              <a:spcBef>
                <a:spcPts val="0"/>
              </a:spcBef>
              <a:spcAft>
                <a:spcPts val="0"/>
              </a:spcAft>
              <a:buNone/>
            </a:pPr>
            <a:r>
              <a:rPr i="1" lang="en" sz="1100"/>
              <a:t>We find that some fragments of the original dataset can be utilized as a primary predictor to analyze gender information. For instance, females are more subjective than males, and females are inclined to employ purple and green as the sidebar color, which males prefer grey, light blue, and white. </a:t>
            </a:r>
            <a:endParaRPr i="1" sz="1100"/>
          </a:p>
          <a:p>
            <a:pPr indent="-298450" lvl="0" marL="457200" rtl="0" algn="l">
              <a:lnSpc>
                <a:spcPct val="106999"/>
              </a:lnSpc>
              <a:spcBef>
                <a:spcPts val="0"/>
              </a:spcBef>
              <a:spcAft>
                <a:spcPts val="0"/>
              </a:spcAft>
              <a:buSzPts val="1100"/>
              <a:buChar char="-"/>
            </a:pPr>
            <a:r>
              <a:rPr i="1" lang="en" sz="1100"/>
              <a:t>This research has been limited to female and male participants (there could be undefined gender, transgender, and firms on Twitter who also made profiles and comments) and data analysis only tangentially connected to a scientific situation; future research should focus on the use of these graphics and data analysis by more gender classifications posting on Twitter the or similar contexts.</a:t>
            </a:r>
            <a:endParaRPr i="1" sz="1100"/>
          </a:p>
          <a:p>
            <a:pPr indent="0" lvl="0" marL="0" rtl="0" algn="l">
              <a:spcBef>
                <a:spcPts val="0"/>
              </a:spcBef>
              <a:spcAft>
                <a:spcPts val="0"/>
              </a:spcAft>
              <a:buNone/>
            </a:pPr>
            <a:r>
              <a:t/>
            </a:r>
            <a:endParaRPr i="1"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2"/>
          <p:cNvPicPr preferRelativeResize="0"/>
          <p:nvPr/>
        </p:nvPicPr>
        <p:blipFill>
          <a:blip r:embed="rId3">
            <a:alphaModFix/>
          </a:blip>
          <a:stretch>
            <a:fillRect/>
          </a:stretch>
        </p:blipFill>
        <p:spPr>
          <a:xfrm>
            <a:off x="101150" y="1162227"/>
            <a:ext cx="1951201" cy="1218026"/>
          </a:xfrm>
          <a:prstGeom prst="rect">
            <a:avLst/>
          </a:prstGeom>
          <a:noFill/>
          <a:ln>
            <a:noFill/>
          </a:ln>
        </p:spPr>
      </p:pic>
      <p:pic>
        <p:nvPicPr>
          <p:cNvPr id="234" name="Google Shape;234;p32"/>
          <p:cNvPicPr preferRelativeResize="0"/>
          <p:nvPr/>
        </p:nvPicPr>
        <p:blipFill>
          <a:blip r:embed="rId4">
            <a:alphaModFix/>
          </a:blip>
          <a:stretch>
            <a:fillRect/>
          </a:stretch>
        </p:blipFill>
        <p:spPr>
          <a:xfrm>
            <a:off x="0" y="512776"/>
            <a:ext cx="3265199" cy="538850"/>
          </a:xfrm>
          <a:prstGeom prst="rect">
            <a:avLst/>
          </a:prstGeom>
          <a:noFill/>
          <a:ln>
            <a:noFill/>
          </a:ln>
        </p:spPr>
      </p:pic>
      <p:pic>
        <p:nvPicPr>
          <p:cNvPr id="235" name="Google Shape;235;p32"/>
          <p:cNvPicPr preferRelativeResize="0"/>
          <p:nvPr/>
        </p:nvPicPr>
        <p:blipFill>
          <a:blip r:embed="rId5">
            <a:alphaModFix/>
          </a:blip>
          <a:stretch>
            <a:fillRect/>
          </a:stretch>
        </p:blipFill>
        <p:spPr>
          <a:xfrm>
            <a:off x="101150" y="2490841"/>
            <a:ext cx="1951200" cy="1079057"/>
          </a:xfrm>
          <a:prstGeom prst="rect">
            <a:avLst/>
          </a:prstGeom>
          <a:noFill/>
          <a:ln>
            <a:noFill/>
          </a:ln>
        </p:spPr>
      </p:pic>
      <p:pic>
        <p:nvPicPr>
          <p:cNvPr id="236" name="Google Shape;236;p32"/>
          <p:cNvPicPr preferRelativeResize="0"/>
          <p:nvPr/>
        </p:nvPicPr>
        <p:blipFill>
          <a:blip r:embed="rId6">
            <a:alphaModFix/>
          </a:blip>
          <a:stretch>
            <a:fillRect/>
          </a:stretch>
        </p:blipFill>
        <p:spPr>
          <a:xfrm>
            <a:off x="101157" y="3839085"/>
            <a:ext cx="1951200" cy="1134941"/>
          </a:xfrm>
          <a:prstGeom prst="rect">
            <a:avLst/>
          </a:prstGeom>
          <a:noFill/>
          <a:ln>
            <a:noFill/>
          </a:ln>
        </p:spPr>
      </p:pic>
      <p:pic>
        <p:nvPicPr>
          <p:cNvPr id="237" name="Google Shape;237;p32"/>
          <p:cNvPicPr preferRelativeResize="0"/>
          <p:nvPr/>
        </p:nvPicPr>
        <p:blipFill>
          <a:blip r:embed="rId7">
            <a:alphaModFix/>
          </a:blip>
          <a:stretch>
            <a:fillRect/>
          </a:stretch>
        </p:blipFill>
        <p:spPr>
          <a:xfrm>
            <a:off x="5861825" y="512775"/>
            <a:ext cx="3051425" cy="538850"/>
          </a:xfrm>
          <a:prstGeom prst="rect">
            <a:avLst/>
          </a:prstGeom>
          <a:noFill/>
          <a:ln>
            <a:noFill/>
          </a:ln>
        </p:spPr>
      </p:pic>
      <p:pic>
        <p:nvPicPr>
          <p:cNvPr id="238" name="Google Shape;238;p32"/>
          <p:cNvPicPr preferRelativeResize="0"/>
          <p:nvPr/>
        </p:nvPicPr>
        <p:blipFill>
          <a:blip r:embed="rId8">
            <a:alphaModFix/>
          </a:blip>
          <a:stretch>
            <a:fillRect/>
          </a:stretch>
        </p:blipFill>
        <p:spPr>
          <a:xfrm>
            <a:off x="6857631" y="1162225"/>
            <a:ext cx="1850348" cy="1134950"/>
          </a:xfrm>
          <a:prstGeom prst="rect">
            <a:avLst/>
          </a:prstGeom>
          <a:noFill/>
          <a:ln>
            <a:noFill/>
          </a:ln>
        </p:spPr>
      </p:pic>
      <p:pic>
        <p:nvPicPr>
          <p:cNvPr id="239" name="Google Shape;239;p32"/>
          <p:cNvPicPr preferRelativeResize="0"/>
          <p:nvPr/>
        </p:nvPicPr>
        <p:blipFill>
          <a:blip r:embed="rId9">
            <a:alphaModFix/>
          </a:blip>
          <a:stretch>
            <a:fillRect/>
          </a:stretch>
        </p:blipFill>
        <p:spPr>
          <a:xfrm>
            <a:off x="6759364" y="2407776"/>
            <a:ext cx="2046881" cy="1218026"/>
          </a:xfrm>
          <a:prstGeom prst="rect">
            <a:avLst/>
          </a:prstGeom>
          <a:noFill/>
          <a:ln>
            <a:noFill/>
          </a:ln>
        </p:spPr>
      </p:pic>
      <p:pic>
        <p:nvPicPr>
          <p:cNvPr id="240" name="Google Shape;240;p32"/>
          <p:cNvPicPr preferRelativeResize="0"/>
          <p:nvPr/>
        </p:nvPicPr>
        <p:blipFill>
          <a:blip r:embed="rId10">
            <a:alphaModFix/>
          </a:blip>
          <a:stretch>
            <a:fillRect/>
          </a:stretch>
        </p:blipFill>
        <p:spPr>
          <a:xfrm>
            <a:off x="6814305" y="3839065"/>
            <a:ext cx="2046877" cy="1199486"/>
          </a:xfrm>
          <a:prstGeom prst="rect">
            <a:avLst/>
          </a:prstGeom>
          <a:noFill/>
          <a:ln>
            <a:noFill/>
          </a:ln>
        </p:spPr>
      </p:pic>
      <p:pic>
        <p:nvPicPr>
          <p:cNvPr id="241" name="Google Shape;241;p32"/>
          <p:cNvPicPr preferRelativeResize="0"/>
          <p:nvPr/>
        </p:nvPicPr>
        <p:blipFill>
          <a:blip r:embed="rId11">
            <a:alphaModFix/>
          </a:blip>
          <a:stretch>
            <a:fillRect/>
          </a:stretch>
        </p:blipFill>
        <p:spPr>
          <a:xfrm>
            <a:off x="2052350" y="1415500"/>
            <a:ext cx="2236760" cy="1199475"/>
          </a:xfrm>
          <a:prstGeom prst="rect">
            <a:avLst/>
          </a:prstGeom>
          <a:noFill/>
          <a:ln>
            <a:noFill/>
          </a:ln>
        </p:spPr>
      </p:pic>
      <p:pic>
        <p:nvPicPr>
          <p:cNvPr id="242" name="Google Shape;242;p32"/>
          <p:cNvPicPr preferRelativeResize="0"/>
          <p:nvPr/>
        </p:nvPicPr>
        <p:blipFill>
          <a:blip r:embed="rId12">
            <a:alphaModFix/>
          </a:blip>
          <a:stretch>
            <a:fillRect/>
          </a:stretch>
        </p:blipFill>
        <p:spPr>
          <a:xfrm>
            <a:off x="4405860" y="1384384"/>
            <a:ext cx="2271350" cy="1243166"/>
          </a:xfrm>
          <a:prstGeom prst="rect">
            <a:avLst/>
          </a:prstGeom>
          <a:noFill/>
          <a:ln>
            <a:noFill/>
          </a:ln>
        </p:spPr>
      </p:pic>
      <p:sp>
        <p:nvSpPr>
          <p:cNvPr id="243" name="Google Shape;243;p32"/>
          <p:cNvSpPr txBox="1"/>
          <p:nvPr/>
        </p:nvSpPr>
        <p:spPr>
          <a:xfrm>
            <a:off x="2394450" y="2689425"/>
            <a:ext cx="3912600" cy="284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Double-check the normal distribution through histogram, Qqline, Qqplot, Density plot. After that, do the t-test and f-test in order to get the answer to the aforementioned two questions:</a:t>
            </a:r>
            <a:endParaRPr sz="1300">
              <a:solidFill>
                <a:schemeClr val="accent1"/>
              </a:solidFill>
              <a:latin typeface="Lato"/>
              <a:ea typeface="Lato"/>
              <a:cs typeface="Lato"/>
              <a:sym typeface="Lato"/>
            </a:endParaRPr>
          </a:p>
          <a:p>
            <a:pPr indent="165100" lvl="0" marL="0" rtl="0" algn="l">
              <a:lnSpc>
                <a:spcPct val="115000"/>
              </a:lnSpc>
              <a:spcBef>
                <a:spcPts val="0"/>
              </a:spcBef>
              <a:spcAft>
                <a:spcPts val="0"/>
              </a:spcAft>
              <a:buNone/>
            </a:pPr>
            <a:r>
              <a:t/>
            </a:r>
            <a:endParaRPr sz="1300">
              <a:solidFill>
                <a:schemeClr val="accent1"/>
              </a:solidFill>
            </a:endParaRPr>
          </a:p>
          <a:p>
            <a:pPr indent="0" lvl="0" marL="0" rtl="0" algn="l">
              <a:spcBef>
                <a:spcPts val="0"/>
              </a:spcBef>
              <a:spcAft>
                <a:spcPts val="0"/>
              </a:spcAft>
              <a:buNone/>
            </a:pPr>
            <a:r>
              <a:rPr lang="en">
                <a:solidFill>
                  <a:srgbClr val="1155CC"/>
                </a:solidFill>
                <a:latin typeface="Lato"/>
                <a:ea typeface="Lato"/>
                <a:cs typeface="Lato"/>
                <a:sym typeface="Lato"/>
              </a:rPr>
              <a:t>Male and female do not have the same fav_number</a:t>
            </a:r>
            <a:endParaRPr>
              <a:solidFill>
                <a:srgbClr val="1155CC"/>
              </a:solidFill>
              <a:latin typeface="Lato"/>
              <a:ea typeface="Lato"/>
              <a:cs typeface="Lato"/>
              <a:sym typeface="Lato"/>
            </a:endParaRPr>
          </a:p>
          <a:p>
            <a:pPr indent="0" lvl="0" marL="0" rtl="0" algn="l">
              <a:spcBef>
                <a:spcPts val="0"/>
              </a:spcBef>
              <a:spcAft>
                <a:spcPts val="0"/>
              </a:spcAft>
              <a:buNone/>
            </a:pPr>
            <a:r>
              <a:t/>
            </a:r>
            <a:endParaRPr>
              <a:solidFill>
                <a:srgbClr val="1155CC"/>
              </a:solidFill>
              <a:latin typeface="Lato"/>
              <a:ea typeface="Lato"/>
              <a:cs typeface="Lato"/>
              <a:sym typeface="Lato"/>
            </a:endParaRPr>
          </a:p>
          <a:p>
            <a:pPr indent="0" lvl="0" marL="0" rtl="0" algn="l">
              <a:spcBef>
                <a:spcPts val="0"/>
              </a:spcBef>
              <a:spcAft>
                <a:spcPts val="0"/>
              </a:spcAft>
              <a:buNone/>
            </a:pPr>
            <a:r>
              <a:rPr lang="en">
                <a:solidFill>
                  <a:srgbClr val="1155CC"/>
                </a:solidFill>
                <a:latin typeface="Lato"/>
                <a:ea typeface="Lato"/>
                <a:cs typeface="Lato"/>
                <a:sym typeface="Lato"/>
              </a:rPr>
              <a:t>Male and female do not </a:t>
            </a:r>
            <a:r>
              <a:rPr lang="en">
                <a:solidFill>
                  <a:srgbClr val="1155CC"/>
                </a:solidFill>
                <a:highlight>
                  <a:schemeClr val="lt1"/>
                </a:highlight>
                <a:latin typeface="Lato"/>
                <a:ea typeface="Lato"/>
                <a:cs typeface="Lato"/>
                <a:sym typeface="Lato"/>
              </a:rPr>
              <a:t>have similar variability in fav_number</a:t>
            </a:r>
            <a:endParaRPr>
              <a:solidFill>
                <a:srgbClr val="1155CC"/>
              </a:solidFill>
              <a:highlight>
                <a:schemeClr val="lt1"/>
              </a:highlight>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3"/>
          <p:cNvPicPr preferRelativeResize="0"/>
          <p:nvPr/>
        </p:nvPicPr>
        <p:blipFill>
          <a:blip r:embed="rId3">
            <a:alphaModFix/>
          </a:blip>
          <a:stretch>
            <a:fillRect/>
          </a:stretch>
        </p:blipFill>
        <p:spPr>
          <a:xfrm>
            <a:off x="74325" y="1023700"/>
            <a:ext cx="4140150" cy="3603050"/>
          </a:xfrm>
          <a:prstGeom prst="rect">
            <a:avLst/>
          </a:prstGeom>
          <a:noFill/>
          <a:ln>
            <a:noFill/>
          </a:ln>
        </p:spPr>
      </p:pic>
      <p:sp>
        <p:nvSpPr>
          <p:cNvPr id="249" name="Google Shape;249;p33"/>
          <p:cNvSpPr txBox="1"/>
          <p:nvPr/>
        </p:nvSpPr>
        <p:spPr>
          <a:xfrm>
            <a:off x="4719475" y="754775"/>
            <a:ext cx="39648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We utilized the ANOVA test to analyze how categorical variables will affect the numerical variable in this figure. Furthermore, answer the question about does sentiment affects fav_number. </a:t>
            </a:r>
            <a:r>
              <a:rPr lang="en">
                <a:solidFill>
                  <a:srgbClr val="0000FF"/>
                </a:solidFill>
              </a:rPr>
              <a:t>We can conclude that polarity or part of the sentiment will significantly affect the log.fav(fav_number), and positive-neutral matters.</a:t>
            </a:r>
            <a:endParaRPr>
              <a:solidFill>
                <a:srgbClr val="0000FF"/>
              </a:solidFill>
            </a:endParaRPr>
          </a:p>
          <a:p>
            <a:pPr indent="20447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4"/>
          <p:cNvPicPr preferRelativeResize="0"/>
          <p:nvPr/>
        </p:nvPicPr>
        <p:blipFill>
          <a:blip r:embed="rId3">
            <a:alphaModFix/>
          </a:blip>
          <a:stretch>
            <a:fillRect/>
          </a:stretch>
        </p:blipFill>
        <p:spPr>
          <a:xfrm>
            <a:off x="60725" y="569849"/>
            <a:ext cx="3973399" cy="564100"/>
          </a:xfrm>
          <a:prstGeom prst="rect">
            <a:avLst/>
          </a:prstGeom>
          <a:noFill/>
          <a:ln>
            <a:noFill/>
          </a:ln>
        </p:spPr>
      </p:pic>
      <p:pic>
        <p:nvPicPr>
          <p:cNvPr id="255" name="Google Shape;255;p34"/>
          <p:cNvPicPr preferRelativeResize="0"/>
          <p:nvPr/>
        </p:nvPicPr>
        <p:blipFill>
          <a:blip r:embed="rId4">
            <a:alphaModFix/>
          </a:blip>
          <a:stretch>
            <a:fillRect/>
          </a:stretch>
        </p:blipFill>
        <p:spPr>
          <a:xfrm>
            <a:off x="60725" y="1194675"/>
            <a:ext cx="3443351" cy="3857149"/>
          </a:xfrm>
          <a:prstGeom prst="rect">
            <a:avLst/>
          </a:prstGeom>
          <a:noFill/>
          <a:ln>
            <a:noFill/>
          </a:ln>
        </p:spPr>
      </p:pic>
      <p:sp>
        <p:nvSpPr>
          <p:cNvPr id="256" name="Google Shape;256;p34"/>
          <p:cNvSpPr txBox="1"/>
          <p:nvPr/>
        </p:nvSpPr>
        <p:spPr>
          <a:xfrm>
            <a:off x="4311725" y="815500"/>
            <a:ext cx="39648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We utilized logistic regression to answer the last two questions.</a:t>
            </a:r>
            <a:endParaRPr/>
          </a:p>
          <a:p>
            <a:pPr indent="204470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In terms of the figure, we could observe that log.fav(fav_number) and subjectivity are statistically significant predictors of gender.</a:t>
            </a:r>
            <a:endParaRPr/>
          </a:p>
          <a:p>
            <a:pPr indent="0" lvl="0" marL="0" rtl="0" algn="l">
              <a:lnSpc>
                <a:spcPct val="115000"/>
              </a:lnSpc>
              <a:spcBef>
                <a:spcPts val="0"/>
              </a:spcBef>
              <a:spcAft>
                <a:spcPts val="0"/>
              </a:spcAft>
              <a:buNone/>
            </a:pPr>
            <a:r>
              <a:rPr lang="en"/>
              <a:t> </a:t>
            </a:r>
            <a:endParaRPr/>
          </a:p>
        </p:txBody>
      </p:sp>
      <p:sp>
        <p:nvSpPr>
          <p:cNvPr id="257" name="Google Shape;257;p34"/>
          <p:cNvSpPr txBox="1"/>
          <p:nvPr/>
        </p:nvSpPr>
        <p:spPr>
          <a:xfrm>
            <a:off x="4450550" y="2394450"/>
            <a:ext cx="37824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0000FF"/>
                </a:solidFill>
              </a:rPr>
              <a:t>Females are 0.45 times more likely to increase the number of tweets the user has favorited than males. </a:t>
            </a:r>
            <a:endParaRPr>
              <a:solidFill>
                <a:srgbClr val="0000FF"/>
              </a:solidFill>
            </a:endParaRPr>
          </a:p>
          <a:p>
            <a:pPr indent="0" lvl="0" marL="0" rtl="0" algn="l">
              <a:lnSpc>
                <a:spcPct val="115000"/>
              </a:lnSpc>
              <a:spcBef>
                <a:spcPts val="0"/>
              </a:spcBef>
              <a:spcAft>
                <a:spcPts val="0"/>
              </a:spcAft>
              <a:buNone/>
            </a:pPr>
            <a:r>
              <a:t/>
            </a:r>
            <a:endParaRPr>
              <a:solidFill>
                <a:srgbClr val="0000FF"/>
              </a:solidFill>
            </a:endParaRPr>
          </a:p>
          <a:p>
            <a:pPr indent="0" lvl="0" marL="0" rtl="0" algn="l">
              <a:lnSpc>
                <a:spcPct val="115000"/>
              </a:lnSpc>
              <a:spcBef>
                <a:spcPts val="0"/>
              </a:spcBef>
              <a:spcAft>
                <a:spcPts val="0"/>
              </a:spcAft>
              <a:buNone/>
            </a:pPr>
            <a:r>
              <a:rPr lang="en">
                <a:solidFill>
                  <a:srgbClr val="0000FF"/>
                </a:solidFill>
              </a:rPr>
              <a:t>On Twitter, females are 0.83 times to be more subjective than males. </a:t>
            </a:r>
            <a:endParaRPr>
              <a:solidFill>
                <a:srgbClr val="0000FF"/>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204470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5"/>
          <p:cNvPicPr preferRelativeResize="0"/>
          <p:nvPr/>
        </p:nvPicPr>
        <p:blipFill>
          <a:blip r:embed="rId3">
            <a:alphaModFix/>
          </a:blip>
          <a:stretch>
            <a:fillRect/>
          </a:stretch>
        </p:blipFill>
        <p:spPr>
          <a:xfrm>
            <a:off x="190875" y="1310000"/>
            <a:ext cx="5086975" cy="2757301"/>
          </a:xfrm>
          <a:prstGeom prst="rect">
            <a:avLst/>
          </a:prstGeom>
          <a:noFill/>
          <a:ln>
            <a:noFill/>
          </a:ln>
        </p:spPr>
      </p:pic>
      <p:sp>
        <p:nvSpPr>
          <p:cNvPr id="263" name="Google Shape;263;p35"/>
          <p:cNvSpPr txBox="1"/>
          <p:nvPr/>
        </p:nvSpPr>
        <p:spPr>
          <a:xfrm>
            <a:off x="5344125" y="893575"/>
            <a:ext cx="335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64" name="Google Shape;264;p35"/>
          <p:cNvSpPr txBox="1"/>
          <p:nvPr/>
        </p:nvSpPr>
        <p:spPr>
          <a:xfrm>
            <a:off x="5365725" y="1949900"/>
            <a:ext cx="331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also create a scatterplotMatrix in order to find the correlation between those independent variables. However, the independent variables </a:t>
            </a:r>
            <a:r>
              <a:rPr lang="en"/>
              <a:t>do not have correlations with each other</a:t>
            </a:r>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270" name="Google Shape;270;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2"/>
                </a:solidFill>
              </a:rPr>
              <a:t>We expect to observe that the females’ sentiment score will be greater than males’, however, since the subjective is the part of the sentiment score and the polarity cannot be attributed as </a:t>
            </a:r>
            <a:r>
              <a:rPr lang="en" sz="1400">
                <a:solidFill>
                  <a:schemeClr val="dk2"/>
                </a:solidFill>
              </a:rPr>
              <a:t>statistically significant predictors, and we actually find that males are more objective than females. Therefore, we reject the null hypothesis. </a:t>
            </a:r>
            <a:endParaRPr sz="14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to the original data set</a:t>
            </a:r>
            <a:endParaRPr/>
          </a:p>
        </p:txBody>
      </p:sp>
      <p:sp>
        <p:nvSpPr>
          <p:cNvPr id="276" name="Google Shape;276;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u="sng">
                <a:solidFill>
                  <a:schemeClr val="hlink"/>
                </a:solidFill>
                <a:latin typeface="Arial"/>
                <a:ea typeface="Arial"/>
                <a:cs typeface="Arial"/>
                <a:sym typeface="Arial"/>
                <a:hlinkClick r:id="rId3"/>
              </a:rPr>
              <a:t>https://www.kaggle.com/crowdflower/twitter-user-gender-classification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Twitter Gender Classification</a:t>
            </a:r>
            <a:endParaRPr/>
          </a:p>
        </p:txBody>
      </p:sp>
      <p:sp>
        <p:nvSpPr>
          <p:cNvPr id="99" name="Google Shape;99;p15"/>
          <p:cNvSpPr txBox="1"/>
          <p:nvPr>
            <p:ph idx="1" type="body"/>
          </p:nvPr>
        </p:nvSpPr>
        <p:spPr>
          <a:xfrm>
            <a:off x="729450" y="2098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male or female portray different on Twitter?  </a:t>
            </a:r>
            <a:endParaRPr/>
          </a:p>
          <a:p>
            <a:pPr indent="0" lvl="0" marL="0" rtl="0" algn="l">
              <a:spcBef>
                <a:spcPts val="1200"/>
              </a:spcBef>
              <a:spcAft>
                <a:spcPts val="0"/>
              </a:spcAft>
              <a:buNone/>
            </a:pPr>
            <a:r>
              <a:rPr lang="en"/>
              <a:t>Does the sentence structure on Twitter between male and female differ? (expression, text)(Zijing Wang)</a:t>
            </a:r>
            <a:endParaRPr/>
          </a:p>
          <a:p>
            <a:pPr indent="0" lvl="0" marL="0" rtl="0" algn="l">
              <a:spcBef>
                <a:spcPts val="1200"/>
              </a:spcBef>
              <a:spcAft>
                <a:spcPts val="0"/>
              </a:spcAft>
              <a:buNone/>
            </a:pPr>
            <a:r>
              <a:rPr lang="en"/>
              <a:t>How well do stylistic factors (like link color and sidebar color) predict user gender? (Yicheng Wang)</a:t>
            </a:r>
            <a:endParaRPr/>
          </a:p>
          <a:p>
            <a:pPr indent="0" lvl="0" marL="0" rtl="0" algn="l">
              <a:spcBef>
                <a:spcPts val="1200"/>
              </a:spcBef>
              <a:spcAft>
                <a:spcPts val="0"/>
              </a:spcAft>
              <a:buNone/>
            </a:pPr>
            <a:r>
              <a:rPr lang="en"/>
              <a:t>What are the sentiment that predict male or female gender? (Jiayuan Shen)</a:t>
            </a:r>
            <a:endParaRPr/>
          </a:p>
          <a:p>
            <a:pPr indent="0" lvl="0" marL="0" rtl="0" algn="l">
              <a:spcBef>
                <a:spcPts val="1200"/>
              </a:spcBef>
              <a:spcAft>
                <a:spcPts val="1200"/>
              </a:spcAft>
              <a:buNone/>
            </a:pPr>
            <a:r>
              <a:rPr lang="en"/>
              <a:t>(last_updated_at, Number of total tweets) (#galabingoclub, #game,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Codebook(Important variable from original dataset)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32500" lnSpcReduction="20000"/>
          </a:bodyPr>
          <a:lstStyle/>
          <a:p>
            <a:pPr indent="-342582" lvl="0" marL="457200" rtl="0" algn="l">
              <a:lnSpc>
                <a:spcPct val="115000"/>
              </a:lnSpc>
              <a:spcBef>
                <a:spcPts val="0"/>
              </a:spcBef>
              <a:spcAft>
                <a:spcPts val="0"/>
              </a:spcAft>
              <a:buSzPct val="100000"/>
              <a:buChar char="●"/>
            </a:pPr>
            <a:r>
              <a:rPr lang="en" sz="5523"/>
              <a:t>Text: The message that the user post through Twitter</a:t>
            </a:r>
            <a:endParaRPr sz="5523"/>
          </a:p>
          <a:p>
            <a:pPr indent="-342582" lvl="0" marL="457200" rtl="0" algn="l">
              <a:lnSpc>
                <a:spcPct val="115000"/>
              </a:lnSpc>
              <a:spcBef>
                <a:spcPts val="0"/>
              </a:spcBef>
              <a:spcAft>
                <a:spcPts val="0"/>
              </a:spcAft>
              <a:buSzPct val="100000"/>
              <a:buChar char="●"/>
            </a:pPr>
            <a:r>
              <a:rPr lang="en" sz="5523"/>
              <a:t>Gender: Indicate the gender of the user</a:t>
            </a:r>
            <a:endParaRPr sz="5523"/>
          </a:p>
          <a:p>
            <a:pPr indent="-342582" lvl="0" marL="457200" rtl="0" algn="l">
              <a:lnSpc>
                <a:spcPct val="115000"/>
              </a:lnSpc>
              <a:spcBef>
                <a:spcPts val="0"/>
              </a:spcBef>
              <a:spcAft>
                <a:spcPts val="0"/>
              </a:spcAft>
              <a:buSzPct val="100000"/>
              <a:buChar char="●"/>
            </a:pPr>
            <a:r>
              <a:rPr lang="en" sz="5523"/>
              <a:t>Tweet_count: </a:t>
            </a:r>
            <a:r>
              <a:rPr lang="en" sz="5523">
                <a:highlight>
                  <a:srgbClr val="FFFFFF"/>
                </a:highlight>
              </a:rPr>
              <a:t>number of tweets that the user has posted</a:t>
            </a:r>
            <a:endParaRPr sz="5523">
              <a:highlight>
                <a:srgbClr val="FFFFFF"/>
              </a:highlight>
            </a:endParaRPr>
          </a:p>
          <a:p>
            <a:pPr indent="-342582" lvl="0" marL="457200" rtl="0" algn="l">
              <a:lnSpc>
                <a:spcPct val="115000"/>
              </a:lnSpc>
              <a:spcBef>
                <a:spcPts val="0"/>
              </a:spcBef>
              <a:spcAft>
                <a:spcPts val="0"/>
              </a:spcAft>
              <a:buSzPct val="100000"/>
              <a:buChar char="●"/>
            </a:pPr>
            <a:r>
              <a:rPr lang="en" sz="5523">
                <a:highlight>
                  <a:srgbClr val="FFFFFF"/>
                </a:highlight>
              </a:rPr>
              <a:t>Fav_number: number of tweets the user has favorited</a:t>
            </a:r>
            <a:endParaRPr sz="5523">
              <a:highlight>
                <a:srgbClr val="FFFFFF"/>
              </a:highlight>
            </a:endParaRPr>
          </a:p>
          <a:p>
            <a:pPr indent="-342582" lvl="0" marL="457200" rtl="0" algn="l">
              <a:lnSpc>
                <a:spcPct val="115000"/>
              </a:lnSpc>
              <a:spcBef>
                <a:spcPts val="0"/>
              </a:spcBef>
              <a:spcAft>
                <a:spcPts val="0"/>
              </a:spcAft>
              <a:buSzPct val="100000"/>
              <a:buChar char="●"/>
            </a:pPr>
            <a:r>
              <a:rPr lang="en" sz="5523"/>
              <a:t>sidebar_color: color of the profile sidebar, as a hex value</a:t>
            </a:r>
            <a:endParaRPr sz="5523"/>
          </a:p>
          <a:p>
            <a:pPr indent="-342582" lvl="0" marL="457200" rtl="0" algn="l">
              <a:lnSpc>
                <a:spcPct val="115000"/>
              </a:lnSpc>
              <a:spcBef>
                <a:spcPts val="0"/>
              </a:spcBef>
              <a:spcAft>
                <a:spcPts val="0"/>
              </a:spcAft>
              <a:buSzPct val="100000"/>
              <a:buChar char="●"/>
            </a:pPr>
            <a:r>
              <a:rPr lang="en" sz="5523"/>
              <a:t>link_color: the link color on the profile, as a hex value</a:t>
            </a:r>
            <a:endParaRPr sz="5523"/>
          </a:p>
          <a:p>
            <a:pPr indent="660400" lvl="0" marL="0" rtl="0" algn="l">
              <a:spcBef>
                <a:spcPts val="30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highlight>
                <a:srgbClr val="FFFFFF"/>
              </a:highlight>
            </a:endParaRPr>
          </a:p>
          <a:p>
            <a:pPr indent="0" lvl="0" marL="0" rtl="0" algn="l">
              <a:spcBef>
                <a:spcPts val="1200"/>
              </a:spcBef>
              <a:spcAft>
                <a:spcPts val="1200"/>
              </a:spcAft>
              <a:buNone/>
            </a:pPr>
            <a:r>
              <a:t/>
            </a:r>
            <a:endParaRPr>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66575" y="558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623850" y="1449899"/>
            <a:ext cx="7648473" cy="3172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490450"/>
            <a:ext cx="7688700" cy="599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744">
                <a:solidFill>
                  <a:schemeClr val="accent1"/>
                </a:solidFill>
                <a:latin typeface="Lato"/>
                <a:ea typeface="Lato"/>
                <a:cs typeface="Lato"/>
                <a:sym typeface="Lato"/>
              </a:rPr>
              <a:t>Research Question:  </a:t>
            </a:r>
            <a:r>
              <a:rPr b="0" lang="en" sz="1800">
                <a:solidFill>
                  <a:schemeClr val="accent1"/>
                </a:solidFill>
                <a:latin typeface="Lato"/>
                <a:ea typeface="Lato"/>
                <a:cs typeface="Lato"/>
                <a:sym typeface="Lato"/>
              </a:rPr>
              <a:t>Does the sentence structure on Twitter between male and female differ? </a:t>
            </a:r>
            <a:endParaRPr b="0" sz="1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b="0" sz="1744">
              <a:solidFill>
                <a:schemeClr val="accent1"/>
              </a:solidFill>
              <a:latin typeface="Lato"/>
              <a:ea typeface="Lato"/>
              <a:cs typeface="Lato"/>
              <a:sym typeface="Lato"/>
            </a:endParaRPr>
          </a:p>
          <a:p>
            <a:pPr indent="0" lvl="0" marL="0" rtl="0" algn="l">
              <a:spcBef>
                <a:spcPts val="1200"/>
              </a:spcBef>
              <a:spcAft>
                <a:spcPts val="0"/>
              </a:spcAft>
              <a:buNone/>
            </a:pPr>
            <a:r>
              <a:t/>
            </a:r>
            <a:endParaRPr/>
          </a:p>
        </p:txBody>
      </p:sp>
      <p:sp>
        <p:nvSpPr>
          <p:cNvPr id="118" name="Google Shape;118;p18"/>
          <p:cNvSpPr txBox="1"/>
          <p:nvPr>
            <p:ph type="title"/>
          </p:nvPr>
        </p:nvSpPr>
        <p:spPr>
          <a:xfrm>
            <a:off x="727650" y="1949250"/>
            <a:ext cx="7688700" cy="12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a:t>
            </a:r>
            <a:endParaRPr/>
          </a:p>
          <a:p>
            <a:pPr indent="0" lvl="0" marL="0" rtl="0" algn="l">
              <a:spcBef>
                <a:spcPts val="0"/>
              </a:spcBef>
              <a:spcAft>
                <a:spcPts val="0"/>
              </a:spcAft>
              <a:buNone/>
            </a:pPr>
            <a:r>
              <a:rPr lang="en"/>
              <a:t>Sentence Structure on Twitter between male and female differ.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5617625" y="1922800"/>
            <a:ext cx="3159000" cy="21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NULL HYPOTHESIS: </a:t>
            </a:r>
            <a:endParaRPr sz="1300"/>
          </a:p>
          <a:p>
            <a:pPr indent="0" lvl="0" marL="0" rtl="0" algn="l">
              <a:spcBef>
                <a:spcPts val="0"/>
              </a:spcBef>
              <a:spcAft>
                <a:spcPts val="0"/>
              </a:spcAft>
              <a:buNone/>
            </a:pPr>
            <a:r>
              <a:rPr lang="en" sz="1300"/>
              <a:t>Male and female have the same sentence structure.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AFFIRMATIVE HYPOTHESIS:</a:t>
            </a:r>
            <a:endParaRPr sz="1300"/>
          </a:p>
          <a:p>
            <a:pPr indent="0" lvl="0" marL="0" rtl="0" algn="l">
              <a:spcBef>
                <a:spcPts val="0"/>
              </a:spcBef>
              <a:spcAft>
                <a:spcPts val="0"/>
              </a:spcAft>
              <a:buNone/>
            </a:pPr>
            <a:r>
              <a:rPr lang="en" sz="1300"/>
              <a:t>Male and female have different sentence structure.</a:t>
            </a:r>
            <a:endParaRPr sz="1300"/>
          </a:p>
        </p:txBody>
      </p:sp>
      <p:sp>
        <p:nvSpPr>
          <p:cNvPr id="124" name="Google Shape;124;p19"/>
          <p:cNvSpPr txBox="1"/>
          <p:nvPr/>
        </p:nvSpPr>
        <p:spPr>
          <a:xfrm>
            <a:off x="598200" y="1657875"/>
            <a:ext cx="30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25" name="Google Shape;125;p19"/>
          <p:cNvSpPr txBox="1"/>
          <p:nvPr>
            <p:ph type="title"/>
          </p:nvPr>
        </p:nvSpPr>
        <p:spPr>
          <a:xfrm>
            <a:off x="300250" y="1153675"/>
            <a:ext cx="4912500" cy="2703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New variables that will be imported:</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0" lang="en" sz="1300">
                <a:solidFill>
                  <a:schemeClr val="accent1"/>
                </a:solidFill>
                <a:latin typeface="Lato"/>
                <a:ea typeface="Lato"/>
                <a:cs typeface="Lato"/>
                <a:sym typeface="Lato"/>
              </a:rPr>
              <a:t>Word: word used in Twitter extracted from description and text.</a:t>
            </a:r>
            <a:endParaRPr b="0"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0" lang="en" sz="1300">
                <a:solidFill>
                  <a:schemeClr val="accent1"/>
                </a:solidFill>
                <a:latin typeface="Lato"/>
                <a:ea typeface="Lato"/>
                <a:cs typeface="Lato"/>
                <a:sym typeface="Lato"/>
              </a:rPr>
              <a:t>Count: word count, frequency of usage</a:t>
            </a:r>
            <a:endParaRPr b="0"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0" lang="en" sz="1300">
                <a:solidFill>
                  <a:schemeClr val="accent1"/>
                </a:solidFill>
                <a:latin typeface="Lato"/>
                <a:ea typeface="Lato"/>
                <a:cs typeface="Lato"/>
                <a:sym typeface="Lato"/>
              </a:rPr>
              <a:t>Count_log: log of Count</a:t>
            </a:r>
            <a:endParaRPr b="0"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0" lang="en" sz="1300">
                <a:solidFill>
                  <a:schemeClr val="accent1"/>
                </a:solidFill>
                <a:latin typeface="Lato"/>
                <a:ea typeface="Lato"/>
                <a:cs typeface="Lato"/>
                <a:sym typeface="Lato"/>
              </a:rPr>
              <a:t>Gender: male and female</a:t>
            </a:r>
            <a:endParaRPr b="0"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0" lang="en" sz="1300">
                <a:solidFill>
                  <a:schemeClr val="accent1"/>
                </a:solidFill>
                <a:latin typeface="Lato"/>
                <a:ea typeface="Lato"/>
                <a:cs typeface="Lato"/>
                <a:sym typeface="Lato"/>
              </a:rPr>
              <a:t>Gender_recode: 0 = female, 1=male</a:t>
            </a:r>
            <a:endParaRPr b="0"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0" lang="en" sz="1300">
                <a:solidFill>
                  <a:schemeClr val="accent1"/>
                </a:solidFill>
                <a:latin typeface="Lato"/>
                <a:ea typeface="Lato"/>
                <a:cs typeface="Lato"/>
                <a:sym typeface="Lato"/>
              </a:rPr>
              <a:t>Word_type: nn = noun, jj = adjective, rb = adverb, vb = verb</a:t>
            </a:r>
            <a:endParaRPr b="0"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t/>
            </a:r>
            <a:endParaRPr b="0" sz="1300">
              <a:solidFill>
                <a:schemeClr val="accent1"/>
              </a:solidFill>
              <a:latin typeface="Lato"/>
              <a:ea typeface="Lato"/>
              <a:cs typeface="Lato"/>
              <a:sym typeface="Lato"/>
            </a:endParaRPr>
          </a:p>
        </p:txBody>
      </p:sp>
      <p:sp>
        <p:nvSpPr>
          <p:cNvPr id="126" name="Google Shape;126;p19"/>
          <p:cNvSpPr txBox="1"/>
          <p:nvPr/>
        </p:nvSpPr>
        <p:spPr>
          <a:xfrm>
            <a:off x="300250" y="3666000"/>
            <a:ext cx="479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Incorporating test: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Chi-square goodness of fit</a:t>
            </a:r>
            <a:r>
              <a:rPr lang="en">
                <a:solidFill>
                  <a:schemeClr val="dk2"/>
                </a:solidFill>
                <a:latin typeface="Lato"/>
                <a:ea typeface="Lato"/>
                <a:cs typeface="Lato"/>
                <a:sym typeface="Lato"/>
              </a:rPr>
              <a:t>, logistic regression,   Shapiro Wilkes test, histogram, boxplot, bar chart</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 type="body"/>
          </p:nvPr>
        </p:nvSpPr>
        <p:spPr>
          <a:xfrm>
            <a:off x="727650" y="1264075"/>
            <a:ext cx="2269200" cy="425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1800"/>
              <a:t>Cleaned Dataset</a:t>
            </a:r>
            <a:endParaRPr sz="1800"/>
          </a:p>
        </p:txBody>
      </p:sp>
      <p:pic>
        <p:nvPicPr>
          <p:cNvPr id="132" name="Google Shape;132;p20"/>
          <p:cNvPicPr preferRelativeResize="0"/>
          <p:nvPr/>
        </p:nvPicPr>
        <p:blipFill>
          <a:blip r:embed="rId3">
            <a:alphaModFix/>
          </a:blip>
          <a:stretch>
            <a:fillRect/>
          </a:stretch>
        </p:blipFill>
        <p:spPr>
          <a:xfrm>
            <a:off x="5264625" y="966324"/>
            <a:ext cx="2840095" cy="1568275"/>
          </a:xfrm>
          <a:prstGeom prst="rect">
            <a:avLst/>
          </a:prstGeom>
          <a:noFill/>
          <a:ln>
            <a:noFill/>
          </a:ln>
        </p:spPr>
      </p:pic>
      <p:sp>
        <p:nvSpPr>
          <p:cNvPr id="133" name="Google Shape;133;p20"/>
          <p:cNvSpPr txBox="1"/>
          <p:nvPr/>
        </p:nvSpPr>
        <p:spPr>
          <a:xfrm>
            <a:off x="4774900" y="2480125"/>
            <a:ext cx="3927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By using Python, we cleaned the data by filtering out all the non-essential strings such as numeric characters, punctuations, urls, and hashtags.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With the NLTK package, we summarized word types.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Finally, we get this cleaned dataset.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(Note that the filtering of non-essential strings does not affect the percentage of male and female fav_words’ overall percentage)</a:t>
            </a:r>
            <a:endParaRPr>
              <a:latin typeface="Lato"/>
              <a:ea typeface="Lato"/>
              <a:cs typeface="Lato"/>
              <a:sym typeface="Lato"/>
            </a:endParaRPr>
          </a:p>
        </p:txBody>
      </p:sp>
      <p:sp>
        <p:nvSpPr>
          <p:cNvPr id="134" name="Google Shape;134;p20"/>
          <p:cNvSpPr txBox="1"/>
          <p:nvPr>
            <p:ph type="title"/>
          </p:nvPr>
        </p:nvSpPr>
        <p:spPr>
          <a:xfrm>
            <a:off x="727650" y="490450"/>
            <a:ext cx="7688700" cy="599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744">
                <a:solidFill>
                  <a:schemeClr val="accent1"/>
                </a:solidFill>
                <a:latin typeface="Lato"/>
                <a:ea typeface="Lato"/>
                <a:cs typeface="Lato"/>
                <a:sym typeface="Lato"/>
              </a:rPr>
              <a:t>Research Question:  </a:t>
            </a:r>
            <a:r>
              <a:rPr b="0" lang="en" sz="1800">
                <a:solidFill>
                  <a:schemeClr val="accent1"/>
                </a:solidFill>
                <a:latin typeface="Lato"/>
                <a:ea typeface="Lato"/>
                <a:cs typeface="Lato"/>
                <a:sym typeface="Lato"/>
              </a:rPr>
              <a:t>Does the sentence structure on Twitter between male and female differ? </a:t>
            </a:r>
            <a:endParaRPr b="0" sz="1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b="0" sz="1744">
              <a:solidFill>
                <a:schemeClr val="accent1"/>
              </a:solidFill>
              <a:latin typeface="Lato"/>
              <a:ea typeface="Lato"/>
              <a:cs typeface="Lato"/>
              <a:sym typeface="Lato"/>
            </a:endParaRPr>
          </a:p>
          <a:p>
            <a:pPr indent="0" lvl="0" marL="0" rtl="0" algn="l">
              <a:spcBef>
                <a:spcPts val="1200"/>
              </a:spcBef>
              <a:spcAft>
                <a:spcPts val="0"/>
              </a:spcAft>
              <a:buNone/>
            </a:pPr>
            <a:r>
              <a:t/>
            </a:r>
            <a:endParaRPr/>
          </a:p>
        </p:txBody>
      </p:sp>
      <p:pic>
        <p:nvPicPr>
          <p:cNvPr id="135" name="Google Shape;135;p20"/>
          <p:cNvPicPr preferRelativeResize="0"/>
          <p:nvPr/>
        </p:nvPicPr>
        <p:blipFill>
          <a:blip r:embed="rId4">
            <a:alphaModFix/>
          </a:blip>
          <a:stretch>
            <a:fillRect/>
          </a:stretch>
        </p:blipFill>
        <p:spPr>
          <a:xfrm>
            <a:off x="378075" y="2026525"/>
            <a:ext cx="4396833" cy="1205750"/>
          </a:xfrm>
          <a:prstGeom prst="rect">
            <a:avLst/>
          </a:prstGeom>
          <a:noFill/>
          <a:ln>
            <a:noFill/>
          </a:ln>
        </p:spPr>
      </p:pic>
      <p:pic>
        <p:nvPicPr>
          <p:cNvPr id="136" name="Google Shape;136;p20"/>
          <p:cNvPicPr preferRelativeResize="0"/>
          <p:nvPr/>
        </p:nvPicPr>
        <p:blipFill>
          <a:blip r:embed="rId5">
            <a:alphaModFix/>
          </a:blip>
          <a:stretch>
            <a:fillRect/>
          </a:stretch>
        </p:blipFill>
        <p:spPr>
          <a:xfrm>
            <a:off x="378075" y="3232282"/>
            <a:ext cx="4396825" cy="14655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1"/>
          <p:cNvPicPr preferRelativeResize="0"/>
          <p:nvPr/>
        </p:nvPicPr>
        <p:blipFill>
          <a:blip r:embed="rId3">
            <a:alphaModFix/>
          </a:blip>
          <a:stretch>
            <a:fillRect/>
          </a:stretch>
        </p:blipFill>
        <p:spPr>
          <a:xfrm>
            <a:off x="259950" y="706000"/>
            <a:ext cx="3023401" cy="1855598"/>
          </a:xfrm>
          <a:prstGeom prst="rect">
            <a:avLst/>
          </a:prstGeom>
          <a:noFill/>
          <a:ln>
            <a:noFill/>
          </a:ln>
        </p:spPr>
      </p:pic>
      <p:pic>
        <p:nvPicPr>
          <p:cNvPr id="142" name="Google Shape;142;p21"/>
          <p:cNvPicPr preferRelativeResize="0"/>
          <p:nvPr/>
        </p:nvPicPr>
        <p:blipFill rotWithShape="1">
          <a:blip r:embed="rId4">
            <a:alphaModFix/>
          </a:blip>
          <a:srcRect b="4289" l="0" r="0" t="-4290"/>
          <a:stretch/>
        </p:blipFill>
        <p:spPr>
          <a:xfrm>
            <a:off x="294488" y="2734226"/>
            <a:ext cx="2954314" cy="1778725"/>
          </a:xfrm>
          <a:prstGeom prst="rect">
            <a:avLst/>
          </a:prstGeom>
          <a:noFill/>
          <a:ln>
            <a:noFill/>
          </a:ln>
        </p:spPr>
      </p:pic>
      <p:pic>
        <p:nvPicPr>
          <p:cNvPr id="143" name="Google Shape;143;p21"/>
          <p:cNvPicPr preferRelativeResize="0"/>
          <p:nvPr/>
        </p:nvPicPr>
        <p:blipFill>
          <a:blip r:embed="rId5">
            <a:alphaModFix/>
          </a:blip>
          <a:stretch>
            <a:fillRect/>
          </a:stretch>
        </p:blipFill>
        <p:spPr>
          <a:xfrm>
            <a:off x="3648473" y="945713"/>
            <a:ext cx="2384200" cy="1725075"/>
          </a:xfrm>
          <a:prstGeom prst="rect">
            <a:avLst/>
          </a:prstGeom>
          <a:noFill/>
          <a:ln>
            <a:noFill/>
          </a:ln>
        </p:spPr>
      </p:pic>
      <p:sp>
        <p:nvSpPr>
          <p:cNvPr id="144" name="Google Shape;144;p21"/>
          <p:cNvSpPr txBox="1"/>
          <p:nvPr/>
        </p:nvSpPr>
        <p:spPr>
          <a:xfrm>
            <a:off x="6397800" y="1563575"/>
            <a:ext cx="2746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a:t>
            </a:r>
            <a:r>
              <a:rPr lang="en">
                <a:latin typeface="Lato"/>
                <a:ea typeface="Lato"/>
                <a:cs typeface="Lato"/>
                <a:sym typeface="Lato"/>
              </a:rPr>
              <a:t>he histogram and the box plot based on word frequency shows that the it not in a normal distribution.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Shapiro-test shows that no matter the word count or the log of the word count all indicates that the word frequency is not in a normal distribution.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chi-square test indicates the same result.</a:t>
            </a:r>
            <a:endParaRPr>
              <a:latin typeface="Lato"/>
              <a:ea typeface="Lato"/>
              <a:cs typeface="Lato"/>
              <a:sym typeface="Lato"/>
            </a:endParaRPr>
          </a:p>
        </p:txBody>
      </p:sp>
      <p:pic>
        <p:nvPicPr>
          <p:cNvPr id="145" name="Google Shape;145;p21"/>
          <p:cNvPicPr preferRelativeResize="0"/>
          <p:nvPr/>
        </p:nvPicPr>
        <p:blipFill rotWithShape="1">
          <a:blip r:embed="rId6">
            <a:alphaModFix/>
          </a:blip>
          <a:srcRect b="0" l="0" r="0" t="0"/>
          <a:stretch/>
        </p:blipFill>
        <p:spPr>
          <a:xfrm>
            <a:off x="2987975" y="2875363"/>
            <a:ext cx="3389050" cy="14964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