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roxima Nova"/>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AlfaSlabOne-regular.fntdata"/><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rgbClr val="000000"/>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rgbClr val="CC0000"/>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rgbClr val="CC0000"/>
              </a:buClr>
              <a:buSzPct val="100000"/>
              <a:buFont typeface="Alfa Slab One"/>
              <a:buNone/>
              <a:defRPr sz="3000">
                <a:solidFill>
                  <a:srgbClr val="CC0000"/>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0.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iam-xiaoyi-zhang.shinyapps.io/Shiny311" TargetMode="External"/><Relationship Id="rId4"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png"/><Relationship Id="rId4"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png"/><Relationship Id="rId4"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iam-xiaoyi-zhang.shinyapps.io/Shiny311" TargetMode="External"/><Relationship Id="rId4" Type="http://schemas.openxmlformats.org/officeDocument/2006/relationships/image" Target="../media/image01.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8" y="668375"/>
            <a:ext cx="8520599" cy="2052599"/>
          </a:xfrm>
          <a:prstGeom prst="rect">
            <a:avLst/>
          </a:prstGeom>
        </p:spPr>
        <p:txBody>
          <a:bodyPr anchorCtr="0" anchor="b" bIns="91425" lIns="91425" rIns="91425" tIns="91425">
            <a:noAutofit/>
          </a:bodyPr>
          <a:lstStyle/>
          <a:p>
            <a:pPr lvl="0" rtl="0">
              <a:spcBef>
                <a:spcPts val="0"/>
              </a:spcBef>
              <a:buNone/>
            </a:pPr>
            <a:r>
              <a:rPr lang="en"/>
              <a:t>City of Boston</a:t>
            </a:r>
          </a:p>
          <a:p>
            <a:pPr lvl="0" rtl="0">
              <a:spcBef>
                <a:spcPts val="0"/>
              </a:spcBef>
              <a:buNone/>
            </a:pPr>
            <a:r>
              <a:rPr lang="en"/>
              <a:t>311 Service Request</a:t>
            </a:r>
          </a:p>
          <a:p>
            <a:pPr lvl="0">
              <a:spcBef>
                <a:spcPts val="0"/>
              </a:spcBef>
              <a:buNone/>
            </a:pPr>
            <a:r>
              <a:rPr lang="en"/>
              <a:t>Data Analysis</a:t>
            </a:r>
          </a:p>
        </p:txBody>
      </p:sp>
      <p:sp>
        <p:nvSpPr>
          <p:cNvPr id="57" name="Shape 57"/>
          <p:cNvSpPr txBox="1"/>
          <p:nvPr>
            <p:ph idx="1" type="subTitle"/>
          </p:nvPr>
        </p:nvSpPr>
        <p:spPr>
          <a:xfrm>
            <a:off x="311700" y="3062725"/>
            <a:ext cx="8520599" cy="792600"/>
          </a:xfrm>
          <a:prstGeom prst="rect">
            <a:avLst/>
          </a:prstGeom>
        </p:spPr>
        <p:txBody>
          <a:bodyPr anchorCtr="0" anchor="t" bIns="91425" lIns="91425" rIns="91425" tIns="91425">
            <a:noAutofit/>
          </a:bodyPr>
          <a:lstStyle/>
          <a:p>
            <a:pPr lvl="0">
              <a:spcBef>
                <a:spcPts val="0"/>
              </a:spcBef>
              <a:buNone/>
            </a:pPr>
            <a:r>
              <a:rPr lang="en">
                <a:solidFill>
                  <a:srgbClr val="000000"/>
                </a:solidFill>
              </a:rPr>
              <a:t>by the BU MSSP 2015-16 Cohort</a:t>
            </a:r>
          </a:p>
        </p:txBody>
      </p:sp>
      <p:pic>
        <p:nvPicPr>
          <p:cNvPr id="58" name="Shape 58"/>
          <p:cNvPicPr preferRelativeResize="0"/>
          <p:nvPr/>
        </p:nvPicPr>
        <p:blipFill>
          <a:blip r:embed="rId3">
            <a:alphaModFix/>
          </a:blip>
          <a:stretch>
            <a:fillRect/>
          </a:stretch>
        </p:blipFill>
        <p:spPr>
          <a:xfrm>
            <a:off x="3378321" y="3918234"/>
            <a:ext cx="2387375" cy="1110249"/>
          </a:xfrm>
          <a:prstGeom prst="rect">
            <a:avLst/>
          </a:prstGeom>
          <a:noFill/>
          <a:ln cap="flat" cmpd="sng" w="9525">
            <a:solidFill>
              <a:schemeClr val="dk2"/>
            </a:solidFill>
            <a:prstDash val="solid"/>
            <a:round/>
            <a:headEnd len="med" w="med" type="none"/>
            <a:tailEnd len="med" w="med" type="none"/>
          </a:ln>
        </p:spPr>
      </p:pic>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480550"/>
            <a:ext cx="8114399" cy="2445899"/>
          </a:xfrm>
          <a:prstGeom prst="rect">
            <a:avLst/>
          </a:prstGeom>
        </p:spPr>
        <p:txBody>
          <a:bodyPr anchorCtr="0" anchor="b" bIns="91425" lIns="91425" rIns="91425" tIns="91425">
            <a:noAutofit/>
          </a:bodyPr>
          <a:lstStyle/>
          <a:p>
            <a:pPr lvl="0" rtl="0">
              <a:spcBef>
                <a:spcPts val="0"/>
              </a:spcBef>
              <a:buNone/>
            </a:pPr>
            <a:r>
              <a:rPr lang="en"/>
              <a:t>Big Picture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480550"/>
            <a:ext cx="8114399" cy="2445899"/>
          </a:xfrm>
          <a:prstGeom prst="rect">
            <a:avLst/>
          </a:prstGeom>
        </p:spPr>
        <p:txBody>
          <a:bodyPr anchorCtr="0" anchor="b" bIns="91425" lIns="91425" rIns="91425" tIns="91425">
            <a:noAutofit/>
          </a:bodyPr>
          <a:lstStyle/>
          <a:p>
            <a:pPr lvl="0" rtl="0">
              <a:spcBef>
                <a:spcPts val="0"/>
              </a:spcBef>
              <a:buNone/>
            </a:pPr>
            <a:r>
              <a:rPr lang="en"/>
              <a:t>Revisiting Efficiency</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Closer Look at Efficiency</a:t>
            </a:r>
          </a:p>
        </p:txBody>
      </p:sp>
      <p:sp>
        <p:nvSpPr>
          <p:cNvPr id="136" name="Shape 13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i="1" lang="en"/>
              <a:t>Efficiency </a:t>
            </a:r>
            <a:r>
              <a:rPr lang="en"/>
              <a:t>was defined objectively using open time, target time, and closed time, but how you define efficiency matters!</a:t>
            </a:r>
          </a:p>
          <a:p>
            <a:pPr lvl="0" rtl="0">
              <a:lnSpc>
                <a:spcPct val="100000"/>
              </a:lnSpc>
              <a:spcBef>
                <a:spcPts val="0"/>
              </a:spcBef>
              <a:buNone/>
            </a:pPr>
            <a:r>
              <a:rPr lang="en"/>
              <a:t>To investigate </a:t>
            </a:r>
            <a:r>
              <a:rPr i="1" lang="en"/>
              <a:t>efficiency </a:t>
            </a:r>
            <a:r>
              <a:rPr lang="en"/>
              <a:t>further, we looked at 2 things:</a:t>
            </a:r>
          </a:p>
          <a:p>
            <a:pPr indent="-228600" lvl="0" marL="457200" rtl="0">
              <a:lnSpc>
                <a:spcPct val="100000"/>
              </a:lnSpc>
              <a:spcBef>
                <a:spcPts val="0"/>
              </a:spcBef>
              <a:buAutoNum type="arabicPeriod"/>
            </a:pPr>
            <a:r>
              <a:rPr lang="en"/>
              <a:t>Impact of Target Time</a:t>
            </a:r>
          </a:p>
          <a:p>
            <a:pPr indent="-228600" lvl="1" marL="914400" rtl="0">
              <a:spcBef>
                <a:spcPts val="0"/>
              </a:spcBef>
            </a:pPr>
            <a:r>
              <a:rPr lang="en"/>
              <a:t>( Closed Time - Open Time ) /</a:t>
            </a:r>
            <a:r>
              <a:rPr b="1" lang="en">
                <a:solidFill>
                  <a:srgbClr val="FF0000"/>
                </a:solidFill>
              </a:rPr>
              <a:t> </a:t>
            </a:r>
            <a:r>
              <a:rPr b="1" lang="en">
                <a:solidFill>
                  <a:srgbClr val="CC0000"/>
                </a:solidFill>
              </a:rPr>
              <a:t>r</a:t>
            </a:r>
            <a:r>
              <a:rPr lang="en">
                <a:solidFill>
                  <a:srgbClr val="CC0000"/>
                </a:solidFill>
              </a:rPr>
              <a:t> </a:t>
            </a:r>
            <a:r>
              <a:rPr lang="en"/>
              <a:t>*( Target Time - Open Time)</a:t>
            </a:r>
          </a:p>
          <a:p>
            <a:pPr indent="-228600" lvl="1" marL="914400" rtl="0">
              <a:spcBef>
                <a:spcPts val="0"/>
              </a:spcBef>
            </a:pPr>
            <a:r>
              <a:rPr i="1" lang="en" u="sng"/>
              <a:t>Finding</a:t>
            </a:r>
            <a:r>
              <a:rPr lang="en"/>
              <a:t>: Differential impact of varying relative target times</a:t>
            </a:r>
          </a:p>
          <a:p>
            <a:pPr indent="-228600" lvl="0" marL="457200" rtl="0">
              <a:spcBef>
                <a:spcPts val="0"/>
              </a:spcBef>
              <a:buAutoNum type="arabicPeriod"/>
            </a:pPr>
            <a:r>
              <a:rPr lang="en"/>
              <a:t>Impact of Demographics</a:t>
            </a:r>
          </a:p>
          <a:p>
            <a:pPr indent="-228600" lvl="1" marL="914400" rtl="0">
              <a:spcBef>
                <a:spcPts val="0"/>
              </a:spcBef>
            </a:pPr>
            <a:r>
              <a:rPr lang="en"/>
              <a:t>Regression analysis allows for notion of efficiency, adjusted for demographics.  </a:t>
            </a:r>
          </a:p>
          <a:p>
            <a:pPr indent="-228600" lvl="1" marL="914400" rtl="0">
              <a:lnSpc>
                <a:spcPct val="100000"/>
              </a:lnSpc>
              <a:spcBef>
                <a:spcPts val="0"/>
              </a:spcBef>
            </a:pPr>
            <a:r>
              <a:rPr lang="en" u="sng"/>
              <a:t>Finding</a:t>
            </a:r>
            <a:r>
              <a:rPr lang="en"/>
              <a:t>:  Modest effects.</a:t>
            </a:r>
          </a:p>
          <a:p>
            <a:pPr lvl="0">
              <a:lnSpc>
                <a:spcPct val="100000"/>
              </a:lnSpc>
              <a:spcBef>
                <a:spcPts val="0"/>
              </a:spcBef>
              <a:buNone/>
            </a:pPr>
            <a:r>
              <a:rPr lang="en" u="sng">
                <a:solidFill>
                  <a:schemeClr val="hlink"/>
                </a:solidFill>
                <a:hlinkClick r:id="rId3"/>
              </a:rPr>
              <a:t>Link back to Shiny Application</a:t>
            </a:r>
          </a:p>
        </p:txBody>
      </p:sp>
      <p:sp>
        <p:nvSpPr>
          <p:cNvPr id="137" name="Shape 137"/>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38" name="Shape 138"/>
          <p:cNvPicPr preferRelativeResize="0"/>
          <p:nvPr/>
        </p:nvPicPr>
        <p:blipFill>
          <a:blip r:embed="rId4">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39" name="Shape 139"/>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Adjusting for Demographics?</a:t>
            </a:r>
          </a:p>
        </p:txBody>
      </p:sp>
      <p:sp>
        <p:nvSpPr>
          <p:cNvPr id="145" name="Shape 14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It might be argued that departments have their efficiency affected differentially due to interaction of </a:t>
            </a:r>
          </a:p>
          <a:p>
            <a:pPr indent="-228600" lvl="0" marL="457200" rtl="0">
              <a:spcBef>
                <a:spcPts val="0"/>
              </a:spcBef>
              <a:buAutoNum type="arabicPeriod"/>
            </a:pPr>
            <a:r>
              <a:rPr lang="en"/>
              <a:t>their particular services (e.g., parks versus schools), and</a:t>
            </a:r>
          </a:p>
          <a:p>
            <a:pPr indent="-228600" lvl="0" marL="457200" rtl="0">
              <a:spcBef>
                <a:spcPts val="0"/>
              </a:spcBef>
              <a:buAutoNum type="arabicPeriod"/>
            </a:pPr>
            <a:r>
              <a:rPr lang="en"/>
              <a:t>demographics (e.g., neighborhood age, income, density)</a:t>
            </a:r>
          </a:p>
          <a:p>
            <a:pPr lvl="0" rtl="0">
              <a:spcBef>
                <a:spcPts val="0"/>
              </a:spcBef>
              <a:buNone/>
            </a:pPr>
            <a:r>
              <a:rPr lang="en"/>
              <a:t>To assess this possibility, we used regression analysis to adjust for demographics, comparing</a:t>
            </a:r>
          </a:p>
          <a:p>
            <a:pPr lvl="0" rtl="0">
              <a:spcBef>
                <a:spcPts val="0"/>
              </a:spcBef>
              <a:buNone/>
            </a:pPr>
            <a:r>
              <a:rPr lang="en"/>
              <a:t>and</a:t>
            </a:r>
          </a:p>
          <a:p>
            <a:pPr lvl="0">
              <a:spcBef>
                <a:spcPts val="0"/>
              </a:spcBef>
              <a:buNone/>
            </a:pPr>
            <a:r>
              <a:t/>
            </a:r>
            <a:endParaRPr/>
          </a:p>
        </p:txBody>
      </p:sp>
      <p:sp>
        <p:nvSpPr>
          <p:cNvPr id="146" name="Shape 146"/>
          <p:cNvSpPr txBox="1"/>
          <p:nvPr/>
        </p:nvSpPr>
        <p:spPr>
          <a:xfrm>
            <a:off x="2120025" y="3506525"/>
            <a:ext cx="4740899" cy="330899"/>
          </a:xfrm>
          <a:prstGeom prst="rect">
            <a:avLst/>
          </a:prstGeom>
          <a:noFill/>
          <a:ln>
            <a:noFill/>
          </a:ln>
        </p:spPr>
        <p:txBody>
          <a:bodyPr anchorCtr="0" anchor="t" bIns="91425" lIns="91425" rIns="91425" tIns="91425">
            <a:noAutofit/>
          </a:bodyPr>
          <a:lstStyle/>
          <a:p>
            <a:pPr lvl="0">
              <a:spcBef>
                <a:spcPts val="0"/>
              </a:spcBef>
              <a:buNone/>
            </a:pPr>
            <a:r>
              <a:rPr lang="en"/>
              <a:t>QoS Metric ~  Department</a:t>
            </a:r>
          </a:p>
        </p:txBody>
      </p:sp>
      <p:sp>
        <p:nvSpPr>
          <p:cNvPr id="147" name="Shape 147"/>
          <p:cNvSpPr txBox="1"/>
          <p:nvPr/>
        </p:nvSpPr>
        <p:spPr>
          <a:xfrm>
            <a:off x="2085300" y="4034275"/>
            <a:ext cx="4973399" cy="393600"/>
          </a:xfrm>
          <a:prstGeom prst="rect">
            <a:avLst/>
          </a:prstGeom>
          <a:noFill/>
          <a:ln>
            <a:noFill/>
          </a:ln>
        </p:spPr>
        <p:txBody>
          <a:bodyPr anchorCtr="0" anchor="t" bIns="91425" lIns="91425" rIns="91425" tIns="91425">
            <a:noAutofit/>
          </a:bodyPr>
          <a:lstStyle/>
          <a:p>
            <a:pPr lvl="0">
              <a:spcBef>
                <a:spcPts val="0"/>
              </a:spcBef>
              <a:buNone/>
            </a:pPr>
            <a:r>
              <a:rPr lang="en"/>
              <a:t>QoS Metric ~ Department + Demographics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216425"/>
            <a:ext cx="8520599" cy="572699"/>
          </a:xfrm>
          <a:prstGeom prst="rect">
            <a:avLst/>
          </a:prstGeom>
        </p:spPr>
        <p:txBody>
          <a:bodyPr anchorCtr="0" anchor="t" bIns="91425" lIns="91425" rIns="91425" tIns="91425">
            <a:noAutofit/>
          </a:bodyPr>
          <a:lstStyle/>
          <a:p>
            <a:pPr lvl="0">
              <a:spcBef>
                <a:spcPts val="0"/>
              </a:spcBef>
              <a:buNone/>
            </a:pPr>
            <a:r>
              <a:rPr lang="en"/>
              <a:t>Efficiency and Demographics</a:t>
            </a:r>
          </a:p>
        </p:txBody>
      </p:sp>
      <p:pic>
        <p:nvPicPr>
          <p:cNvPr id="153" name="Shape 153"/>
          <p:cNvPicPr preferRelativeResize="0"/>
          <p:nvPr/>
        </p:nvPicPr>
        <p:blipFill>
          <a:blip r:embed="rId3">
            <a:alphaModFix/>
          </a:blip>
          <a:stretch>
            <a:fillRect/>
          </a:stretch>
        </p:blipFill>
        <p:spPr>
          <a:xfrm>
            <a:off x="2046575" y="847675"/>
            <a:ext cx="5238750" cy="3991024"/>
          </a:xfrm>
          <a:prstGeom prst="rect">
            <a:avLst/>
          </a:prstGeom>
          <a:noFill/>
          <a:ln>
            <a:noFill/>
          </a:ln>
        </p:spPr>
      </p:pic>
      <p:sp>
        <p:nvSpPr>
          <p:cNvPr id="154" name="Shape 154"/>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55" name="Shape 155"/>
          <p:cNvPicPr preferRelativeResize="0"/>
          <p:nvPr/>
        </p:nvPicPr>
        <p:blipFill>
          <a:blip r:embed="rId4">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56" name="Shape 156"/>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40225"/>
            <a:ext cx="8520599" cy="572699"/>
          </a:xfrm>
          <a:prstGeom prst="rect">
            <a:avLst/>
          </a:prstGeom>
        </p:spPr>
        <p:txBody>
          <a:bodyPr anchorCtr="0" anchor="t" bIns="91425" lIns="91425" rIns="91425" tIns="91425">
            <a:noAutofit/>
          </a:bodyPr>
          <a:lstStyle/>
          <a:p>
            <a:pPr lvl="0">
              <a:spcBef>
                <a:spcPts val="0"/>
              </a:spcBef>
              <a:buNone/>
            </a:pPr>
            <a:r>
              <a:rPr lang="en"/>
              <a:t>Duration and Demographics</a:t>
            </a:r>
          </a:p>
        </p:txBody>
      </p:sp>
      <p:pic>
        <p:nvPicPr>
          <p:cNvPr id="162" name="Shape 162"/>
          <p:cNvPicPr preferRelativeResize="0"/>
          <p:nvPr/>
        </p:nvPicPr>
        <p:blipFill>
          <a:blip r:embed="rId3">
            <a:alphaModFix/>
          </a:blip>
          <a:stretch>
            <a:fillRect/>
          </a:stretch>
        </p:blipFill>
        <p:spPr>
          <a:xfrm>
            <a:off x="1952625" y="695274"/>
            <a:ext cx="5238750" cy="4157199"/>
          </a:xfrm>
          <a:prstGeom prst="rect">
            <a:avLst/>
          </a:prstGeom>
          <a:noFill/>
          <a:ln>
            <a:noFill/>
          </a:ln>
        </p:spPr>
      </p:pic>
      <p:sp>
        <p:nvSpPr>
          <p:cNvPr id="163" name="Shape 163"/>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64" name="Shape 164"/>
          <p:cNvPicPr preferRelativeResize="0"/>
          <p:nvPr/>
        </p:nvPicPr>
        <p:blipFill>
          <a:blip r:embed="rId4">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65" name="Shape 165"/>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2480550"/>
            <a:ext cx="8114399" cy="2445899"/>
          </a:xfrm>
          <a:prstGeom prst="rect">
            <a:avLst/>
          </a:prstGeom>
        </p:spPr>
        <p:txBody>
          <a:bodyPr anchorCtr="0" anchor="b" bIns="91425" lIns="91425" rIns="91425" tIns="91425">
            <a:noAutofit/>
          </a:bodyPr>
          <a:lstStyle/>
          <a:p>
            <a:pPr lvl="0">
              <a:spcBef>
                <a:spcPts val="0"/>
              </a:spcBef>
              <a:buNone/>
            </a:pPr>
            <a:r>
              <a:rPr lang="en" sz="6000"/>
              <a:t>Take-Home Points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Takeaways To Think About</a:t>
            </a:r>
          </a:p>
          <a:p>
            <a:pPr lvl="0">
              <a:spcBef>
                <a:spcPts val="0"/>
              </a:spcBef>
              <a:buNone/>
            </a:pPr>
            <a:r>
              <a:t/>
            </a:r>
            <a:endParaRPr/>
          </a:p>
        </p:txBody>
      </p:sp>
      <p:sp>
        <p:nvSpPr>
          <p:cNvPr id="176" name="Shape 17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Visualizations and interactive Shiny environment allow for rich and simultaneous analysis of multiple, interacting quality metrics and variables.</a:t>
            </a:r>
          </a:p>
          <a:p>
            <a:pPr indent="-228600" lvl="0" marL="457200" rtl="0">
              <a:spcBef>
                <a:spcPts val="0"/>
              </a:spcBef>
              <a:buAutoNum type="arabicPeriod"/>
            </a:pPr>
            <a:r>
              <a:rPr lang="en"/>
              <a:t>Definition of high-level concepts from low-level data needs care.</a:t>
            </a:r>
          </a:p>
          <a:p>
            <a:pPr indent="-228600" lvl="1" marL="914400" rtl="0">
              <a:spcBef>
                <a:spcPts val="0"/>
              </a:spcBef>
            </a:pPr>
            <a:r>
              <a:rPr lang="en"/>
              <a:t>E.g., “Efficiency” may reflect differences in budget/manpower, difficulty of requests, over-estimation of target time, etc.</a:t>
            </a:r>
          </a:p>
          <a:p>
            <a:pPr indent="-228600" lvl="0" marL="457200" rtl="0">
              <a:spcBef>
                <a:spcPts val="0"/>
              </a:spcBef>
              <a:buAutoNum type="arabicPeriod"/>
            </a:pPr>
            <a:r>
              <a:rPr lang="en"/>
              <a:t>Confounding of efficiency with demographics appears to be modest.</a:t>
            </a:r>
          </a:p>
          <a:p>
            <a:pPr indent="-228600" lvl="0" marL="457200" rtl="0">
              <a:spcBef>
                <a:spcPts val="0"/>
              </a:spcBef>
              <a:buAutoNum type="arabicPeriod"/>
            </a:pPr>
            <a:r>
              <a:rPr lang="en"/>
              <a:t>Data on “Effectiveness” of work done would be a useful complement </a:t>
            </a:r>
          </a:p>
          <a:p>
            <a:pPr lvl="0" rtl="0">
              <a:spcBef>
                <a:spcPts val="0"/>
              </a:spcBef>
              <a:buNone/>
            </a:pPr>
            <a:r>
              <a:t/>
            </a:r>
            <a:endParaRPr/>
          </a:p>
        </p:txBody>
      </p:sp>
      <p:sp>
        <p:nvSpPr>
          <p:cNvPr id="177" name="Shape 177"/>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78" name="Shape 178"/>
          <p:cNvPicPr preferRelativeResize="0"/>
          <p:nvPr/>
        </p:nvPicPr>
        <p:blipFill>
          <a:blip r:embed="rId3">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79" name="Shape 179"/>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216425"/>
            <a:ext cx="8520599" cy="572699"/>
          </a:xfrm>
          <a:prstGeom prst="rect">
            <a:avLst/>
          </a:prstGeom>
        </p:spPr>
        <p:txBody>
          <a:bodyPr anchorCtr="0" anchor="t" bIns="91425" lIns="91425" rIns="91425" tIns="91425">
            <a:noAutofit/>
          </a:bodyPr>
          <a:lstStyle/>
          <a:p>
            <a:pPr lvl="0">
              <a:spcBef>
                <a:spcPts val="0"/>
              </a:spcBef>
              <a:buNone/>
            </a:pPr>
            <a:r>
              <a:rPr lang="en"/>
              <a:t>Contributors</a:t>
            </a:r>
          </a:p>
        </p:txBody>
      </p:sp>
      <p:sp>
        <p:nvSpPr>
          <p:cNvPr id="185" name="Shape 185"/>
          <p:cNvSpPr txBox="1"/>
          <p:nvPr>
            <p:ph idx="1" type="body"/>
          </p:nvPr>
        </p:nvSpPr>
        <p:spPr>
          <a:xfrm>
            <a:off x="311700" y="847675"/>
            <a:ext cx="8520599" cy="3416400"/>
          </a:xfrm>
          <a:prstGeom prst="rect">
            <a:avLst/>
          </a:prstGeom>
        </p:spPr>
        <p:txBody>
          <a:bodyPr anchorCtr="0" anchor="t" bIns="91425" lIns="91425" rIns="91425" tIns="91425">
            <a:noAutofit/>
          </a:bodyPr>
          <a:lstStyle/>
          <a:p>
            <a:pPr indent="-228600" lvl="0" marL="457200" rtl="0">
              <a:spcBef>
                <a:spcPts val="0"/>
              </a:spcBef>
            </a:pPr>
            <a:r>
              <a:rPr lang="en"/>
              <a:t>Students</a:t>
            </a:r>
          </a:p>
          <a:p>
            <a:pPr indent="-228600" lvl="1" marL="914400" rtl="0">
              <a:spcBef>
                <a:spcPts val="0"/>
              </a:spcBef>
            </a:pPr>
            <a:r>
              <a:rPr lang="en" sz="1800"/>
              <a:t>Qian Fang, Frank Giron, Brian Hart, Jing Liu, Zhuojin Lyu, Jeffrey Paadre, Hankui Peng, Rhea Roy, Jiayuan Shi, Yulan Sun, Su Yang, Jiapeng Yuan, Hanxi Zhang, Xiaoyi Zhang, Lina Zhou, Yitong Zhou, Jingshu Wu</a:t>
            </a:r>
          </a:p>
          <a:p>
            <a:pPr indent="-228600" lvl="0" marL="457200" rtl="0">
              <a:spcBef>
                <a:spcPts val="0"/>
              </a:spcBef>
            </a:pPr>
            <a:r>
              <a:rPr lang="en"/>
              <a:t>Teaching Fellows</a:t>
            </a:r>
          </a:p>
          <a:p>
            <a:pPr indent="-342900" lvl="1" marL="914400" rtl="0">
              <a:spcBef>
                <a:spcPts val="0"/>
              </a:spcBef>
              <a:buSzPct val="100000"/>
            </a:pPr>
            <a:r>
              <a:rPr lang="en" sz="1800"/>
              <a:t>Aleksandrina Goeva and Clementine Mottet</a:t>
            </a:r>
          </a:p>
          <a:p>
            <a:pPr indent="-228600" lvl="0" marL="457200" rtl="0">
              <a:spcBef>
                <a:spcPts val="0"/>
              </a:spcBef>
            </a:pPr>
            <a:r>
              <a:rPr lang="en"/>
              <a:t>Professors</a:t>
            </a:r>
          </a:p>
          <a:p>
            <a:pPr indent="-342900" lvl="1" marL="914400" rtl="0">
              <a:spcBef>
                <a:spcPts val="0"/>
              </a:spcBef>
              <a:buSzPct val="100000"/>
            </a:pPr>
            <a:r>
              <a:rPr lang="en" sz="1800"/>
              <a:t>Dr. Eric Kolaczyk and Dr. Haviland Wright</a:t>
            </a:r>
          </a:p>
          <a:p>
            <a:pPr indent="-228600" lvl="0" marL="457200" rtl="0">
              <a:spcBef>
                <a:spcPts val="0"/>
              </a:spcBef>
            </a:pPr>
            <a:r>
              <a:rPr lang="en"/>
              <a:t>Program Coordinator</a:t>
            </a:r>
          </a:p>
          <a:p>
            <a:pPr indent="-342900" lvl="1" marL="914400" rtl="0">
              <a:spcBef>
                <a:spcPts val="0"/>
              </a:spcBef>
              <a:buSzPct val="100000"/>
            </a:pPr>
            <a:r>
              <a:rPr lang="en" sz="1800"/>
              <a:t>Marisa DiSarno</a:t>
            </a:r>
          </a:p>
          <a:p>
            <a:pPr lvl="0" rtl="0">
              <a:spcBef>
                <a:spcPts val="0"/>
              </a:spcBef>
              <a:buNone/>
            </a:pPr>
            <a:r>
              <a:t/>
            </a:r>
            <a:endParaRPr/>
          </a:p>
        </p:txBody>
      </p:sp>
      <p:sp>
        <p:nvSpPr>
          <p:cNvPr id="186" name="Shape 186"/>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87" name="Shape 187"/>
          <p:cNvPicPr preferRelativeResize="0"/>
          <p:nvPr/>
        </p:nvPicPr>
        <p:blipFill>
          <a:blip r:embed="rId3">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88" name="Shape 188"/>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Context</a:t>
            </a:r>
          </a:p>
        </p:txBody>
      </p:sp>
      <p:sp>
        <p:nvSpPr>
          <p:cNvPr id="69" name="Shape 69"/>
          <p:cNvSpPr txBox="1"/>
          <p:nvPr>
            <p:ph idx="1" type="body"/>
          </p:nvPr>
        </p:nvSpPr>
        <p:spPr>
          <a:xfrm>
            <a:off x="311700" y="1152475"/>
            <a:ext cx="8520599" cy="3531599"/>
          </a:xfrm>
          <a:prstGeom prst="rect">
            <a:avLst/>
          </a:prstGeom>
        </p:spPr>
        <p:txBody>
          <a:bodyPr anchorCtr="0" anchor="t" bIns="91425" lIns="91425" rIns="91425" tIns="91425">
            <a:noAutofit/>
          </a:bodyPr>
          <a:lstStyle/>
          <a:p>
            <a:pPr lvl="0" rtl="0">
              <a:spcBef>
                <a:spcPts val="0"/>
              </a:spcBef>
              <a:buNone/>
            </a:pPr>
            <a:r>
              <a:rPr b="1" lang="en"/>
              <a:t>MS in Statistical Practice (MSSP) Program</a:t>
            </a:r>
            <a:r>
              <a:rPr lang="en"/>
              <a:t>:  </a:t>
            </a:r>
            <a:r>
              <a:rPr i="1" lang="en"/>
              <a:t>A new BU masters program, with focus on producing holistically trained statisticians to work in an integrated fashion in the modern data-science environment.</a:t>
            </a:r>
          </a:p>
          <a:p>
            <a:pPr lvl="0" rtl="0">
              <a:spcBef>
                <a:spcPts val="0"/>
              </a:spcBef>
              <a:buNone/>
            </a:pPr>
            <a:r>
              <a:rPr lang="en"/>
              <a:t>At the heart of the program is the </a:t>
            </a:r>
            <a:r>
              <a:rPr lang="en" u="sng"/>
              <a:t>Statistics Practicum</a:t>
            </a:r>
            <a:r>
              <a:rPr lang="en"/>
              <a:t> -- where “it all comes together”.</a:t>
            </a:r>
          </a:p>
          <a:p>
            <a:pPr lvl="0" rtl="0">
              <a:spcBef>
                <a:spcPts val="0"/>
              </a:spcBef>
              <a:buNone/>
            </a:pPr>
            <a:r>
              <a:rPr lang="en"/>
              <a:t>The Bos 311 data were used this semester in the Practicum as the data set upon which to focus skills development, practice of principles, and team building.</a:t>
            </a:r>
          </a:p>
          <a:p>
            <a:pPr lvl="0" rtl="0">
              <a:spcBef>
                <a:spcPts val="0"/>
              </a:spcBef>
              <a:buNone/>
            </a:pPr>
            <a:r>
              <a:rPr lang="en"/>
              <a:t>End product was a comprehensive analysis and corresponding analytics platform, focused on the topic of </a:t>
            </a:r>
            <a:r>
              <a:rPr i="1" lang="en"/>
              <a:t>Quality of Service</a:t>
            </a:r>
            <a:r>
              <a:rPr lang="en"/>
              <a:t>.</a:t>
            </a:r>
          </a:p>
          <a:p>
            <a:pPr lvl="0">
              <a:spcBef>
                <a:spcPts val="0"/>
              </a:spcBef>
              <a:buNone/>
            </a:pPr>
            <a:r>
              <a:t/>
            </a:r>
            <a:endParaRPr/>
          </a:p>
        </p:txBody>
      </p:sp>
      <p:pic>
        <p:nvPicPr>
          <p:cNvPr id="70" name="Shape 70"/>
          <p:cNvPicPr preferRelativeResize="0"/>
          <p:nvPr/>
        </p:nvPicPr>
        <p:blipFill>
          <a:blip r:embed="rId3">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Overview of Presentation</a:t>
            </a:r>
          </a:p>
        </p:txBody>
      </p:sp>
      <p:sp>
        <p:nvSpPr>
          <p:cNvPr id="76" name="Shape 76"/>
          <p:cNvSpPr txBox="1"/>
          <p:nvPr>
            <p:ph idx="1" type="body"/>
          </p:nvPr>
        </p:nvSpPr>
        <p:spPr>
          <a:xfrm>
            <a:off x="311700" y="1152475"/>
            <a:ext cx="8520599" cy="2470799"/>
          </a:xfrm>
          <a:prstGeom prst="rect">
            <a:avLst/>
          </a:prstGeom>
        </p:spPr>
        <p:txBody>
          <a:bodyPr anchorCtr="0" anchor="t" bIns="91425" lIns="91425" rIns="91425" tIns="91425">
            <a:noAutofit/>
          </a:bodyPr>
          <a:lstStyle/>
          <a:p>
            <a:pPr indent="-228600" lvl="0" marL="457200" rtl="0">
              <a:lnSpc>
                <a:spcPct val="150000"/>
              </a:lnSpc>
              <a:spcBef>
                <a:spcPts val="0"/>
              </a:spcBef>
              <a:buAutoNum type="arabicPeriod"/>
            </a:pPr>
            <a:r>
              <a:rPr lang="en"/>
              <a:t>Preliminaries: Data Cleaning and Manipulation</a:t>
            </a:r>
          </a:p>
          <a:p>
            <a:pPr indent="-228600" lvl="0" marL="457200" rtl="0">
              <a:lnSpc>
                <a:spcPct val="150000"/>
              </a:lnSpc>
              <a:spcBef>
                <a:spcPts val="0"/>
              </a:spcBef>
              <a:buAutoNum type="arabicPeriod"/>
            </a:pPr>
            <a:r>
              <a:rPr lang="en"/>
              <a:t>Exploratory Data Analysis of QoS Metrics</a:t>
            </a:r>
          </a:p>
          <a:p>
            <a:pPr indent="-228600" lvl="0" marL="457200" rtl="0">
              <a:lnSpc>
                <a:spcPct val="150000"/>
              </a:lnSpc>
              <a:spcBef>
                <a:spcPts val="0"/>
              </a:spcBef>
              <a:buAutoNum type="arabicPeriod"/>
            </a:pPr>
            <a:r>
              <a:rPr lang="en"/>
              <a:t>Revisiting Efficiency</a:t>
            </a:r>
          </a:p>
          <a:p>
            <a:pPr indent="-228600" lvl="1" marL="914400" rtl="0">
              <a:lnSpc>
                <a:spcPct val="150000"/>
              </a:lnSpc>
              <a:spcBef>
                <a:spcPts val="0"/>
              </a:spcBef>
              <a:buAutoNum type="alphaLcPeriod"/>
            </a:pPr>
            <a:r>
              <a:rPr lang="en"/>
              <a:t>The Role of Target Times</a:t>
            </a:r>
          </a:p>
          <a:p>
            <a:pPr indent="-228600" lvl="1" marL="914400" rtl="0">
              <a:lnSpc>
                <a:spcPct val="150000"/>
              </a:lnSpc>
              <a:spcBef>
                <a:spcPts val="0"/>
              </a:spcBef>
              <a:buAutoNum type="alphaLcPeriod"/>
            </a:pPr>
            <a:r>
              <a:rPr lang="en"/>
              <a:t>Impact of Demographics </a:t>
            </a:r>
          </a:p>
          <a:p>
            <a:pPr indent="-228600" lvl="0" marL="457200" rtl="0">
              <a:lnSpc>
                <a:spcPct val="150000"/>
              </a:lnSpc>
              <a:spcBef>
                <a:spcPts val="0"/>
              </a:spcBef>
              <a:buAutoNum type="arabicPeriod"/>
            </a:pPr>
            <a:r>
              <a:rPr lang="en"/>
              <a:t>Concluding Remarks</a:t>
            </a:r>
          </a:p>
        </p:txBody>
      </p:sp>
      <p:sp>
        <p:nvSpPr>
          <p:cNvPr id="77" name="Shape 77"/>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78" name="Shape 78"/>
          <p:cNvPicPr preferRelativeResize="0"/>
          <p:nvPr/>
        </p:nvPicPr>
        <p:blipFill>
          <a:blip r:embed="rId3">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79" name="Shape 79"/>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480550"/>
            <a:ext cx="8114399" cy="2445899"/>
          </a:xfrm>
          <a:prstGeom prst="rect">
            <a:avLst/>
          </a:prstGeom>
        </p:spPr>
        <p:txBody>
          <a:bodyPr anchorCtr="0" anchor="b" bIns="91425" lIns="91425" rIns="91425" tIns="91425">
            <a:noAutofit/>
          </a:bodyPr>
          <a:lstStyle/>
          <a:p>
            <a:pPr lvl="0">
              <a:spcBef>
                <a:spcPts val="0"/>
              </a:spcBef>
              <a:buNone/>
            </a:pPr>
            <a:r>
              <a:rPr lang="en" sz="6000"/>
              <a:t>Data Cleaning and Manipulation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The 311 Service Request dataset from the City of Boston was downloaded and imported into R.  The following steps were then taken:</a:t>
            </a:r>
          </a:p>
          <a:p>
            <a:pPr indent="-228600" lvl="0" marL="457200" rtl="0">
              <a:lnSpc>
                <a:spcPct val="150000"/>
              </a:lnSpc>
              <a:spcBef>
                <a:spcPts val="0"/>
              </a:spcBef>
              <a:buAutoNum type="arabicPeriod"/>
            </a:pPr>
            <a:r>
              <a:rPr lang="en"/>
              <a:t> Filters / exclusions / removals:</a:t>
            </a:r>
          </a:p>
          <a:p>
            <a:pPr indent="-317500" lvl="0" marL="457200" rtl="0">
              <a:spcBef>
                <a:spcPts val="0"/>
              </a:spcBef>
              <a:buSzPct val="100000"/>
            </a:pPr>
            <a:r>
              <a:rPr lang="en" sz="1400" u="sng"/>
              <a:t>Filter</a:t>
            </a:r>
            <a:r>
              <a:rPr lang="en" sz="1400"/>
              <a:t> data to select only requests from 2014.</a:t>
            </a:r>
          </a:p>
          <a:p>
            <a:pPr indent="-317500" lvl="0" marL="457200" rtl="0">
              <a:spcBef>
                <a:spcPts val="0"/>
              </a:spcBef>
              <a:buSzPct val="100000"/>
            </a:pPr>
            <a:r>
              <a:rPr lang="en" sz="1400" u="sng"/>
              <a:t>Exclude</a:t>
            </a:r>
            <a:r>
              <a:rPr lang="en" sz="1400"/>
              <a:t> requests </a:t>
            </a:r>
          </a:p>
          <a:p>
            <a:pPr indent="-317500" lvl="1" marL="914400" rtl="0">
              <a:spcBef>
                <a:spcPts val="0"/>
              </a:spcBef>
              <a:buSzPct val="100000"/>
            </a:pPr>
            <a:r>
              <a:rPr lang="en" sz="1400"/>
              <a:t>generated by city employees (Source field: City Worker App and Employee Generated)</a:t>
            </a:r>
            <a:r>
              <a:rPr lang="en"/>
              <a:t>; or</a:t>
            </a:r>
          </a:p>
          <a:p>
            <a:pPr indent="-317500" lvl="1" marL="914400" rtl="0">
              <a:spcBef>
                <a:spcPts val="0"/>
              </a:spcBef>
              <a:buSzPct val="100000"/>
            </a:pPr>
            <a:r>
              <a:rPr lang="en" sz="1400"/>
              <a:t>where open date i</a:t>
            </a:r>
            <a:r>
              <a:rPr lang="en"/>
              <a:t>s later than the</a:t>
            </a:r>
            <a:r>
              <a:rPr lang="en" sz="1400"/>
              <a:t> closed date </a:t>
            </a:r>
          </a:p>
          <a:p>
            <a:pPr indent="-317500" lvl="0" marL="457200" rtl="0">
              <a:spcBef>
                <a:spcPts val="0"/>
              </a:spcBef>
              <a:buSzPct val="100000"/>
            </a:pPr>
            <a:r>
              <a:rPr lang="en" sz="1400" u="sng"/>
              <a:t>Remove</a:t>
            </a:r>
            <a:r>
              <a:rPr lang="en" sz="1400"/>
              <a:t> </a:t>
            </a:r>
          </a:p>
          <a:p>
            <a:pPr indent="-317500" lvl="1" marL="914400" rtl="0">
              <a:spcBef>
                <a:spcPts val="0"/>
              </a:spcBef>
              <a:buSzPct val="100000"/>
            </a:pPr>
            <a:r>
              <a:rPr lang="en" sz="1400"/>
              <a:t>incomplete records</a:t>
            </a:r>
            <a:r>
              <a:rPr lang="en"/>
              <a:t>;</a:t>
            </a:r>
          </a:p>
          <a:p>
            <a:pPr indent="-317500" lvl="1" marL="914400" rtl="0">
              <a:spcBef>
                <a:spcPts val="0"/>
              </a:spcBef>
              <a:buSzPct val="100000"/>
            </a:pPr>
            <a:r>
              <a:rPr lang="en" sz="1400"/>
              <a:t>requests with Closure Reasons containing “invalid” or “duplicate”;</a:t>
            </a:r>
          </a:p>
          <a:p>
            <a:pPr indent="-317500" lvl="1" marL="914400" rtl="0">
              <a:spcBef>
                <a:spcPts val="0"/>
              </a:spcBef>
              <a:buSzPct val="100000"/>
            </a:pPr>
            <a:r>
              <a:rPr lang="en" sz="1400"/>
              <a:t>requests that were closed within 15 minutes of opening.</a:t>
            </a:r>
          </a:p>
          <a:p>
            <a:pPr indent="0" lvl="0" marL="0" rtl="0">
              <a:spcBef>
                <a:spcPts val="0"/>
              </a:spcBef>
              <a:buNone/>
            </a:pPr>
            <a:r>
              <a:t/>
            </a:r>
            <a:endParaRPr/>
          </a:p>
          <a:p>
            <a:pPr indent="0" lvl="0" marL="457200" rtl="0">
              <a:spcBef>
                <a:spcPts val="0"/>
              </a:spcBef>
              <a:buNone/>
            </a:pPr>
            <a:r>
              <a:t/>
            </a:r>
            <a:endParaRPr/>
          </a:p>
        </p:txBody>
      </p:sp>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Data Cleaning </a:t>
            </a:r>
          </a:p>
        </p:txBody>
      </p:sp>
      <p:sp>
        <p:nvSpPr>
          <p:cNvPr id="91" name="Shape 91"/>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92" name="Shape 92"/>
          <p:cNvPicPr preferRelativeResize="0"/>
          <p:nvPr/>
        </p:nvPicPr>
        <p:blipFill>
          <a:blip r:embed="rId3">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93" name="Shape 93"/>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Data Manipulation</a:t>
            </a:r>
          </a:p>
        </p:txBody>
      </p:sp>
      <p:sp>
        <p:nvSpPr>
          <p:cNvPr id="99" name="Shape 9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2. Four key quality-related metrics were defined:</a:t>
            </a:r>
          </a:p>
          <a:p>
            <a:pPr indent="-317500" lvl="0" marL="457200" rtl="0">
              <a:lnSpc>
                <a:spcPct val="150000"/>
              </a:lnSpc>
              <a:spcBef>
                <a:spcPts val="0"/>
              </a:spcBef>
              <a:buSzPct val="100000"/>
            </a:pPr>
            <a:r>
              <a:rPr b="1" lang="en" sz="1400"/>
              <a:t>Request Volume</a:t>
            </a:r>
            <a:r>
              <a:rPr lang="en" sz="1400"/>
              <a:t> [count] = total number of requests</a:t>
            </a:r>
          </a:p>
          <a:p>
            <a:pPr indent="-317500" lvl="0" marL="457200" rtl="0">
              <a:lnSpc>
                <a:spcPct val="150000"/>
              </a:lnSpc>
              <a:spcBef>
                <a:spcPts val="0"/>
              </a:spcBef>
              <a:buSzPct val="100000"/>
            </a:pPr>
            <a:r>
              <a:rPr b="1" lang="en" sz="1400"/>
              <a:t>Duration</a:t>
            </a:r>
            <a:r>
              <a:rPr lang="en" sz="1400"/>
              <a:t> [hours] = (Closed Time) - (Open Time)</a:t>
            </a:r>
          </a:p>
          <a:p>
            <a:pPr indent="-317500" lvl="0" marL="457200" rtl="0">
              <a:lnSpc>
                <a:spcPct val="150000"/>
              </a:lnSpc>
              <a:spcBef>
                <a:spcPts val="0"/>
              </a:spcBef>
              <a:buSzPct val="100000"/>
            </a:pPr>
            <a:r>
              <a:rPr b="1" lang="en" sz="1400"/>
              <a:t>On-Time Rate</a:t>
            </a:r>
            <a:r>
              <a:rPr lang="en" sz="1400"/>
              <a:t> [ratio] = (Number of On -Time Requests) / (Total Number of Requests)</a:t>
            </a:r>
          </a:p>
          <a:p>
            <a:pPr indent="-317500" lvl="0" marL="457200" rtl="0">
              <a:lnSpc>
                <a:spcPct val="150000"/>
              </a:lnSpc>
              <a:spcBef>
                <a:spcPts val="0"/>
              </a:spcBef>
              <a:buSzPct val="100000"/>
            </a:pPr>
            <a:r>
              <a:rPr b="1" lang="en" sz="1400"/>
              <a:t>Efficiency</a:t>
            </a:r>
            <a:r>
              <a:rPr lang="en" sz="1400"/>
              <a:t> [ratio] = (Target Time - Open Time) / (Closed Time - Open Time)</a:t>
            </a:r>
          </a:p>
          <a:p>
            <a:pPr lvl="0" rtl="0">
              <a:spcBef>
                <a:spcPts val="0"/>
              </a:spcBef>
              <a:buNone/>
            </a:pPr>
            <a:r>
              <a:rPr i="1" lang="en" sz="1400"/>
              <a:t>Note: Metric summaries typically used the median because of its resistance to outliers &amp; heavy tails</a:t>
            </a:r>
            <a:r>
              <a:rPr lang="en" sz="1400"/>
              <a:t>.</a:t>
            </a:r>
          </a:p>
          <a:p>
            <a:pPr lvl="0" rtl="0">
              <a:spcBef>
                <a:spcPts val="0"/>
              </a:spcBef>
              <a:buNone/>
            </a:pPr>
            <a:r>
              <a:rPr lang="en"/>
              <a:t>3.  Aggregation: Data were, for some analyses, regrouped by department and neighborhood.</a:t>
            </a:r>
          </a:p>
          <a:p>
            <a:pPr lvl="0">
              <a:spcBef>
                <a:spcPts val="0"/>
              </a:spcBef>
              <a:buNone/>
            </a:pPr>
            <a:r>
              <a:t/>
            </a:r>
            <a:endParaRPr sz="1400"/>
          </a:p>
        </p:txBody>
      </p:sp>
      <p:sp>
        <p:nvSpPr>
          <p:cNvPr id="100" name="Shape 100"/>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01" name="Shape 101"/>
          <p:cNvPicPr preferRelativeResize="0"/>
          <p:nvPr/>
        </p:nvPicPr>
        <p:blipFill>
          <a:blip r:embed="rId3">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02" name="Shape 102"/>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190025" y="445025"/>
            <a:ext cx="8642400" cy="572699"/>
          </a:xfrm>
          <a:prstGeom prst="rect">
            <a:avLst/>
          </a:prstGeom>
        </p:spPr>
        <p:txBody>
          <a:bodyPr anchorCtr="0" anchor="t" bIns="91425" lIns="91425" rIns="91425" tIns="91425">
            <a:noAutofit/>
          </a:bodyPr>
          <a:lstStyle/>
          <a:p>
            <a:pPr lvl="0">
              <a:spcBef>
                <a:spcPts val="0"/>
              </a:spcBef>
              <a:buNone/>
            </a:pPr>
            <a:r>
              <a:rPr lang="en"/>
              <a:t>Additional Data Sources: Demographics</a:t>
            </a:r>
          </a:p>
        </p:txBody>
      </p:sp>
      <p:sp>
        <p:nvSpPr>
          <p:cNvPr id="108" name="Shape 10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en" sz="1400"/>
              <a:t>Data from the 2010 Census (Census Tract Level):</a:t>
            </a:r>
          </a:p>
          <a:p>
            <a:pPr indent="-317500" lvl="0" marL="457200" rtl="0">
              <a:spcBef>
                <a:spcPts val="0"/>
              </a:spcBef>
              <a:buSzPct val="100000"/>
            </a:pPr>
            <a:r>
              <a:rPr lang="en" sz="1400"/>
              <a:t> Total Population</a:t>
            </a:r>
          </a:p>
          <a:p>
            <a:pPr indent="-317500" lvl="0" marL="914400" rtl="0">
              <a:spcBef>
                <a:spcPts val="0"/>
              </a:spcBef>
              <a:buSzPct val="100000"/>
              <a:buChar char="➢"/>
            </a:pPr>
            <a:r>
              <a:rPr lang="en" sz="1400"/>
              <a:t>Total White Population, Total Black Population, Total Asian Population, Total Hispanic Population, Total Male Population, Total Female Population, Total Population over 18</a:t>
            </a:r>
          </a:p>
          <a:p>
            <a:pPr indent="-317500" lvl="0" marL="914400" rtl="0">
              <a:spcBef>
                <a:spcPts val="0"/>
              </a:spcBef>
              <a:buSzPct val="100000"/>
              <a:buChar char="➢"/>
            </a:pPr>
            <a:r>
              <a:rPr lang="en" sz="1400"/>
              <a:t>All of these were turned into percentages of the total population</a:t>
            </a:r>
          </a:p>
          <a:p>
            <a:pPr indent="-317500" lvl="0" marL="457200" rtl="0">
              <a:spcBef>
                <a:spcPts val="0"/>
              </a:spcBef>
              <a:buSzPct val="100000"/>
              <a:buChar char="●"/>
            </a:pPr>
            <a:r>
              <a:rPr lang="en" sz="1400"/>
              <a:t>Area (Square Miles)</a:t>
            </a:r>
          </a:p>
          <a:p>
            <a:pPr indent="-317500" lvl="0" marL="914400" rtl="0">
              <a:spcBef>
                <a:spcPts val="0"/>
              </a:spcBef>
              <a:buSzPct val="100000"/>
              <a:buChar char="➢"/>
            </a:pPr>
            <a:r>
              <a:rPr lang="en" sz="1400"/>
              <a:t>Dividing total population by area led to population density</a:t>
            </a:r>
          </a:p>
          <a:p>
            <a:pPr indent="-317500" lvl="0" marL="457200" rtl="0">
              <a:spcBef>
                <a:spcPts val="0"/>
              </a:spcBef>
              <a:buSzPct val="100000"/>
            </a:pPr>
            <a:r>
              <a:rPr lang="en" sz="1400"/>
              <a:t>Median Age</a:t>
            </a:r>
          </a:p>
          <a:p>
            <a:pPr lvl="0" rtl="0">
              <a:spcBef>
                <a:spcPts val="0"/>
              </a:spcBef>
              <a:buNone/>
            </a:pPr>
            <a:r>
              <a:rPr b="1" lang="en" sz="1400"/>
              <a:t>Data from 2013 American Community Survey (Also Census Tract Level)</a:t>
            </a:r>
          </a:p>
          <a:p>
            <a:pPr indent="-317500" lvl="0" marL="457200" rtl="0">
              <a:spcBef>
                <a:spcPts val="0"/>
              </a:spcBef>
              <a:buSzPct val="100000"/>
            </a:pPr>
            <a:r>
              <a:rPr lang="en" sz="1400"/>
              <a:t>Median Income</a:t>
            </a:r>
          </a:p>
          <a:p>
            <a:pPr lvl="0">
              <a:spcBef>
                <a:spcPts val="0"/>
              </a:spcBef>
              <a:buNone/>
            </a:pPr>
            <a:r>
              <a:t/>
            </a:r>
            <a:endParaRPr sz="1400"/>
          </a:p>
        </p:txBody>
      </p:sp>
      <p:sp>
        <p:nvSpPr>
          <p:cNvPr id="109" name="Shape 109"/>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11" name="Shape 111"/>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2480550"/>
            <a:ext cx="8114399" cy="2445899"/>
          </a:xfrm>
          <a:prstGeom prst="rect">
            <a:avLst/>
          </a:prstGeom>
        </p:spPr>
        <p:txBody>
          <a:bodyPr anchorCtr="0" anchor="b" bIns="91425" lIns="91425" rIns="91425" tIns="91425">
            <a:noAutofit/>
          </a:bodyPr>
          <a:lstStyle/>
          <a:p>
            <a:pPr lvl="0">
              <a:spcBef>
                <a:spcPts val="0"/>
              </a:spcBef>
              <a:buNone/>
            </a:pPr>
            <a:r>
              <a:rPr lang="en"/>
              <a:t>Exploratory Data Analysis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68825"/>
            <a:ext cx="8520599" cy="572699"/>
          </a:xfrm>
          <a:prstGeom prst="rect">
            <a:avLst/>
          </a:prstGeom>
        </p:spPr>
        <p:txBody>
          <a:bodyPr anchorCtr="0" anchor="t" bIns="91425" lIns="91425" rIns="91425" tIns="91425">
            <a:noAutofit/>
          </a:bodyPr>
          <a:lstStyle/>
          <a:p>
            <a:pPr lvl="0" rtl="0">
              <a:spcBef>
                <a:spcPts val="0"/>
              </a:spcBef>
              <a:buNone/>
            </a:pPr>
            <a:r>
              <a:rPr lang="en"/>
              <a:t>Exploration Using Shiny</a:t>
            </a:r>
          </a:p>
          <a:p>
            <a:pPr lvl="0" rtl="0">
              <a:spcBef>
                <a:spcPts val="0"/>
              </a:spcBef>
              <a:buNone/>
            </a:pPr>
            <a:r>
              <a:t/>
            </a:r>
            <a:endParaRPr/>
          </a:p>
        </p:txBody>
      </p:sp>
      <p:sp>
        <p:nvSpPr>
          <p:cNvPr id="122" name="Shape 122"/>
          <p:cNvSpPr txBox="1"/>
          <p:nvPr>
            <p:ph idx="1" type="body"/>
          </p:nvPr>
        </p:nvSpPr>
        <p:spPr>
          <a:xfrm>
            <a:off x="311700" y="979425"/>
            <a:ext cx="8520599" cy="3449699"/>
          </a:xfrm>
          <a:prstGeom prst="rect">
            <a:avLst/>
          </a:prstGeom>
        </p:spPr>
        <p:txBody>
          <a:bodyPr anchorCtr="0" anchor="t" bIns="91425" lIns="91425" rIns="91425" tIns="91425">
            <a:noAutofit/>
          </a:bodyPr>
          <a:lstStyle/>
          <a:p>
            <a:pPr lvl="0" rtl="0">
              <a:lnSpc>
                <a:spcPct val="100000"/>
              </a:lnSpc>
              <a:spcBef>
                <a:spcPts val="0"/>
              </a:spcBef>
              <a:buNone/>
            </a:pPr>
            <a:r>
              <a:rPr lang="en"/>
              <a:t>We conducted a variety of exploratory data analyses of the Bos311 data.</a:t>
            </a:r>
          </a:p>
          <a:p>
            <a:pPr lvl="0" rtl="0">
              <a:lnSpc>
                <a:spcPct val="100000"/>
              </a:lnSpc>
              <a:spcBef>
                <a:spcPts val="0"/>
              </a:spcBef>
              <a:buNone/>
            </a:pPr>
            <a:r>
              <a:rPr lang="en"/>
              <a:t>In order to facilitate </a:t>
            </a:r>
            <a:r>
              <a:rPr i="1" lang="en"/>
              <a:t>exploration</a:t>
            </a:r>
            <a:r>
              <a:rPr lang="en"/>
              <a:t>, </a:t>
            </a:r>
            <a:r>
              <a:rPr i="1" lang="en"/>
              <a:t>communication</a:t>
            </a:r>
            <a:r>
              <a:rPr lang="en"/>
              <a:t> and </a:t>
            </a:r>
            <a:r>
              <a:rPr i="1" lang="en"/>
              <a:t>sharing</a:t>
            </a:r>
            <a:r>
              <a:rPr lang="en"/>
              <a:t> of our results, we incorporated final versions of select analyses into an </a:t>
            </a:r>
            <a:r>
              <a:rPr i="1" lang="en"/>
              <a:t>interactive Shiny Application in R</a:t>
            </a:r>
            <a:r>
              <a:rPr lang="en"/>
              <a:t>.</a:t>
            </a:r>
          </a:p>
          <a:p>
            <a:pPr lvl="0" rtl="0">
              <a:lnSpc>
                <a:spcPct val="100000"/>
              </a:lnSpc>
              <a:spcBef>
                <a:spcPts val="0"/>
              </a:spcBef>
              <a:buNone/>
            </a:pPr>
            <a:r>
              <a:rPr lang="en"/>
              <a:t>Focus on 3 Visualizations</a:t>
            </a:r>
          </a:p>
          <a:p>
            <a:pPr indent="-228600" lvl="0" marL="457200" rtl="0">
              <a:lnSpc>
                <a:spcPct val="100000"/>
              </a:lnSpc>
              <a:spcBef>
                <a:spcPts val="0"/>
              </a:spcBef>
              <a:buAutoNum type="arabicPeriod"/>
            </a:pPr>
            <a:r>
              <a:rPr lang="en"/>
              <a:t>Scatter Plots</a:t>
            </a:r>
          </a:p>
          <a:p>
            <a:pPr indent="-228600" lvl="0" marL="457200" rtl="0">
              <a:lnSpc>
                <a:spcPct val="100000"/>
              </a:lnSpc>
              <a:spcBef>
                <a:spcPts val="0"/>
              </a:spcBef>
              <a:buAutoNum type="arabicPeriod"/>
            </a:pPr>
            <a:r>
              <a:rPr lang="en"/>
              <a:t>Bubble Charts</a:t>
            </a:r>
          </a:p>
          <a:p>
            <a:pPr indent="-228600" lvl="0" marL="457200" rtl="0">
              <a:lnSpc>
                <a:spcPct val="100000"/>
              </a:lnSpc>
              <a:spcBef>
                <a:spcPts val="0"/>
              </a:spcBef>
              <a:buAutoNum type="arabicPeriod"/>
            </a:pPr>
            <a:r>
              <a:rPr lang="en"/>
              <a:t>Maps</a:t>
            </a:r>
          </a:p>
          <a:p>
            <a:pPr lvl="0" rtl="0">
              <a:lnSpc>
                <a:spcPct val="100000"/>
              </a:lnSpc>
              <a:spcBef>
                <a:spcPts val="0"/>
              </a:spcBef>
              <a:buNone/>
            </a:pPr>
            <a:r>
              <a:rPr lang="en" u="sng">
                <a:solidFill>
                  <a:schemeClr val="hlink"/>
                </a:solidFill>
                <a:hlinkClick r:id="rId3"/>
              </a:rPr>
              <a:t>Link to Shiny Application</a:t>
            </a:r>
          </a:p>
          <a:p>
            <a:pPr lvl="0" rtl="0">
              <a:lnSpc>
                <a:spcPct val="100000"/>
              </a:lnSpc>
              <a:spcBef>
                <a:spcPts val="0"/>
              </a:spcBef>
              <a:buNone/>
            </a:pPr>
            <a:r>
              <a:t/>
            </a:r>
            <a:endParaRPr b="1"/>
          </a:p>
        </p:txBody>
      </p:sp>
      <p:sp>
        <p:nvSpPr>
          <p:cNvPr id="123" name="Shape 123"/>
          <p:cNvSpPr/>
          <p:nvPr/>
        </p:nvSpPr>
        <p:spPr>
          <a:xfrm>
            <a:off x="0" y="4607925"/>
            <a:ext cx="9157200" cy="535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pic>
        <p:nvPicPr>
          <p:cNvPr id="124" name="Shape 124"/>
          <p:cNvPicPr preferRelativeResize="0"/>
          <p:nvPr/>
        </p:nvPicPr>
        <p:blipFill>
          <a:blip r:embed="rId4">
            <a:alphaModFix/>
          </a:blip>
          <a:stretch>
            <a:fillRect/>
          </a:stretch>
        </p:blipFill>
        <p:spPr>
          <a:xfrm>
            <a:off x="6490850" y="4684123"/>
            <a:ext cx="2594124" cy="399724"/>
          </a:xfrm>
          <a:prstGeom prst="rect">
            <a:avLst/>
          </a:prstGeom>
          <a:noFill/>
          <a:ln cap="flat" cmpd="sng" w="19050">
            <a:solidFill>
              <a:srgbClr val="CC0000"/>
            </a:solidFill>
            <a:prstDash val="solid"/>
            <a:round/>
            <a:headEnd len="med" w="med" type="none"/>
            <a:tailEnd len="med" w="med" type="none"/>
          </a:ln>
        </p:spPr>
      </p:pic>
      <p:cxnSp>
        <p:nvCxnSpPr>
          <p:cNvPr id="125" name="Shape 125"/>
          <p:cNvCxnSpPr/>
          <p:nvPr/>
        </p:nvCxnSpPr>
        <p:spPr>
          <a:xfrm>
            <a:off x="6550" y="4619325"/>
            <a:ext cx="9147000" cy="6599"/>
          </a:xfrm>
          <a:prstGeom prst="straightConnector1">
            <a:avLst/>
          </a:prstGeom>
          <a:noFill/>
          <a:ln cap="flat" cmpd="sng" w="28575">
            <a:solidFill>
              <a:srgbClr val="000000"/>
            </a:solidFill>
            <a:prstDash val="solid"/>
            <a:round/>
            <a:headEnd len="lg" w="lg" type="none"/>
            <a:tailEnd len="lg" w="lg" type="none"/>
          </a:ln>
        </p:spPr>
      </p:cxn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