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93" r:id="rId2"/>
    <p:sldId id="394" r:id="rId3"/>
    <p:sldId id="402" r:id="rId4"/>
    <p:sldId id="403" r:id="rId5"/>
    <p:sldId id="405" r:id="rId6"/>
    <p:sldId id="406" r:id="rId7"/>
    <p:sldId id="407" r:id="rId8"/>
    <p:sldId id="408" r:id="rId9"/>
    <p:sldId id="411" r:id="rId10"/>
    <p:sldId id="413" r:id="rId11"/>
    <p:sldId id="414" r:id="rId12"/>
    <p:sldId id="418" r:id="rId13"/>
    <p:sldId id="421" r:id="rId14"/>
    <p:sldId id="424" r:id="rId15"/>
    <p:sldId id="425" r:id="rId16"/>
    <p:sldId id="434" r:id="rId17"/>
    <p:sldId id="426" r:id="rId18"/>
    <p:sldId id="427" r:id="rId19"/>
    <p:sldId id="428" r:id="rId20"/>
    <p:sldId id="429" r:id="rId21"/>
    <p:sldId id="430" r:id="rId22"/>
    <p:sldId id="433" r:id="rId23"/>
    <p:sldId id="37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0043C8"/>
    <a:srgbClr val="002A7E"/>
    <a:srgbClr val="008BBC"/>
    <a:srgbClr val="FFFF66"/>
    <a:srgbClr val="11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1" autoAdjust="0"/>
    <p:restoredTop sz="82136" autoAdjust="0"/>
  </p:normalViewPr>
  <p:slideViewPr>
    <p:cSldViewPr snapToGrid="0" snapToObjects="1">
      <p:cViewPr>
        <p:scale>
          <a:sx n="70" d="100"/>
          <a:sy n="70" d="100"/>
        </p:scale>
        <p:origin x="-12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1D4B-7653-C14D-941F-424F07F92748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4C52-5AB3-F545-A117-779A6EFEB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0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367D-32D5-1645-9130-A35F69AFA314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E70D9-D696-EC4D-BCC7-471FDAE0B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79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57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07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09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8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20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8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0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0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E70D9-D696-EC4D-BCC7-471FDAE0B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033D-B5F3-9746-8D25-6DE03521A0F6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580A-C695-C14A-8584-6575EA1FB566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DD31-8D2B-8B47-B031-ACC3E86DDB26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15-31AD-714F-83DD-A6B182D43666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21BD-5802-DB4A-8BA8-386C29FA0B2E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0E5-BDBA-6347-A102-67D20FC6C5EC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3013-4EF5-7B47-8F5E-DDC19B90B294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4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58AB-4C5E-F54F-8705-B8B1C8EEA800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09F-3CA1-0346-B137-BD437DAFA730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2B24-178A-4A4D-A1BA-ED9CF865ACB9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0E77-8EA7-454D-8623-322D54EB532B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D36D-81C1-F740-88C7-1E694CC3F46F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016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0323-D599-124E-AC2E-B402BC4796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0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62807"/>
            <a:ext cx="9144000" cy="1683868"/>
          </a:xfrm>
        </p:spPr>
        <p:txBody>
          <a:bodyPr>
            <a:noAutofit/>
          </a:bodyPr>
          <a:lstStyle/>
          <a:p>
            <a:r>
              <a:rPr lang="en-US" sz="3250" b="1" dirty="0" smtClean="0">
                <a:solidFill>
                  <a:srgbClr val="008BBC"/>
                </a:solidFill>
              </a:rPr>
              <a:t>Static </a:t>
            </a:r>
            <a:r>
              <a:rPr lang="en-US" sz="3250" b="1" dirty="0">
                <a:solidFill>
                  <a:srgbClr val="008BBC"/>
                </a:solidFill>
              </a:rPr>
              <a:t>Detection </a:t>
            </a:r>
            <a:r>
              <a:rPr lang="en-US" sz="3250" b="1" dirty="0"/>
              <a:t>of </a:t>
            </a:r>
            <a:r>
              <a:rPr lang="en-US" sz="3250" b="1" dirty="0">
                <a:solidFill>
                  <a:srgbClr val="FF0000"/>
                </a:solidFill>
              </a:rPr>
              <a:t>Packet Injection Vulnerabilities</a:t>
            </a:r>
            <a:r>
              <a:rPr lang="en-US" sz="3250" b="1" dirty="0"/>
              <a:t> </a:t>
            </a:r>
            <a:r>
              <a:rPr lang="en-US" sz="3000" b="1" dirty="0" smtClean="0"/>
              <a:t>--- A </a:t>
            </a:r>
            <a:r>
              <a:rPr lang="en-US" sz="3000" b="1" dirty="0"/>
              <a:t>Case for </a:t>
            </a:r>
            <a:r>
              <a:rPr lang="en-US" sz="3000" b="1" dirty="0" smtClean="0"/>
              <a:t>Identifying</a:t>
            </a:r>
            <a:r>
              <a:rPr lang="en-US" sz="3000" b="1" dirty="0"/>
              <a:t> </a:t>
            </a:r>
            <a:r>
              <a:rPr lang="en-US" sz="3000" b="1" i="1" dirty="0" smtClean="0">
                <a:solidFill>
                  <a:srgbClr val="0043C8"/>
                </a:solidFill>
              </a:rPr>
              <a:t>Attacker-controlled</a:t>
            </a:r>
            <a:br>
              <a:rPr lang="en-US" sz="3000" b="1" i="1" dirty="0" smtClean="0">
                <a:solidFill>
                  <a:srgbClr val="0043C8"/>
                </a:solidFill>
              </a:rPr>
            </a:br>
            <a:r>
              <a:rPr lang="en-US" sz="3000" b="1" i="1" dirty="0" smtClean="0">
                <a:solidFill>
                  <a:srgbClr val="0043C8"/>
                </a:solidFill>
              </a:rPr>
              <a:t>Implicit </a:t>
            </a:r>
            <a:r>
              <a:rPr lang="en-US" sz="3000" b="1" i="1" dirty="0">
                <a:solidFill>
                  <a:srgbClr val="0043C8"/>
                </a:solidFill>
              </a:rPr>
              <a:t>Information Leaks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60794"/>
            <a:ext cx="9144000" cy="973811"/>
          </a:xfrm>
        </p:spPr>
        <p:txBody>
          <a:bodyPr>
            <a:normAutofit/>
          </a:bodyPr>
          <a:lstStyle/>
          <a:p>
            <a:r>
              <a:rPr lang="en-US" sz="235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Qi Alfred Chen</a:t>
            </a:r>
            <a:r>
              <a:rPr lang="en-US" sz="23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3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Zhiyun</a:t>
            </a:r>
            <a:r>
              <a:rPr lang="en-US" sz="2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Qian†, </a:t>
            </a:r>
            <a:r>
              <a:rPr lang="en-US" sz="23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Yunhan</a:t>
            </a:r>
            <a:r>
              <a:rPr lang="en-US" sz="2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Jack </a:t>
            </a:r>
            <a:r>
              <a:rPr lang="en-US" sz="23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Jia</a:t>
            </a:r>
            <a:r>
              <a:rPr lang="en-US" sz="2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3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Yuru</a:t>
            </a:r>
            <a:r>
              <a:rPr lang="en-US" sz="2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Shao, </a:t>
            </a:r>
            <a:r>
              <a:rPr lang="en-US" sz="23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r>
              <a:rPr lang="en-US" sz="2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Morley Mao</a:t>
            </a:r>
            <a:endParaRPr lang="en-US" sz="23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Michigan</a:t>
            </a:r>
            <a:r>
              <a:rPr lang="en-US" altLang="zh-CN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†</a:t>
            </a:r>
            <a:r>
              <a:rPr lang="en-US" altLang="zh-CN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California - Riverside</a:t>
            </a:r>
            <a:endParaRPr lang="en-US" sz="22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logo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02" y="5462820"/>
            <a:ext cx="3825447" cy="78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43" y="5462820"/>
            <a:ext cx="3148406" cy="7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9"/>
    </mc:Choice>
    <mc:Fallback xmlns="">
      <p:transition spd="slow" advTm="343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204" y="4307053"/>
            <a:ext cx="1017109" cy="90777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77" y="4239126"/>
            <a:ext cx="1055297" cy="955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illustrative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37548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If </a:t>
            </a:r>
            <a:r>
              <a:rPr lang="en-US" altLang="zh-CN" b="1" dirty="0" smtClean="0"/>
              <a:t>all accept paths </a:t>
            </a:r>
            <a:r>
              <a:rPr lang="en-US" altLang="zh-CN" dirty="0" smtClean="0"/>
              <a:t>have </a:t>
            </a:r>
            <a:r>
              <a:rPr lang="en-US" altLang="zh-CN" b="1" dirty="0" smtClean="0">
                <a:solidFill>
                  <a:srgbClr val="FF0000"/>
                </a:solidFill>
              </a:rPr>
              <a:t>strong checks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Usually protected by </a:t>
            </a:r>
            <a:r>
              <a:rPr lang="en-US" altLang="zh-CN" b="1" i="1" dirty="0" smtClean="0">
                <a:solidFill>
                  <a:srgbClr val="0043C8"/>
                </a:solidFill>
              </a:rPr>
              <a:t>protocol states </a:t>
            </a:r>
            <a:r>
              <a:rPr lang="en-US" altLang="zh-CN" dirty="0" smtClean="0"/>
              <a:t>that are </a:t>
            </a:r>
            <a:r>
              <a:rPr lang="en-US" altLang="zh-CN" b="1" dirty="0" smtClean="0"/>
              <a:t>hard to guess</a:t>
            </a:r>
          </a:p>
          <a:p>
            <a:r>
              <a:rPr lang="en-US" altLang="zh-CN" dirty="0" smtClean="0"/>
              <a:t>A further question: will the </a:t>
            </a:r>
            <a:r>
              <a:rPr lang="en-US" altLang="zh-CN" b="1" dirty="0" smtClean="0">
                <a:solidFill>
                  <a:srgbClr val="0043C8"/>
                </a:solidFill>
              </a:rPr>
              <a:t>protocol state </a:t>
            </a:r>
            <a:r>
              <a:rPr lang="en-US" altLang="zh-CN" dirty="0" smtClean="0"/>
              <a:t>be </a:t>
            </a:r>
            <a:r>
              <a:rPr lang="en-US" altLang="zh-CN" b="1" dirty="0" smtClean="0">
                <a:solidFill>
                  <a:srgbClr val="FF0000"/>
                </a:solidFill>
              </a:rPr>
              <a:t>leaked to attacker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b="1" i="1" dirty="0" smtClean="0"/>
              <a:t>All recent TCP packet injection vulnerabilities exploit this!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2" y="4434219"/>
            <a:ext cx="1455820" cy="13184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4986" y="2271867"/>
            <a:ext cx="3011717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pkt.seq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&gt;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43C8"/>
                </a:solidFill>
              </a:rPr>
              <a:t>rcv_nxt</a:t>
            </a:r>
            <a:r>
              <a:rPr lang="en-US" altLang="zh-CN" sz="2000" b="1" dirty="0" smtClean="0"/>
              <a:t>)?</a:t>
            </a:r>
            <a:endParaRPr lang="zh-CN" altLang="en-US" b="1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356885" y="1749972"/>
            <a:ext cx="0" cy="521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22485" y="2671977"/>
            <a:ext cx="575468" cy="461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70235" y="3144407"/>
            <a:ext cx="2349070" cy="12003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400" i="1" dirty="0" smtClean="0">
                <a:latin typeface="+mn-lt"/>
              </a:rPr>
              <a:t>Trigger </a:t>
            </a:r>
            <a:r>
              <a:rPr lang="en-US" altLang="zh-CN" sz="2400" b="1" i="1" dirty="0" smtClean="0">
                <a:latin typeface="+mn-lt"/>
              </a:rPr>
              <a:t>public event</a:t>
            </a:r>
            <a:r>
              <a:rPr lang="en-US" altLang="zh-CN" sz="2400" i="1" dirty="0" smtClean="0">
                <a:latin typeface="+mn-lt"/>
              </a:rPr>
              <a:t>, e.g., a </a:t>
            </a:r>
            <a:r>
              <a:rPr lang="en-US" altLang="zh-CN" sz="2400" b="1" i="1" dirty="0" smtClean="0">
                <a:solidFill>
                  <a:srgbClr val="0043C8"/>
                </a:solidFill>
                <a:latin typeface="+mn-lt"/>
              </a:rPr>
              <a:t>storage channel</a:t>
            </a:r>
            <a:endParaRPr lang="zh-CN" altLang="en-US" sz="2400" b="1" i="1" dirty="0">
              <a:solidFill>
                <a:srgbClr val="0043C8"/>
              </a:solidFill>
              <a:latin typeface="+mn-lt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973253" y="2671977"/>
            <a:ext cx="0" cy="1789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31389" y="5173039"/>
            <a:ext cx="1765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Collaborative attacker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13477" y="2717951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43C8"/>
                </a:solidFill>
              </a:rPr>
              <a:t>Y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75308" y="3423563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43C8"/>
                </a:solidFill>
              </a:rPr>
              <a:t>N</a:t>
            </a:r>
            <a:endParaRPr lang="zh-CN" altLang="en-US" dirty="0"/>
          </a:p>
        </p:txBody>
      </p:sp>
      <p:sp>
        <p:nvSpPr>
          <p:cNvPr id="25" name="任意多边形 24"/>
          <p:cNvSpPr/>
          <p:nvPr/>
        </p:nvSpPr>
        <p:spPr>
          <a:xfrm rot="530111">
            <a:off x="1515161" y="5732835"/>
            <a:ext cx="2091485" cy="412750"/>
          </a:xfrm>
          <a:custGeom>
            <a:avLst/>
            <a:gdLst>
              <a:gd name="connsiteX0" fmla="*/ 2443655 w 2443655"/>
              <a:gd name="connsiteY0" fmla="*/ 0 h 552827"/>
              <a:gd name="connsiteX1" fmla="*/ 1245476 w 2443655"/>
              <a:gd name="connsiteY1" fmla="*/ 551793 h 552827"/>
              <a:gd name="connsiteX2" fmla="*/ 0 w 2443655"/>
              <a:gd name="connsiteY2" fmla="*/ 110359 h 5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655" h="552827">
                <a:moveTo>
                  <a:pt x="2443655" y="0"/>
                </a:moveTo>
                <a:cubicBezTo>
                  <a:pt x="2048203" y="266700"/>
                  <a:pt x="1652752" y="533400"/>
                  <a:pt x="1245476" y="551793"/>
                </a:cubicBezTo>
                <a:cubicBezTo>
                  <a:pt x="838200" y="570186"/>
                  <a:pt x="419100" y="340272"/>
                  <a:pt x="0" y="110359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23830" y="6125517"/>
            <a:ext cx="255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 smtClean="0">
                <a:solidFill>
                  <a:srgbClr val="FF0000"/>
                </a:solidFill>
              </a:rPr>
              <a:t>Bigger? Smaller?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965" y="2935112"/>
            <a:ext cx="122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 smtClean="0">
                <a:solidFill>
                  <a:srgbClr val="FF0000"/>
                </a:solidFill>
              </a:rPr>
              <a:t>Binary search</a:t>
            </a:r>
          </a:p>
          <a:p>
            <a:pPr algn="ctr"/>
            <a:r>
              <a:rPr lang="en-US" altLang="zh-CN" sz="2400" b="1" dirty="0" err="1">
                <a:solidFill>
                  <a:srgbClr val="0043C8"/>
                </a:solidFill>
              </a:rPr>
              <a:t>rcv_nxt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50883" y="2758966"/>
            <a:ext cx="457207" cy="1702675"/>
          </a:xfrm>
          <a:custGeom>
            <a:avLst/>
            <a:gdLst>
              <a:gd name="connsiteX0" fmla="*/ 0 w 504496"/>
              <a:gd name="connsiteY0" fmla="*/ 1923393 h 1923393"/>
              <a:gd name="connsiteX1" fmla="*/ 299545 w 504496"/>
              <a:gd name="connsiteY1" fmla="*/ 1198179 h 1923393"/>
              <a:gd name="connsiteX2" fmla="*/ 126124 w 504496"/>
              <a:gd name="connsiteY2" fmla="*/ 472965 h 1923393"/>
              <a:gd name="connsiteX3" fmla="*/ 504496 w 504496"/>
              <a:gd name="connsiteY3" fmla="*/ 0 h 192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96" h="1923393">
                <a:moveTo>
                  <a:pt x="0" y="1923393"/>
                </a:moveTo>
                <a:cubicBezTo>
                  <a:pt x="139262" y="1681655"/>
                  <a:pt x="278524" y="1439917"/>
                  <a:pt x="299545" y="1198179"/>
                </a:cubicBezTo>
                <a:cubicBezTo>
                  <a:pt x="320566" y="956441"/>
                  <a:pt x="91966" y="672661"/>
                  <a:pt x="126124" y="472965"/>
                </a:cubicBezTo>
                <a:cubicBezTo>
                  <a:pt x="160283" y="273268"/>
                  <a:pt x="332389" y="136634"/>
                  <a:pt x="504496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76802" y="5449664"/>
            <a:ext cx="2852797" cy="830997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400" b="1" i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rack TCP sequence number under 1 sec!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527"/>
    </mc:Choice>
    <mc:Fallback xmlns="">
      <p:transition spd="slow" advTm="93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00023 L -0.11563 -7.67808E-7 " pathEditMode="relative" rAng="0" ptsTypes="AA">
                                      <p:cBhvr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1" grpId="0"/>
      <p:bldP spid="24" grpId="0"/>
      <p:bldP spid="35" grpId="0"/>
      <p:bldP spid="25" grpId="0" animBg="1"/>
      <p:bldP spid="36" grpId="0"/>
      <p:bldP spid="38" grpId="0"/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 smtClean="0"/>
              <a:t>A new class of implicit information leaks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600201"/>
            <a:ext cx="4114800" cy="317651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A </a:t>
            </a:r>
            <a:r>
              <a:rPr lang="en-US" altLang="zh-CN" b="1" i="1" dirty="0" smtClean="0">
                <a:solidFill>
                  <a:srgbClr val="FF0000"/>
                </a:solidFill>
              </a:rPr>
              <a:t>unique</a:t>
            </a:r>
            <a:r>
              <a:rPr lang="en-US" altLang="zh-CN" dirty="0" smtClean="0"/>
              <a:t> implicit information leak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Attacker data</a:t>
            </a:r>
            <a:r>
              <a:rPr lang="en-US" altLang="zh-CN" dirty="0" smtClean="0"/>
              <a:t> involved</a:t>
            </a:r>
          </a:p>
          <a:p>
            <a:r>
              <a:rPr lang="en-US" altLang="zh-CN" dirty="0" smtClean="0"/>
              <a:t>Classic </a:t>
            </a:r>
            <a:r>
              <a:rPr lang="en-US" altLang="zh-CN" dirty="0"/>
              <a:t>implicit </a:t>
            </a:r>
            <a:r>
              <a:rPr lang="en-US" altLang="zh-CN" dirty="0" smtClean="0"/>
              <a:t>flow leaks</a:t>
            </a:r>
          </a:p>
          <a:p>
            <a:pPr lvl="1"/>
            <a:r>
              <a:rPr lang="en-US" altLang="zh-CN" b="1" dirty="0" smtClean="0"/>
              <a:t>Low</a:t>
            </a:r>
            <a:r>
              <a:rPr lang="en-US" altLang="zh-CN" dirty="0" smtClean="0"/>
              <a:t> exploitability</a:t>
            </a:r>
          </a:p>
          <a:p>
            <a:r>
              <a:rPr lang="en-US" altLang="zh-CN" dirty="0" smtClean="0"/>
              <a:t>SCD</a:t>
            </a:r>
            <a:r>
              <a:rPr lang="en-US" altLang="zh-CN" baseline="30000" dirty="0"/>
              <a:t>1</a:t>
            </a:r>
            <a:r>
              <a:rPr lang="en-US" altLang="zh-CN" dirty="0" smtClean="0"/>
              <a:t> based leaks</a:t>
            </a:r>
          </a:p>
          <a:p>
            <a:pPr lvl="1"/>
            <a:r>
              <a:rPr lang="en-US" altLang="zh-CN" dirty="0" smtClean="0"/>
              <a:t>High </a:t>
            </a:r>
            <a:r>
              <a:rPr lang="en-US" altLang="zh-CN" dirty="0"/>
              <a:t>exploitability</a:t>
            </a:r>
          </a:p>
          <a:p>
            <a:pPr lvl="1"/>
            <a:endParaRPr lang="en-US" altLang="zh-CN" dirty="0" smtClean="0"/>
          </a:p>
          <a:p>
            <a:endParaRPr lang="en-US" altLang="zh-CN" b="1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4986" y="2271867"/>
            <a:ext cx="3011717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pkt.seq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&gt;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43C8"/>
                </a:solidFill>
              </a:rPr>
              <a:t>rcv_nxt</a:t>
            </a:r>
            <a:r>
              <a:rPr lang="en-US" altLang="zh-CN" sz="2000" b="1" dirty="0" smtClean="0"/>
              <a:t>)?</a:t>
            </a:r>
            <a:endParaRPr lang="zh-CN" altLang="en-US" b="1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356885" y="1749972"/>
            <a:ext cx="0" cy="521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22485" y="2671977"/>
            <a:ext cx="575468" cy="461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70235" y="3144407"/>
            <a:ext cx="2349070" cy="12003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400" i="1" dirty="0" smtClean="0">
                <a:latin typeface="+mn-lt"/>
              </a:rPr>
              <a:t>Trigger </a:t>
            </a:r>
            <a:r>
              <a:rPr lang="en-US" altLang="zh-CN" sz="2400" b="1" i="1" dirty="0" smtClean="0">
                <a:latin typeface="+mn-lt"/>
              </a:rPr>
              <a:t>public event</a:t>
            </a:r>
            <a:r>
              <a:rPr lang="en-US" altLang="zh-CN" sz="2400" i="1" dirty="0" smtClean="0">
                <a:latin typeface="+mn-lt"/>
              </a:rPr>
              <a:t>, e.g., a </a:t>
            </a:r>
            <a:r>
              <a:rPr lang="en-US" altLang="zh-CN" sz="2400" b="1" i="1" dirty="0" smtClean="0">
                <a:solidFill>
                  <a:srgbClr val="0043C8"/>
                </a:solidFill>
                <a:latin typeface="+mn-lt"/>
              </a:rPr>
              <a:t>storage channel</a:t>
            </a:r>
            <a:endParaRPr lang="zh-CN" altLang="en-US" sz="2400" b="1" i="1" dirty="0">
              <a:solidFill>
                <a:srgbClr val="0043C8"/>
              </a:solidFill>
              <a:latin typeface="+mn-lt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973253" y="2671977"/>
            <a:ext cx="0" cy="1789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13477" y="2717951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43C8"/>
                </a:solidFill>
              </a:rPr>
              <a:t>Y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75308" y="3423563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43C8"/>
                </a:solidFill>
              </a:rPr>
              <a:t>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6068" y="2263037"/>
            <a:ext cx="3356763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attack_data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&gt;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43C8"/>
                </a:solidFill>
              </a:rPr>
              <a:t>secret</a:t>
            </a:r>
            <a:r>
              <a:rPr lang="en-US" altLang="zh-CN" sz="2000" b="1" dirty="0" smtClean="0"/>
              <a:t>)?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91681" y="4622860"/>
            <a:ext cx="3595119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(</a:t>
            </a:r>
            <a:r>
              <a:rPr lang="en-US" altLang="zh-CN" sz="2000" b="1" dirty="0" smtClean="0">
                <a:solidFill>
                  <a:srgbClr val="0043C8"/>
                </a:solidFill>
              </a:rPr>
              <a:t>secret </a:t>
            </a:r>
            <a:r>
              <a:rPr lang="en-US" altLang="zh-CN" sz="2000" b="1" dirty="0" smtClean="0"/>
              <a:t>== </a:t>
            </a:r>
            <a:r>
              <a:rPr lang="en-US" altLang="zh-CN" sz="2000" b="1" dirty="0" err="1" smtClean="0"/>
              <a:t>Const</a:t>
            </a:r>
            <a:r>
              <a:rPr lang="en-US" altLang="zh-CN" sz="2000" b="1" dirty="0" smtClean="0"/>
              <a:t>)?</a:t>
            </a:r>
            <a:endParaRPr lang="zh-CN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881359" y="5098118"/>
            <a:ext cx="1805441" cy="1015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Side-channel leaks in web/</a:t>
            </a:r>
          </a:p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Android apps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1681" y="5084470"/>
            <a:ext cx="1640195" cy="1015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 i="1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Crypto key extraction (e.g., in cloud)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15040" y="6446768"/>
            <a:ext cx="214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 smtClean="0"/>
              <a:t>1</a:t>
            </a:r>
            <a:r>
              <a:rPr lang="en-US" altLang="zh-CN" dirty="0" smtClean="0"/>
              <a:t>Bao et al., ISSTA’10</a:t>
            </a:r>
          </a:p>
        </p:txBody>
      </p:sp>
      <p:sp>
        <p:nvSpPr>
          <p:cNvPr id="19" name="矩形 18"/>
          <p:cNvSpPr/>
          <p:nvPr/>
        </p:nvSpPr>
        <p:spPr>
          <a:xfrm>
            <a:off x="644717" y="2231505"/>
            <a:ext cx="1799191" cy="454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66746" y="1741142"/>
            <a:ext cx="0" cy="521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376802" y="1734206"/>
            <a:ext cx="0" cy="521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70440" y="1741142"/>
            <a:ext cx="0" cy="521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964734" y="1735882"/>
            <a:ext cx="0" cy="521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22" y="1053214"/>
            <a:ext cx="743113" cy="6730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70382" y="977232"/>
            <a:ext cx="4635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43C8"/>
                </a:solidFill>
              </a:rPr>
              <a:t>1</a:t>
            </a:r>
            <a:endParaRPr lang="zh-CN" altLang="en-US" sz="4400" dirty="0">
              <a:solidFill>
                <a:srgbClr val="0043C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7513" y="974191"/>
            <a:ext cx="474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043C8"/>
                </a:solidFill>
              </a:rPr>
              <a:t>0</a:t>
            </a:r>
            <a:endParaRPr lang="zh-CN" altLang="en-US" sz="4400" dirty="0">
              <a:solidFill>
                <a:srgbClr val="0043C8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76095" y="977232"/>
            <a:ext cx="4635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43C8"/>
                </a:solidFill>
              </a:rPr>
              <a:t>1</a:t>
            </a:r>
            <a:endParaRPr lang="zh-CN" altLang="en-US" sz="4400" dirty="0">
              <a:solidFill>
                <a:srgbClr val="0043C8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39077" y="975973"/>
            <a:ext cx="4635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43C8"/>
                </a:solidFill>
              </a:rPr>
              <a:t>1</a:t>
            </a:r>
            <a:endParaRPr lang="zh-CN" altLang="en-US" sz="4400" dirty="0">
              <a:solidFill>
                <a:srgbClr val="0043C8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2812538" y="1636311"/>
            <a:ext cx="0" cy="630306"/>
          </a:xfrm>
          <a:prstGeom prst="straightConnector1">
            <a:avLst/>
          </a:prstGeom>
          <a:ln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127004" y="1625795"/>
            <a:ext cx="0" cy="630306"/>
          </a:xfrm>
          <a:prstGeom prst="straightConnector1">
            <a:avLst/>
          </a:prstGeom>
          <a:ln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423655" y="1636311"/>
            <a:ext cx="0" cy="630306"/>
          </a:xfrm>
          <a:prstGeom prst="straightConnector1">
            <a:avLst/>
          </a:prstGeom>
          <a:ln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3705659" y="1641561"/>
            <a:ext cx="0" cy="630306"/>
          </a:xfrm>
          <a:prstGeom prst="straightConnector1">
            <a:avLst/>
          </a:prstGeom>
          <a:ln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77" y="4239126"/>
            <a:ext cx="1055297" cy="95574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031389" y="5173039"/>
            <a:ext cx="1765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Collaborative attacker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020906" y="2866030"/>
            <a:ext cx="2077136" cy="3179276"/>
          </a:xfrm>
          <a:custGeom>
            <a:avLst/>
            <a:gdLst>
              <a:gd name="connsiteX0" fmla="*/ 2077136 w 2077136"/>
              <a:gd name="connsiteY0" fmla="*/ 2770495 h 3179276"/>
              <a:gd name="connsiteX1" fmla="*/ 152801 w 2077136"/>
              <a:gd name="connsiteY1" fmla="*/ 2947916 h 3179276"/>
              <a:gd name="connsiteX2" fmla="*/ 261984 w 2077136"/>
              <a:gd name="connsiteY2" fmla="*/ 0 h 317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7136" h="3179276">
                <a:moveTo>
                  <a:pt x="2077136" y="2770495"/>
                </a:moveTo>
                <a:cubicBezTo>
                  <a:pt x="1266231" y="3090080"/>
                  <a:pt x="455326" y="3409665"/>
                  <a:pt x="152801" y="2947916"/>
                </a:cubicBezTo>
                <a:cubicBezTo>
                  <a:pt x="-149724" y="2486167"/>
                  <a:pt x="56130" y="1243083"/>
                  <a:pt x="261984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1678" y="4481391"/>
            <a:ext cx="4477407" cy="2308324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2400" b="1" i="1" dirty="0" smtClean="0">
                <a:latin typeface="+mn-lt"/>
                <a:cs typeface="Times New Roman" panose="02020603050405020304" pitchFamily="18" charset="0"/>
              </a:rPr>
              <a:t>A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new class </a:t>
            </a:r>
            <a:r>
              <a:rPr lang="en-US" altLang="zh-CN" sz="2400" b="1" i="1" dirty="0" smtClean="0">
                <a:latin typeface="+mn-lt"/>
                <a:cs typeface="Times New Roman" panose="02020603050405020304" pitchFamily="18" charset="0"/>
              </a:rPr>
              <a:t>of </a:t>
            </a:r>
            <a:r>
              <a:rPr lang="en-US" altLang="zh-CN" sz="2400" b="1" i="1" dirty="0" smtClean="0">
                <a:solidFill>
                  <a:srgbClr val="0043C8"/>
                </a:solidFill>
                <a:latin typeface="+mn-lt"/>
                <a:cs typeface="Times New Roman" panose="02020603050405020304" pitchFamily="18" charset="0"/>
              </a:rPr>
              <a:t>highly-exploitable</a:t>
            </a:r>
            <a:r>
              <a:rPr lang="en-US" altLang="zh-CN" sz="2400" b="1" i="1" dirty="0" smtClean="0">
                <a:latin typeface="+mn-lt"/>
                <a:cs typeface="Times New Roman" panose="02020603050405020304" pitchFamily="18" charset="0"/>
              </a:rPr>
              <a:t> implicit information leaks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Call it “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attacker-controlled implicit information leaks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We are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the first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to </a:t>
            </a:r>
            <a:r>
              <a:rPr lang="en-US" altLang="zh-CN" sz="2400" b="1" dirty="0" smtClean="0">
                <a:latin typeface="+mn-lt"/>
                <a:cs typeface="Times New Roman" panose="02020603050405020304" pitchFamily="18" charset="0"/>
              </a:rPr>
              <a:t>propose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 smtClean="0">
                <a:latin typeface="+mn-lt"/>
                <a:cs typeface="Times New Roman" panose="02020603050405020304" pitchFamily="18" charset="0"/>
              </a:rPr>
              <a:t>design a tool to detect 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6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506"/>
    </mc:Choice>
    <mc:Fallback xmlns="">
      <p:transition spd="slow" advTm="132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34" grpId="0" animBg="1"/>
      <p:bldP spid="26" grpId="0" animBg="1"/>
      <p:bldP spid="40" grpId="0"/>
      <p:bldP spid="19" grpId="0" animBg="1"/>
      <p:bldP spid="6" grpId="0"/>
      <p:bldP spid="32" grpId="0"/>
      <p:bldP spid="33" grpId="0"/>
      <p:bldP spid="36" grpId="0"/>
      <p:bldP spid="39" grpId="0"/>
      <p:bldP spid="11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PacketGuardian</a:t>
            </a:r>
            <a:r>
              <a:rPr lang="en-US" altLang="zh-CN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esign </a:t>
            </a:r>
            <a:r>
              <a:rPr lang="en-US" altLang="zh-CN" dirty="0"/>
              <a:t>o</a:t>
            </a:r>
            <a:r>
              <a:rPr lang="en-US" altLang="zh-CN" dirty="0" smtClean="0"/>
              <a:t>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804012" y="2268371"/>
            <a:ext cx="1801504" cy="81117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Accept </a:t>
            </a:r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 </a:t>
            </a:r>
            <a:r>
              <a:rPr lang="en-US" altLang="zh-C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constructor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626591" y="1655373"/>
            <a:ext cx="4227032" cy="4787459"/>
          </a:xfrm>
          <a:prstGeom prst="roundRect">
            <a:avLst>
              <a:gd name="adj" fmla="val 7054"/>
            </a:avLst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rgbClr val="0043C8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62754" y="1655374"/>
            <a:ext cx="4145471" cy="4771693"/>
          </a:xfrm>
          <a:prstGeom prst="roundRect">
            <a:avLst>
              <a:gd name="adj" fmla="val 7054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754" y="1166648"/>
            <a:ext cx="4145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Static taint analysis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26591" y="1166648"/>
            <a:ext cx="42270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43C8"/>
                </a:solidFill>
              </a:rPr>
              <a:t>Vulnerability analyzer</a:t>
            </a:r>
            <a:endParaRPr lang="zh-CN" altLang="en-US" sz="2600" b="1" dirty="0">
              <a:solidFill>
                <a:srgbClr val="0043C8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84" y="4448559"/>
            <a:ext cx="645142" cy="96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直接连接符 94"/>
          <p:cNvCxnSpPr>
            <a:stCxn id="31" idx="2"/>
          </p:cNvCxnSpPr>
          <p:nvPr/>
        </p:nvCxnSpPr>
        <p:spPr>
          <a:xfrm>
            <a:off x="5704764" y="3079546"/>
            <a:ext cx="0" cy="1893813"/>
          </a:xfrm>
          <a:prstGeom prst="line">
            <a:avLst/>
          </a:prstGeom>
          <a:ln w="34925">
            <a:solidFill>
              <a:srgbClr val="0043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3" name="直接连接符 3072"/>
          <p:cNvCxnSpPr/>
          <p:nvPr/>
        </p:nvCxnSpPr>
        <p:spPr>
          <a:xfrm>
            <a:off x="8379725" y="3115866"/>
            <a:ext cx="0" cy="1860318"/>
          </a:xfrm>
          <a:prstGeom prst="line">
            <a:avLst/>
          </a:prstGeom>
          <a:ln w="34925">
            <a:solidFill>
              <a:srgbClr val="0043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7" name="直接箭头连接符 3076"/>
          <p:cNvCxnSpPr/>
          <p:nvPr/>
        </p:nvCxnSpPr>
        <p:spPr>
          <a:xfrm>
            <a:off x="5704764" y="4973359"/>
            <a:ext cx="900752" cy="2825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9" name="直接箭头连接符 3078"/>
          <p:cNvCxnSpPr/>
          <p:nvPr/>
        </p:nvCxnSpPr>
        <p:spPr>
          <a:xfrm flipH="1">
            <a:off x="7458470" y="4973359"/>
            <a:ext cx="921256" cy="2825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3" name="直接箭头连接符 3082"/>
          <p:cNvCxnSpPr/>
          <p:nvPr/>
        </p:nvCxnSpPr>
        <p:spPr>
          <a:xfrm flipV="1">
            <a:off x="7124132" y="3115866"/>
            <a:ext cx="0" cy="1278715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0" name="矩形 3089"/>
          <p:cNvSpPr/>
          <p:nvPr/>
        </p:nvSpPr>
        <p:spPr>
          <a:xfrm>
            <a:off x="4708476" y="3391754"/>
            <a:ext cx="1055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Weak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ccept paths 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6099602" y="3442158"/>
            <a:ext cx="1055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 states 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7163194" y="3341599"/>
            <a:ext cx="125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Highly-vulnerable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eakage</a:t>
            </a:r>
          </a:p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paths 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5814324" y="5745872"/>
            <a:ext cx="2697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Packet injection Vulnerabilities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095" name="直接箭头连接符 3094"/>
          <p:cNvCxnSpPr/>
          <p:nvPr/>
        </p:nvCxnSpPr>
        <p:spPr>
          <a:xfrm>
            <a:off x="7120359" y="5443568"/>
            <a:ext cx="0" cy="341402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0331" y="5784970"/>
            <a:ext cx="121878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2E8A"/>
                </a:solidFill>
              </a:rPr>
              <a:t>Patch 1</a:t>
            </a:r>
            <a:endParaRPr lang="zh-CN" altLang="en-US" b="1" dirty="0">
              <a:solidFill>
                <a:srgbClr val="002E8A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75491" y="5908973"/>
            <a:ext cx="121878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2E8A"/>
                </a:solidFill>
              </a:rPr>
              <a:t>Patch 2</a:t>
            </a:r>
            <a:endParaRPr lang="zh-CN" altLang="en-US" b="1" dirty="0">
              <a:solidFill>
                <a:srgbClr val="002E8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0310" y="6077801"/>
            <a:ext cx="121878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2E8A"/>
                </a:solidFill>
              </a:rPr>
              <a:t>Patch 3</a:t>
            </a:r>
            <a:endParaRPr lang="zh-CN" altLang="en-US" b="1" dirty="0">
              <a:solidFill>
                <a:srgbClr val="002E8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88343" y="1356645"/>
            <a:ext cx="2087753" cy="923330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Prioritize </a:t>
            </a:r>
            <a:r>
              <a:rPr lang="en-US" altLang="zh-CN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attacker-</a:t>
            </a:r>
          </a:p>
          <a:p>
            <a:r>
              <a:rPr lang="en-US" altLang="zh-CN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controlled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implicit information leaks</a:t>
            </a:r>
            <a:endParaRPr lang="zh-CN" altLang="en-US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888343" y="2268371"/>
            <a:ext cx="1801504" cy="81117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Leak </a:t>
            </a:r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 constructor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92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40"/>
    </mc:Choice>
    <mc:Fallback xmlns="">
      <p:transition spd="slow" advTm="71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 animBg="1"/>
      <p:bldP spid="42" grpId="0" animBg="1"/>
      <p:bldP spid="43" grpId="0"/>
      <p:bldP spid="44" grpId="0"/>
      <p:bldP spid="3090" grpId="0"/>
      <p:bldP spid="115" grpId="0"/>
      <p:bldP spid="116" grpId="0"/>
      <p:bldP spid="120" grpId="0"/>
      <p:bldP spid="21" grpId="0" animBg="1"/>
      <p:bldP spid="22" grpId="0" animBg="1"/>
      <p:bldP spid="23" grpId="0" animBg="1"/>
      <p:bldP spid="3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taint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0828" y="1327239"/>
            <a:ext cx="4035972" cy="539423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Taint engine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High precision</a:t>
            </a:r>
            <a:r>
              <a:rPr lang="en-US" altLang="zh-CN" dirty="0" smtClean="0"/>
              <a:t>: </a:t>
            </a:r>
            <a:r>
              <a:rPr lang="en-US" altLang="zh-CN" b="1" i="1" dirty="0" smtClean="0"/>
              <a:t>flow, field, context sensitive</a:t>
            </a:r>
          </a:p>
          <a:p>
            <a:pPr lvl="1"/>
            <a:r>
              <a:rPr lang="en-US" altLang="zh-CN" dirty="0" smtClean="0"/>
              <a:t>Pointer analysis</a:t>
            </a:r>
          </a:p>
          <a:p>
            <a:pPr lvl="1"/>
            <a:r>
              <a:rPr lang="en-US" altLang="zh-CN" b="1" dirty="0" smtClean="0"/>
              <a:t>Implicit flow</a:t>
            </a:r>
            <a:r>
              <a:rPr lang="en-US" altLang="zh-CN" dirty="0" smtClean="0"/>
              <a:t> tracking</a:t>
            </a:r>
          </a:p>
          <a:p>
            <a:pPr lvl="2"/>
            <a:r>
              <a:rPr lang="en-US" altLang="zh-CN" i="1" dirty="0" smtClean="0"/>
              <a:t>Commonly excluded</a:t>
            </a:r>
          </a:p>
          <a:p>
            <a:r>
              <a:rPr lang="en-US" altLang="zh-CN" dirty="0" smtClean="0"/>
              <a:t>Summary-based approach</a:t>
            </a:r>
          </a:p>
          <a:p>
            <a:pPr lvl="1"/>
            <a:r>
              <a:rPr lang="en-US" altLang="zh-CN" b="1" dirty="0" smtClean="0">
                <a:solidFill>
                  <a:srgbClr val="0043C8"/>
                </a:solidFill>
              </a:rPr>
              <a:t>High scalability</a:t>
            </a:r>
          </a:p>
          <a:p>
            <a:pPr lvl="1"/>
            <a:r>
              <a:rPr lang="en-US" altLang="zh-CN" b="1" dirty="0" err="1" smtClean="0"/>
              <a:t>Callee</a:t>
            </a:r>
            <a:r>
              <a:rPr lang="en-US" altLang="zh-CN" b="1" dirty="0" smtClean="0"/>
              <a:t>-to-caller</a:t>
            </a:r>
            <a:r>
              <a:rPr lang="en-US" altLang="zh-CN" dirty="0" smtClean="0"/>
              <a:t> order</a:t>
            </a:r>
          </a:p>
          <a:p>
            <a:pPr lvl="2"/>
            <a:r>
              <a:rPr lang="en-US" altLang="zh-CN" b="1" i="1" dirty="0" smtClean="0"/>
              <a:t>Lower complexity </a:t>
            </a:r>
          </a:p>
          <a:p>
            <a:pPr lvl="1"/>
            <a:r>
              <a:rPr lang="en-US" altLang="zh-CN" dirty="0" smtClean="0"/>
              <a:t>Makes taint path construction </a:t>
            </a:r>
            <a:r>
              <a:rPr lang="en-US" altLang="zh-CN" b="1" dirty="0" smtClean="0"/>
              <a:t>unnatural</a:t>
            </a:r>
          </a:p>
          <a:p>
            <a:pPr lvl="2"/>
            <a:r>
              <a:rPr lang="en-US" altLang="zh-CN" dirty="0" smtClean="0"/>
              <a:t>Solved by </a:t>
            </a:r>
            <a:r>
              <a:rPr lang="en-US" altLang="zh-CN" b="1" i="1" dirty="0" smtClean="0">
                <a:solidFill>
                  <a:srgbClr val="002E8A"/>
                </a:solidFill>
              </a:rPr>
              <a:t>bookkeeping taint path info </a:t>
            </a:r>
            <a:r>
              <a:rPr lang="en-US" altLang="zh-CN" dirty="0" smtClean="0"/>
              <a:t>in </a:t>
            </a:r>
            <a:r>
              <a:rPr lang="en-US" altLang="zh-CN" b="1" dirty="0" smtClean="0"/>
              <a:t>path </a:t>
            </a:r>
            <a:r>
              <a:rPr lang="en-US" altLang="zh-CN" dirty="0" smtClean="0"/>
              <a:t>&amp;</a:t>
            </a:r>
            <a:r>
              <a:rPr lang="en-US" altLang="zh-CN" b="1" dirty="0" smtClean="0"/>
              <a:t> tracking summary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2754" y="1655374"/>
            <a:ext cx="4145471" cy="4771693"/>
          </a:xfrm>
          <a:prstGeom prst="roundRect">
            <a:avLst>
              <a:gd name="adj" fmla="val 7054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54" y="1166648"/>
            <a:ext cx="4145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Static taint analysis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0031" y="4394580"/>
            <a:ext cx="1876563" cy="53783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Taint engine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25083" y="2344583"/>
            <a:ext cx="1419370" cy="267254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83677" y="2364995"/>
            <a:ext cx="1469265" cy="898780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SCC</a:t>
            </a:r>
          </a:p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3679" y="5254389"/>
            <a:ext cx="1862916" cy="896447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Pointer </a:t>
            </a:r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9903" y="4258100"/>
            <a:ext cx="2176819" cy="2020205"/>
          </a:xfrm>
          <a:prstGeom prst="roundRect">
            <a:avLst>
              <a:gd name="adj" fmla="val 11786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8" idx="2"/>
          </p:cNvCxnSpPr>
          <p:nvPr/>
        </p:nvCxnSpPr>
        <p:spPr>
          <a:xfrm flipH="1" flipV="1">
            <a:off x="1518313" y="4932415"/>
            <a:ext cx="6824" cy="32197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2" idx="0"/>
          </p:cNvCxnSpPr>
          <p:nvPr/>
        </p:nvCxnSpPr>
        <p:spPr>
          <a:xfrm>
            <a:off x="1518310" y="3263775"/>
            <a:ext cx="3" cy="99432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2"/>
          </p:cNvCxnSpPr>
          <p:nvPr/>
        </p:nvCxnSpPr>
        <p:spPr>
          <a:xfrm flipV="1">
            <a:off x="3534768" y="5017128"/>
            <a:ext cx="0" cy="78149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34014" y="5798618"/>
            <a:ext cx="900754" cy="0"/>
          </a:xfrm>
          <a:prstGeom prst="line">
            <a:avLst/>
          </a:prstGeom>
          <a:ln w="349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825084" y="2387369"/>
            <a:ext cx="14193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summary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5051" y="3496189"/>
            <a:ext cx="631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SCC</a:t>
            </a:r>
          </a:p>
        </p:txBody>
      </p:sp>
      <p:sp>
        <p:nvSpPr>
          <p:cNvPr id="20" name="矩形 19"/>
          <p:cNvSpPr/>
          <p:nvPr/>
        </p:nvSpPr>
        <p:spPr>
          <a:xfrm>
            <a:off x="2825085" y="3264605"/>
            <a:ext cx="15558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Taint</a:t>
            </a:r>
          </a:p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Pointer</a:t>
            </a:r>
          </a:p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Tracking</a:t>
            </a:r>
          </a:p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Path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3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70"/>
    </mc:Choice>
    <mc:Fallback xmlns="">
      <p:transition spd="slow" advTm="1138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Vulnerability analyzer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262754" y="1655374"/>
            <a:ext cx="4145471" cy="4771693"/>
          </a:xfrm>
          <a:prstGeom prst="roundRect">
            <a:avLst>
              <a:gd name="adj" fmla="val 7054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54" y="1166648"/>
            <a:ext cx="4145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Static taint analysis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0031" y="4394580"/>
            <a:ext cx="1876563" cy="53783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Taint engine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25083" y="2344583"/>
            <a:ext cx="1419370" cy="267254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3679" y="5254389"/>
            <a:ext cx="1862916" cy="896447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Pointer </a:t>
            </a:r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9903" y="4258100"/>
            <a:ext cx="2176819" cy="2020205"/>
          </a:xfrm>
          <a:prstGeom prst="roundRect">
            <a:avLst>
              <a:gd name="adj" fmla="val 11786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8" idx="2"/>
          </p:cNvCxnSpPr>
          <p:nvPr/>
        </p:nvCxnSpPr>
        <p:spPr>
          <a:xfrm flipH="1" flipV="1">
            <a:off x="1518313" y="4932415"/>
            <a:ext cx="6824" cy="32197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2"/>
          </p:cNvCxnSpPr>
          <p:nvPr/>
        </p:nvCxnSpPr>
        <p:spPr>
          <a:xfrm flipV="1">
            <a:off x="3534768" y="5017128"/>
            <a:ext cx="0" cy="78149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34014" y="5798618"/>
            <a:ext cx="900754" cy="0"/>
          </a:xfrm>
          <a:prstGeom prst="line">
            <a:avLst/>
          </a:prstGeom>
          <a:ln w="349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825085" y="3264605"/>
            <a:ext cx="15558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Taint</a:t>
            </a:r>
          </a:p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Pointer</a:t>
            </a:r>
          </a:p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Tracking</a:t>
            </a:r>
          </a:p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Path</a:t>
            </a:r>
          </a:p>
        </p:txBody>
      </p:sp>
      <p:sp>
        <p:nvSpPr>
          <p:cNvPr id="19" name="矩形 18"/>
          <p:cNvSpPr/>
          <p:nvPr/>
        </p:nvSpPr>
        <p:spPr>
          <a:xfrm>
            <a:off x="2825084" y="2387369"/>
            <a:ext cx="14193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summary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04012" y="2268371"/>
            <a:ext cx="1801504" cy="81117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 path constructor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626591" y="1655373"/>
            <a:ext cx="4227032" cy="4787459"/>
          </a:xfrm>
          <a:prstGeom prst="roundRect">
            <a:avLst>
              <a:gd name="adj" fmla="val 7054"/>
            </a:avLst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rgbClr val="0043C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6591" y="1166648"/>
            <a:ext cx="42270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43C8"/>
                </a:solidFill>
              </a:rPr>
              <a:t>Vulnerability analyzer</a:t>
            </a:r>
            <a:endParaRPr lang="zh-CN" altLang="en-US" sz="2600" b="1" dirty="0">
              <a:solidFill>
                <a:srgbClr val="0043C8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888343" y="2268371"/>
            <a:ext cx="1801504" cy="81117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Leak </a:t>
            </a:r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 constructor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接连接符 23"/>
          <p:cNvCxnSpPr>
            <a:stCxn id="20" idx="2"/>
          </p:cNvCxnSpPr>
          <p:nvPr/>
        </p:nvCxnSpPr>
        <p:spPr>
          <a:xfrm>
            <a:off x="5704764" y="3079546"/>
            <a:ext cx="0" cy="1893813"/>
          </a:xfrm>
          <a:prstGeom prst="line">
            <a:avLst/>
          </a:prstGeom>
          <a:ln w="34925">
            <a:solidFill>
              <a:srgbClr val="0043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379725" y="3115866"/>
            <a:ext cx="0" cy="1860318"/>
          </a:xfrm>
          <a:prstGeom prst="line">
            <a:avLst/>
          </a:prstGeom>
          <a:ln w="34925">
            <a:solidFill>
              <a:srgbClr val="0043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04764" y="4973359"/>
            <a:ext cx="900752" cy="2825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458470" y="4973359"/>
            <a:ext cx="921256" cy="2825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124132" y="3115866"/>
            <a:ext cx="0" cy="1278715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708476" y="3391754"/>
            <a:ext cx="1055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Weak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ccept paths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163194" y="3341599"/>
            <a:ext cx="125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Highly-vulnerable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eakage</a:t>
            </a:r>
          </a:p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paths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14324" y="5745872"/>
            <a:ext cx="2697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Packet injection Vulnerabilities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120359" y="5443568"/>
            <a:ext cx="0" cy="341402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244453" y="3680855"/>
            <a:ext cx="382138" cy="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84" y="4448559"/>
            <a:ext cx="645142" cy="96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/>
          <p:nvPr/>
        </p:nvSpPr>
        <p:spPr>
          <a:xfrm>
            <a:off x="6099602" y="3442158"/>
            <a:ext cx="1055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 states 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804012" y="2268370"/>
            <a:ext cx="1801504" cy="81117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glow rad="838200">
              <a:schemeClr val="tx2">
                <a:lumMod val="20000"/>
                <a:lumOff val="80000"/>
                <a:alpha val="75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rgbClr val="FF0000"/>
                </a:solidFill>
              </a:rPr>
              <a:t>Accept path constructor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699504" y="3074286"/>
            <a:ext cx="0" cy="1893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704764" y="4986690"/>
            <a:ext cx="91125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83677" y="2364995"/>
            <a:ext cx="1469265" cy="898780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SCC</a:t>
            </a:r>
          </a:p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直接箭头连接符 39"/>
          <p:cNvCxnSpPr>
            <a:stCxn id="39" idx="2"/>
          </p:cNvCxnSpPr>
          <p:nvPr/>
        </p:nvCxnSpPr>
        <p:spPr>
          <a:xfrm>
            <a:off x="1518310" y="3263775"/>
            <a:ext cx="3" cy="99432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645051" y="3496189"/>
            <a:ext cx="631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1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99"/>
    </mc:Choice>
    <mc:Fallback xmlns="">
      <p:transition spd="slow" advTm="18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9" grpId="0"/>
      <p:bldP spid="29" grpId="1" uiExpand="1" build="allAtOnce"/>
      <p:bldP spid="30" grpId="0"/>
      <p:bldP spid="31" grpId="0"/>
      <p:bldP spid="35" grpId="0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Accept path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5916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Taint source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ttack-controlled data</a:t>
            </a:r>
          </a:p>
          <a:p>
            <a:r>
              <a:rPr lang="en-US" altLang="zh-CN" b="1" dirty="0" smtClean="0">
                <a:solidFill>
                  <a:srgbClr val="002E8A"/>
                </a:solidFill>
              </a:rPr>
              <a:t>Taint sink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acket accept function</a:t>
            </a:r>
          </a:p>
          <a:p>
            <a:r>
              <a:rPr lang="en-US" altLang="zh-CN" b="1" dirty="0" smtClean="0"/>
              <a:t>Path</a:t>
            </a:r>
            <a:r>
              <a:rPr lang="en-US" altLang="zh-CN" dirty="0" smtClean="0"/>
              <a:t> &amp; </a:t>
            </a:r>
            <a:r>
              <a:rPr lang="en-US" altLang="zh-CN" b="1" dirty="0" smtClean="0"/>
              <a:t>tracking</a:t>
            </a:r>
            <a:r>
              <a:rPr lang="en-US" altLang="zh-CN" dirty="0" smtClean="0"/>
              <a:t> summary</a:t>
            </a:r>
          </a:p>
          <a:p>
            <a:r>
              <a:rPr lang="en-US" altLang="zh-CN" b="1" dirty="0" smtClean="0"/>
              <a:t>Path pruning to reduce </a:t>
            </a:r>
            <a:r>
              <a:rPr lang="en-US" altLang="zh-CN" b="1" i="1" dirty="0" smtClean="0">
                <a:solidFill>
                  <a:srgbClr val="0043C8"/>
                </a:solidFill>
              </a:rPr>
              <a:t>analysis efforts</a:t>
            </a:r>
          </a:p>
          <a:p>
            <a:pPr lvl="1"/>
            <a:r>
              <a:rPr lang="en-US" altLang="zh-CN" dirty="0" smtClean="0"/>
              <a:t>Prune </a:t>
            </a:r>
            <a:r>
              <a:rPr lang="en-US" altLang="zh-CN" i="1" dirty="0" smtClean="0">
                <a:solidFill>
                  <a:srgbClr val="FF0000"/>
                </a:solidFill>
              </a:rPr>
              <a:t>weak checks</a:t>
            </a:r>
          </a:p>
          <a:p>
            <a:pPr lvl="2"/>
            <a:r>
              <a:rPr lang="en-US" altLang="zh-CN" dirty="0" smtClean="0"/>
              <a:t>E.g., compare with a constant</a:t>
            </a:r>
          </a:p>
          <a:p>
            <a:pPr lvl="1"/>
            <a:r>
              <a:rPr lang="en-US" altLang="zh-CN" dirty="0" smtClean="0"/>
              <a:t>Remove </a:t>
            </a:r>
            <a:r>
              <a:rPr lang="en-US" altLang="zh-CN" i="1" dirty="0" smtClean="0">
                <a:solidFill>
                  <a:srgbClr val="FF0000"/>
                </a:solidFill>
              </a:rPr>
              <a:t>invalid</a:t>
            </a:r>
            <a:r>
              <a:rPr lang="en-US" altLang="zh-CN" i="1" dirty="0" smtClean="0"/>
              <a:t> paths</a:t>
            </a:r>
          </a:p>
          <a:p>
            <a:pPr lvl="2"/>
            <a:r>
              <a:rPr lang="en-US" altLang="zh-CN" dirty="0" smtClean="0"/>
              <a:t>Conflicting constraints on the path</a:t>
            </a:r>
          </a:p>
          <a:p>
            <a:pPr lvl="1"/>
            <a:r>
              <a:rPr lang="en-US" altLang="zh-CN" dirty="0" smtClean="0"/>
              <a:t>Remove </a:t>
            </a:r>
            <a:r>
              <a:rPr lang="en-US" altLang="zh-CN" i="1" dirty="0" smtClean="0">
                <a:solidFill>
                  <a:srgbClr val="FF0000"/>
                </a:solidFill>
              </a:rPr>
              <a:t>stronger</a:t>
            </a:r>
            <a:r>
              <a:rPr lang="en-US" altLang="zh-CN" i="1" dirty="0" smtClean="0"/>
              <a:t> accept paths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右大括号 4"/>
          <p:cNvSpPr/>
          <p:nvPr/>
        </p:nvSpPr>
        <p:spPr>
          <a:xfrm>
            <a:off x="4729653" y="1600200"/>
            <a:ext cx="446263" cy="1915510"/>
          </a:xfrm>
          <a:prstGeom prst="rightBrace">
            <a:avLst>
              <a:gd name="adj1" fmla="val 54259"/>
              <a:gd name="adj2" fmla="val 48473"/>
            </a:avLst>
          </a:prstGeom>
          <a:ln>
            <a:solidFill>
              <a:srgbClr val="002A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02036" y="1670990"/>
            <a:ext cx="3195571" cy="1384995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2E8A"/>
                </a:solidFill>
              </a:rPr>
              <a:t>Accept paths </a:t>
            </a:r>
            <a:r>
              <a:rPr lang="en-US" altLang="zh-CN" sz="2800" b="1" i="1" dirty="0" smtClean="0"/>
              <a:t>with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attacker-controlled data </a:t>
            </a:r>
            <a:r>
              <a:rPr lang="en-US" altLang="zh-CN" sz="2800" b="1" i="1" dirty="0" smtClean="0"/>
              <a:t>labelled </a:t>
            </a:r>
            <a:endParaRPr lang="zh-CN" altLang="en-US" sz="28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39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2"/>
    </mc:Choice>
    <mc:Fallback xmlns="">
      <p:transition spd="slow" advTm="27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Vulnerability analyzer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262754" y="1655374"/>
            <a:ext cx="4145471" cy="4771693"/>
          </a:xfrm>
          <a:prstGeom prst="roundRect">
            <a:avLst>
              <a:gd name="adj" fmla="val 7054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54" y="1166648"/>
            <a:ext cx="4145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Static taint analysis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0031" y="4394580"/>
            <a:ext cx="1876563" cy="53783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Taint engine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25083" y="2344583"/>
            <a:ext cx="1419370" cy="267254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3679" y="5254389"/>
            <a:ext cx="1862916" cy="896447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Pointer </a:t>
            </a:r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9903" y="4258100"/>
            <a:ext cx="2176819" cy="2020205"/>
          </a:xfrm>
          <a:prstGeom prst="roundRect">
            <a:avLst>
              <a:gd name="adj" fmla="val 11786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8" idx="2"/>
          </p:cNvCxnSpPr>
          <p:nvPr/>
        </p:nvCxnSpPr>
        <p:spPr>
          <a:xfrm flipH="1" flipV="1">
            <a:off x="1518313" y="4932415"/>
            <a:ext cx="6824" cy="32197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2"/>
          </p:cNvCxnSpPr>
          <p:nvPr/>
        </p:nvCxnSpPr>
        <p:spPr>
          <a:xfrm flipV="1">
            <a:off x="3534768" y="5017128"/>
            <a:ext cx="0" cy="78149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34014" y="5798618"/>
            <a:ext cx="900754" cy="0"/>
          </a:xfrm>
          <a:prstGeom prst="line">
            <a:avLst/>
          </a:prstGeom>
          <a:ln w="349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825085" y="3264605"/>
            <a:ext cx="15558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Taint</a:t>
            </a:r>
          </a:p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Pointer</a:t>
            </a:r>
          </a:p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Tracking</a:t>
            </a:r>
          </a:p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Path</a:t>
            </a:r>
          </a:p>
        </p:txBody>
      </p:sp>
      <p:sp>
        <p:nvSpPr>
          <p:cNvPr id="19" name="矩形 18"/>
          <p:cNvSpPr/>
          <p:nvPr/>
        </p:nvSpPr>
        <p:spPr>
          <a:xfrm>
            <a:off x="2825084" y="2387369"/>
            <a:ext cx="14193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summary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04012" y="2268371"/>
            <a:ext cx="1801504" cy="81117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 path constructor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626591" y="1655373"/>
            <a:ext cx="4227032" cy="4787459"/>
          </a:xfrm>
          <a:prstGeom prst="roundRect">
            <a:avLst>
              <a:gd name="adj" fmla="val 7054"/>
            </a:avLst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rgbClr val="0043C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6591" y="1166648"/>
            <a:ext cx="42270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43C8"/>
                </a:solidFill>
              </a:rPr>
              <a:t>Vulnerability analyzer</a:t>
            </a:r>
            <a:endParaRPr lang="zh-CN" altLang="en-US" sz="2600" b="1" dirty="0">
              <a:solidFill>
                <a:srgbClr val="0043C8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888343" y="2268371"/>
            <a:ext cx="1801504" cy="811175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Leak </a:t>
            </a:r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 constructor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接连接符 23"/>
          <p:cNvCxnSpPr>
            <a:stCxn id="20" idx="2"/>
          </p:cNvCxnSpPr>
          <p:nvPr/>
        </p:nvCxnSpPr>
        <p:spPr>
          <a:xfrm>
            <a:off x="5704764" y="3079546"/>
            <a:ext cx="0" cy="1893813"/>
          </a:xfrm>
          <a:prstGeom prst="line">
            <a:avLst/>
          </a:prstGeom>
          <a:ln w="34925">
            <a:solidFill>
              <a:srgbClr val="0043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379725" y="3115866"/>
            <a:ext cx="0" cy="1860318"/>
          </a:xfrm>
          <a:prstGeom prst="line">
            <a:avLst/>
          </a:prstGeom>
          <a:ln w="34925">
            <a:solidFill>
              <a:srgbClr val="0043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04764" y="4973359"/>
            <a:ext cx="900752" cy="2825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458470" y="4973359"/>
            <a:ext cx="921256" cy="2825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124132" y="3115866"/>
            <a:ext cx="0" cy="1278715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708476" y="3391754"/>
            <a:ext cx="1055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Weak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ccept paths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163194" y="3341599"/>
            <a:ext cx="125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Highly-vulnerable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eakage</a:t>
            </a:r>
          </a:p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paths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14324" y="5745872"/>
            <a:ext cx="2697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Packet injection Vulnerabilities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120359" y="5443568"/>
            <a:ext cx="0" cy="341402"/>
          </a:xfrm>
          <a:prstGeom prst="straightConnector1">
            <a:avLst/>
          </a:prstGeom>
          <a:ln w="34925">
            <a:solidFill>
              <a:srgbClr val="0043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244453" y="3680855"/>
            <a:ext cx="382138" cy="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84" y="4448559"/>
            <a:ext cx="645142" cy="96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/>
          <p:nvPr/>
        </p:nvSpPr>
        <p:spPr>
          <a:xfrm>
            <a:off x="6099602" y="3442158"/>
            <a:ext cx="1055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 states 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6891178" y="2253734"/>
            <a:ext cx="1801504" cy="81117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glow rad="838200">
              <a:schemeClr val="tx2">
                <a:lumMod val="20000"/>
                <a:lumOff val="80000"/>
                <a:alpha val="75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rgbClr val="FF0000"/>
                </a:solidFill>
              </a:rPr>
              <a:t>Leak path constructor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135898" y="3119501"/>
            <a:ext cx="0" cy="127871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379726" y="3093237"/>
            <a:ext cx="0" cy="1860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7458469" y="4984034"/>
            <a:ext cx="921256" cy="28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83677" y="2364995"/>
            <a:ext cx="1469265" cy="898780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SCC</a:t>
            </a:r>
          </a:p>
          <a:p>
            <a:pPr algn="ctr"/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endParaRPr lang="zh-CN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直接箭头连接符 43"/>
          <p:cNvCxnSpPr>
            <a:stCxn id="40" idx="2"/>
          </p:cNvCxnSpPr>
          <p:nvPr/>
        </p:nvCxnSpPr>
        <p:spPr>
          <a:xfrm>
            <a:off x="1518310" y="3263775"/>
            <a:ext cx="3" cy="99432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645051" y="3496189"/>
            <a:ext cx="631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4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70"/>
    </mc:Choice>
    <mc:Fallback xmlns="">
      <p:transition spd="slow" advTm="18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 state leakage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53935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Taint source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b="1" i="1" dirty="0" smtClean="0"/>
              <a:t>Protocol state</a:t>
            </a:r>
          </a:p>
          <a:p>
            <a:r>
              <a:rPr lang="en-US" altLang="zh-CN" b="1" dirty="0" smtClean="0">
                <a:solidFill>
                  <a:srgbClr val="002E8A"/>
                </a:solidFill>
              </a:rPr>
              <a:t>Taint sink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b="1" i="1" dirty="0" smtClean="0"/>
              <a:t>Attacker-observable</a:t>
            </a:r>
            <a:r>
              <a:rPr lang="en-US" altLang="zh-CN" dirty="0" smtClean="0"/>
              <a:t> </a:t>
            </a:r>
            <a:r>
              <a:rPr lang="en-US" altLang="zh-CN" b="1" i="1" dirty="0" smtClean="0"/>
              <a:t>channels</a:t>
            </a:r>
            <a:r>
              <a:rPr lang="en-US" altLang="zh-CN" i="1" dirty="0" smtClean="0"/>
              <a:t> (storage/cache/timing/…)</a:t>
            </a:r>
          </a:p>
          <a:p>
            <a:r>
              <a:rPr lang="en-US" altLang="zh-CN" dirty="0" smtClean="0"/>
              <a:t>First check </a:t>
            </a:r>
            <a:r>
              <a:rPr lang="en-US" altLang="zh-CN" b="1" i="1" dirty="0" smtClean="0"/>
              <a:t>explicit information leaks</a:t>
            </a:r>
          </a:p>
          <a:p>
            <a:r>
              <a:rPr lang="en-US" altLang="zh-CN" dirty="0" smtClean="0"/>
              <a:t>Then </a:t>
            </a:r>
            <a:r>
              <a:rPr lang="en-US" altLang="zh-CN" b="1" i="1" dirty="0" smtClean="0">
                <a:solidFill>
                  <a:srgbClr val="FF0000"/>
                </a:solidFill>
              </a:rPr>
              <a:t>attacker-controlled implicit information leaks</a:t>
            </a:r>
          </a:p>
          <a:p>
            <a:pPr lvl="1"/>
            <a:r>
              <a:rPr lang="en-US" altLang="zh-CN" dirty="0" smtClean="0"/>
              <a:t>Track both </a:t>
            </a:r>
            <a:r>
              <a:rPr lang="en-US" altLang="zh-CN" i="1" dirty="0" smtClean="0">
                <a:solidFill>
                  <a:srgbClr val="002E8A"/>
                </a:solidFill>
              </a:rPr>
              <a:t>protocol state </a:t>
            </a:r>
            <a:r>
              <a:rPr lang="en-US" altLang="zh-CN" dirty="0" smtClean="0"/>
              <a:t>and </a:t>
            </a:r>
            <a:r>
              <a:rPr lang="en-US" altLang="zh-CN" i="1" dirty="0" smtClean="0">
                <a:solidFill>
                  <a:srgbClr val="FF0000"/>
                </a:solidFill>
              </a:rPr>
              <a:t>attacker-controlled data</a:t>
            </a:r>
          </a:p>
          <a:p>
            <a:pPr lvl="1"/>
            <a:r>
              <a:rPr lang="en-US" altLang="zh-CN" dirty="0" smtClean="0"/>
              <a:t>Prioritize </a:t>
            </a:r>
            <a:r>
              <a:rPr lang="en-US" altLang="zh-CN" b="1" i="1" dirty="0" smtClean="0">
                <a:solidFill>
                  <a:srgbClr val="FF0000"/>
                </a:solidFill>
              </a:rPr>
              <a:t>high-entropy</a:t>
            </a:r>
            <a:r>
              <a:rPr lang="en-US" altLang="zh-CN" b="1" i="1" dirty="0" smtClean="0"/>
              <a:t> leakage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55647" y="5090883"/>
            <a:ext cx="0" cy="26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279241" y="5744677"/>
            <a:ext cx="417474" cy="358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9696" y="6129775"/>
            <a:ext cx="1403132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000" i="1" dirty="0" smtClean="0">
                <a:latin typeface="+mn-lt"/>
              </a:rPr>
              <a:t>Trigger </a:t>
            </a:r>
            <a:r>
              <a:rPr lang="en-US" altLang="zh-CN" sz="2000" b="1" i="1" dirty="0" smtClean="0">
                <a:latin typeface="+mn-lt"/>
              </a:rPr>
              <a:t>sink</a:t>
            </a:r>
            <a:endParaRPr lang="zh-CN" altLang="en-US" sz="2000" b="1" i="1" dirty="0">
              <a:solidFill>
                <a:srgbClr val="0043C8"/>
              </a:solidFill>
              <a:latin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272015" y="5751941"/>
            <a:ext cx="0" cy="823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649175" y="5734851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43C8"/>
                </a:solidFill>
              </a:rPr>
              <a:t>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9335" y="5855039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43C8"/>
                </a:solidFill>
              </a:rPr>
              <a:t>N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9805" y="5129817"/>
            <a:ext cx="842773" cy="461665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High</a:t>
            </a:r>
            <a:endParaRPr lang="zh-CN" altLang="en-US" sz="2400" b="1" baseline="3000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3748" y="5351831"/>
            <a:ext cx="3011717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pkt.seq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&gt;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43C8"/>
                </a:solidFill>
              </a:rPr>
              <a:t>rcv_nxt</a:t>
            </a:r>
            <a:r>
              <a:rPr lang="en-US" altLang="zh-CN" sz="2000" b="1" dirty="0" smtClean="0"/>
              <a:t>)?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50882" y="5134646"/>
            <a:ext cx="77359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400" b="1" dirty="0" smtClean="0">
                <a:latin typeface="+mn-lt"/>
                <a:cs typeface="Times New Roman" panose="02020603050405020304" pitchFamily="18" charset="0"/>
              </a:rPr>
              <a:t>Low</a:t>
            </a:r>
            <a:endParaRPr lang="zh-CN" altLang="en-US" sz="2400" b="1" baseline="30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2729" y="5807886"/>
            <a:ext cx="77174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Low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36006" y="5365479"/>
            <a:ext cx="3356211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pkt.seq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==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43C8"/>
                </a:solidFill>
              </a:rPr>
              <a:t>rcv_nxt</a:t>
            </a:r>
            <a:r>
              <a:rPr lang="en-US" altLang="zh-CN" sz="2000" b="1" dirty="0" smtClean="0"/>
              <a:t>)?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36005" y="5977182"/>
            <a:ext cx="3356211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pkt.seq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!</a:t>
            </a:r>
            <a:r>
              <a:rPr lang="en-US" altLang="zh-CN" b="1" dirty="0" smtClean="0"/>
              <a:t>=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43C8"/>
                </a:solidFill>
              </a:rPr>
              <a:t>rcv_nxt</a:t>
            </a:r>
            <a:r>
              <a:rPr lang="en-US" altLang="zh-CN" sz="2000" b="1" dirty="0" smtClean="0"/>
              <a:t>)?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8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97"/>
    </mc:Choice>
    <mc:Fallback xmlns="">
      <p:transition spd="slow" advTm="951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22" grpId="0" animBg="1"/>
      <p:bldP spid="6" grpId="0" animBg="1"/>
      <p:bldP spid="23" grpId="0" animBg="1"/>
      <p:bldP spid="26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8198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Implemented in </a:t>
            </a:r>
            <a:r>
              <a:rPr lang="en-US" altLang="zh-CN" b="1" dirty="0" err="1" smtClean="0"/>
              <a:t>OCaml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Taint analysis part: </a:t>
            </a:r>
            <a:r>
              <a:rPr lang="en-US" altLang="zh-CN" b="1" i="1" dirty="0" smtClean="0"/>
              <a:t>~15K LOC</a:t>
            </a:r>
          </a:p>
          <a:p>
            <a:pPr lvl="1"/>
            <a:r>
              <a:rPr lang="en-US" altLang="zh-CN" dirty="0" smtClean="0"/>
              <a:t>Vulnerability analyzer: </a:t>
            </a:r>
            <a:r>
              <a:rPr lang="en-US" altLang="zh-CN" b="1" i="1" dirty="0" smtClean="0"/>
              <a:t>~2.8K LOC</a:t>
            </a:r>
          </a:p>
          <a:p>
            <a:r>
              <a:rPr lang="en-US" altLang="zh-CN" dirty="0" smtClean="0"/>
              <a:t>Analyzed </a:t>
            </a:r>
            <a:r>
              <a:rPr lang="en-US" altLang="zh-CN" b="1" dirty="0" smtClean="0">
                <a:solidFill>
                  <a:srgbClr val="0043C8"/>
                </a:solidFill>
              </a:rPr>
              <a:t>6 real code bases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kernel 3.15.8: TCP, SCTP, DCCP</a:t>
            </a:r>
          </a:p>
          <a:p>
            <a:pPr lvl="1"/>
            <a:r>
              <a:rPr lang="en-US" altLang="zh-CN" dirty="0" smtClean="0"/>
              <a:t>3 implementations of RTP: </a:t>
            </a:r>
            <a:r>
              <a:rPr lang="en-US" altLang="zh-CN" dirty="0" err="1" smtClean="0"/>
              <a:t>oRTP</a:t>
            </a:r>
            <a:r>
              <a:rPr lang="en-US" altLang="zh-CN" dirty="0" smtClean="0"/>
              <a:t>, PJSIP, VLC</a:t>
            </a:r>
          </a:p>
          <a:p>
            <a:pPr lvl="1"/>
            <a:r>
              <a:rPr lang="en-US" altLang="zh-CN" dirty="0" smtClean="0"/>
              <a:t>Target </a:t>
            </a:r>
            <a:r>
              <a:rPr lang="en-US" altLang="zh-CN" b="1" i="1" dirty="0" smtClean="0">
                <a:solidFill>
                  <a:srgbClr val="FF0000"/>
                </a:solidFill>
              </a:rPr>
              <a:t>storage channel </a:t>
            </a:r>
            <a:r>
              <a:rPr lang="en-US" altLang="zh-CN" dirty="0" smtClean="0"/>
              <a:t>(e.g., 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 file)</a:t>
            </a:r>
          </a:p>
          <a:p>
            <a:r>
              <a:rPr lang="en-US" altLang="zh-CN" b="1" dirty="0" smtClean="0"/>
              <a:t>Tool efficiency results</a:t>
            </a:r>
          </a:p>
          <a:p>
            <a:pPr lvl="1"/>
            <a:r>
              <a:rPr lang="en-US" altLang="zh-CN" b="1" dirty="0" smtClean="0"/>
              <a:t>Longest</a:t>
            </a:r>
            <a:r>
              <a:rPr lang="en-US" altLang="zh-CN" dirty="0" smtClean="0"/>
              <a:t>: </a:t>
            </a:r>
            <a:r>
              <a:rPr lang="en-US" altLang="zh-CN" b="1" dirty="0" smtClean="0">
                <a:solidFill>
                  <a:srgbClr val="0043C8"/>
                </a:solidFill>
              </a:rPr>
              <a:t>~7.8 hours </a:t>
            </a:r>
            <a:r>
              <a:rPr lang="en-US" altLang="zh-CN" dirty="0" smtClean="0"/>
              <a:t>for Linux kernel TCP for taint analysis part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86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77"/>
    </mc:Choice>
    <mc:Fallback xmlns="">
      <p:transition spd="slow" advTm="100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884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Tool accuracy</a:t>
            </a:r>
          </a:p>
          <a:p>
            <a:pPr lvl="1"/>
            <a:r>
              <a:rPr lang="en-US" altLang="zh-CN" dirty="0" smtClean="0"/>
              <a:t>Accept path analysis</a:t>
            </a:r>
          </a:p>
          <a:p>
            <a:pPr lvl="2"/>
            <a:r>
              <a:rPr lang="en-US" altLang="zh-CN" b="1" dirty="0" smtClean="0"/>
              <a:t>Ground truth</a:t>
            </a:r>
            <a:r>
              <a:rPr lang="en-US" altLang="zh-CN" dirty="0" smtClean="0"/>
              <a:t>: </a:t>
            </a:r>
            <a:r>
              <a:rPr lang="en-US" altLang="zh-CN" b="1" i="1" dirty="0" smtClean="0"/>
              <a:t>all feasible accept paths</a:t>
            </a:r>
          </a:p>
          <a:p>
            <a:pPr lvl="2"/>
            <a:r>
              <a:rPr lang="en-US" altLang="zh-CN" b="1" dirty="0" smtClean="0">
                <a:solidFill>
                  <a:srgbClr val="FF0000"/>
                </a:solidFill>
              </a:rPr>
              <a:t>No false negative (FN) </a:t>
            </a:r>
            <a:r>
              <a:rPr lang="en-US" altLang="zh-CN" dirty="0" smtClean="0"/>
              <a:t>paths</a:t>
            </a:r>
          </a:p>
          <a:p>
            <a:pPr lvl="2"/>
            <a:r>
              <a:rPr lang="en-US" altLang="zh-CN" dirty="0" smtClean="0"/>
              <a:t>Path pruning is </a:t>
            </a:r>
            <a:r>
              <a:rPr lang="en-US" altLang="zh-CN" b="1" dirty="0" smtClean="0">
                <a:solidFill>
                  <a:srgbClr val="0043C8"/>
                </a:solidFill>
              </a:rPr>
              <a:t>effective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42.6%</a:t>
            </a:r>
            <a:r>
              <a:rPr lang="en-US" altLang="zh-CN" b="1" dirty="0" smtClean="0"/>
              <a:t> reduction)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Protocol state leakage analysis</a:t>
            </a:r>
          </a:p>
          <a:p>
            <a:pPr lvl="2"/>
            <a:r>
              <a:rPr lang="en-US" altLang="zh-CN" dirty="0" smtClean="0"/>
              <a:t>For TCP </a:t>
            </a:r>
            <a:r>
              <a:rPr lang="en-US" altLang="zh-CN" b="1" dirty="0" err="1" smtClean="0">
                <a:solidFill>
                  <a:srgbClr val="0043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dirty="0" smtClean="0"/>
              <a:t> leakage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63116"/>
              </p:ext>
            </p:extLst>
          </p:nvPr>
        </p:nvGraphicFramePr>
        <p:xfrm>
          <a:off x="1009937" y="4285398"/>
          <a:ext cx="672834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544"/>
                <a:gridCol w="1151826"/>
                <a:gridCol w="1292292"/>
                <a:gridCol w="1109684"/>
              </a:tblGrid>
              <a:tr h="391145"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TP #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FP #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FN #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w/ all above (</a:t>
                      </a:r>
                      <a:r>
                        <a:rPr lang="en-US" altLang="zh-CN" sz="2200" b="1" i="1" dirty="0" smtClean="0"/>
                        <a:t>baseline</a:t>
                      </a:r>
                      <a:r>
                        <a:rPr lang="en-US" altLang="zh-CN" sz="2200" b="1" dirty="0" smtClean="0"/>
                        <a:t>)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4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zh-CN" altLang="en-US" sz="2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774209" y="4726358"/>
            <a:ext cx="15421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w/o field</a:t>
            </a:r>
            <a:endParaRPr lang="zh-CN" altLang="en-US" sz="2200" dirty="0"/>
          </a:p>
        </p:txBody>
      </p:sp>
      <p:sp>
        <p:nvSpPr>
          <p:cNvPr id="14" name="矩形 13"/>
          <p:cNvSpPr/>
          <p:nvPr/>
        </p:nvSpPr>
        <p:spPr>
          <a:xfrm>
            <a:off x="1562276" y="5124082"/>
            <a:ext cx="20986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w/o implicit flow</a:t>
            </a:r>
            <a:endParaRPr lang="zh-CN" altLang="en-US" sz="2200" dirty="0"/>
          </a:p>
        </p:txBody>
      </p:sp>
      <p:sp>
        <p:nvSpPr>
          <p:cNvPr id="15" name="矩形 14"/>
          <p:cNvSpPr/>
          <p:nvPr/>
        </p:nvSpPr>
        <p:spPr>
          <a:xfrm>
            <a:off x="1352259" y="5558451"/>
            <a:ext cx="2491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w/o pointer analysis</a:t>
            </a:r>
            <a:endParaRPr lang="zh-CN" altLang="en-US" sz="2200" dirty="0"/>
          </a:p>
        </p:txBody>
      </p:sp>
      <p:sp>
        <p:nvSpPr>
          <p:cNvPr id="16" name="矩形 15"/>
          <p:cNvSpPr/>
          <p:nvPr/>
        </p:nvSpPr>
        <p:spPr>
          <a:xfrm>
            <a:off x="4603906" y="5133896"/>
            <a:ext cx="3289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0</a:t>
            </a:r>
            <a:endParaRPr lang="zh-CN" altLang="en-US" sz="2200" dirty="0"/>
          </a:p>
        </p:txBody>
      </p:sp>
      <p:sp>
        <p:nvSpPr>
          <p:cNvPr id="17" name="矩形 16"/>
          <p:cNvSpPr/>
          <p:nvPr/>
        </p:nvSpPr>
        <p:spPr>
          <a:xfrm>
            <a:off x="7007348" y="4706666"/>
            <a:ext cx="3289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0</a:t>
            </a:r>
            <a:endParaRPr lang="zh-CN" altLang="en-US" sz="2200" dirty="0"/>
          </a:p>
        </p:txBody>
      </p:sp>
      <p:sp>
        <p:nvSpPr>
          <p:cNvPr id="18" name="矩形 17"/>
          <p:cNvSpPr/>
          <p:nvPr/>
        </p:nvSpPr>
        <p:spPr>
          <a:xfrm>
            <a:off x="4603104" y="4671766"/>
            <a:ext cx="3305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4</a:t>
            </a:r>
            <a:endParaRPr lang="zh-CN" altLang="en-US" sz="2200" dirty="0"/>
          </a:p>
        </p:txBody>
      </p:sp>
      <p:sp>
        <p:nvSpPr>
          <p:cNvPr id="19" name="矩形 18"/>
          <p:cNvSpPr/>
          <p:nvPr/>
        </p:nvSpPr>
        <p:spPr>
          <a:xfrm>
            <a:off x="5664688" y="4722056"/>
            <a:ext cx="6023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FF0000"/>
                </a:solidFill>
              </a:rPr>
              <a:t>501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9752" y="5124081"/>
            <a:ext cx="3337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FF0000"/>
                </a:solidFill>
              </a:rPr>
              <a:t>4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09752" y="5542916"/>
            <a:ext cx="3337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FF0000"/>
                </a:solidFill>
              </a:rPr>
              <a:t>4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11920" y="5558451"/>
            <a:ext cx="3289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0</a:t>
            </a:r>
            <a:endParaRPr lang="zh-CN" altLang="en-US" sz="2200" dirty="0"/>
          </a:p>
        </p:txBody>
      </p:sp>
      <p:sp>
        <p:nvSpPr>
          <p:cNvPr id="25" name="矩形 24"/>
          <p:cNvSpPr/>
          <p:nvPr/>
        </p:nvSpPr>
        <p:spPr>
          <a:xfrm>
            <a:off x="5646704" y="5145900"/>
            <a:ext cx="6383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N/A</a:t>
            </a:r>
            <a:endParaRPr lang="zh-CN" altLang="en-US" sz="2200" dirty="0"/>
          </a:p>
        </p:txBody>
      </p:sp>
      <p:sp>
        <p:nvSpPr>
          <p:cNvPr id="26" name="矩形 25"/>
          <p:cNvSpPr/>
          <p:nvPr/>
        </p:nvSpPr>
        <p:spPr>
          <a:xfrm>
            <a:off x="5646704" y="5558450"/>
            <a:ext cx="6383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/>
              <a:t>N/A</a:t>
            </a:r>
            <a:endParaRPr lang="zh-CN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5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846"/>
    </mc:Choice>
    <mc:Fallback xmlns="">
      <p:transition spd="slow" advTm="116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injection 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Inject 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attack packet</a:t>
            </a:r>
            <a:r>
              <a:rPr lang="en-US" altLang="zh-CN" sz="3000" dirty="0" smtClean="0"/>
              <a:t> into an </a:t>
            </a:r>
            <a:r>
              <a:rPr lang="en-US" altLang="zh-CN" sz="3000" b="1" dirty="0" smtClean="0">
                <a:solidFill>
                  <a:srgbClr val="0043C8"/>
                </a:solidFill>
              </a:rPr>
              <a:t>existing communication channel</a:t>
            </a:r>
            <a:r>
              <a:rPr lang="en-US" altLang="zh-CN" sz="3000" dirty="0" smtClean="0"/>
              <a:t> (TCP, RTP, etc.)</a:t>
            </a:r>
          </a:p>
          <a:p>
            <a:pPr lvl="1"/>
            <a:r>
              <a:rPr lang="en-US" altLang="zh-CN" sz="2600" dirty="0" smtClean="0"/>
              <a:t>Attacker is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off-path</a:t>
            </a:r>
            <a:r>
              <a:rPr lang="en-US" altLang="zh-CN" sz="2600" dirty="0" smtClean="0"/>
              <a:t>: more </a:t>
            </a:r>
            <a:r>
              <a:rPr lang="en-US" altLang="zh-CN" sz="2600" b="1" dirty="0" smtClean="0"/>
              <a:t>realistic</a:t>
            </a:r>
            <a:r>
              <a:rPr lang="en-US" altLang="zh-CN" sz="2600" dirty="0" smtClean="0"/>
              <a:t> than </a:t>
            </a:r>
            <a:r>
              <a:rPr lang="en-US" altLang="zh-CN" sz="2600" dirty="0" err="1" smtClean="0"/>
              <a:t>MitM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5" y="4886380"/>
            <a:ext cx="949262" cy="145798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58722" y="5267640"/>
            <a:ext cx="2443655" cy="43869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47" y="4738498"/>
            <a:ext cx="1166648" cy="17156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61" y="4886379"/>
            <a:ext cx="367177" cy="7099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52" y="5691734"/>
            <a:ext cx="805355" cy="805355"/>
          </a:xfrm>
          <a:prstGeom prst="rect">
            <a:avLst/>
          </a:prstGeom>
        </p:spPr>
      </p:pic>
      <p:sp>
        <p:nvSpPr>
          <p:cNvPr id="9" name="左右箭头 8"/>
          <p:cNvSpPr/>
          <p:nvPr/>
        </p:nvSpPr>
        <p:spPr>
          <a:xfrm>
            <a:off x="1844565" y="5531402"/>
            <a:ext cx="4445877" cy="689357"/>
          </a:xfrm>
          <a:prstGeom prst="leftRightArrow">
            <a:avLst>
              <a:gd name="adj1" fmla="val 53563"/>
              <a:gd name="adj2" fmla="val 58909"/>
            </a:avLst>
          </a:prstGeom>
          <a:solidFill>
            <a:schemeClr val="bg1"/>
          </a:solidFill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7" y="3151967"/>
            <a:ext cx="1114567" cy="10094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35418" y="5644062"/>
            <a:ext cx="106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43C8"/>
                </a:solidFill>
              </a:rPr>
              <a:t>TCP</a:t>
            </a:r>
            <a:endParaRPr lang="zh-CN" altLang="en-US" sz="2400" b="1" dirty="0">
              <a:solidFill>
                <a:srgbClr val="0043C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5418" y="5244673"/>
            <a:ext cx="106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8BBC"/>
                </a:solidFill>
              </a:rPr>
              <a:t>HTTP</a:t>
            </a:r>
            <a:endParaRPr lang="zh-CN" altLang="en-US" sz="2400" b="1" dirty="0">
              <a:solidFill>
                <a:srgbClr val="008BBC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1806309">
            <a:off x="4547280" y="4392452"/>
            <a:ext cx="1873656" cy="268545"/>
          </a:xfrm>
          <a:prstGeom prst="rightArrow">
            <a:avLst>
              <a:gd name="adj1" fmla="val 50000"/>
              <a:gd name="adj2" fmla="val 79403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 rot="1830847">
            <a:off x="4816224" y="3627938"/>
            <a:ext cx="191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Inject spoofed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pkt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爆炸形 1 16"/>
          <p:cNvSpPr/>
          <p:nvPr/>
        </p:nvSpPr>
        <p:spPr>
          <a:xfrm>
            <a:off x="7315200" y="5480866"/>
            <a:ext cx="1734212" cy="1335205"/>
          </a:xfrm>
          <a:prstGeom prst="irregularSeal1">
            <a:avLst/>
          </a:prstGeom>
          <a:solidFill>
            <a:srgbClr val="FFFF66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04045" y="5919064"/>
            <a:ext cx="128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Phishing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爆炸形 1 18"/>
          <p:cNvSpPr/>
          <p:nvPr/>
        </p:nvSpPr>
        <p:spPr>
          <a:xfrm>
            <a:off x="6507174" y="3872225"/>
            <a:ext cx="2173497" cy="1631050"/>
          </a:xfrm>
          <a:prstGeom prst="irregularSeal1">
            <a:avLst/>
          </a:prstGeom>
          <a:solidFill>
            <a:srgbClr val="FFFF66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02474" y="4290745"/>
            <a:ext cx="140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F0000"/>
                </a:solidFill>
              </a:rPr>
              <a:t>Javascript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njection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爆炸形 1 22"/>
          <p:cNvSpPr/>
          <p:nvPr/>
        </p:nvSpPr>
        <p:spPr>
          <a:xfrm>
            <a:off x="5652558" y="5241353"/>
            <a:ext cx="1624972" cy="1480122"/>
          </a:xfrm>
          <a:prstGeom prst="irregularSeal1">
            <a:avLst/>
          </a:prstGeom>
          <a:solidFill>
            <a:srgbClr val="FFFF66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74707" y="5595939"/>
            <a:ext cx="100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XSS,</a:t>
            </a:r>
          </a:p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CSRF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34402" y="4099664"/>
            <a:ext cx="140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Off-path attacker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5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38"/>
    </mc:Choice>
    <mc:Fallback xmlns="">
      <p:transition spd="slow" advTm="76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2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3" grpId="0" animBg="1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Vulnerabilities found - 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6"/>
            <a:ext cx="8229600" cy="429043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For these vulnerabilities, we have </a:t>
            </a:r>
            <a:r>
              <a:rPr lang="en-US" altLang="zh-CN" b="1" dirty="0" smtClean="0">
                <a:solidFill>
                  <a:srgbClr val="0043C8"/>
                </a:solidFill>
              </a:rPr>
              <a:t>implemented the attack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rgbClr val="FF0000"/>
                </a:solidFill>
              </a:rPr>
              <a:t>validated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them</a:t>
            </a:r>
            <a:r>
              <a:rPr lang="en-US" altLang="zh-CN" dirty="0" smtClean="0"/>
              <a:t> in a controlled test bed</a:t>
            </a:r>
          </a:p>
          <a:p>
            <a:r>
              <a:rPr lang="en-US" altLang="zh-CN" dirty="0" smtClean="0"/>
              <a:t>Linux kernel TCP</a:t>
            </a:r>
          </a:p>
          <a:p>
            <a:pPr lvl="1"/>
            <a:r>
              <a:rPr lang="en-US" altLang="zh-CN" b="1" dirty="0" err="1" smtClean="0">
                <a:solidFill>
                  <a:srgbClr val="0043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endParaRPr lang="en-US" altLang="zh-CN" b="1" dirty="0" smtClean="0">
              <a:solidFill>
                <a:srgbClr val="0043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 smtClean="0"/>
              <a:t>Find 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high-entropy</a:t>
            </a:r>
            <a:r>
              <a:rPr lang="en-US" altLang="zh-CN" dirty="0" smtClean="0"/>
              <a:t> leaks </a:t>
            </a:r>
          </a:p>
          <a:p>
            <a:pPr lvl="2"/>
            <a:r>
              <a:rPr lang="en-US" altLang="zh-CN" b="1" dirty="0" smtClean="0"/>
              <a:t>1</a:t>
            </a:r>
            <a:r>
              <a:rPr lang="en-US" altLang="zh-CN" dirty="0" smtClean="0"/>
              <a:t> reported before by manual inspection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3 new</a:t>
            </a:r>
            <a:endParaRPr lang="en-US" altLang="zh-CN" sz="3300" dirty="0" smtClean="0"/>
          </a:p>
          <a:p>
            <a:pPr marL="457200" lvl="1" indent="0">
              <a:buNone/>
            </a:pPr>
            <a:endParaRPr lang="en-US" altLang="zh-CN" sz="1700" dirty="0" smtClean="0"/>
          </a:p>
          <a:p>
            <a:pPr marL="457200" lvl="1" indent="0">
              <a:buNone/>
            </a:pPr>
            <a:endParaRPr lang="en-US" altLang="zh-CN" sz="1700" dirty="0" smtClean="0"/>
          </a:p>
          <a:p>
            <a:pPr marL="457200" lvl="1" indent="0">
              <a:buNone/>
            </a:pPr>
            <a:endParaRPr lang="en-US" altLang="zh-CN" sz="1900" dirty="0" smtClean="0"/>
          </a:p>
          <a:p>
            <a:pPr lvl="1"/>
            <a:r>
              <a:rPr lang="en-US" altLang="zh-CN" b="1" dirty="0" err="1" smtClean="0">
                <a:solidFill>
                  <a:srgbClr val="0043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b="1" dirty="0" smtClean="0">
                <a:solidFill>
                  <a:srgbClr val="0043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b="1" dirty="0" err="1" smtClean="0">
                <a:solidFill>
                  <a:srgbClr val="0043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endParaRPr lang="en-US" altLang="zh-CN" b="1" dirty="0" smtClean="0">
              <a:solidFill>
                <a:srgbClr val="0043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ost recent reported leak is </a:t>
            </a:r>
            <a:r>
              <a:rPr lang="en-US" altLang="zh-CN" b="1" dirty="0" smtClean="0">
                <a:solidFill>
                  <a:srgbClr val="0043C8"/>
                </a:solidFill>
              </a:rPr>
              <a:t>fixed </a:t>
            </a:r>
            <a:r>
              <a:rPr lang="en-US" altLang="zh-CN" b="1" dirty="0" smtClean="0"/>
              <a:t>after Linux 3.8</a:t>
            </a:r>
          </a:p>
          <a:p>
            <a:pPr lvl="2"/>
            <a:r>
              <a:rPr lang="en-US" altLang="zh-CN" dirty="0" smtClean="0"/>
              <a:t>However, still find </a:t>
            </a:r>
            <a:r>
              <a:rPr lang="en-US" altLang="zh-CN" b="1" dirty="0" smtClean="0">
                <a:solidFill>
                  <a:srgbClr val="FF0000"/>
                </a:solidFill>
              </a:rPr>
              <a:t>13</a:t>
            </a:r>
            <a:r>
              <a:rPr lang="en-US" altLang="zh-CN" dirty="0" smtClean="0"/>
              <a:t> </a:t>
            </a:r>
            <a:r>
              <a:rPr lang="en-US" altLang="zh-CN" b="1" dirty="0"/>
              <a:t>high-entropy </a:t>
            </a:r>
            <a:r>
              <a:rPr lang="en-US" altLang="zh-CN" dirty="0"/>
              <a:t>leaks 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all new </a:t>
            </a:r>
          </a:p>
          <a:p>
            <a:pPr lvl="2"/>
            <a:r>
              <a:rPr lang="en-US" altLang="zh-CN" dirty="0" smtClean="0"/>
              <a:t>Indicate </a:t>
            </a:r>
            <a:r>
              <a:rPr lang="en-US" altLang="zh-CN" b="1" i="1" dirty="0" smtClean="0"/>
              <a:t>the need for an automated tool like this</a:t>
            </a:r>
            <a:endParaRPr lang="en-US" altLang="zh-CN" b="1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7622" y="3849335"/>
            <a:ext cx="153164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/win1</a:t>
            </a:r>
            <a:endParaRPr lang="zh-CN" altLang="en-US" sz="2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622" y="5898779"/>
            <a:ext cx="153164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/win2</a:t>
            </a:r>
            <a:endParaRPr lang="zh-CN" altLang="en-US" sz="2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152629" y="4010274"/>
            <a:ext cx="3343705" cy="334986"/>
          </a:xfrm>
          <a:prstGeom prst="rightArrow">
            <a:avLst>
              <a:gd name="adj1" fmla="val 35971"/>
              <a:gd name="adj2" fmla="val 534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4151" y="3574789"/>
            <a:ext cx="3425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en-US" altLang="zh-CN" sz="2000" dirty="0" smtClean="0"/>
              <a:t> </a:t>
            </a:r>
            <a:r>
              <a:rPr lang="en-US" altLang="zh-CN" sz="2000" b="1" i="1" dirty="0" smtClean="0"/>
              <a:t>high-entropy leaks 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 new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6931" y="3876631"/>
            <a:ext cx="723332" cy="523220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800" b="1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1463" y="6425914"/>
            <a:ext cx="214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 smtClean="0"/>
              <a:t>1</a:t>
            </a:r>
            <a:r>
              <a:rPr lang="en-US" altLang="zh-CN" dirty="0" smtClean="0"/>
              <a:t>Qian et al., CCS’12</a:t>
            </a:r>
          </a:p>
        </p:txBody>
      </p:sp>
      <p:sp>
        <p:nvSpPr>
          <p:cNvPr id="13" name="矩形 12"/>
          <p:cNvSpPr/>
          <p:nvPr/>
        </p:nvSpPr>
        <p:spPr>
          <a:xfrm>
            <a:off x="3016149" y="5555151"/>
            <a:ext cx="3684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13</a:t>
            </a:r>
            <a:r>
              <a:rPr lang="en-US" altLang="zh-CN" sz="2000" dirty="0" smtClean="0"/>
              <a:t> </a:t>
            </a:r>
            <a:r>
              <a:rPr lang="en-US" altLang="zh-CN" sz="2000" b="1" i="1" dirty="0" smtClean="0"/>
              <a:t>high-entropy leaks 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all new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8345" y="5898779"/>
            <a:ext cx="723332" cy="523220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800" b="1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168549" y="6018802"/>
            <a:ext cx="3343705" cy="334986"/>
          </a:xfrm>
          <a:prstGeom prst="rightArrow">
            <a:avLst>
              <a:gd name="adj1" fmla="val 35971"/>
              <a:gd name="adj2" fmla="val 534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85545" y="4427148"/>
            <a:ext cx="195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dirty="0" smtClean="0">
                <a:solidFill>
                  <a:srgbClr val="FF0000"/>
                </a:solidFill>
              </a:rPr>
              <a:t>64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 packets </a:t>
            </a:r>
          </a:p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for a successful injection!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7626039" y="3964820"/>
            <a:ext cx="698153" cy="612456"/>
          </a:xfrm>
          <a:custGeom>
            <a:avLst/>
            <a:gdLst>
              <a:gd name="connsiteX0" fmla="*/ 0 w 368550"/>
              <a:gd name="connsiteY0" fmla="*/ 0 h 346842"/>
              <a:gd name="connsiteX1" fmla="*/ 331075 w 368550"/>
              <a:gd name="connsiteY1" fmla="*/ 78828 h 346842"/>
              <a:gd name="connsiteX2" fmla="*/ 346841 w 368550"/>
              <a:gd name="connsiteY2" fmla="*/ 346842 h 34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50" h="346842">
                <a:moveTo>
                  <a:pt x="0" y="0"/>
                </a:moveTo>
                <a:cubicBezTo>
                  <a:pt x="136634" y="10510"/>
                  <a:pt x="273268" y="21021"/>
                  <a:pt x="331075" y="78828"/>
                </a:cubicBezTo>
                <a:cubicBezTo>
                  <a:pt x="388882" y="136635"/>
                  <a:pt x="367861" y="241738"/>
                  <a:pt x="346841" y="34684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7626038" y="5623391"/>
            <a:ext cx="808277" cy="663032"/>
          </a:xfrm>
          <a:custGeom>
            <a:avLst/>
            <a:gdLst>
              <a:gd name="connsiteX0" fmla="*/ 0 w 470966"/>
              <a:gd name="connsiteY0" fmla="*/ 583324 h 583324"/>
              <a:gd name="connsiteX1" fmla="*/ 441435 w 470966"/>
              <a:gd name="connsiteY1" fmla="*/ 409903 h 583324"/>
              <a:gd name="connsiteX2" fmla="*/ 394138 w 470966"/>
              <a:gd name="connsiteY2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966" h="583324">
                <a:moveTo>
                  <a:pt x="0" y="583324"/>
                </a:moveTo>
                <a:cubicBezTo>
                  <a:pt x="187872" y="545224"/>
                  <a:pt x="375745" y="507124"/>
                  <a:pt x="441435" y="409903"/>
                </a:cubicBezTo>
                <a:cubicBezTo>
                  <a:pt x="507125" y="312682"/>
                  <a:pt x="450631" y="156341"/>
                  <a:pt x="39413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49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51"/>
    </mc:Choice>
    <mc:Fallback xmlns="">
      <p:transition spd="slow" advTm="928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1" grpId="0"/>
      <p:bldP spid="13" grpId="0"/>
      <p:bldP spid="14" grpId="0" animBg="1"/>
      <p:bldP spid="15" grpId="0" animBg="1"/>
      <p:bldP spid="17" grpId="0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Vulnerabilities found - RTP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0596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3 implementations of RTP</a:t>
            </a:r>
          </a:p>
          <a:p>
            <a:pPr lvl="1"/>
            <a:r>
              <a:rPr lang="en-US" altLang="zh-CN" dirty="0" err="1" smtClean="0"/>
              <a:t>oRTP</a:t>
            </a:r>
            <a:r>
              <a:rPr lang="en-US" altLang="zh-CN" dirty="0" smtClean="0"/>
              <a:t>, PJSIP, VLC: </a:t>
            </a:r>
            <a:r>
              <a:rPr lang="en-US" altLang="zh-CN" i="1" u="sng" dirty="0" smtClean="0"/>
              <a:t>all claim to follow </a:t>
            </a:r>
            <a:r>
              <a:rPr lang="en-US" altLang="zh-CN" b="1" i="1" u="sng" dirty="0" smtClean="0"/>
              <a:t>RFC 3550</a:t>
            </a:r>
          </a:p>
          <a:p>
            <a:pPr lvl="1"/>
            <a:r>
              <a:rPr lang="en-US" altLang="zh-CN" b="1" dirty="0" smtClean="0"/>
              <a:t>Accept path analysis </a:t>
            </a:r>
            <a:r>
              <a:rPr lang="en-US" altLang="zh-CN" b="1" i="1" dirty="0" smtClean="0">
                <a:solidFill>
                  <a:srgbClr val="0043C8"/>
                </a:solidFill>
              </a:rPr>
              <a:t>directly reveals vulnerability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b="1" dirty="0" err="1" smtClean="0"/>
              <a:t>oRTP</a:t>
            </a:r>
            <a:r>
              <a:rPr lang="en-US" altLang="zh-CN" b="1" dirty="0" smtClean="0"/>
              <a:t>, PJSIP</a:t>
            </a:r>
            <a:r>
              <a:rPr lang="en-US" altLang="zh-CN" dirty="0" smtClean="0"/>
              <a:t>: Only need </a:t>
            </a:r>
            <a:r>
              <a:rPr lang="en-US" altLang="zh-CN" b="1" dirty="0" smtClean="0">
                <a:solidFill>
                  <a:srgbClr val="FF0000"/>
                </a:solidFill>
              </a:rPr>
              <a:t>51</a:t>
            </a:r>
            <a:r>
              <a:rPr lang="en-US" altLang="zh-CN" dirty="0" smtClean="0"/>
              <a:t> &amp; 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 packets to </a:t>
            </a:r>
            <a:r>
              <a:rPr lang="en-US" altLang="zh-CN" b="1" dirty="0" smtClean="0"/>
              <a:t>inject payload</a:t>
            </a:r>
          </a:p>
          <a:p>
            <a:pPr lvl="1"/>
            <a:r>
              <a:rPr lang="en-US" altLang="zh-CN" dirty="0" smtClean="0"/>
              <a:t>VLC is well-protected by protocol state </a:t>
            </a:r>
            <a:r>
              <a:rPr lang="en-US" altLang="zh-CN" b="1" dirty="0" err="1" smtClean="0">
                <a:solidFill>
                  <a:srgbClr val="0043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ssrc</a:t>
            </a:r>
            <a:endParaRPr lang="en-US" altLang="zh-CN" b="1" dirty="0" smtClean="0">
              <a:solidFill>
                <a:srgbClr val="0043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b="1" dirty="0" smtClean="0">
                <a:cs typeface="Courier New" panose="02070309020205020404" pitchFamily="49" charset="0"/>
              </a:rPr>
              <a:t>Leakage analysis</a:t>
            </a:r>
            <a:r>
              <a:rPr lang="en-US" altLang="zh-CN" dirty="0" smtClean="0">
                <a:cs typeface="Courier New" panose="02070309020205020404" pitchFamily="49" charset="0"/>
              </a:rPr>
              <a:t>: no storage channel leaks </a:t>
            </a:r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00128" y="4037928"/>
            <a:ext cx="909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oRTP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4160222" y="4037928"/>
            <a:ext cx="915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PJSIP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5967212" y="4037926"/>
            <a:ext cx="71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VLC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93074" y="4627188"/>
            <a:ext cx="723332" cy="523220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lang="zh-CN" altLang="en-US" sz="2800" b="1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6373" y="4626889"/>
            <a:ext cx="723332" cy="523220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1958" y="4627487"/>
            <a:ext cx="72333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297" y="4634542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43C8"/>
                </a:solidFill>
              </a:rPr>
              <a:t>Inject payload:</a:t>
            </a:r>
            <a:endParaRPr lang="zh-CN" altLang="en-US" sz="2400" dirty="0">
              <a:solidFill>
                <a:srgbClr val="0043C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2596" y="5333158"/>
            <a:ext cx="6011839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Even these implementations follow </a:t>
            </a:r>
            <a:r>
              <a:rPr lang="en-US" altLang="zh-CN" sz="2000" b="1" i="1" dirty="0" smtClean="0">
                <a:solidFill>
                  <a:srgbClr val="0043C8"/>
                </a:solidFill>
              </a:rPr>
              <a:t>the same RFC</a:t>
            </a:r>
            <a:r>
              <a:rPr lang="en-US" altLang="zh-CN" sz="2000" b="1" i="1" dirty="0" smtClean="0"/>
              <a:t>, their robustness against packet injection can be very different due to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implementation details</a:t>
            </a:r>
            <a:r>
              <a:rPr lang="en-US" altLang="zh-CN" sz="2000" b="1" i="1" dirty="0" smtClean="0"/>
              <a:t>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17"/>
    </mc:Choice>
    <mc:Fallback xmlns="">
      <p:transition spd="slow" advTm="61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07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i="1" dirty="0" err="1" smtClean="0"/>
              <a:t>PacketGuardian</a:t>
            </a:r>
            <a:r>
              <a:rPr lang="en-US" altLang="zh-CN" b="1" i="1" dirty="0" smtClean="0"/>
              <a:t> , </a:t>
            </a:r>
            <a:r>
              <a:rPr lang="en-US" altLang="zh-CN" dirty="0" smtClean="0"/>
              <a:t>an </a:t>
            </a:r>
            <a:r>
              <a:rPr lang="en-US" altLang="zh-CN" b="1" dirty="0" smtClean="0">
                <a:solidFill>
                  <a:srgbClr val="FF0000"/>
                </a:solidFill>
              </a:rPr>
              <a:t>effective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rgbClr val="0043C8"/>
                </a:solidFill>
              </a:rPr>
              <a:t>scalable</a:t>
            </a:r>
            <a:r>
              <a:rPr lang="en-US" altLang="zh-CN" dirty="0" smtClean="0"/>
              <a:t> tool for systematic detection of packet injection vulnerability in protocol implementations</a:t>
            </a:r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The first </a:t>
            </a:r>
            <a:r>
              <a:rPr lang="en-US" altLang="zh-CN" dirty="0" smtClean="0"/>
              <a:t>to propose and detect </a:t>
            </a:r>
            <a:r>
              <a:rPr lang="en-US" altLang="zh-CN" b="1" i="1" dirty="0" smtClean="0">
                <a:solidFill>
                  <a:srgbClr val="0043C8"/>
                </a:solidFill>
              </a:rPr>
              <a:t>attacker-controlled implicit information leaks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class of highly-exploitable implicit information leaks</a:t>
            </a:r>
            <a:endParaRPr lang="en-US" altLang="zh-CN" dirty="0"/>
          </a:p>
          <a:p>
            <a:r>
              <a:rPr lang="en-US" altLang="zh-CN" dirty="0" smtClean="0"/>
              <a:t>Applied to 6 real code bases, and discovered </a:t>
            </a:r>
            <a:r>
              <a:rPr lang="en-US" altLang="zh-CN" b="1" dirty="0" smtClean="0"/>
              <a:t>new and realistic vulnerabilities</a:t>
            </a:r>
            <a:r>
              <a:rPr lang="en-US" altLang="zh-CN" dirty="0" smtClean="0"/>
              <a:t> on TCP, RTP, etc.</a:t>
            </a:r>
          </a:p>
          <a:p>
            <a:r>
              <a:rPr lang="en-US" altLang="zh-CN" dirty="0" smtClean="0"/>
              <a:t>In the future, plan to improve accuracy and study more protocols</a:t>
            </a:r>
          </a:p>
          <a:p>
            <a:r>
              <a:rPr lang="en-US" altLang="zh-CN" dirty="0" smtClean="0"/>
              <a:t>Our result website:</a:t>
            </a:r>
            <a:endParaRPr lang="en-US" altLang="zh-CN" dirty="0"/>
          </a:p>
          <a:p>
            <a:pPr marL="0" lvl="1" indent="0" algn="ctr">
              <a:buNone/>
            </a:pPr>
            <a:r>
              <a:rPr lang="en-US" altLang="zh-CN" sz="3000" b="1" u="sng" dirty="0">
                <a:solidFill>
                  <a:srgbClr val="FF0000"/>
                </a:solidFill>
              </a:rPr>
              <a:t>http://</a:t>
            </a:r>
            <a:r>
              <a:rPr lang="en-US" altLang="zh-CN" sz="3000" b="1" u="sng" dirty="0" smtClean="0">
                <a:solidFill>
                  <a:srgbClr val="FF0000"/>
                </a:solidFill>
              </a:rPr>
              <a:t>tinyurl.com/PacketInjectionVulnerability</a:t>
            </a:r>
            <a:endParaRPr lang="en-US" altLang="zh-CN" sz="3000" b="1" u="sng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4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89"/>
    </mc:Choice>
    <mc:Fallback xmlns="">
      <p:transition spd="slow" advTm="59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554138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>
              <a:buNone/>
            </a:pPr>
            <a:r>
              <a:rPr lang="en-US" altLang="zh-CN" sz="3200" b="1" u="sng" dirty="0">
                <a:solidFill>
                  <a:srgbClr val="FF0000"/>
                </a:solidFill>
              </a:rPr>
              <a:t>http://tinyurl.com/PacketInjectionVulnerability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"/>
    </mc:Choice>
    <mc:Fallback xmlns="">
      <p:transition spd="slow" advTm="401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35418" y="5244673"/>
            <a:ext cx="106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8BBC"/>
                </a:solidFill>
              </a:rPr>
              <a:t>HTTP</a:t>
            </a:r>
            <a:endParaRPr lang="zh-CN" altLang="en-US" sz="2400" b="1" dirty="0">
              <a:solidFill>
                <a:srgbClr val="008BBC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58722" y="5267640"/>
            <a:ext cx="2443655" cy="43869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injection 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Application layer encryption</a:t>
            </a:r>
            <a:endParaRPr lang="en-US" altLang="zh-CN" sz="3000" b="1" dirty="0" smtClean="0">
              <a:solidFill>
                <a:srgbClr val="0043C8"/>
              </a:solidFill>
            </a:endParaRPr>
          </a:p>
          <a:p>
            <a:pPr lvl="1"/>
            <a:r>
              <a:rPr lang="en-US" altLang="zh-CN" sz="2600" b="1" dirty="0" smtClean="0"/>
              <a:t>Low</a:t>
            </a:r>
            <a:r>
              <a:rPr lang="en-US" altLang="zh-CN" sz="2600" dirty="0" smtClean="0"/>
              <a:t> coverage (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only 30%</a:t>
            </a:r>
            <a:r>
              <a:rPr lang="en-US" altLang="zh-CN" sz="2600" dirty="0" smtClean="0"/>
              <a:t>)</a:t>
            </a:r>
          </a:p>
          <a:p>
            <a:pPr lvl="1"/>
            <a:r>
              <a:rPr lang="en-US" altLang="zh-CN" sz="2600" b="1" dirty="0" smtClean="0"/>
              <a:t>1</a:t>
            </a:r>
            <a:r>
              <a:rPr lang="en-US" altLang="zh-CN" sz="2600" b="1" baseline="30000" dirty="0" smtClean="0"/>
              <a:t>st</a:t>
            </a:r>
            <a:r>
              <a:rPr lang="en-US" altLang="zh-CN" sz="2600" dirty="0" smtClean="0"/>
              <a:t> HTTP request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vulnerable to hijack</a:t>
            </a:r>
            <a:r>
              <a:rPr lang="en-US" altLang="zh-CN" dirty="0" smtClean="0"/>
              <a:t> </a:t>
            </a:r>
            <a:r>
              <a:rPr lang="en-US" altLang="zh-CN" sz="2300" b="1" dirty="0"/>
              <a:t>[</a:t>
            </a:r>
            <a:r>
              <a:rPr lang="en-US" altLang="zh-CN" sz="2300" b="1" dirty="0" smtClean="0"/>
              <a:t>Qian, CCS’12]</a:t>
            </a: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Vulnerable to 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DoS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5" y="4886380"/>
            <a:ext cx="949262" cy="145798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14144" y="5213141"/>
            <a:ext cx="2488233" cy="635479"/>
          </a:xfrm>
          <a:prstGeom prst="rect">
            <a:avLst/>
          </a:prstGeom>
          <a:solidFill>
            <a:srgbClr val="FFFF00"/>
          </a:solidFill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47" y="4738498"/>
            <a:ext cx="1166648" cy="17156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61" y="4886379"/>
            <a:ext cx="367177" cy="7099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52" y="5691734"/>
            <a:ext cx="805355" cy="805355"/>
          </a:xfrm>
          <a:prstGeom prst="rect">
            <a:avLst/>
          </a:prstGeom>
        </p:spPr>
      </p:pic>
      <p:sp>
        <p:nvSpPr>
          <p:cNvPr id="9" name="左右箭头 8"/>
          <p:cNvSpPr/>
          <p:nvPr/>
        </p:nvSpPr>
        <p:spPr>
          <a:xfrm>
            <a:off x="1844565" y="5531402"/>
            <a:ext cx="4445877" cy="689357"/>
          </a:xfrm>
          <a:prstGeom prst="leftRightArrow">
            <a:avLst>
              <a:gd name="adj1" fmla="val 53563"/>
              <a:gd name="adj2" fmla="val 58909"/>
            </a:avLst>
          </a:prstGeom>
          <a:solidFill>
            <a:schemeClr val="bg1"/>
          </a:solidFill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01" y="3619535"/>
            <a:ext cx="1114567" cy="10094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35418" y="5644062"/>
            <a:ext cx="106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43C8"/>
                </a:solidFill>
              </a:rPr>
              <a:t>TCP</a:t>
            </a:r>
            <a:endParaRPr lang="zh-CN" altLang="en-US" sz="2400" b="1" dirty="0">
              <a:solidFill>
                <a:srgbClr val="0043C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5055" y="5213141"/>
            <a:ext cx="126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HTTPS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1584726">
            <a:off x="4829599" y="4757386"/>
            <a:ext cx="1662119" cy="255090"/>
          </a:xfrm>
          <a:prstGeom prst="rightArrow">
            <a:avLst>
              <a:gd name="adj1" fmla="val 50000"/>
              <a:gd name="adj2" fmla="val 79403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 rot="1661934">
            <a:off x="4838231" y="4367550"/>
            <a:ext cx="191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Hijack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爆炸形 1 16"/>
          <p:cNvSpPr/>
          <p:nvPr/>
        </p:nvSpPr>
        <p:spPr>
          <a:xfrm>
            <a:off x="7315200" y="5480866"/>
            <a:ext cx="1734212" cy="1335205"/>
          </a:xfrm>
          <a:prstGeom prst="irregularSeal1">
            <a:avLst/>
          </a:prstGeom>
          <a:solidFill>
            <a:srgbClr val="FFFF66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04045" y="5919064"/>
            <a:ext cx="128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Phishing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爆炸形 1 18"/>
          <p:cNvSpPr/>
          <p:nvPr/>
        </p:nvSpPr>
        <p:spPr>
          <a:xfrm>
            <a:off x="6507174" y="3872225"/>
            <a:ext cx="2173497" cy="1631050"/>
          </a:xfrm>
          <a:prstGeom prst="irregularSeal1">
            <a:avLst/>
          </a:prstGeom>
          <a:solidFill>
            <a:srgbClr val="FFFF66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02474" y="4290745"/>
            <a:ext cx="140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F0000"/>
                </a:solidFill>
              </a:rPr>
              <a:t>Javascript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njection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爆炸形 1 22"/>
          <p:cNvSpPr/>
          <p:nvPr/>
        </p:nvSpPr>
        <p:spPr>
          <a:xfrm>
            <a:off x="5652558" y="5241353"/>
            <a:ext cx="1624972" cy="1480122"/>
          </a:xfrm>
          <a:prstGeom prst="irregularSeal1">
            <a:avLst/>
          </a:prstGeom>
          <a:solidFill>
            <a:srgbClr val="FFFF66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74707" y="5595939"/>
            <a:ext cx="100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XSS,</a:t>
            </a:r>
          </a:p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CSRF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7" y="3151967"/>
            <a:ext cx="1114567" cy="1009419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 rot="1806309">
            <a:off x="4547280" y="4392452"/>
            <a:ext cx="1873656" cy="268545"/>
          </a:xfrm>
          <a:prstGeom prst="rightArrow">
            <a:avLst>
              <a:gd name="adj1" fmla="val 50000"/>
              <a:gd name="adj2" fmla="val 79403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 rot="1830847">
            <a:off x="4816224" y="3627938"/>
            <a:ext cx="191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Inject spoofed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pkt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4402" y="4099664"/>
            <a:ext cx="140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Off-path attacker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2479" y="1572904"/>
            <a:ext cx="1800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43C8"/>
                </a:solidFill>
              </a:rPr>
              <a:t>is limited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8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53"/>
    </mc:Choice>
    <mc:Fallback xmlns="">
      <p:transition spd="slow" advTm="51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2" animBg="1"/>
      <p:bldP spid="13" grpId="4" animBg="1"/>
      <p:bldP spid="14" grpId="2"/>
      <p:bldP spid="14" grpId="4"/>
      <p:bldP spid="15" grpId="0" animBg="1"/>
      <p:bldP spid="16" grpId="0"/>
      <p:bldP spid="17" grpId="0" animBg="1"/>
      <p:bldP spid="17" grpId="3" animBg="1"/>
      <p:bldP spid="18" grpId="0"/>
      <p:bldP spid="18" grpId="3"/>
      <p:bldP spid="19" grpId="0" animBg="1"/>
      <p:bldP spid="19" grpId="3" animBg="1"/>
      <p:bldP spid="20" grpId="0"/>
      <p:bldP spid="20" grpId="3"/>
      <p:bldP spid="23" grpId="0" animBg="1"/>
      <p:bldP spid="23" grpId="3" animBg="1"/>
      <p:bldP spid="24" grpId="0"/>
      <p:bldP spid="24" grpId="3"/>
      <p:bldP spid="27" grpId="0" animBg="1"/>
      <p:bldP spid="28" grpId="0"/>
      <p:bldP spid="2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35418" y="5244673"/>
            <a:ext cx="106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8BBC"/>
                </a:solidFill>
              </a:rPr>
              <a:t>HTTP</a:t>
            </a:r>
            <a:endParaRPr lang="zh-CN" altLang="en-US" sz="2400" b="1" dirty="0">
              <a:solidFill>
                <a:srgbClr val="008BBC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58722" y="5267640"/>
            <a:ext cx="2443655" cy="43869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injection 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349816"/>
          </a:xfrm>
        </p:spPr>
        <p:txBody>
          <a:bodyPr>
            <a:normAutofit/>
          </a:bodyPr>
          <a:lstStyle/>
          <a:p>
            <a:r>
              <a:rPr lang="en-US" altLang="zh-CN" sz="3000" dirty="0" smtClean="0"/>
              <a:t>Application layer encryption</a:t>
            </a:r>
            <a:endParaRPr lang="en-US" altLang="zh-CN" sz="3000" b="1" dirty="0" smtClean="0">
              <a:solidFill>
                <a:srgbClr val="0043C8"/>
              </a:solidFill>
            </a:endParaRPr>
          </a:p>
          <a:p>
            <a:pPr lvl="1"/>
            <a:r>
              <a:rPr lang="en-US" altLang="zh-CN" sz="2600" b="1" dirty="0" smtClean="0"/>
              <a:t>Low</a:t>
            </a:r>
            <a:r>
              <a:rPr lang="en-US" altLang="zh-CN" sz="2600" dirty="0" smtClean="0"/>
              <a:t> coverage (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only 30%</a:t>
            </a:r>
            <a:r>
              <a:rPr lang="en-US" altLang="zh-CN" sz="2600" dirty="0" smtClean="0"/>
              <a:t>)</a:t>
            </a:r>
          </a:p>
          <a:p>
            <a:pPr lvl="1"/>
            <a:r>
              <a:rPr lang="en-US" altLang="zh-CN" sz="2600" b="1" dirty="0" smtClean="0"/>
              <a:t>1</a:t>
            </a:r>
            <a:r>
              <a:rPr lang="en-US" altLang="zh-CN" sz="2600" b="1" baseline="30000" dirty="0" smtClean="0"/>
              <a:t>st</a:t>
            </a:r>
            <a:r>
              <a:rPr lang="en-US" altLang="zh-CN" sz="2600" dirty="0" smtClean="0"/>
              <a:t> HTTP request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vulnerable to hijack</a:t>
            </a:r>
            <a:r>
              <a:rPr lang="en-US" altLang="zh-CN" sz="2600" dirty="0" smtClean="0"/>
              <a:t> </a:t>
            </a:r>
            <a:r>
              <a:rPr lang="en-US" altLang="zh-CN" sz="2300" b="1" dirty="0"/>
              <a:t>[</a:t>
            </a:r>
            <a:r>
              <a:rPr lang="en-US" altLang="zh-CN" sz="2300" b="1" dirty="0" smtClean="0"/>
              <a:t>Qian, CCS’12]</a:t>
            </a:r>
          </a:p>
          <a:p>
            <a:pPr lvl="1"/>
            <a:r>
              <a:rPr lang="en-US" altLang="zh-CN" sz="2600" dirty="0" smtClean="0"/>
              <a:t>Vulnerable to </a:t>
            </a:r>
            <a:r>
              <a:rPr lang="en-US" altLang="zh-CN" sz="2600" b="1" dirty="0" err="1" smtClean="0">
                <a:solidFill>
                  <a:srgbClr val="FF0000"/>
                </a:solidFill>
              </a:rPr>
              <a:t>DoS</a:t>
            </a:r>
            <a:endParaRPr lang="en-US" altLang="zh-CN" sz="2600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5" y="4886380"/>
            <a:ext cx="949262" cy="145798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14144" y="5213141"/>
            <a:ext cx="2443655" cy="635479"/>
          </a:xfrm>
          <a:prstGeom prst="rect">
            <a:avLst/>
          </a:prstGeom>
          <a:solidFill>
            <a:srgbClr val="FFFF00"/>
          </a:solidFill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47" y="4738498"/>
            <a:ext cx="1166648" cy="17156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61" y="4886379"/>
            <a:ext cx="367177" cy="7099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52" y="5691734"/>
            <a:ext cx="805355" cy="805355"/>
          </a:xfrm>
          <a:prstGeom prst="rect">
            <a:avLst/>
          </a:prstGeom>
        </p:spPr>
      </p:pic>
      <p:sp>
        <p:nvSpPr>
          <p:cNvPr id="9" name="左右箭头 8"/>
          <p:cNvSpPr/>
          <p:nvPr/>
        </p:nvSpPr>
        <p:spPr>
          <a:xfrm>
            <a:off x="1844565" y="5531402"/>
            <a:ext cx="4445877" cy="689357"/>
          </a:xfrm>
          <a:prstGeom prst="leftRightArrow">
            <a:avLst>
              <a:gd name="adj1" fmla="val 53563"/>
              <a:gd name="adj2" fmla="val 58909"/>
            </a:avLst>
          </a:prstGeom>
          <a:solidFill>
            <a:schemeClr val="bg1"/>
          </a:solidFill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01" y="3619535"/>
            <a:ext cx="1114567" cy="10094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35418" y="5644062"/>
            <a:ext cx="106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43C8"/>
                </a:solidFill>
              </a:rPr>
              <a:t>TCP</a:t>
            </a:r>
            <a:endParaRPr lang="zh-CN" altLang="en-US" sz="2400" b="1" dirty="0">
              <a:solidFill>
                <a:srgbClr val="0043C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5055" y="5213141"/>
            <a:ext cx="126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HTTPS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1584726">
            <a:off x="4829599" y="4757386"/>
            <a:ext cx="1662119" cy="255090"/>
          </a:xfrm>
          <a:prstGeom prst="rightArrow">
            <a:avLst>
              <a:gd name="adj1" fmla="val 50000"/>
              <a:gd name="adj2" fmla="val 79403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 rot="1661934">
            <a:off x="4838231" y="4367550"/>
            <a:ext cx="191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RST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84" y="4808227"/>
            <a:ext cx="1803175" cy="213333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342479" y="1572904"/>
            <a:ext cx="1800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43C8"/>
                </a:solidFill>
              </a:rPr>
              <a:t>is limited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7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3"/>
    </mc:Choice>
    <mc:Fallback xmlns="">
      <p:transition spd="slow" advTm="8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Current countermeasures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833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To combat such threat, typically </a:t>
            </a:r>
            <a:r>
              <a:rPr lang="en-US" altLang="zh-CN" b="1" dirty="0" smtClean="0"/>
              <a:t>stringent checks</a:t>
            </a:r>
            <a:r>
              <a:rPr lang="en-US" altLang="zh-CN" dirty="0" smtClean="0"/>
              <a:t> are used</a:t>
            </a:r>
          </a:p>
          <a:p>
            <a:pPr lvl="1"/>
            <a:r>
              <a:rPr lang="en-US" altLang="zh-CN" dirty="0" smtClean="0"/>
              <a:t>E.g., </a:t>
            </a:r>
            <a:r>
              <a:rPr lang="en-US" altLang="zh-CN" b="1" dirty="0" smtClean="0"/>
              <a:t>RFC 5961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blind in-window TCP attacks</a:t>
            </a:r>
          </a:p>
          <a:p>
            <a:r>
              <a:rPr lang="en-US" altLang="zh-CN" dirty="0" smtClean="0"/>
              <a:t>However, even if design is secure, </a:t>
            </a:r>
            <a:r>
              <a:rPr lang="en-US" altLang="zh-CN" b="1" dirty="0" smtClean="0">
                <a:solidFill>
                  <a:srgbClr val="002E8A"/>
                </a:solidFill>
              </a:rPr>
              <a:t>the actual implementation </a:t>
            </a:r>
            <a:r>
              <a:rPr lang="en-US" altLang="zh-CN" dirty="0" smtClean="0"/>
              <a:t>may not always conform to it</a:t>
            </a:r>
          </a:p>
          <a:p>
            <a:pPr lvl="1"/>
            <a:r>
              <a:rPr lang="en-US" altLang="zh-CN" b="1" dirty="0" smtClean="0"/>
              <a:t>TCP code</a:t>
            </a:r>
            <a:r>
              <a:rPr lang="en-US" altLang="zh-CN" dirty="0" smtClean="0"/>
              <a:t> in </a:t>
            </a:r>
            <a:r>
              <a:rPr lang="en-US" altLang="zh-CN" b="1" dirty="0" smtClean="0">
                <a:solidFill>
                  <a:srgbClr val="008BBC"/>
                </a:solidFill>
              </a:rPr>
              <a:t>Linux</a:t>
            </a:r>
            <a:r>
              <a:rPr lang="en-US" altLang="zh-CN" dirty="0" smtClean="0"/>
              <a:t> &amp; </a:t>
            </a:r>
            <a:r>
              <a:rPr lang="en-US" altLang="zh-CN" b="1" dirty="0" smtClean="0">
                <a:solidFill>
                  <a:srgbClr val="008BBC"/>
                </a:solidFill>
              </a:rPr>
              <a:t>FreeBSD</a:t>
            </a:r>
            <a:r>
              <a:rPr lang="en-US" altLang="zh-CN" dirty="0" smtClean="0"/>
              <a:t> found to be </a:t>
            </a:r>
            <a:r>
              <a:rPr lang="en-US" altLang="zh-CN" b="1" dirty="0" smtClean="0">
                <a:solidFill>
                  <a:srgbClr val="FF0000"/>
                </a:solidFill>
              </a:rPr>
              <a:t>much weaker </a:t>
            </a:r>
            <a:r>
              <a:rPr lang="en-US" altLang="zh-CN" dirty="0" smtClean="0"/>
              <a:t>than RFC</a:t>
            </a:r>
            <a:r>
              <a:rPr lang="en-US" altLang="zh-CN" baseline="30000" dirty="0"/>
              <a:t>1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8BBC"/>
                </a:solidFill>
              </a:rPr>
              <a:t>Windows-specific </a:t>
            </a:r>
            <a:r>
              <a:rPr lang="en-US" altLang="zh-CN" dirty="0" smtClean="0"/>
              <a:t>implementation enables</a:t>
            </a:r>
            <a:r>
              <a:rPr lang="en-US" altLang="zh-CN" b="1" dirty="0" smtClean="0">
                <a:solidFill>
                  <a:srgbClr val="FF0000"/>
                </a:solidFill>
              </a:rPr>
              <a:t> fast sequence number cracking</a:t>
            </a:r>
            <a:r>
              <a:rPr lang="en-US" altLang="zh-CN" baseline="30000" dirty="0" smtClean="0"/>
              <a:t>2</a:t>
            </a:r>
            <a:endParaRPr lang="en-US" altLang="zh-CN" dirty="0" smtClean="0"/>
          </a:p>
          <a:p>
            <a:r>
              <a:rPr lang="en-US" altLang="zh-CN" b="1" i="1" dirty="0" smtClean="0"/>
              <a:t>Calls for </a:t>
            </a:r>
            <a:r>
              <a:rPr lang="en-US" altLang="zh-CN" b="1" i="1" dirty="0" smtClean="0">
                <a:solidFill>
                  <a:srgbClr val="FF0000"/>
                </a:solidFill>
              </a:rPr>
              <a:t>a systematic approach</a:t>
            </a:r>
            <a:r>
              <a:rPr lang="en-US" altLang="zh-CN" b="1" i="1" dirty="0" smtClean="0"/>
              <a:t> to verify network protocol </a:t>
            </a:r>
            <a:r>
              <a:rPr lang="en-US" altLang="zh-CN" b="1" i="1" dirty="0" smtClean="0">
                <a:solidFill>
                  <a:srgbClr val="002E8A"/>
                </a:solidFill>
              </a:rPr>
              <a:t>implementations</a:t>
            </a:r>
            <a:endParaRPr lang="zh-CN" altLang="en-US" b="1" i="1" dirty="0">
              <a:solidFill>
                <a:srgbClr val="002E8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0963" y="6136778"/>
            <a:ext cx="260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 smtClean="0"/>
              <a:t>1</a:t>
            </a:r>
            <a:r>
              <a:rPr lang="en-US" altLang="zh-CN" dirty="0" smtClean="0"/>
              <a:t>Qian et al., CCS’12</a:t>
            </a:r>
          </a:p>
          <a:p>
            <a:r>
              <a:rPr lang="en-US" altLang="zh-CN" baseline="30000" dirty="0" smtClean="0"/>
              <a:t>2</a:t>
            </a:r>
            <a:r>
              <a:rPr lang="en-US" altLang="zh-CN" dirty="0" smtClean="0"/>
              <a:t>Gilad et al., WOOT’12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94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58"/>
    </mc:Choice>
    <mc:Fallback xmlns="">
      <p:transition spd="slow" advTm="73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solution: </a:t>
            </a:r>
            <a:r>
              <a:rPr lang="en-US" altLang="zh-CN" dirty="0" err="1" smtClean="0"/>
              <a:t>PacketGuardian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An </a:t>
            </a:r>
            <a:r>
              <a:rPr lang="en-US" altLang="zh-CN" b="1" dirty="0">
                <a:solidFill>
                  <a:srgbClr val="FF0000"/>
                </a:solidFill>
              </a:rPr>
              <a:t>effective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1801A1"/>
                </a:solidFill>
              </a:rPr>
              <a:t>scalable</a:t>
            </a:r>
            <a:r>
              <a:rPr lang="en-US" altLang="zh-CN" dirty="0"/>
              <a:t> </a:t>
            </a:r>
            <a:r>
              <a:rPr lang="en-US" altLang="zh-CN" dirty="0" smtClean="0"/>
              <a:t>static analysis </a:t>
            </a:r>
            <a:r>
              <a:rPr lang="en-US" altLang="zh-CN" dirty="0"/>
              <a:t>tool</a:t>
            </a:r>
          </a:p>
          <a:p>
            <a:pPr lvl="1"/>
            <a:r>
              <a:rPr lang="en-US" altLang="zh-CN" dirty="0" smtClean="0"/>
              <a:t>Systematically evaluate </a:t>
            </a:r>
            <a:r>
              <a:rPr lang="en-US" altLang="zh-CN" b="1" dirty="0"/>
              <a:t>robustness</a:t>
            </a:r>
            <a:r>
              <a:rPr lang="en-US" altLang="zh-CN" dirty="0"/>
              <a:t> of </a:t>
            </a:r>
            <a:r>
              <a:rPr lang="en-US" altLang="zh-CN" b="1" dirty="0"/>
              <a:t>a </a:t>
            </a:r>
            <a:r>
              <a:rPr lang="en-US" altLang="zh-CN" b="1" dirty="0" smtClean="0"/>
              <a:t>protocol </a:t>
            </a:r>
            <a:r>
              <a:rPr lang="en-US" altLang="zh-CN" b="1" dirty="0"/>
              <a:t>implementation</a:t>
            </a:r>
            <a:r>
              <a:rPr lang="en-US" altLang="zh-CN" dirty="0"/>
              <a:t> against such attacks</a:t>
            </a:r>
          </a:p>
          <a:p>
            <a:r>
              <a:rPr lang="en-US" altLang="zh-CN" dirty="0"/>
              <a:t>For </a:t>
            </a:r>
            <a:r>
              <a:rPr lang="en-US" altLang="zh-CN" b="1" dirty="0">
                <a:solidFill>
                  <a:srgbClr val="FF0000"/>
                </a:solidFill>
              </a:rPr>
              <a:t>high effectiveness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Support </a:t>
            </a:r>
            <a:r>
              <a:rPr lang="en-US" altLang="zh-CN" b="1" i="1" dirty="0">
                <a:solidFill>
                  <a:srgbClr val="0043C8"/>
                </a:solidFill>
              </a:rPr>
              <a:t>precise</a:t>
            </a:r>
            <a:r>
              <a:rPr lang="en-US" altLang="zh-CN" dirty="0"/>
              <a:t> </a:t>
            </a:r>
            <a:r>
              <a:rPr lang="en-US" altLang="zh-CN" b="1" i="1" dirty="0"/>
              <a:t>context, flow, field-sensitive taint analysis</a:t>
            </a:r>
            <a:r>
              <a:rPr lang="en-US" altLang="zh-CN" dirty="0"/>
              <a:t> with </a:t>
            </a:r>
            <a:r>
              <a:rPr lang="en-US" altLang="zh-CN" b="1" i="1" dirty="0"/>
              <a:t>pointer </a:t>
            </a:r>
            <a:r>
              <a:rPr lang="en-US" altLang="zh-CN" b="1" i="1" dirty="0" smtClean="0"/>
              <a:t>analysis</a:t>
            </a:r>
            <a:endParaRPr lang="en-US" altLang="zh-CN" b="1" i="1" dirty="0"/>
          </a:p>
          <a:p>
            <a:pPr lvl="1"/>
            <a:r>
              <a:rPr lang="en-US" altLang="zh-CN" dirty="0"/>
              <a:t>Support </a:t>
            </a:r>
            <a:r>
              <a:rPr lang="en-US" altLang="zh-CN" b="1" i="1" dirty="0">
                <a:solidFill>
                  <a:srgbClr val="0043C8"/>
                </a:solidFill>
              </a:rPr>
              <a:t>implicit flow </a:t>
            </a:r>
            <a:r>
              <a:rPr lang="en-US" altLang="zh-CN" b="1" i="1" dirty="0" smtClean="0">
                <a:solidFill>
                  <a:srgbClr val="0043C8"/>
                </a:solidFill>
              </a:rPr>
              <a:t>analysis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b="1" dirty="0" smtClean="0">
                <a:solidFill>
                  <a:srgbClr val="FF0000"/>
                </a:solidFill>
              </a:rPr>
              <a:t>he first </a:t>
            </a:r>
            <a:r>
              <a:rPr lang="en-US" altLang="zh-CN" dirty="0" smtClean="0"/>
              <a:t>to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propose</a:t>
            </a:r>
            <a:r>
              <a:rPr lang="en-US" altLang="zh-CN" dirty="0" smtClean="0"/>
              <a:t> and </a:t>
            </a:r>
            <a:r>
              <a:rPr lang="en-US" altLang="zh-CN" b="1" i="1" dirty="0" smtClean="0"/>
              <a:t>detect</a:t>
            </a:r>
            <a:r>
              <a:rPr lang="en-US" altLang="zh-CN" dirty="0" smtClean="0"/>
              <a:t> </a:t>
            </a:r>
            <a:r>
              <a:rPr lang="en-US" altLang="zh-CN" b="1" i="1" dirty="0">
                <a:solidFill>
                  <a:srgbClr val="0043C8"/>
                </a:solidFill>
              </a:rPr>
              <a:t>attacker-controlled implicit information leaks</a:t>
            </a:r>
          </a:p>
          <a:p>
            <a:r>
              <a:rPr lang="en-US" altLang="zh-CN" dirty="0" smtClean="0"/>
              <a:t>For </a:t>
            </a:r>
            <a:r>
              <a:rPr lang="en-US" altLang="zh-CN" b="1" dirty="0">
                <a:solidFill>
                  <a:srgbClr val="1801A1"/>
                </a:solidFill>
              </a:rPr>
              <a:t>high scalability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Choose </a:t>
            </a:r>
            <a:r>
              <a:rPr lang="en-US" altLang="zh-CN" b="1" i="1" dirty="0"/>
              <a:t>summary-based </a:t>
            </a:r>
            <a:r>
              <a:rPr lang="en-US" altLang="zh-CN" b="1" i="1" dirty="0" smtClean="0"/>
              <a:t>approach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9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35"/>
    </mc:Choice>
    <mc:Fallback xmlns="">
      <p:transition spd="slow" advTm="87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solution: </a:t>
            </a:r>
            <a:r>
              <a:rPr lang="en-US" altLang="zh-CN" dirty="0" err="1"/>
              <a:t>PacketGuardian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50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Requires </a:t>
            </a:r>
            <a:r>
              <a:rPr lang="en-US" altLang="zh-CN" dirty="0"/>
              <a:t>access to </a:t>
            </a:r>
            <a:r>
              <a:rPr lang="en-US" altLang="zh-CN" b="1" dirty="0"/>
              <a:t>source </a:t>
            </a:r>
            <a:r>
              <a:rPr lang="en-US" altLang="zh-CN" b="1" dirty="0" smtClean="0"/>
              <a:t>code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i="1" dirty="0"/>
              <a:t>realistic assumption</a:t>
            </a:r>
            <a:r>
              <a:rPr lang="en-US" altLang="zh-CN" dirty="0"/>
              <a:t> for many key </a:t>
            </a:r>
            <a:r>
              <a:rPr lang="en-US" altLang="zh-CN" dirty="0" smtClean="0"/>
              <a:t>protocols</a:t>
            </a:r>
            <a:endParaRPr lang="en-US" altLang="zh-CN" b="1" i="1" dirty="0"/>
          </a:p>
          <a:p>
            <a:r>
              <a:rPr lang="en-US" altLang="zh-CN" dirty="0" smtClean="0"/>
              <a:t>Applied </a:t>
            </a:r>
            <a:r>
              <a:rPr lang="en-US" altLang="zh-CN" dirty="0"/>
              <a:t>to </a:t>
            </a:r>
            <a:r>
              <a:rPr lang="en-US" altLang="zh-CN" b="1" dirty="0">
                <a:solidFill>
                  <a:srgbClr val="1801A1"/>
                </a:solidFill>
              </a:rPr>
              <a:t>6 real </a:t>
            </a:r>
            <a:r>
              <a:rPr lang="en-US" altLang="zh-CN" b="1" dirty="0" smtClean="0">
                <a:solidFill>
                  <a:srgbClr val="1801A1"/>
                </a:solidFill>
              </a:rPr>
              <a:t>protocol implementations</a:t>
            </a:r>
            <a:endParaRPr lang="en-US" altLang="zh-CN" b="1" dirty="0">
              <a:solidFill>
                <a:srgbClr val="1801A1"/>
              </a:solidFill>
            </a:endParaRPr>
          </a:p>
          <a:p>
            <a:pPr lvl="1"/>
            <a:r>
              <a:rPr lang="en-US" altLang="zh-CN" dirty="0"/>
              <a:t>Covering TCP, RTP, </a:t>
            </a:r>
            <a:r>
              <a:rPr lang="en-US" altLang="zh-CN" dirty="0" smtClean="0"/>
              <a:t>SCTP, etc.</a:t>
            </a:r>
            <a:endParaRPr lang="en-US" altLang="zh-CN" dirty="0"/>
          </a:p>
          <a:p>
            <a:pPr lvl="1"/>
            <a:r>
              <a:rPr lang="en-US" altLang="zh-CN" dirty="0" smtClean="0"/>
              <a:t>Discovered </a:t>
            </a:r>
            <a:r>
              <a:rPr lang="en-US" altLang="zh-CN" b="1" i="1" dirty="0">
                <a:solidFill>
                  <a:srgbClr val="FF0000"/>
                </a:solidFill>
              </a:rPr>
              <a:t>a set of vulnerabilities not previously </a:t>
            </a:r>
            <a:r>
              <a:rPr lang="en-US" altLang="zh-CN" b="1" i="1" dirty="0" smtClean="0">
                <a:solidFill>
                  <a:srgbClr val="FF0000"/>
                </a:solidFill>
              </a:rPr>
              <a:t>reported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11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39"/>
    </mc:Choice>
    <mc:Fallback xmlns="">
      <p:transition spd="slow" advTm="24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illustrative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06617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Entry point</a:t>
            </a:r>
          </a:p>
          <a:p>
            <a:pPr lvl="1"/>
            <a:r>
              <a:rPr lang="en-US" altLang="zh-CN" dirty="0" smtClean="0"/>
              <a:t>Handle incoming packets</a:t>
            </a:r>
          </a:p>
          <a:p>
            <a:r>
              <a:rPr lang="en-US" altLang="zh-CN" dirty="0" smtClean="0"/>
              <a:t>Packet acceptance point</a:t>
            </a:r>
          </a:p>
          <a:p>
            <a:pPr lvl="1"/>
            <a:r>
              <a:rPr lang="en-US" altLang="zh-CN" dirty="0" smtClean="0"/>
              <a:t>Copy payload to upper layer</a:t>
            </a:r>
          </a:p>
          <a:p>
            <a:pPr lvl="1"/>
            <a:r>
              <a:rPr lang="en-US" altLang="zh-CN" dirty="0" smtClean="0"/>
              <a:t>Terminate the channel</a:t>
            </a:r>
          </a:p>
          <a:p>
            <a:r>
              <a:rPr lang="en-US" altLang="zh-CN" dirty="0" smtClean="0">
                <a:solidFill>
                  <a:srgbClr val="0043C8"/>
                </a:solidFill>
              </a:rPr>
              <a:t>Accept paths</a:t>
            </a:r>
          </a:p>
          <a:p>
            <a:r>
              <a:rPr lang="en-US" altLang="zh-CN" dirty="0" smtClean="0"/>
              <a:t>If any accept paths is </a:t>
            </a:r>
            <a:r>
              <a:rPr lang="en-US" altLang="zh-CN" dirty="0" smtClean="0">
                <a:solidFill>
                  <a:srgbClr val="FF0000"/>
                </a:solidFill>
              </a:rPr>
              <a:t>weak</a:t>
            </a:r>
            <a:r>
              <a:rPr lang="en-US" altLang="zh-CN" dirty="0" smtClean="0"/>
              <a:t>, </a:t>
            </a:r>
            <a:r>
              <a:rPr lang="en-US" altLang="zh-CN" b="1" i="1" dirty="0" smtClean="0"/>
              <a:t>a vulnerability is directly revealed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692" y="1599062"/>
            <a:ext cx="378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Handle_incoming_pkt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277" y="6171684"/>
            <a:ext cx="345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accept_pkt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266205" y="1999172"/>
            <a:ext cx="437779" cy="4172512"/>
          </a:xfrm>
          <a:custGeom>
            <a:avLst/>
            <a:gdLst>
              <a:gd name="connsiteX0" fmla="*/ 0 w 221125"/>
              <a:gd name="connsiteY0" fmla="*/ 0 h 2347415"/>
              <a:gd name="connsiteX1" fmla="*/ 122829 w 221125"/>
              <a:gd name="connsiteY1" fmla="*/ 423081 h 2347415"/>
              <a:gd name="connsiteX2" fmla="*/ 27295 w 221125"/>
              <a:gd name="connsiteY2" fmla="*/ 1119116 h 2347415"/>
              <a:gd name="connsiteX3" fmla="*/ 218364 w 221125"/>
              <a:gd name="connsiteY3" fmla="*/ 1869743 h 2347415"/>
              <a:gd name="connsiteX4" fmla="*/ 122829 w 221125"/>
              <a:gd name="connsiteY4" fmla="*/ 2347415 h 23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125" h="2347415">
                <a:moveTo>
                  <a:pt x="0" y="0"/>
                </a:moveTo>
                <a:cubicBezTo>
                  <a:pt x="59140" y="118281"/>
                  <a:pt x="118280" y="236562"/>
                  <a:pt x="122829" y="423081"/>
                </a:cubicBezTo>
                <a:cubicBezTo>
                  <a:pt x="127378" y="609600"/>
                  <a:pt x="11373" y="878006"/>
                  <a:pt x="27295" y="1119116"/>
                </a:cubicBezTo>
                <a:cubicBezTo>
                  <a:pt x="43217" y="1360226"/>
                  <a:pt x="202442" y="1665027"/>
                  <a:pt x="218364" y="1869743"/>
                </a:cubicBezTo>
                <a:cubicBezTo>
                  <a:pt x="234286" y="2074459"/>
                  <a:pt x="178557" y="2210937"/>
                  <a:pt x="122829" y="2347415"/>
                </a:cubicBez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003538" y="1999172"/>
            <a:ext cx="801860" cy="4172512"/>
          </a:xfrm>
          <a:custGeom>
            <a:avLst/>
            <a:gdLst>
              <a:gd name="connsiteX0" fmla="*/ 0 w 682927"/>
              <a:gd name="connsiteY0" fmla="*/ 0 h 2456597"/>
              <a:gd name="connsiteX1" fmla="*/ 682388 w 682927"/>
              <a:gd name="connsiteY1" fmla="*/ 750627 h 2456597"/>
              <a:gd name="connsiteX2" fmla="*/ 122830 w 682927"/>
              <a:gd name="connsiteY2" fmla="*/ 1214651 h 2456597"/>
              <a:gd name="connsiteX3" fmla="*/ 614149 w 682927"/>
              <a:gd name="connsiteY3" fmla="*/ 1869743 h 2456597"/>
              <a:gd name="connsiteX4" fmla="*/ 150125 w 682927"/>
              <a:gd name="connsiteY4" fmla="*/ 2456597 h 2456597"/>
              <a:gd name="connsiteX5" fmla="*/ 150125 w 682927"/>
              <a:gd name="connsiteY5" fmla="*/ 2456597 h 24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927" h="2456597">
                <a:moveTo>
                  <a:pt x="0" y="0"/>
                </a:moveTo>
                <a:cubicBezTo>
                  <a:pt x="330958" y="274092"/>
                  <a:pt x="661916" y="548185"/>
                  <a:pt x="682388" y="750627"/>
                </a:cubicBezTo>
                <a:cubicBezTo>
                  <a:pt x="702860" y="953069"/>
                  <a:pt x="134203" y="1028132"/>
                  <a:pt x="122830" y="1214651"/>
                </a:cubicBezTo>
                <a:cubicBezTo>
                  <a:pt x="111457" y="1401170"/>
                  <a:pt x="609600" y="1662752"/>
                  <a:pt x="614149" y="1869743"/>
                </a:cubicBezTo>
                <a:cubicBezTo>
                  <a:pt x="618698" y="2076734"/>
                  <a:pt x="150125" y="2456597"/>
                  <a:pt x="150125" y="2456597"/>
                </a:cubicBezTo>
                <a:lnTo>
                  <a:pt x="150125" y="2456597"/>
                </a:ln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057328" y="1999172"/>
            <a:ext cx="882171" cy="4158097"/>
          </a:xfrm>
          <a:custGeom>
            <a:avLst/>
            <a:gdLst>
              <a:gd name="connsiteX0" fmla="*/ 655120 w 751327"/>
              <a:gd name="connsiteY0" fmla="*/ 0 h 2415654"/>
              <a:gd name="connsiteX1" fmla="*/ 737006 w 751327"/>
              <a:gd name="connsiteY1" fmla="*/ 477672 h 2415654"/>
              <a:gd name="connsiteX2" fmla="*/ 395812 w 751327"/>
              <a:gd name="connsiteY2" fmla="*/ 805218 h 2415654"/>
              <a:gd name="connsiteX3" fmla="*/ 614177 w 751327"/>
              <a:gd name="connsiteY3" fmla="*/ 1337481 h 2415654"/>
              <a:gd name="connsiteX4" fmla="*/ 27 w 751327"/>
              <a:gd name="connsiteY4" fmla="*/ 1610436 h 2415654"/>
              <a:gd name="connsiteX5" fmla="*/ 641472 w 751327"/>
              <a:gd name="connsiteY5" fmla="*/ 2415654 h 24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327" h="2415654">
                <a:moveTo>
                  <a:pt x="655120" y="0"/>
                </a:moveTo>
                <a:cubicBezTo>
                  <a:pt x="717672" y="171734"/>
                  <a:pt x="780224" y="343469"/>
                  <a:pt x="737006" y="477672"/>
                </a:cubicBezTo>
                <a:cubicBezTo>
                  <a:pt x="693788" y="611875"/>
                  <a:pt x="416284" y="661916"/>
                  <a:pt x="395812" y="805218"/>
                </a:cubicBezTo>
                <a:cubicBezTo>
                  <a:pt x="375340" y="948520"/>
                  <a:pt x="680141" y="1203278"/>
                  <a:pt x="614177" y="1337481"/>
                </a:cubicBezTo>
                <a:cubicBezTo>
                  <a:pt x="548213" y="1471684"/>
                  <a:pt x="-4522" y="1430741"/>
                  <a:pt x="27" y="1610436"/>
                </a:cubicBezTo>
                <a:cubicBezTo>
                  <a:pt x="4576" y="1790131"/>
                  <a:pt x="323024" y="2102892"/>
                  <a:pt x="641472" y="2415654"/>
                </a:cubicBez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1692" y="5020039"/>
            <a:ext cx="1166829" cy="6463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Check </a:t>
            </a:r>
            <a:r>
              <a:rPr lang="en-US" altLang="zh-CN" b="1" dirty="0" smtClean="0">
                <a:solidFill>
                  <a:srgbClr val="FF0000"/>
                </a:solidFill>
              </a:rPr>
              <a:t>pkt.f2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20569" y="2785340"/>
            <a:ext cx="1166829" cy="6463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Check </a:t>
            </a:r>
            <a:r>
              <a:rPr lang="en-US" altLang="zh-CN" b="1" dirty="0" smtClean="0">
                <a:solidFill>
                  <a:srgbClr val="FF0000"/>
                </a:solidFill>
              </a:rPr>
              <a:t>pkt.f1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9499" y="4570749"/>
            <a:ext cx="1166829" cy="6463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Check </a:t>
            </a:r>
            <a:r>
              <a:rPr lang="en-US" altLang="zh-CN" b="1" dirty="0" smtClean="0">
                <a:solidFill>
                  <a:srgbClr val="FF0000"/>
                </a:solidFill>
              </a:rPr>
              <a:t>pkt.f3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3096" y="3762262"/>
            <a:ext cx="1166829" cy="6463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Check </a:t>
            </a:r>
            <a:r>
              <a:rPr lang="en-US" altLang="zh-CN" b="1" dirty="0" smtClean="0">
                <a:solidFill>
                  <a:srgbClr val="FF0000"/>
                </a:solidFill>
              </a:rPr>
              <a:t>pkt.f1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10" y="1990424"/>
            <a:ext cx="812243" cy="735616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>
            <a:off x="3014044" y="1993912"/>
            <a:ext cx="801860" cy="4172512"/>
          </a:xfrm>
          <a:custGeom>
            <a:avLst/>
            <a:gdLst>
              <a:gd name="connsiteX0" fmla="*/ 0 w 682927"/>
              <a:gd name="connsiteY0" fmla="*/ 0 h 2456597"/>
              <a:gd name="connsiteX1" fmla="*/ 682388 w 682927"/>
              <a:gd name="connsiteY1" fmla="*/ 750627 h 2456597"/>
              <a:gd name="connsiteX2" fmla="*/ 122830 w 682927"/>
              <a:gd name="connsiteY2" fmla="*/ 1214651 h 2456597"/>
              <a:gd name="connsiteX3" fmla="*/ 614149 w 682927"/>
              <a:gd name="connsiteY3" fmla="*/ 1869743 h 2456597"/>
              <a:gd name="connsiteX4" fmla="*/ 150125 w 682927"/>
              <a:gd name="connsiteY4" fmla="*/ 2456597 h 2456597"/>
              <a:gd name="connsiteX5" fmla="*/ 150125 w 682927"/>
              <a:gd name="connsiteY5" fmla="*/ 2456597 h 24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927" h="2456597">
                <a:moveTo>
                  <a:pt x="0" y="0"/>
                </a:moveTo>
                <a:cubicBezTo>
                  <a:pt x="330958" y="274092"/>
                  <a:pt x="661916" y="548185"/>
                  <a:pt x="682388" y="750627"/>
                </a:cubicBezTo>
                <a:cubicBezTo>
                  <a:pt x="702860" y="953069"/>
                  <a:pt x="134203" y="1028132"/>
                  <a:pt x="122830" y="1214651"/>
                </a:cubicBezTo>
                <a:cubicBezTo>
                  <a:pt x="111457" y="1401170"/>
                  <a:pt x="609600" y="1662752"/>
                  <a:pt x="614149" y="1869743"/>
                </a:cubicBezTo>
                <a:cubicBezTo>
                  <a:pt x="618698" y="2076734"/>
                  <a:pt x="150125" y="2456597"/>
                  <a:pt x="150125" y="2456597"/>
                </a:cubicBezTo>
                <a:lnTo>
                  <a:pt x="150125" y="2456597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014044" y="3762262"/>
            <a:ext cx="1166829" cy="646331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pkt.f1 == 100?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62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32"/>
    </mc:Choice>
    <mc:Fallback xmlns="">
      <p:transition spd="slow" advTm="85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illustrative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37548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If </a:t>
            </a:r>
            <a:r>
              <a:rPr lang="en-US" altLang="zh-CN" b="1" dirty="0" smtClean="0"/>
              <a:t>all accept paths </a:t>
            </a:r>
            <a:r>
              <a:rPr lang="en-US" altLang="zh-CN" dirty="0" smtClean="0"/>
              <a:t>have </a:t>
            </a:r>
            <a:r>
              <a:rPr lang="en-US" altLang="zh-CN" b="1" dirty="0" smtClean="0">
                <a:solidFill>
                  <a:srgbClr val="FF0000"/>
                </a:solidFill>
              </a:rPr>
              <a:t>strong checks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Usually protected by </a:t>
            </a:r>
            <a:r>
              <a:rPr lang="en-US" altLang="zh-CN" b="1" i="1" dirty="0" smtClean="0">
                <a:solidFill>
                  <a:srgbClr val="0043C8"/>
                </a:solidFill>
              </a:rPr>
              <a:t>protocol states </a:t>
            </a:r>
            <a:r>
              <a:rPr lang="en-US" altLang="zh-CN" dirty="0" smtClean="0"/>
              <a:t>that are </a:t>
            </a:r>
            <a:r>
              <a:rPr lang="en-US" altLang="zh-CN" b="1" dirty="0" smtClean="0"/>
              <a:t>hard to guess</a:t>
            </a:r>
          </a:p>
          <a:p>
            <a:r>
              <a:rPr lang="en-US" altLang="zh-CN" dirty="0" smtClean="0"/>
              <a:t>A further question: will the </a:t>
            </a:r>
            <a:r>
              <a:rPr lang="en-US" altLang="zh-CN" b="1" dirty="0" smtClean="0">
                <a:solidFill>
                  <a:srgbClr val="0043C8"/>
                </a:solidFill>
              </a:rPr>
              <a:t>protocol state </a:t>
            </a:r>
            <a:r>
              <a:rPr lang="en-US" altLang="zh-CN" dirty="0" smtClean="0"/>
              <a:t>be </a:t>
            </a:r>
            <a:r>
              <a:rPr lang="en-US" altLang="zh-CN" b="1" dirty="0" smtClean="0">
                <a:solidFill>
                  <a:srgbClr val="FF0000"/>
                </a:solidFill>
              </a:rPr>
              <a:t>leaked to attacker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b="1" i="1" dirty="0" smtClean="0"/>
              <a:t>All recent TCP packet injection vulnerabilities exploit this!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0323-D599-124E-AC2E-B402BC4796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692" y="1599062"/>
            <a:ext cx="378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Handle_incoming_pkt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277" y="6171684"/>
            <a:ext cx="345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accept_pkt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266205" y="1999172"/>
            <a:ext cx="437779" cy="4172512"/>
          </a:xfrm>
          <a:custGeom>
            <a:avLst/>
            <a:gdLst>
              <a:gd name="connsiteX0" fmla="*/ 0 w 221125"/>
              <a:gd name="connsiteY0" fmla="*/ 0 h 2347415"/>
              <a:gd name="connsiteX1" fmla="*/ 122829 w 221125"/>
              <a:gd name="connsiteY1" fmla="*/ 423081 h 2347415"/>
              <a:gd name="connsiteX2" fmla="*/ 27295 w 221125"/>
              <a:gd name="connsiteY2" fmla="*/ 1119116 h 2347415"/>
              <a:gd name="connsiteX3" fmla="*/ 218364 w 221125"/>
              <a:gd name="connsiteY3" fmla="*/ 1869743 h 2347415"/>
              <a:gd name="connsiteX4" fmla="*/ 122829 w 221125"/>
              <a:gd name="connsiteY4" fmla="*/ 2347415 h 23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125" h="2347415">
                <a:moveTo>
                  <a:pt x="0" y="0"/>
                </a:moveTo>
                <a:cubicBezTo>
                  <a:pt x="59140" y="118281"/>
                  <a:pt x="118280" y="236562"/>
                  <a:pt x="122829" y="423081"/>
                </a:cubicBezTo>
                <a:cubicBezTo>
                  <a:pt x="127378" y="609600"/>
                  <a:pt x="11373" y="878006"/>
                  <a:pt x="27295" y="1119116"/>
                </a:cubicBezTo>
                <a:cubicBezTo>
                  <a:pt x="43217" y="1360226"/>
                  <a:pt x="202442" y="1665027"/>
                  <a:pt x="218364" y="1869743"/>
                </a:cubicBezTo>
                <a:cubicBezTo>
                  <a:pt x="234286" y="2074459"/>
                  <a:pt x="178557" y="2210937"/>
                  <a:pt x="122829" y="2347415"/>
                </a:cubicBez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20569" y="2785340"/>
            <a:ext cx="1166829" cy="6463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Check </a:t>
            </a:r>
            <a:r>
              <a:rPr lang="en-US" altLang="zh-CN" b="1" dirty="0" smtClean="0">
                <a:solidFill>
                  <a:srgbClr val="FF0000"/>
                </a:solidFill>
              </a:rPr>
              <a:t>pkt.f1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9499" y="4570749"/>
            <a:ext cx="1166829" cy="6463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smtClean="0"/>
              <a:t>Check </a:t>
            </a:r>
            <a:r>
              <a:rPr lang="en-US" altLang="zh-CN" b="1" dirty="0" smtClean="0">
                <a:solidFill>
                  <a:srgbClr val="FF0000"/>
                </a:solidFill>
              </a:rPr>
              <a:t>pkt.f3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8980" y="2639488"/>
            <a:ext cx="2032201" cy="95410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pkt.seq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in win1 around </a:t>
            </a:r>
            <a:r>
              <a:rPr lang="en-US" altLang="zh-CN" sz="2000" b="1" dirty="0" err="1" smtClean="0">
                <a:solidFill>
                  <a:srgbClr val="0043C8"/>
                </a:solidFill>
              </a:rPr>
              <a:t>rcv_nxt</a:t>
            </a:r>
            <a:r>
              <a:rPr lang="en-US" altLang="zh-CN" b="1" dirty="0" smtClean="0"/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0460" y="4429972"/>
            <a:ext cx="2032201" cy="92333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pkt.ack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in win2 around </a:t>
            </a:r>
            <a:r>
              <a:rPr lang="en-US" altLang="zh-CN" b="1" dirty="0" err="1" smtClean="0">
                <a:solidFill>
                  <a:srgbClr val="0043C8"/>
                </a:solidFill>
              </a:rPr>
              <a:t>snd_nxt</a:t>
            </a:r>
            <a:r>
              <a:rPr lang="en-US" altLang="zh-CN" b="1" dirty="0" smtClean="0"/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49" y="5265683"/>
            <a:ext cx="1055297" cy="95574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942987" y="3235010"/>
            <a:ext cx="1517195" cy="350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732782" y="5004896"/>
            <a:ext cx="1517195" cy="3501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95" y="5478002"/>
            <a:ext cx="693682" cy="693682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3105807" y="5502166"/>
            <a:ext cx="945931" cy="564607"/>
          </a:xfrm>
          <a:custGeom>
            <a:avLst/>
            <a:gdLst>
              <a:gd name="connsiteX0" fmla="*/ 0 w 945931"/>
              <a:gd name="connsiteY0" fmla="*/ 0 h 564607"/>
              <a:gd name="connsiteX1" fmla="*/ 299545 w 945931"/>
              <a:gd name="connsiteY1" fmla="*/ 504496 h 564607"/>
              <a:gd name="connsiteX2" fmla="*/ 945931 w 945931"/>
              <a:gd name="connsiteY2" fmla="*/ 536027 h 56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564607">
                <a:moveTo>
                  <a:pt x="0" y="0"/>
                </a:moveTo>
                <a:cubicBezTo>
                  <a:pt x="70945" y="207579"/>
                  <a:pt x="141890" y="415158"/>
                  <a:pt x="299545" y="504496"/>
                </a:cubicBezTo>
                <a:cubicBezTo>
                  <a:pt x="457200" y="593834"/>
                  <a:pt x="701565" y="564930"/>
                  <a:pt x="945931" y="53602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3153103" y="3689131"/>
            <a:ext cx="1454525" cy="1434662"/>
          </a:xfrm>
          <a:custGeom>
            <a:avLst/>
            <a:gdLst>
              <a:gd name="connsiteX0" fmla="*/ 0 w 1454525"/>
              <a:gd name="connsiteY0" fmla="*/ 0 h 1434662"/>
              <a:gd name="connsiteX1" fmla="*/ 394138 w 1454525"/>
              <a:gd name="connsiteY1" fmla="*/ 520262 h 1434662"/>
              <a:gd name="connsiteX2" fmla="*/ 1292773 w 1454525"/>
              <a:gd name="connsiteY2" fmla="*/ 614855 h 1434662"/>
              <a:gd name="connsiteX3" fmla="*/ 1450428 w 1454525"/>
              <a:gd name="connsiteY3" fmla="*/ 1434662 h 143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25" h="1434662">
                <a:moveTo>
                  <a:pt x="0" y="0"/>
                </a:moveTo>
                <a:cubicBezTo>
                  <a:pt x="89338" y="208893"/>
                  <a:pt x="178676" y="417786"/>
                  <a:pt x="394138" y="520262"/>
                </a:cubicBezTo>
                <a:cubicBezTo>
                  <a:pt x="609600" y="622738"/>
                  <a:pt x="1116725" y="462455"/>
                  <a:pt x="1292773" y="614855"/>
                </a:cubicBezTo>
                <a:cubicBezTo>
                  <a:pt x="1468821" y="767255"/>
                  <a:pt x="1459624" y="1100958"/>
                  <a:pt x="1450428" y="143466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6400" y="3303441"/>
            <a:ext cx="680412" cy="523220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800" b="1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6400" y="5455571"/>
            <a:ext cx="680412" cy="523220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800" b="1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43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82"/>
    </mc:Choice>
    <mc:Fallback xmlns="">
      <p:transition spd="slow" advTm="554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32" grpId="0" animBg="1"/>
      <p:bldP spid="33" grpId="0" animBg="1"/>
      <p:bldP spid="22" grpId="0" animBg="1"/>
      <p:bldP spid="34" grpId="0" animBg="1"/>
      <p:bldP spid="18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|2|6.4|4.3|1.4|18.5|1.1|1.6|9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5.5|3.2|3.4|9.3|6.7|11.4|24.9|3.1|15.3|6.6|1.2|11.1|5.3|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|5|3.2|5.6|6.1|7.8|4.7|3.7|10.6|1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.2|5.8|3.8|25.7|4.6|5.1|9.2|13|15.4|5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9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4|0.1|0.1|0.1|0.1|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2.4|8.6|8.4|5.7|6.2|9.9|4.3|1.7|3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9.3|35.4|16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8|6.4|13.3|13|11.6|28.8|2.4|3.9|7.2|9.4|6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8.1|2.1|8.9|9.4|8.4|9.9|13.4|8|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3|3.3|10.7|18.8|6.4|1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3.3|10.2|7.5|4.6|0.5|7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4.4|5.3|5.4|14.9|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|15.5|5.6|11.6|1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8.3|7.8|1.3|8|11.8|34.7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7|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6.8|1.4|7.9|4.1|1.2|0.4|0.3|5.6|5.8|2.7|11.1|4|4.6|3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2|6.9|1.2|11.5|9.8|12.1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5.4|13.8|6.6|9.4|10|15.5|0.8|1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12312</TotalTime>
  <Words>1368</Words>
  <Application>Microsoft Office PowerPoint</Application>
  <PresentationFormat>全屏显示(4:3)</PresentationFormat>
  <Paragraphs>380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Static Detection of Packet Injection Vulnerabilities --- A Case for Identifying Attacker-controlled Implicit Information Leaks</vt:lpstr>
      <vt:lpstr>Packet injection attack</vt:lpstr>
      <vt:lpstr>Packet injection attack</vt:lpstr>
      <vt:lpstr>Packet injection attack</vt:lpstr>
      <vt:lpstr>Current countermeasures</vt:lpstr>
      <vt:lpstr>Our solution: PacketGuardian</vt:lpstr>
      <vt:lpstr>Our solution: PacketGuardian</vt:lpstr>
      <vt:lpstr>An illustrative example</vt:lpstr>
      <vt:lpstr>An illustrative example</vt:lpstr>
      <vt:lpstr>An illustrative example</vt:lpstr>
      <vt:lpstr>A new class of implicit information leaks</vt:lpstr>
      <vt:lpstr>PacketGuardian design overview</vt:lpstr>
      <vt:lpstr>Static taint analysis</vt:lpstr>
      <vt:lpstr>Vulnerability analyzer</vt:lpstr>
      <vt:lpstr>Accept path analysis</vt:lpstr>
      <vt:lpstr>Vulnerability analyzer</vt:lpstr>
      <vt:lpstr>Protocol state leakage analysis</vt:lpstr>
      <vt:lpstr>Evaluation</vt:lpstr>
      <vt:lpstr>Evaluation</vt:lpstr>
      <vt:lpstr>Vulnerabilities found - TCP</vt:lpstr>
      <vt:lpstr>Vulnerabilities found - RTP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slides</dc:title>
  <dc:creator>Qi Alfred Chen</dc:creator>
  <cp:lastModifiedBy>Alfred</cp:lastModifiedBy>
  <cp:revision>1846</cp:revision>
  <cp:lastPrinted>2013-08-08T20:47:47Z</cp:lastPrinted>
  <dcterms:created xsi:type="dcterms:W3CDTF">2013-07-29T17:40:27Z</dcterms:created>
  <dcterms:modified xsi:type="dcterms:W3CDTF">2016-01-06T15:38:27Z</dcterms:modified>
</cp:coreProperties>
</file>