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256" r:id="rId2"/>
    <p:sldId id="258" r:id="rId3"/>
    <p:sldId id="304" r:id="rId4"/>
    <p:sldId id="302" r:id="rId5"/>
    <p:sldId id="307" r:id="rId6"/>
    <p:sldId id="308" r:id="rId7"/>
    <p:sldId id="309" r:id="rId8"/>
    <p:sldId id="310" r:id="rId9"/>
    <p:sldId id="311" r:id="rId10"/>
    <p:sldId id="341" r:id="rId11"/>
    <p:sldId id="312" r:id="rId12"/>
    <p:sldId id="314" r:id="rId13"/>
    <p:sldId id="402" r:id="rId14"/>
    <p:sldId id="317" r:id="rId15"/>
    <p:sldId id="343" r:id="rId16"/>
    <p:sldId id="318" r:id="rId17"/>
    <p:sldId id="313" r:id="rId18"/>
    <p:sldId id="319" r:id="rId19"/>
    <p:sldId id="320" r:id="rId20"/>
    <p:sldId id="321" r:id="rId21"/>
    <p:sldId id="325" r:id="rId22"/>
    <p:sldId id="322" r:id="rId23"/>
    <p:sldId id="323" r:id="rId24"/>
    <p:sldId id="324" r:id="rId25"/>
    <p:sldId id="403" r:id="rId26"/>
    <p:sldId id="326" r:id="rId27"/>
    <p:sldId id="327" r:id="rId28"/>
    <p:sldId id="328" r:id="rId29"/>
    <p:sldId id="329" r:id="rId30"/>
    <p:sldId id="330" r:id="rId31"/>
    <p:sldId id="365" r:id="rId32"/>
    <p:sldId id="366" r:id="rId33"/>
    <p:sldId id="367" r:id="rId34"/>
    <p:sldId id="368" r:id="rId35"/>
    <p:sldId id="369" r:id="rId36"/>
    <p:sldId id="370" r:id="rId37"/>
    <p:sldId id="382" r:id="rId38"/>
    <p:sldId id="383" r:id="rId39"/>
    <p:sldId id="384" r:id="rId40"/>
    <p:sldId id="385" r:id="rId41"/>
    <p:sldId id="386" r:id="rId42"/>
    <p:sldId id="387" r:id="rId43"/>
    <p:sldId id="388" r:id="rId44"/>
    <p:sldId id="391" r:id="rId45"/>
    <p:sldId id="392" r:id="rId46"/>
    <p:sldId id="393" r:id="rId47"/>
    <p:sldId id="394" r:id="rId48"/>
    <p:sldId id="404" r:id="rId49"/>
    <p:sldId id="40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280" autoAdjust="0"/>
  </p:normalViewPr>
  <p:slideViewPr>
    <p:cSldViewPr snapToGrid="0">
      <p:cViewPr varScale="1">
        <p:scale>
          <a:sx n="65" d="100"/>
          <a:sy n="65"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E0958-9C24-40C7-BD79-3C0E1D49DF60}" type="datetimeFigureOut">
              <a:rPr lang="en-SG" smtClean="0"/>
              <a:t>8/12/2017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C499E-42D0-4A07-BC17-3E1621001A44}" type="slidenum">
              <a:rPr lang="en-SG" smtClean="0"/>
              <a:t>‹#›</a:t>
            </a:fld>
            <a:endParaRPr lang="en-SG"/>
          </a:p>
        </p:txBody>
      </p:sp>
    </p:spTree>
    <p:extLst>
      <p:ext uri="{BB962C8B-B14F-4D97-AF65-F5344CB8AC3E}">
        <p14:creationId xmlns:p14="http://schemas.microsoft.com/office/powerpoint/2010/main" val="36609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Project </a:t>
            </a:r>
            <a:r>
              <a:rPr lang="en-SG" dirty="0" err="1"/>
              <a:t>HeartCode</a:t>
            </a:r>
            <a:r>
              <a:rPr lang="en-SG" dirty="0"/>
              <a:t> is the SMU CSP event which I will be conducting web development workshop for</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a:t>
            </a:fld>
            <a:endParaRPr lang="en-SG"/>
          </a:p>
        </p:txBody>
      </p:sp>
    </p:spTree>
    <p:extLst>
      <p:ext uri="{BB962C8B-B14F-4D97-AF65-F5344CB8AC3E}">
        <p14:creationId xmlns:p14="http://schemas.microsoft.com/office/powerpoint/2010/main" val="231273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Transition property normally goes along with ‘:hover ‘ or ‘:before and :after’ </a:t>
            </a:r>
          </a:p>
          <a:p>
            <a:br>
              <a:rPr lang="en-SG" dirty="0"/>
            </a:br>
            <a:r>
              <a:rPr lang="en-SG" dirty="0"/>
              <a:t>The transition provide the effect of how one style (rules) applied to another style (rules), in which it created the animation effect of it. This transition will be similar to </a:t>
            </a:r>
            <a:r>
              <a:rPr lang="en-SG" dirty="0" err="1"/>
              <a:t>powerpoint</a:t>
            </a:r>
            <a:r>
              <a:rPr lang="en-SG" dirty="0"/>
              <a:t> slides transition effects. </a:t>
            </a:r>
          </a:p>
        </p:txBody>
      </p:sp>
      <p:sp>
        <p:nvSpPr>
          <p:cNvPr id="4" name="Slide Number Placeholder 3"/>
          <p:cNvSpPr>
            <a:spLocks noGrp="1"/>
          </p:cNvSpPr>
          <p:nvPr>
            <p:ph type="sldNum" sz="quarter" idx="10"/>
          </p:nvPr>
        </p:nvSpPr>
        <p:spPr/>
        <p:txBody>
          <a:bodyPr/>
          <a:lstStyle/>
          <a:p>
            <a:fld id="{AE6C499E-42D0-4A07-BC17-3E1621001A44}" type="slidenum">
              <a:rPr lang="en-SG" smtClean="0"/>
              <a:t>27</a:t>
            </a:fld>
            <a:endParaRPr lang="en-SG"/>
          </a:p>
        </p:txBody>
      </p:sp>
    </p:spTree>
    <p:extLst>
      <p:ext uri="{BB962C8B-B14F-4D97-AF65-F5344CB8AC3E}">
        <p14:creationId xmlns:p14="http://schemas.microsoft.com/office/powerpoint/2010/main" val="146095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does JS are placed in the body instead of the head segment?</a:t>
            </a:r>
          </a:p>
          <a:p>
            <a:r>
              <a:rPr lang="en-SG" dirty="0"/>
              <a:t>1. To Speed up the loading time of the pages, when HTML DOM are loaded. It will load the head segment first before loading the body. The white blank pages we see when we visit any browser, that the loading time for the head resources. </a:t>
            </a:r>
          </a:p>
          <a:p>
            <a:endParaRPr lang="en-SG" dirty="0"/>
          </a:p>
          <a:p>
            <a:endParaRPr lang="en-SG" dirty="0"/>
          </a:p>
          <a:p>
            <a:r>
              <a:rPr lang="en-SG" dirty="0"/>
              <a:t>Why does JS Script tend to be place at the bottom of the pages?</a:t>
            </a:r>
          </a:p>
          <a:p>
            <a:r>
              <a:rPr lang="en-SG" dirty="0"/>
              <a:t>1. HTML is execute in a top-down order approach. That includes the </a:t>
            </a:r>
            <a:r>
              <a:rPr lang="en-SG" dirty="0" err="1"/>
              <a:t>js</a:t>
            </a:r>
            <a:r>
              <a:rPr lang="en-SG" dirty="0"/>
              <a:t> scripts.</a:t>
            </a:r>
          </a:p>
          <a:p>
            <a:r>
              <a:rPr lang="en-SG" dirty="0"/>
              <a:t>2. If the script is place above the element (id=A) and </a:t>
            </a:r>
            <a:r>
              <a:rPr lang="en-SG" dirty="0" err="1"/>
              <a:t>calles</a:t>
            </a:r>
            <a:r>
              <a:rPr lang="en-SG" dirty="0"/>
              <a:t> the element(id=A) within the script then it will not work. Cause when it </a:t>
            </a:r>
            <a:r>
              <a:rPr lang="en-SG" dirty="0" err="1"/>
              <a:t>execte</a:t>
            </a:r>
            <a:r>
              <a:rPr lang="en-SG" dirty="0"/>
              <a:t> the script, it could not find the element (id=A). </a:t>
            </a:r>
          </a:p>
        </p:txBody>
      </p:sp>
      <p:sp>
        <p:nvSpPr>
          <p:cNvPr id="4" name="Slide Number Placeholder 3"/>
          <p:cNvSpPr>
            <a:spLocks noGrp="1"/>
          </p:cNvSpPr>
          <p:nvPr>
            <p:ph type="sldNum" sz="quarter" idx="10"/>
          </p:nvPr>
        </p:nvSpPr>
        <p:spPr/>
        <p:txBody>
          <a:bodyPr/>
          <a:lstStyle/>
          <a:p>
            <a:fld id="{122651EF-ED98-4026-B217-8D6C6C287D1E}" type="slidenum">
              <a:rPr lang="en-SG" smtClean="0"/>
              <a:t>34</a:t>
            </a:fld>
            <a:endParaRPr lang="en-SG"/>
          </a:p>
        </p:txBody>
      </p:sp>
    </p:spTree>
    <p:extLst>
      <p:ext uri="{BB962C8B-B14F-4D97-AF65-F5344CB8AC3E}">
        <p14:creationId xmlns:p14="http://schemas.microsoft.com/office/powerpoint/2010/main" val="366454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Do you wonder why we do not have type="text/</a:t>
            </a:r>
            <a:r>
              <a:rPr lang="en-SG" sz="1200" b="1" i="0" kern="1200" dirty="0" err="1">
                <a:solidFill>
                  <a:schemeClr val="tx1"/>
                </a:solidFill>
                <a:effectLst/>
                <a:latin typeface="+mn-lt"/>
                <a:ea typeface="+mn-ea"/>
                <a:cs typeface="+mn-cs"/>
              </a:rPr>
              <a:t>javascript</a:t>
            </a:r>
            <a:r>
              <a:rPr lang="en-SG" sz="1200" b="1" i="0" kern="1200" dirty="0">
                <a:solidFill>
                  <a:schemeClr val="tx1"/>
                </a:solidFill>
                <a:effectLst/>
                <a:latin typeface="+mn-lt"/>
                <a:ea typeface="+mn-ea"/>
                <a:cs typeface="+mn-cs"/>
              </a:rPr>
              <a:t>" inside the &lt;script&gt; tag?</a:t>
            </a:r>
            <a:br>
              <a:rPr lang="en-SG" dirty="0"/>
            </a:br>
            <a:br>
              <a:rPr lang="en-SG" dirty="0"/>
            </a:br>
            <a:r>
              <a:rPr lang="en-SG" sz="1200" b="0" i="0" kern="1200" dirty="0">
                <a:solidFill>
                  <a:schemeClr val="tx1"/>
                </a:solidFill>
                <a:effectLst/>
                <a:latin typeface="+mn-lt"/>
                <a:ea typeface="+mn-ea"/>
                <a:cs typeface="+mn-cs"/>
              </a:rPr>
              <a:t>This is not required in HTML5. JavaScript is the default scripting language in HTML5 and in all modern browsers!</a:t>
            </a:r>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35</a:t>
            </a:fld>
            <a:endParaRPr lang="en-SG"/>
          </a:p>
        </p:txBody>
      </p:sp>
    </p:spTree>
    <p:extLst>
      <p:ext uri="{BB962C8B-B14F-4D97-AF65-F5344CB8AC3E}">
        <p14:creationId xmlns:p14="http://schemas.microsoft.com/office/powerpoint/2010/main" val="4166785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WOW.js is used in addition to animated.css to includes more effects. It provides effects when scrolling down. </a:t>
            </a:r>
          </a:p>
          <a:p>
            <a:endParaRPr lang="en-SG" dirty="0"/>
          </a:p>
          <a:p>
            <a:r>
              <a:rPr lang="en-SG" dirty="0"/>
              <a:t>Animated.css load and run the animation effect once the html pages is loaded. However, WOW.js run the animation effect when the screen is scroll to the item area. </a:t>
            </a:r>
          </a:p>
          <a:p>
            <a:endParaRPr lang="en-SG" dirty="0"/>
          </a:p>
          <a:p>
            <a:r>
              <a:rPr lang="en-SG" dirty="0"/>
              <a:t>WOW.js provide more setting to the animation as well, such as the duration and delay. With its advance setting</a:t>
            </a:r>
          </a:p>
        </p:txBody>
      </p:sp>
      <p:sp>
        <p:nvSpPr>
          <p:cNvPr id="4" name="Slide Number Placeholder 3"/>
          <p:cNvSpPr>
            <a:spLocks noGrp="1"/>
          </p:cNvSpPr>
          <p:nvPr>
            <p:ph type="sldNum" sz="quarter" idx="10"/>
          </p:nvPr>
        </p:nvSpPr>
        <p:spPr/>
        <p:txBody>
          <a:bodyPr/>
          <a:lstStyle/>
          <a:p>
            <a:fld id="{122651EF-ED98-4026-B217-8D6C6C287D1E}" type="slidenum">
              <a:rPr lang="en-SG" smtClean="0"/>
              <a:t>38</a:t>
            </a:fld>
            <a:endParaRPr lang="en-SG"/>
          </a:p>
        </p:txBody>
      </p:sp>
    </p:spTree>
    <p:extLst>
      <p:ext uri="{BB962C8B-B14F-4D97-AF65-F5344CB8AC3E}">
        <p14:creationId xmlns:p14="http://schemas.microsoft.com/office/powerpoint/2010/main" val="3597285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Animated.css link is on previous slides</a:t>
            </a:r>
          </a:p>
        </p:txBody>
      </p:sp>
      <p:sp>
        <p:nvSpPr>
          <p:cNvPr id="4" name="Slide Number Placeholder 3"/>
          <p:cNvSpPr>
            <a:spLocks noGrp="1"/>
          </p:cNvSpPr>
          <p:nvPr>
            <p:ph type="sldNum" sz="quarter" idx="10"/>
          </p:nvPr>
        </p:nvSpPr>
        <p:spPr/>
        <p:txBody>
          <a:bodyPr/>
          <a:lstStyle/>
          <a:p>
            <a:fld id="{122651EF-ED98-4026-B217-8D6C6C287D1E}" type="slidenum">
              <a:rPr lang="en-SG" smtClean="0"/>
              <a:t>40</a:t>
            </a:fld>
            <a:endParaRPr lang="en-SG"/>
          </a:p>
        </p:txBody>
      </p:sp>
    </p:spTree>
    <p:extLst>
      <p:ext uri="{BB962C8B-B14F-4D97-AF65-F5344CB8AC3E}">
        <p14:creationId xmlns:p14="http://schemas.microsoft.com/office/powerpoint/2010/main" val="383925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42</a:t>
            </a:fld>
            <a:endParaRPr lang="en-SG"/>
          </a:p>
        </p:txBody>
      </p:sp>
    </p:spTree>
    <p:extLst>
      <p:ext uri="{BB962C8B-B14F-4D97-AF65-F5344CB8AC3E}">
        <p14:creationId xmlns:p14="http://schemas.microsoft.com/office/powerpoint/2010/main" val="4267464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and more usage of smooth scroll can be found at https://github.com/galambalazs/smoothscroll-for-websites/wiki</a:t>
            </a:r>
          </a:p>
        </p:txBody>
      </p:sp>
      <p:sp>
        <p:nvSpPr>
          <p:cNvPr id="4" name="Slide Number Placeholder 3"/>
          <p:cNvSpPr>
            <a:spLocks noGrp="1"/>
          </p:cNvSpPr>
          <p:nvPr>
            <p:ph type="sldNum" sz="quarter" idx="10"/>
          </p:nvPr>
        </p:nvSpPr>
        <p:spPr/>
        <p:txBody>
          <a:bodyPr/>
          <a:lstStyle/>
          <a:p>
            <a:fld id="{122651EF-ED98-4026-B217-8D6C6C287D1E}" type="slidenum">
              <a:rPr lang="en-SG" smtClean="0"/>
              <a:t>43</a:t>
            </a:fld>
            <a:endParaRPr lang="en-SG"/>
          </a:p>
        </p:txBody>
      </p:sp>
    </p:spTree>
    <p:extLst>
      <p:ext uri="{BB962C8B-B14F-4D97-AF65-F5344CB8AC3E}">
        <p14:creationId xmlns:p14="http://schemas.microsoft.com/office/powerpoint/2010/main" val="4221230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https://owlcarousel2.github.io/OwlCarousel2/index.html</a:t>
            </a:r>
          </a:p>
        </p:txBody>
      </p:sp>
      <p:sp>
        <p:nvSpPr>
          <p:cNvPr id="4" name="Slide Number Placeholder 3"/>
          <p:cNvSpPr>
            <a:spLocks noGrp="1"/>
          </p:cNvSpPr>
          <p:nvPr>
            <p:ph type="sldNum" sz="quarter" idx="10"/>
          </p:nvPr>
        </p:nvSpPr>
        <p:spPr/>
        <p:txBody>
          <a:bodyPr/>
          <a:lstStyle/>
          <a:p>
            <a:fld id="{122651EF-ED98-4026-B217-8D6C6C287D1E}" type="slidenum">
              <a:rPr lang="en-SG" smtClean="0"/>
              <a:t>44</a:t>
            </a:fld>
            <a:endParaRPr lang="en-SG"/>
          </a:p>
        </p:txBody>
      </p:sp>
    </p:spTree>
    <p:extLst>
      <p:ext uri="{BB962C8B-B14F-4D97-AF65-F5344CB8AC3E}">
        <p14:creationId xmlns:p14="http://schemas.microsoft.com/office/powerpoint/2010/main" val="316659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Jquery</a:t>
            </a:r>
            <a:r>
              <a:rPr lang="en-SG" dirty="0"/>
              <a:t> :</a:t>
            </a:r>
            <a:br>
              <a:rPr lang="en-SG" dirty="0"/>
            </a:br>
            <a:r>
              <a:rPr lang="en-SG" sz="1200" b="0" kern="1200" dirty="0">
                <a:solidFill>
                  <a:schemeClr val="tx1"/>
                </a:solidFill>
                <a:effectLst/>
                <a:latin typeface="+mn-lt"/>
                <a:ea typeface="+mn-ea"/>
                <a:cs typeface="+mn-cs"/>
              </a:rPr>
              <a:t>&lt;script </a:t>
            </a:r>
            <a:r>
              <a:rPr lang="en-SG" sz="1200" b="0" kern="1200" dirty="0" err="1">
                <a:solidFill>
                  <a:schemeClr val="tx1"/>
                </a:solidFill>
                <a:effectLst/>
                <a:latin typeface="+mn-lt"/>
                <a:ea typeface="+mn-ea"/>
                <a:cs typeface="+mn-cs"/>
              </a:rPr>
              <a:t>src</a:t>
            </a:r>
            <a:r>
              <a:rPr lang="en-SG" sz="1200" b="0" kern="1200" dirty="0">
                <a:solidFill>
                  <a:schemeClr val="tx1"/>
                </a:solidFill>
                <a:effectLst/>
                <a:latin typeface="+mn-lt"/>
                <a:ea typeface="+mn-ea"/>
                <a:cs typeface="+mn-cs"/>
              </a:rPr>
              <a:t>="https://cdnjs.cloudflare.com/ajax/libs/</a:t>
            </a:r>
            <a:r>
              <a:rPr lang="en-SG" sz="1200" b="0" kern="1200" dirty="0" err="1">
                <a:solidFill>
                  <a:schemeClr val="tx1"/>
                </a:solidFill>
                <a:effectLst/>
                <a:latin typeface="+mn-lt"/>
                <a:ea typeface="+mn-ea"/>
                <a:cs typeface="+mn-cs"/>
              </a:rPr>
              <a:t>jquery</a:t>
            </a:r>
            <a:r>
              <a:rPr lang="en-SG" sz="1200" b="0" kern="1200" dirty="0">
                <a:solidFill>
                  <a:schemeClr val="tx1"/>
                </a:solidFill>
                <a:effectLst/>
                <a:latin typeface="+mn-lt"/>
                <a:ea typeface="+mn-ea"/>
                <a:cs typeface="+mn-cs"/>
              </a:rPr>
              <a:t>/3.1.1/jquery.min.js"&gt;&lt;/script&gt;</a:t>
            </a:r>
          </a:p>
          <a:p>
            <a:pPr marL="0" marR="0" lvl="0" indent="0" algn="l" defTabSz="914400" rtl="0" eaLnBrk="1" fontAlgn="auto" latinLnBrk="0" hangingPunct="1">
              <a:lnSpc>
                <a:spcPct val="100000"/>
              </a:lnSpc>
              <a:spcBef>
                <a:spcPts val="0"/>
              </a:spcBef>
              <a:spcAft>
                <a:spcPts val="0"/>
              </a:spcAft>
              <a:buClrTx/>
              <a:buSzTx/>
              <a:buFontTx/>
              <a:buNone/>
              <a:tabLst/>
              <a:defRPr/>
            </a:pPr>
            <a:br>
              <a:rPr lang="en-SG" dirty="0"/>
            </a:br>
            <a:r>
              <a:rPr lang="en-SG" dirty="0"/>
              <a:t>Carousel JS :</a:t>
            </a:r>
            <a:br>
              <a:rPr lang="en-SG" dirty="0"/>
            </a:br>
            <a:r>
              <a:rPr lang="en-SG" sz="1200" b="0" kern="1200" dirty="0">
                <a:solidFill>
                  <a:schemeClr val="tx1"/>
                </a:solidFill>
                <a:effectLst/>
                <a:latin typeface="+mn-lt"/>
                <a:ea typeface="+mn-ea"/>
                <a:cs typeface="+mn-cs"/>
              </a:rPr>
              <a:t>&lt;script </a:t>
            </a:r>
            <a:r>
              <a:rPr lang="en-SG" sz="1200" b="0" kern="1200" dirty="0" err="1">
                <a:solidFill>
                  <a:schemeClr val="tx1"/>
                </a:solidFill>
                <a:effectLst/>
                <a:latin typeface="+mn-lt"/>
                <a:ea typeface="+mn-ea"/>
                <a:cs typeface="+mn-cs"/>
              </a:rPr>
              <a:t>src</a:t>
            </a:r>
            <a:r>
              <a:rPr lang="en-SG" sz="1200" b="0" kern="1200" dirty="0">
                <a:solidFill>
                  <a:schemeClr val="tx1"/>
                </a:solidFill>
                <a:effectLst/>
                <a:latin typeface="+mn-lt"/>
                <a:ea typeface="+mn-ea"/>
                <a:cs typeface="+mn-cs"/>
              </a:rPr>
              <a:t>="https://cdnjs.cloudflare.com/ajax/libs/OwlCarousel2/2.2.1/owl.carousel.js"&gt;&lt;/script&gt;</a:t>
            </a:r>
          </a:p>
          <a:p>
            <a:br>
              <a:rPr lang="en-SG" dirty="0"/>
            </a:br>
            <a:r>
              <a:rPr lang="en-SG" dirty="0"/>
              <a:t>Carousel CSS : </a:t>
            </a:r>
            <a:br>
              <a:rPr lang="en-SG" dirty="0"/>
            </a:br>
            <a:r>
              <a:rPr lang="en-SG" sz="1200" b="0" kern="1200" dirty="0">
                <a:solidFill>
                  <a:schemeClr val="tx1"/>
                </a:solidFill>
                <a:effectLst/>
                <a:latin typeface="+mn-lt"/>
                <a:ea typeface="+mn-ea"/>
                <a:cs typeface="+mn-cs"/>
              </a:rPr>
              <a:t>&lt;link </a:t>
            </a:r>
            <a:r>
              <a:rPr lang="en-SG" sz="1200" b="0" kern="1200" dirty="0" err="1">
                <a:solidFill>
                  <a:schemeClr val="tx1"/>
                </a:solidFill>
                <a:effectLst/>
                <a:latin typeface="+mn-lt"/>
                <a:ea typeface="+mn-ea"/>
                <a:cs typeface="+mn-cs"/>
              </a:rPr>
              <a:t>rel</a:t>
            </a:r>
            <a:r>
              <a:rPr lang="en-SG" sz="1200" b="0" kern="1200" dirty="0">
                <a:solidFill>
                  <a:schemeClr val="tx1"/>
                </a:solidFill>
                <a:effectLst/>
                <a:latin typeface="+mn-lt"/>
                <a:ea typeface="+mn-ea"/>
                <a:cs typeface="+mn-cs"/>
              </a:rPr>
              <a:t>="stylesheet" </a:t>
            </a:r>
            <a:r>
              <a:rPr lang="en-SG" sz="1200" b="0" kern="1200" dirty="0" err="1">
                <a:solidFill>
                  <a:schemeClr val="tx1"/>
                </a:solidFill>
                <a:effectLst/>
                <a:latin typeface="+mn-lt"/>
                <a:ea typeface="+mn-ea"/>
                <a:cs typeface="+mn-cs"/>
              </a:rPr>
              <a:t>href</a:t>
            </a:r>
            <a:r>
              <a:rPr lang="en-SG" sz="1200" b="0" kern="1200" dirty="0">
                <a:solidFill>
                  <a:schemeClr val="tx1"/>
                </a:solidFill>
                <a:effectLst/>
                <a:latin typeface="+mn-lt"/>
                <a:ea typeface="+mn-ea"/>
                <a:cs typeface="+mn-cs"/>
              </a:rPr>
              <a:t>="https://cdnjs.cloudflare.com/ajax/libs/OwlCarousel2/2.2.1/assets/owl.carousel.min.css" /&gt;</a:t>
            </a:r>
          </a:p>
          <a:p>
            <a:r>
              <a:rPr lang="en-SG" sz="1200" b="0" kern="1200" dirty="0">
                <a:solidFill>
                  <a:schemeClr val="tx1"/>
                </a:solidFill>
                <a:effectLst/>
                <a:latin typeface="+mn-lt"/>
                <a:ea typeface="+mn-ea"/>
                <a:cs typeface="+mn-cs"/>
              </a:rPr>
              <a:t>&lt;link </a:t>
            </a:r>
            <a:r>
              <a:rPr lang="en-SG" sz="1200" b="0" kern="1200" dirty="0" err="1">
                <a:solidFill>
                  <a:schemeClr val="tx1"/>
                </a:solidFill>
                <a:effectLst/>
                <a:latin typeface="+mn-lt"/>
                <a:ea typeface="+mn-ea"/>
                <a:cs typeface="+mn-cs"/>
              </a:rPr>
              <a:t>rel</a:t>
            </a:r>
            <a:r>
              <a:rPr lang="en-SG" sz="1200" b="0" kern="1200" dirty="0">
                <a:solidFill>
                  <a:schemeClr val="tx1"/>
                </a:solidFill>
                <a:effectLst/>
                <a:latin typeface="+mn-lt"/>
                <a:ea typeface="+mn-ea"/>
                <a:cs typeface="+mn-cs"/>
              </a:rPr>
              <a:t>="stylesheet" </a:t>
            </a:r>
            <a:r>
              <a:rPr lang="en-SG" sz="1200" b="0" kern="1200" dirty="0" err="1">
                <a:solidFill>
                  <a:schemeClr val="tx1"/>
                </a:solidFill>
                <a:effectLst/>
                <a:latin typeface="+mn-lt"/>
                <a:ea typeface="+mn-ea"/>
                <a:cs typeface="+mn-cs"/>
              </a:rPr>
              <a:t>href</a:t>
            </a:r>
            <a:r>
              <a:rPr lang="en-SG" sz="1200" b="0" kern="1200" dirty="0">
                <a:solidFill>
                  <a:schemeClr val="tx1"/>
                </a:solidFill>
                <a:effectLst/>
                <a:latin typeface="+mn-lt"/>
                <a:ea typeface="+mn-ea"/>
                <a:cs typeface="+mn-cs"/>
              </a:rPr>
              <a:t>="https://cdnjs.cloudflare.com/ajax/libs/OwlCarousel2/2.2.1/assets/owl.theme.default.min.css" /&gt;</a:t>
            </a:r>
          </a:p>
          <a:p>
            <a:endParaRPr lang="en-SG"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22651EF-ED98-4026-B217-8D6C6C287D1E}" type="slidenum">
              <a:rPr lang="en-SG" smtClean="0"/>
              <a:t>45</a:t>
            </a:fld>
            <a:endParaRPr lang="en-SG"/>
          </a:p>
        </p:txBody>
      </p:sp>
    </p:spTree>
    <p:extLst>
      <p:ext uri="{BB962C8B-B14F-4D97-AF65-F5344CB8AC3E}">
        <p14:creationId xmlns:p14="http://schemas.microsoft.com/office/powerpoint/2010/main" val="707900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setup is to initialise the behaviour of the carousel, it is use to set the options for it. More options are added to this script. Hence, this script is needed for the carousel to function. </a:t>
            </a:r>
          </a:p>
          <a:p>
            <a:endParaRPr lang="en-SG" dirty="0"/>
          </a:p>
          <a:p>
            <a:r>
              <a:rPr lang="en-SG" dirty="0"/>
              <a:t>The data type for the object is object / </a:t>
            </a:r>
            <a:r>
              <a:rPr lang="en-SG" dirty="0" err="1"/>
              <a:t>dict</a:t>
            </a:r>
            <a:r>
              <a:rPr lang="en-SG" dirty="0"/>
              <a:t>, hence for every new property/option, it is separated by a comma</a:t>
            </a:r>
          </a:p>
          <a:p>
            <a:endParaRPr lang="en-SG" dirty="0"/>
          </a:p>
          <a:p>
            <a:r>
              <a:rPr lang="en-SG" dirty="0"/>
              <a:t>Example of including option for auto-play of the slider: </a:t>
            </a:r>
            <a:br>
              <a:rPr lang="en-SG" dirty="0"/>
            </a:br>
            <a:br>
              <a:rPr lang="en-SG" dirty="0"/>
            </a:br>
            <a:r>
              <a:rPr lang="en-SG" dirty="0"/>
              <a:t>&lt;script&gt; </a:t>
            </a:r>
          </a:p>
          <a:p>
            <a:br>
              <a:rPr lang="en-SG" dirty="0"/>
            </a:br>
            <a:r>
              <a:rPr lang="en-SG" sz="1200" b="0" kern="1200" dirty="0">
                <a:solidFill>
                  <a:schemeClr val="tx1"/>
                </a:solidFill>
                <a:effectLst/>
                <a:latin typeface="+mn-lt"/>
                <a:ea typeface="+mn-ea"/>
                <a:cs typeface="+mn-cs"/>
              </a:rPr>
              <a:t>$('.owl-carousel').</a:t>
            </a:r>
            <a:r>
              <a:rPr lang="en-SG" sz="1200" b="0" kern="1200" dirty="0" err="1">
                <a:solidFill>
                  <a:schemeClr val="tx1"/>
                </a:solidFill>
                <a:effectLst/>
                <a:latin typeface="+mn-lt"/>
                <a:ea typeface="+mn-ea"/>
                <a:cs typeface="+mn-cs"/>
              </a:rPr>
              <a:t>owlCarousel</a:t>
            </a:r>
            <a:r>
              <a:rPr lang="en-SG" sz="1200" b="0" kern="1200" dirty="0">
                <a:solidFill>
                  <a:schemeClr val="tx1"/>
                </a:solidFill>
                <a:effectLst/>
                <a:latin typeface="+mn-lt"/>
                <a:ea typeface="+mn-ea"/>
                <a:cs typeface="+mn-cs"/>
              </a:rPr>
              <a:t>({</a:t>
            </a:r>
          </a:p>
          <a:p>
            <a:pPr lvl="1"/>
            <a:r>
              <a:rPr lang="en-SG" sz="1200" b="0" kern="1200" dirty="0" err="1">
                <a:solidFill>
                  <a:schemeClr val="tx1"/>
                </a:solidFill>
                <a:effectLst/>
                <a:latin typeface="+mn-lt"/>
                <a:ea typeface="+mn-ea"/>
                <a:cs typeface="+mn-cs"/>
              </a:rPr>
              <a:t>loop:true</a:t>
            </a:r>
            <a:r>
              <a:rPr lang="en-SG" sz="1200" b="0" kern="1200" dirty="0">
                <a:solidFill>
                  <a:schemeClr val="tx1"/>
                </a:solidFill>
                <a:effectLst/>
                <a:latin typeface="+mn-lt"/>
                <a:ea typeface="+mn-ea"/>
                <a:cs typeface="+mn-cs"/>
              </a:rPr>
              <a:t>,	// this option specific whether the slides goes in a loop or stop at last item</a:t>
            </a:r>
          </a:p>
          <a:p>
            <a:pPr lvl="1"/>
            <a:r>
              <a:rPr lang="en-SG" sz="1200" b="0" kern="1200" dirty="0">
                <a:solidFill>
                  <a:schemeClr val="tx1"/>
                </a:solidFill>
                <a:effectLst/>
                <a:latin typeface="+mn-lt"/>
                <a:ea typeface="+mn-ea"/>
                <a:cs typeface="+mn-cs"/>
              </a:rPr>
              <a:t>margin:10,</a:t>
            </a:r>
          </a:p>
          <a:p>
            <a:pPr lvl="1"/>
            <a:r>
              <a:rPr lang="en-SG" sz="1200" b="0" kern="1200" dirty="0" err="1">
                <a:solidFill>
                  <a:schemeClr val="tx1"/>
                </a:solidFill>
                <a:effectLst/>
                <a:latin typeface="+mn-lt"/>
                <a:ea typeface="+mn-ea"/>
                <a:cs typeface="+mn-cs"/>
              </a:rPr>
              <a:t>nav:true</a:t>
            </a:r>
            <a:r>
              <a:rPr lang="en-SG" sz="1200" b="0" kern="1200" dirty="0">
                <a:solidFill>
                  <a:schemeClr val="tx1"/>
                </a:solidFill>
                <a:effectLst/>
                <a:latin typeface="+mn-lt"/>
                <a:ea typeface="+mn-ea"/>
                <a:cs typeface="+mn-cs"/>
              </a:rPr>
              <a:t>,	// this option set whether to display the next and previous button</a:t>
            </a:r>
          </a:p>
          <a:p>
            <a:pPr lvl="1"/>
            <a:r>
              <a:rPr lang="en-SG" sz="1200" b="0" kern="1200" dirty="0">
                <a:solidFill>
                  <a:schemeClr val="tx1"/>
                </a:solidFill>
                <a:effectLst/>
                <a:latin typeface="+mn-lt"/>
                <a:ea typeface="+mn-ea"/>
                <a:cs typeface="+mn-cs"/>
              </a:rPr>
              <a:t>responsive:{	// this will change the number of item to display</a:t>
            </a:r>
          </a:p>
          <a:p>
            <a:pPr lvl="2"/>
            <a:r>
              <a:rPr lang="en-SG" sz="1200" b="0" kern="1200" dirty="0">
                <a:solidFill>
                  <a:schemeClr val="tx1"/>
                </a:solidFill>
                <a:effectLst/>
                <a:latin typeface="+mn-lt"/>
                <a:ea typeface="+mn-ea"/>
                <a:cs typeface="+mn-cs"/>
              </a:rPr>
              <a:t>0:{	// if the width of the screen is more then 0px, it will display the number of item stated</a:t>
            </a:r>
          </a:p>
          <a:p>
            <a:pPr lvl="3"/>
            <a:r>
              <a:rPr lang="en-SG" sz="1200" b="0" kern="1200" dirty="0">
                <a:solidFill>
                  <a:schemeClr val="tx1"/>
                </a:solidFill>
                <a:effectLst/>
                <a:latin typeface="+mn-lt"/>
                <a:ea typeface="+mn-ea"/>
                <a:cs typeface="+mn-cs"/>
              </a:rPr>
              <a:t>items:1</a:t>
            </a:r>
          </a:p>
          <a:p>
            <a:pPr lvl="2"/>
            <a:r>
              <a:rPr lang="en-SG" sz="1200" b="0" kern="1200" dirty="0">
                <a:solidFill>
                  <a:schemeClr val="tx1"/>
                </a:solidFill>
                <a:effectLst/>
                <a:latin typeface="+mn-lt"/>
                <a:ea typeface="+mn-ea"/>
                <a:cs typeface="+mn-cs"/>
              </a:rPr>
              <a:t>},</a:t>
            </a:r>
          </a:p>
          <a:p>
            <a:pPr lvl="2"/>
            <a:r>
              <a:rPr lang="en-SG" sz="1200" b="0" kern="1200" dirty="0">
                <a:solidFill>
                  <a:schemeClr val="tx1"/>
                </a:solidFill>
                <a:effectLst/>
                <a:latin typeface="+mn-lt"/>
                <a:ea typeface="+mn-ea"/>
                <a:cs typeface="+mn-cs"/>
              </a:rPr>
              <a:t>600:{	// if the width of the screen is more then 600px, it will display the number of item stated</a:t>
            </a:r>
          </a:p>
          <a:p>
            <a:pPr lvl="3"/>
            <a:r>
              <a:rPr lang="en-SG" sz="1200" b="0" kern="1200" dirty="0">
                <a:solidFill>
                  <a:schemeClr val="tx1"/>
                </a:solidFill>
                <a:effectLst/>
                <a:latin typeface="+mn-lt"/>
                <a:ea typeface="+mn-ea"/>
                <a:cs typeface="+mn-cs"/>
              </a:rPr>
              <a:t>items:3</a:t>
            </a:r>
          </a:p>
          <a:p>
            <a:pPr lvl="2"/>
            <a:r>
              <a:rPr lang="en-SG" sz="1200" b="0" kern="1200" dirty="0">
                <a:solidFill>
                  <a:schemeClr val="tx1"/>
                </a:solidFill>
                <a:effectLst/>
                <a:latin typeface="+mn-lt"/>
                <a:ea typeface="+mn-ea"/>
                <a:cs typeface="+mn-cs"/>
              </a:rPr>
              <a:t>},</a:t>
            </a:r>
          </a:p>
          <a:p>
            <a:pPr lvl="2"/>
            <a:r>
              <a:rPr lang="en-SG" sz="1200" b="0" kern="1200" dirty="0">
                <a:solidFill>
                  <a:schemeClr val="tx1"/>
                </a:solidFill>
                <a:effectLst/>
                <a:latin typeface="+mn-lt"/>
                <a:ea typeface="+mn-ea"/>
                <a:cs typeface="+mn-cs"/>
              </a:rPr>
              <a:t>1000: {	// if the width of the screen is more then 1000px, I twill display the number of item stated</a:t>
            </a:r>
          </a:p>
          <a:p>
            <a:pPr lvl="3"/>
            <a:r>
              <a:rPr lang="en-SG" sz="1200" b="0" kern="1200" dirty="0">
                <a:solidFill>
                  <a:schemeClr val="tx1"/>
                </a:solidFill>
                <a:effectLst/>
                <a:latin typeface="+mn-lt"/>
                <a:ea typeface="+mn-ea"/>
                <a:cs typeface="+mn-cs"/>
              </a:rPr>
              <a:t>Item:5 </a:t>
            </a:r>
          </a:p>
          <a:p>
            <a:pPr lvl="2"/>
            <a:r>
              <a:rPr lang="en-SG" sz="1200" b="0" kern="1200" dirty="0">
                <a:solidFill>
                  <a:schemeClr val="tx1"/>
                </a:solidFill>
                <a:effectLst/>
                <a:latin typeface="+mn-lt"/>
                <a:ea typeface="+mn-ea"/>
                <a:cs typeface="+mn-cs"/>
              </a:rPr>
              <a:t>} // if you view it at full screen on laptop, it should display 5. if you resize your screen to half, it should display 3. and on mobile, it should display 1</a:t>
            </a:r>
          </a:p>
          <a:p>
            <a:pPr lvl="1"/>
            <a:r>
              <a:rPr lang="en-SG" sz="1200" b="0" kern="1200" dirty="0">
                <a:solidFill>
                  <a:schemeClr val="tx1"/>
                </a:solidFill>
                <a:effectLst/>
                <a:latin typeface="+mn-lt"/>
                <a:ea typeface="+mn-ea"/>
                <a:cs typeface="+mn-cs"/>
              </a:rPr>
              <a:t>},</a:t>
            </a:r>
          </a:p>
          <a:p>
            <a:pPr lvl="1"/>
            <a:r>
              <a:rPr lang="en-SG" sz="1200" b="0" kern="1200" dirty="0" err="1">
                <a:solidFill>
                  <a:schemeClr val="tx1"/>
                </a:solidFill>
                <a:effectLst/>
                <a:latin typeface="+mn-lt"/>
                <a:ea typeface="+mn-ea"/>
                <a:cs typeface="+mn-cs"/>
              </a:rPr>
              <a:t>autoplay:true</a:t>
            </a:r>
            <a:r>
              <a:rPr lang="en-SG" sz="1200" b="0" kern="1200" dirty="0">
                <a:solidFill>
                  <a:schemeClr val="tx1"/>
                </a:solidFill>
                <a:effectLst/>
                <a:latin typeface="+mn-lt"/>
                <a:ea typeface="+mn-ea"/>
                <a:cs typeface="+mn-cs"/>
              </a:rPr>
              <a:t>, 		// this include new option for </a:t>
            </a:r>
            <a:r>
              <a:rPr lang="en-SG" sz="1200" b="0" kern="1200" dirty="0" err="1">
                <a:solidFill>
                  <a:schemeClr val="tx1"/>
                </a:solidFill>
                <a:effectLst/>
                <a:latin typeface="+mn-lt"/>
                <a:ea typeface="+mn-ea"/>
                <a:cs typeface="+mn-cs"/>
              </a:rPr>
              <a:t>autoplay</a:t>
            </a:r>
            <a:r>
              <a:rPr lang="en-SG" sz="1200" b="0" kern="1200" dirty="0">
                <a:solidFill>
                  <a:schemeClr val="tx1"/>
                </a:solidFill>
                <a:effectLst/>
                <a:latin typeface="+mn-lt"/>
                <a:ea typeface="+mn-ea"/>
                <a:cs typeface="+mn-cs"/>
              </a:rPr>
              <a:t>. </a:t>
            </a:r>
          </a:p>
          <a:p>
            <a:pPr lvl="1"/>
            <a:r>
              <a:rPr lang="en-SG" sz="1200" b="0" kern="1200" dirty="0">
                <a:solidFill>
                  <a:schemeClr val="tx1"/>
                </a:solidFill>
                <a:effectLst/>
                <a:latin typeface="+mn-lt"/>
                <a:ea typeface="+mn-ea"/>
                <a:cs typeface="+mn-cs"/>
              </a:rPr>
              <a:t>autoplayTimeout:3000,	// additional setting to </a:t>
            </a:r>
            <a:r>
              <a:rPr lang="en-SG" sz="1200" b="0" kern="1200" dirty="0" err="1">
                <a:solidFill>
                  <a:schemeClr val="tx1"/>
                </a:solidFill>
                <a:effectLst/>
                <a:latin typeface="+mn-lt"/>
                <a:ea typeface="+mn-ea"/>
                <a:cs typeface="+mn-cs"/>
              </a:rPr>
              <a:t>autoplay</a:t>
            </a:r>
            <a:r>
              <a:rPr lang="en-SG" sz="1200" b="0" kern="1200" dirty="0">
                <a:solidFill>
                  <a:schemeClr val="tx1"/>
                </a:solidFill>
                <a:effectLst/>
                <a:latin typeface="+mn-lt"/>
                <a:ea typeface="+mn-ea"/>
                <a:cs typeface="+mn-cs"/>
              </a:rPr>
              <a:t>. Take note that each other is separated by a comma. The option name and value are separate by a :</a:t>
            </a:r>
          </a:p>
          <a:p>
            <a:pPr lvl="1"/>
            <a:r>
              <a:rPr lang="en-SG" sz="1200" b="0" kern="1200" dirty="0" err="1">
                <a:solidFill>
                  <a:schemeClr val="tx1"/>
                </a:solidFill>
                <a:effectLst/>
                <a:latin typeface="+mn-lt"/>
                <a:ea typeface="+mn-ea"/>
                <a:cs typeface="+mn-cs"/>
              </a:rPr>
              <a:t>autoplayHoverPause:false</a:t>
            </a:r>
            <a:r>
              <a:rPr lang="en-SG" sz="1200" b="0" kern="1200" dirty="0">
                <a:solidFill>
                  <a:schemeClr val="tx1"/>
                </a:solidFill>
                <a:effectLst/>
                <a:latin typeface="+mn-lt"/>
                <a:ea typeface="+mn-ea"/>
                <a:cs typeface="+mn-cs"/>
              </a:rPr>
              <a:t>	// this option set whether to pause the </a:t>
            </a:r>
            <a:r>
              <a:rPr lang="en-SG" sz="1200" b="0" kern="1200" dirty="0" err="1">
                <a:solidFill>
                  <a:schemeClr val="tx1"/>
                </a:solidFill>
                <a:effectLst/>
                <a:latin typeface="+mn-lt"/>
                <a:ea typeface="+mn-ea"/>
                <a:cs typeface="+mn-cs"/>
              </a:rPr>
              <a:t>autoplay</a:t>
            </a:r>
            <a:r>
              <a:rPr lang="en-SG" sz="1200" b="0" kern="1200" dirty="0">
                <a:solidFill>
                  <a:schemeClr val="tx1"/>
                </a:solidFill>
                <a:effectLst/>
                <a:latin typeface="+mn-lt"/>
                <a:ea typeface="+mn-ea"/>
                <a:cs typeface="+mn-cs"/>
              </a:rPr>
              <a:t> when you hover over the slider. More option can be found on their documentation, and is mentioned on next slides</a:t>
            </a:r>
          </a:p>
          <a:p>
            <a:pPr lvl="0"/>
            <a:r>
              <a:rPr lang="en-SG" sz="1200" b="0" kern="1200" dirty="0">
                <a:solidFill>
                  <a:schemeClr val="tx1"/>
                </a:solidFill>
                <a:effectLst/>
                <a:latin typeface="+mn-lt"/>
                <a:ea typeface="+mn-ea"/>
                <a:cs typeface="+mn-cs"/>
              </a:rPr>
              <a:t>})</a:t>
            </a:r>
          </a:p>
          <a:p>
            <a:br>
              <a:rPr lang="en-SG" dirty="0"/>
            </a:br>
            <a:r>
              <a:rPr lang="en-SG" dirty="0"/>
              <a:t>&lt;/script&gt;</a:t>
            </a:r>
          </a:p>
        </p:txBody>
      </p:sp>
      <p:sp>
        <p:nvSpPr>
          <p:cNvPr id="4" name="Slide Number Placeholder 3"/>
          <p:cNvSpPr>
            <a:spLocks noGrp="1"/>
          </p:cNvSpPr>
          <p:nvPr>
            <p:ph type="sldNum" sz="quarter" idx="10"/>
          </p:nvPr>
        </p:nvSpPr>
        <p:spPr/>
        <p:txBody>
          <a:bodyPr/>
          <a:lstStyle/>
          <a:p>
            <a:fld id="{122651EF-ED98-4026-B217-8D6C6C287D1E}" type="slidenum">
              <a:rPr lang="en-SG" smtClean="0"/>
              <a:t>46</a:t>
            </a:fld>
            <a:endParaRPr lang="en-SG"/>
          </a:p>
        </p:txBody>
      </p:sp>
    </p:spTree>
    <p:extLst>
      <p:ext uri="{BB962C8B-B14F-4D97-AF65-F5344CB8AC3E}">
        <p14:creationId xmlns:p14="http://schemas.microsoft.com/office/powerpoint/2010/main" val="160711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HTML is been process in a top-down approach. When it read the link tag, it will read in a top down and apply the style as it process the style sheet. Hence if two different style sheet make changing the style of the same element. The last link tag, will rewrite the previous style sheet. You could see HTML process thing step by step, hence the latest step applied will be shown to the end-user. </a:t>
            </a:r>
          </a:p>
          <a:p>
            <a:endParaRPr lang="en-SG" dirty="0"/>
          </a:p>
          <a:p>
            <a:r>
              <a:rPr lang="en-SG" dirty="0"/>
              <a:t>Order of rules within the style sheet won’t affect, as the HTML is the determine factor of which rule will be applied first. </a:t>
            </a:r>
          </a:p>
        </p:txBody>
      </p:sp>
      <p:sp>
        <p:nvSpPr>
          <p:cNvPr id="4" name="Slide Number Placeholder 3"/>
          <p:cNvSpPr>
            <a:spLocks noGrp="1"/>
          </p:cNvSpPr>
          <p:nvPr>
            <p:ph type="sldNum" sz="quarter" idx="10"/>
          </p:nvPr>
        </p:nvSpPr>
        <p:spPr/>
        <p:txBody>
          <a:bodyPr/>
          <a:lstStyle/>
          <a:p>
            <a:fld id="{AE6C499E-42D0-4A07-BC17-3E1621001A44}" type="slidenum">
              <a:rPr lang="en-SG" smtClean="0"/>
              <a:t>10</a:t>
            </a:fld>
            <a:endParaRPr lang="en-SG"/>
          </a:p>
        </p:txBody>
      </p:sp>
    </p:spTree>
    <p:extLst>
      <p:ext uri="{BB962C8B-B14F-4D97-AF65-F5344CB8AC3E}">
        <p14:creationId xmlns:p14="http://schemas.microsoft.com/office/powerpoint/2010/main" val="403176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Follow the template on the HTML segment. Change the content within the &lt;div class=“item”&gt; [Change this content ]&lt;/div&gt; .</a:t>
            </a:r>
          </a:p>
          <a:p>
            <a:endParaRPr lang="en-SG" dirty="0"/>
          </a:p>
          <a:p>
            <a:r>
              <a:rPr lang="en-SG" dirty="0"/>
              <a:t>The content item within the div, is the display item. So if you want to do a simple slide, you could change the h4 tag to an image tag. And if you want to includes caption in the slider, add in other tag into the item. Such as h3 or p tag. </a:t>
            </a:r>
          </a:p>
          <a:p>
            <a:endParaRPr lang="en-SG" dirty="0"/>
          </a:p>
          <a:p>
            <a:r>
              <a:rPr lang="en-SG" dirty="0"/>
              <a:t> Example of Slider for Bootstrap thumbnail images: </a:t>
            </a:r>
          </a:p>
          <a:p>
            <a:endParaRPr lang="en-SG" dirty="0"/>
          </a:p>
          <a:p>
            <a:r>
              <a:rPr lang="en-SG" dirty="0"/>
              <a:t>&lt;div class="owl-carousel owl-theme"&gt;</a:t>
            </a:r>
          </a:p>
          <a:p>
            <a:endParaRPr lang="en-SG" dirty="0"/>
          </a:p>
          <a:p>
            <a:pPr lvl="1"/>
            <a:r>
              <a:rPr lang="en-SG" dirty="0"/>
              <a:t>&lt;div class="item"&gt;</a:t>
            </a:r>
          </a:p>
          <a:p>
            <a:pPr lvl="1"/>
            <a:r>
              <a:rPr lang="en-SG" dirty="0"/>
              <a:t>&lt;!-- content for slider are placed within the div --&gt;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start of thumbnail.--&gt;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1&lt;/h3&gt;</a:t>
            </a:r>
          </a:p>
          <a:p>
            <a:r>
              <a:rPr lang="en-SG" dirty="0"/>
              <a:t>                &lt;p&gt;Description of Photo 1&lt;/p&gt;</a:t>
            </a:r>
          </a:p>
          <a:p>
            <a:r>
              <a:rPr lang="en-SG" dirty="0"/>
              <a:t>              &lt;/div&gt;</a:t>
            </a:r>
          </a:p>
          <a:p>
            <a:r>
              <a:rPr lang="en-SG" dirty="0"/>
              <a:t>            &lt;/div&gt;</a:t>
            </a:r>
          </a:p>
          <a:p>
            <a:pPr lvl="1"/>
            <a:r>
              <a:rPr lang="en-SG" dirty="0"/>
              <a:t>&lt;!-- end thumbnail --&gt;</a:t>
            </a:r>
          </a:p>
          <a:p>
            <a:pPr lvl="1"/>
            <a:endParaRPr lang="en-SG" dirty="0"/>
          </a:p>
          <a:p>
            <a:r>
              <a:rPr lang="en-SG" dirty="0"/>
              <a:t>          &lt;/div&gt;</a:t>
            </a:r>
          </a:p>
          <a:p>
            <a:r>
              <a:rPr lang="en-SG" dirty="0"/>
              <a:t>          </a:t>
            </a:r>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2&lt;/h3&gt;</a:t>
            </a:r>
          </a:p>
          <a:p>
            <a:r>
              <a:rPr lang="en-SG" dirty="0"/>
              <a:t>                  &lt;p&gt;Description of Photo 2&lt;/p&gt;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r>
              <a:rPr lang="en-SG" dirty="0"/>
              <a:t>          </a:t>
            </a:r>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3&lt;/h3&gt;</a:t>
            </a:r>
          </a:p>
          <a:p>
            <a:r>
              <a:rPr lang="en-SG" dirty="0"/>
              <a:t>                  &lt;p&gt;Description of Photo 3&lt;/p&gt;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4&lt;/h3&gt;</a:t>
            </a:r>
          </a:p>
          <a:p>
            <a:r>
              <a:rPr lang="en-SG" dirty="0"/>
              <a:t>                  &lt;p&gt;Description of Photo 4&lt;/p&gt;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5&lt;/h3&gt;</a:t>
            </a:r>
          </a:p>
          <a:p>
            <a:r>
              <a:rPr lang="en-SG" dirty="0"/>
              <a:t>                  &lt;p&gt;Description of Photo 5&lt;/p&gt;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endParaRPr lang="en-SG" dirty="0"/>
          </a:p>
          <a:p>
            <a:r>
              <a:rPr lang="en-SG" dirty="0"/>
              <a:t>          &lt;div class="item"&gt;</a:t>
            </a:r>
          </a:p>
          <a:p>
            <a:endParaRPr lang="en-SG" dirty="0"/>
          </a:p>
          <a:p>
            <a:pPr lvl="1"/>
            <a:r>
              <a:rPr lang="en-SG" dirty="0"/>
              <a:t>&lt;!-- start of thumbnail --&gt;</a:t>
            </a:r>
          </a:p>
          <a:p>
            <a:r>
              <a:rPr lang="en-SG" dirty="0"/>
              <a:t>            &lt;div class="thumbnail"&gt;</a:t>
            </a:r>
          </a:p>
          <a:p>
            <a:r>
              <a:rPr lang="en-SG" dirty="0"/>
              <a:t>              &lt;</a:t>
            </a:r>
            <a:r>
              <a:rPr lang="en-SG" dirty="0" err="1"/>
              <a:t>img</a:t>
            </a:r>
            <a:r>
              <a:rPr lang="en-SG" dirty="0"/>
              <a:t> </a:t>
            </a:r>
            <a:r>
              <a:rPr lang="en-SG" dirty="0" err="1"/>
              <a:t>src</a:t>
            </a:r>
            <a:r>
              <a:rPr lang="en-SG" dirty="0"/>
              <a:t>="https://source.unsplash.com/random" class="</a:t>
            </a:r>
            <a:r>
              <a:rPr lang="en-SG" dirty="0" err="1"/>
              <a:t>img</a:t>
            </a:r>
            <a:r>
              <a:rPr lang="en-SG" dirty="0"/>
              <a:t>-responsive"/&gt;</a:t>
            </a:r>
          </a:p>
          <a:p>
            <a:r>
              <a:rPr lang="en-SG" dirty="0"/>
              <a:t>              &lt;div class="caption"&gt;</a:t>
            </a:r>
          </a:p>
          <a:p>
            <a:r>
              <a:rPr lang="en-SG" dirty="0"/>
              <a:t>                  &lt;h3&gt;Photo 6&lt;/h3&gt;</a:t>
            </a:r>
          </a:p>
          <a:p>
            <a:r>
              <a:rPr lang="en-SG" dirty="0"/>
              <a:t>                  &lt;p&gt;Description of Photo 6&lt;/p&gt;</a:t>
            </a:r>
          </a:p>
          <a:p>
            <a:r>
              <a:rPr lang="en-SG" dirty="0"/>
              <a:t>              &lt;/div&gt;</a:t>
            </a:r>
          </a:p>
          <a:p>
            <a:r>
              <a:rPr lang="en-SG" dirty="0"/>
              <a:t>            &lt;/div&gt;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dirty="0"/>
              <a:t>&lt;!-- end thumbnail --&gt;</a:t>
            </a:r>
          </a:p>
          <a:p>
            <a:endParaRPr lang="en-SG" dirty="0"/>
          </a:p>
          <a:p>
            <a:r>
              <a:rPr lang="en-SG" dirty="0"/>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&lt;/div&gt;</a:t>
            </a:r>
            <a:br>
              <a:rPr lang="en-SG" dirty="0"/>
            </a:br>
            <a:r>
              <a:rPr lang="en-SG" dirty="0"/>
              <a:t>&lt;!-- end of row for content --&gt;</a:t>
            </a:r>
          </a:p>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47</a:t>
            </a:fld>
            <a:endParaRPr lang="en-SG"/>
          </a:p>
        </p:txBody>
      </p:sp>
    </p:spTree>
    <p:extLst>
      <p:ext uri="{BB962C8B-B14F-4D97-AF65-F5344CB8AC3E}">
        <p14:creationId xmlns:p14="http://schemas.microsoft.com/office/powerpoint/2010/main" val="949342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48</a:t>
            </a:fld>
            <a:endParaRPr lang="en-SG"/>
          </a:p>
        </p:txBody>
      </p:sp>
    </p:spTree>
    <p:extLst>
      <p:ext uri="{BB962C8B-B14F-4D97-AF65-F5344CB8AC3E}">
        <p14:creationId xmlns:p14="http://schemas.microsoft.com/office/powerpoint/2010/main" val="220897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RGBA – Red Green Blue Alpha. </a:t>
            </a:r>
          </a:p>
          <a:p>
            <a:r>
              <a:rPr lang="en-SG" dirty="0"/>
              <a:t>Alpha refers to the gradient of the </a:t>
            </a:r>
            <a:r>
              <a:rPr lang="en-SG" dirty="0" err="1"/>
              <a:t>color</a:t>
            </a:r>
            <a:endParaRPr lang="en-SG" dirty="0"/>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More details of the </a:t>
            </a:r>
            <a:r>
              <a:rPr lang="en-SG" dirty="0" err="1"/>
              <a:t>color</a:t>
            </a:r>
            <a:r>
              <a:rPr lang="en-SG" dirty="0"/>
              <a:t> can be read from : https://developer.mozilla.org/en-US/docs/Web/CSS/color_value</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14</a:t>
            </a:fld>
            <a:endParaRPr lang="en-SG"/>
          </a:p>
        </p:txBody>
      </p:sp>
    </p:spTree>
    <p:extLst>
      <p:ext uri="{BB962C8B-B14F-4D97-AF65-F5344CB8AC3E}">
        <p14:creationId xmlns:p14="http://schemas.microsoft.com/office/powerpoint/2010/main" val="383622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RGBA – Red Green Blue Alpha. </a:t>
            </a:r>
          </a:p>
          <a:p>
            <a:r>
              <a:rPr lang="en-SG" dirty="0"/>
              <a:t>Alpha refers to the gradient of the </a:t>
            </a:r>
            <a:r>
              <a:rPr lang="en-SG" dirty="0" err="1"/>
              <a:t>color</a:t>
            </a:r>
            <a:endParaRPr lang="en-SG" dirty="0"/>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More details of the </a:t>
            </a:r>
            <a:r>
              <a:rPr lang="en-SG" dirty="0" err="1"/>
              <a:t>color</a:t>
            </a:r>
            <a:r>
              <a:rPr lang="en-SG" dirty="0"/>
              <a:t> can be read from : https://developer.mozilla.org/en-US/docs/Web/CSS/color_value</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15</a:t>
            </a:fld>
            <a:endParaRPr lang="en-SG"/>
          </a:p>
        </p:txBody>
      </p:sp>
    </p:spTree>
    <p:extLst>
      <p:ext uri="{BB962C8B-B14F-4D97-AF65-F5344CB8AC3E}">
        <p14:creationId xmlns:p14="http://schemas.microsoft.com/office/powerpoint/2010/main" val="407577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Other ways to declare the value :</a:t>
            </a:r>
          </a:p>
          <a:p>
            <a:pPr marL="533400" marR="0" lvl="0" indent="-457200" algn="l" rtl="0">
              <a:lnSpc>
                <a:spcPct val="135714"/>
              </a:lnSpc>
              <a:spcBef>
                <a:spcPts val="0"/>
              </a:spcBef>
              <a:spcAft>
                <a:spcPts val="0"/>
              </a:spcAft>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a:t>
            </a:r>
          </a:p>
          <a:p>
            <a:pPr marL="533400" marR="0" lvl="0" indent="-457200" algn="l" rtl="0">
              <a:lnSpc>
                <a:spcPct val="135714"/>
              </a:lnSpc>
              <a:spcBef>
                <a:spcPts val="0"/>
              </a:spcBef>
              <a:spcAft>
                <a:spcPts val="0"/>
              </a:spcAft>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5px; (</a:t>
            </a:r>
            <a:r>
              <a:rPr lang="en-GB" sz="2400" dirty="0" err="1">
                <a:solidFill>
                  <a:schemeClr val="dk1"/>
                </a:solidFill>
                <a:latin typeface="Roboto Slab"/>
                <a:ea typeface="Roboto Slab"/>
                <a:cs typeface="Roboto Slab"/>
                <a:sym typeface="Roboto Slab"/>
              </a:rPr>
              <a:t>top&amp;bottom</a:t>
            </a:r>
            <a:r>
              <a:rPr lang="en-GB" sz="2400" dirty="0">
                <a:solidFill>
                  <a:schemeClr val="dk1"/>
                </a:solidFill>
                <a:latin typeface="Roboto Slab"/>
                <a:ea typeface="Roboto Slab"/>
                <a:cs typeface="Roboto Slab"/>
                <a:sym typeface="Roboto Slab"/>
              </a:rPr>
              <a:t>, </a:t>
            </a:r>
            <a:r>
              <a:rPr lang="en-GB" sz="2400" dirty="0" err="1">
                <a:solidFill>
                  <a:schemeClr val="dk1"/>
                </a:solidFill>
                <a:latin typeface="Roboto Slab"/>
                <a:ea typeface="Roboto Slab"/>
                <a:cs typeface="Roboto Slab"/>
                <a:sym typeface="Roboto Slab"/>
              </a:rPr>
              <a:t>right&amp;left</a:t>
            </a:r>
            <a:r>
              <a:rPr lang="en-GB" sz="2400" dirty="0">
                <a:solidFill>
                  <a:schemeClr val="dk1"/>
                </a:solidFill>
                <a:latin typeface="Roboto Slab"/>
                <a:ea typeface="Roboto Slab"/>
                <a:cs typeface="Roboto Slab"/>
                <a:sym typeface="Roboto Slab"/>
              </a:rPr>
              <a:t>)</a:t>
            </a:r>
          </a:p>
          <a:p>
            <a:pPr marL="533400" lvl="0" indent="-457200" rtl="0">
              <a:lnSpc>
                <a:spcPct val="135714"/>
              </a:lnSpc>
              <a:spcBef>
                <a:spcPts val="0"/>
              </a:spcBef>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20px; 5px; (</a:t>
            </a:r>
            <a:r>
              <a:rPr lang="en-GB" sz="2400" dirty="0" err="1">
                <a:solidFill>
                  <a:schemeClr val="dk1"/>
                </a:solidFill>
                <a:latin typeface="Roboto Slab"/>
                <a:ea typeface="Roboto Slab"/>
                <a:cs typeface="Roboto Slab"/>
                <a:sym typeface="Roboto Slab"/>
              </a:rPr>
              <a:t>top,righ&amp;left,bottom</a:t>
            </a:r>
            <a:r>
              <a:rPr lang="en-GB" sz="2400" dirty="0">
                <a:solidFill>
                  <a:schemeClr val="dk1"/>
                </a:solidFill>
                <a:latin typeface="Roboto Slab"/>
                <a:ea typeface="Roboto Slab"/>
                <a:cs typeface="Roboto Slab"/>
                <a:sym typeface="Roboto Slab"/>
              </a:rPr>
              <a:t>)</a:t>
            </a:r>
          </a:p>
          <a:p>
            <a:pPr marL="533400" marR="0" lvl="0" indent="-457200" algn="l" rtl="0">
              <a:lnSpc>
                <a:spcPct val="135714"/>
              </a:lnSpc>
              <a:spcBef>
                <a:spcPts val="0"/>
              </a:spcBef>
              <a:spcAft>
                <a:spcPts val="0"/>
              </a:spcAft>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5px; 15px; 20px; (clockwise from the top)</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18</a:t>
            </a:fld>
            <a:endParaRPr lang="en-SG"/>
          </a:p>
        </p:txBody>
      </p:sp>
    </p:spTree>
    <p:extLst>
      <p:ext uri="{BB962C8B-B14F-4D97-AF65-F5344CB8AC3E}">
        <p14:creationId xmlns:p14="http://schemas.microsoft.com/office/powerpoint/2010/main" val="130820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Border is applied to all 4 sides. </a:t>
            </a:r>
          </a:p>
          <a:p>
            <a:pPr marL="0" indent="0">
              <a:buFont typeface="Arial" panose="020B0604020202020204" pitchFamily="34" charset="0"/>
              <a:buNone/>
            </a:pPr>
            <a:r>
              <a:rPr lang="en-SG" dirty="0"/>
              <a:t>If want to customise each side, could use the following :</a:t>
            </a:r>
          </a:p>
          <a:p>
            <a:pPr marL="171450" indent="-171450">
              <a:buFont typeface="Arial" panose="020B0604020202020204" pitchFamily="34" charset="0"/>
              <a:buChar char="•"/>
            </a:pPr>
            <a:r>
              <a:rPr lang="en-SG" dirty="0"/>
              <a:t>border-top</a:t>
            </a:r>
          </a:p>
          <a:p>
            <a:pPr marL="171450" indent="-171450">
              <a:buFont typeface="Arial" panose="020B0604020202020204" pitchFamily="34" charset="0"/>
              <a:buChar char="•"/>
            </a:pPr>
            <a:r>
              <a:rPr lang="en-SG" dirty="0"/>
              <a:t>border-left</a:t>
            </a:r>
          </a:p>
          <a:p>
            <a:pPr marL="171450" indent="-171450">
              <a:buFont typeface="Arial" panose="020B0604020202020204" pitchFamily="34" charset="0"/>
              <a:buChar char="•"/>
            </a:pPr>
            <a:r>
              <a:rPr lang="en-SG" dirty="0"/>
              <a:t>border-right</a:t>
            </a:r>
          </a:p>
          <a:p>
            <a:pPr marL="171450" indent="-171450">
              <a:buFont typeface="Arial" panose="020B0604020202020204" pitchFamily="34" charset="0"/>
              <a:buChar char="•"/>
            </a:pPr>
            <a:r>
              <a:rPr lang="en-SG" dirty="0"/>
              <a:t>border-bottom</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Border-radius is for the rounded </a:t>
            </a:r>
            <a:r>
              <a:rPr lang="en-SG" sz="1200" b="0" i="0" kern="1200" dirty="0">
                <a:solidFill>
                  <a:schemeClr val="tx1"/>
                </a:solidFill>
                <a:effectLst/>
                <a:latin typeface="+mn-lt"/>
                <a:ea typeface="+mn-ea"/>
                <a:cs typeface="+mn-cs"/>
              </a:rPr>
              <a:t>corners of the boxes. </a:t>
            </a:r>
          </a:p>
          <a:p>
            <a:pPr marL="0" indent="0">
              <a:buFont typeface="Arial" panose="020B0604020202020204" pitchFamily="34" charset="0"/>
              <a:buNone/>
            </a:pPr>
            <a:r>
              <a:rPr lang="en-SG" sz="1200" b="0" i="0" kern="1200" dirty="0">
                <a:solidFill>
                  <a:schemeClr val="tx1"/>
                </a:solidFill>
                <a:effectLst/>
                <a:latin typeface="+mn-lt"/>
                <a:ea typeface="+mn-ea"/>
                <a:cs typeface="+mn-cs"/>
              </a:rPr>
              <a:t> </a:t>
            </a:r>
            <a:endParaRPr lang="en-SG" dirty="0"/>
          </a:p>
          <a:p>
            <a:pPr marL="0" indent="0">
              <a:buFont typeface="Arial" panose="020B0604020202020204" pitchFamily="34" charset="0"/>
              <a:buNone/>
            </a:pPr>
            <a:r>
              <a:rPr lang="en-SG" dirty="0"/>
              <a:t>Ways to declare border radius :</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 1st value is top left and bottom right corners,</a:t>
            </a:r>
          </a:p>
          <a:p>
            <a:pPr marL="0" indent="0">
              <a:buFont typeface="Arial" panose="020B0604020202020204" pitchFamily="34" charset="0"/>
              <a:buNone/>
            </a:pPr>
            <a:r>
              <a:rPr lang="en-SG" dirty="0"/>
              <a:t>   2nd value is top right and bottom left  */</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border-radius: 20px 10px;</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 1st value is top left corner, 2nd value is top right</a:t>
            </a:r>
          </a:p>
          <a:p>
            <a:pPr marL="0" indent="0">
              <a:buFont typeface="Arial" panose="020B0604020202020204" pitchFamily="34" charset="0"/>
              <a:buNone/>
            </a:pPr>
            <a:r>
              <a:rPr lang="en-SG" dirty="0"/>
              <a:t>   and bottom left, 3rd value is bottom right  */</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border-radius: 20px 10px 50px;</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 top left, top right, bottom right, bottom left */</a:t>
            </a:r>
          </a:p>
          <a:p>
            <a:pPr marL="0" indent="0">
              <a:buFont typeface="Arial" panose="020B0604020202020204" pitchFamily="34" charset="0"/>
              <a:buNone/>
            </a:pPr>
            <a:r>
              <a:rPr lang="en-SG" dirty="0"/>
              <a:t>border-radius: 20px 10px 50px 0;</a:t>
            </a:r>
          </a:p>
          <a:p>
            <a:pPr marL="0" indent="0">
              <a:buFont typeface="Arial" panose="020B0604020202020204" pitchFamily="34" charset="0"/>
              <a:buNone/>
            </a:pPr>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21</a:t>
            </a:fld>
            <a:endParaRPr lang="en-SG"/>
          </a:p>
        </p:txBody>
      </p:sp>
    </p:spTree>
    <p:extLst>
      <p:ext uri="{BB962C8B-B14F-4D97-AF65-F5344CB8AC3E}">
        <p14:creationId xmlns:p14="http://schemas.microsoft.com/office/powerpoint/2010/main" val="107402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SG" dirty="0"/>
              <a:t>Example of value :</a:t>
            </a:r>
          </a:p>
          <a:p>
            <a:pPr>
              <a:lnSpc>
                <a:spcPct val="150000"/>
              </a:lnSpc>
            </a:pPr>
            <a:r>
              <a:rPr lang="en-SG" dirty="0"/>
              <a:t>Font-family : "Trebuchet MS", Helvetica, sans-serif;</a:t>
            </a:r>
          </a:p>
          <a:p>
            <a:pPr>
              <a:lnSpc>
                <a:spcPct val="150000"/>
              </a:lnSpc>
            </a:pPr>
            <a:r>
              <a:rPr lang="en-SG" dirty="0"/>
              <a:t>Font-size : % | </a:t>
            </a:r>
            <a:r>
              <a:rPr lang="en-SG" dirty="0" err="1"/>
              <a:t>px</a:t>
            </a:r>
            <a:r>
              <a:rPr lang="en-SG" dirty="0"/>
              <a:t> |medium|xx-small|x-small|small|large|x-large|xx-large|smaller|larger</a:t>
            </a:r>
          </a:p>
          <a:p>
            <a:pPr>
              <a:lnSpc>
                <a:spcPct val="150000"/>
              </a:lnSpc>
            </a:pPr>
            <a:r>
              <a:rPr lang="en-SG" dirty="0"/>
              <a:t>Font-style : </a:t>
            </a:r>
            <a:r>
              <a:rPr lang="en-SG" dirty="0" err="1"/>
              <a:t>normal|italic|oblique</a:t>
            </a:r>
            <a:endParaRPr lang="en-SG" dirty="0"/>
          </a:p>
          <a:p>
            <a:pPr>
              <a:lnSpc>
                <a:spcPct val="150000"/>
              </a:lnSpc>
            </a:pPr>
            <a:r>
              <a:rPr lang="en-SG" dirty="0"/>
              <a:t>Font-weight : 100-900 or bold</a:t>
            </a:r>
          </a:p>
          <a:p>
            <a:pPr>
              <a:lnSpc>
                <a:spcPct val="150000"/>
              </a:lnSpc>
            </a:pPr>
            <a:endParaRPr lang="en-SG" dirty="0"/>
          </a:p>
          <a:p>
            <a:pPr>
              <a:lnSpc>
                <a:spcPct val="150000"/>
              </a:lnSpc>
            </a:pPr>
            <a:r>
              <a:rPr lang="en-SG" dirty="0"/>
              <a:t>Example of single line declaration :</a:t>
            </a:r>
          </a:p>
          <a:p>
            <a:pPr>
              <a:lnSpc>
                <a:spcPct val="150000"/>
              </a:lnSpc>
            </a:pPr>
            <a:r>
              <a:rPr lang="en-SG" dirty="0"/>
              <a:t>Font: italic bold 20px Georgia, serif;</a:t>
            </a:r>
          </a:p>
          <a:p>
            <a:endParaRPr lang="en-SG" dirty="0"/>
          </a:p>
          <a:p>
            <a:r>
              <a:rPr lang="en-SG" dirty="0"/>
              <a:t>Font-family order is important, with the right being the most general font. When the 1</a:t>
            </a:r>
            <a:r>
              <a:rPr lang="en-SG" baseline="30000" dirty="0"/>
              <a:t>st</a:t>
            </a:r>
            <a:r>
              <a:rPr lang="en-SG" dirty="0"/>
              <a:t> font on the left is not supported by the client browser, it will applied the next font on the right</a:t>
            </a:r>
          </a:p>
        </p:txBody>
      </p:sp>
      <p:sp>
        <p:nvSpPr>
          <p:cNvPr id="4" name="Slide Number Placeholder 3"/>
          <p:cNvSpPr>
            <a:spLocks noGrp="1"/>
          </p:cNvSpPr>
          <p:nvPr>
            <p:ph type="sldNum" sz="quarter" idx="10"/>
          </p:nvPr>
        </p:nvSpPr>
        <p:spPr/>
        <p:txBody>
          <a:bodyPr/>
          <a:lstStyle/>
          <a:p>
            <a:fld id="{AE6C499E-42D0-4A07-BC17-3E1621001A44}" type="slidenum">
              <a:rPr lang="en-SG" smtClean="0"/>
              <a:t>22</a:t>
            </a:fld>
            <a:endParaRPr lang="en-SG"/>
          </a:p>
        </p:txBody>
      </p:sp>
    </p:spTree>
    <p:extLst>
      <p:ext uri="{BB962C8B-B14F-4D97-AF65-F5344CB8AC3E}">
        <p14:creationId xmlns:p14="http://schemas.microsoft.com/office/powerpoint/2010/main" val="1652455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24</a:t>
            </a:fld>
            <a:endParaRPr lang="en-SG"/>
          </a:p>
        </p:txBody>
      </p:sp>
    </p:spTree>
    <p:extLst>
      <p:ext uri="{BB962C8B-B14F-4D97-AF65-F5344CB8AC3E}">
        <p14:creationId xmlns:p14="http://schemas.microsoft.com/office/powerpoint/2010/main" val="3719037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25</a:t>
            </a:fld>
            <a:endParaRPr lang="en-SG"/>
          </a:p>
        </p:txBody>
      </p:sp>
    </p:spTree>
    <p:extLst>
      <p:ext uri="{BB962C8B-B14F-4D97-AF65-F5344CB8AC3E}">
        <p14:creationId xmlns:p14="http://schemas.microsoft.com/office/powerpoint/2010/main" val="44317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221B4-27D4-4AF0-9DF6-2251D5EFF6B7}" type="datetimeFigureOut">
              <a:rPr lang="en-SG" smtClean="0"/>
              <a:t>8/12/2017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236126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221B4-27D4-4AF0-9DF6-2251D5EFF6B7}" type="datetimeFigureOut">
              <a:rPr lang="en-SG" smtClean="0"/>
              <a:t>8/12/2017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172892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221B4-27D4-4AF0-9DF6-2251D5EFF6B7}" type="datetimeFigureOut">
              <a:rPr lang="en-SG" smtClean="0"/>
              <a:t>8/12/2017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371054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221B4-27D4-4AF0-9DF6-2251D5EFF6B7}" type="datetimeFigureOut">
              <a:rPr lang="en-SG" smtClean="0"/>
              <a:t>8/12/2017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34055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1221B4-27D4-4AF0-9DF6-2251D5EFF6B7}" type="datetimeFigureOut">
              <a:rPr lang="en-SG" smtClean="0"/>
              <a:t>8/12/2017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89269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221B4-27D4-4AF0-9DF6-2251D5EFF6B7}" type="datetimeFigureOut">
              <a:rPr lang="en-SG" smtClean="0"/>
              <a:t>8/12/2017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303622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221B4-27D4-4AF0-9DF6-2251D5EFF6B7}" type="datetimeFigureOut">
              <a:rPr lang="en-SG" smtClean="0"/>
              <a:t>8/12/2017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63881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221B4-27D4-4AF0-9DF6-2251D5EFF6B7}" type="datetimeFigureOut">
              <a:rPr lang="en-SG" smtClean="0"/>
              <a:t>8/12/2017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286657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221B4-27D4-4AF0-9DF6-2251D5EFF6B7}" type="datetimeFigureOut">
              <a:rPr lang="en-SG" smtClean="0"/>
              <a:t>8/12/2017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121953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1221B4-27D4-4AF0-9DF6-2251D5EFF6B7}" type="datetimeFigureOut">
              <a:rPr lang="en-SG" smtClean="0"/>
              <a:t>8/12/2017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192803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1221B4-27D4-4AF0-9DF6-2251D5EFF6B7}" type="datetimeFigureOut">
              <a:rPr lang="en-SG" smtClean="0"/>
              <a:t>8/12/2017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0398FA4-423D-491B-8B60-19EDEE9DFD1D}" type="slidenum">
              <a:rPr lang="en-SG" smtClean="0"/>
              <a:t>‹#›</a:t>
            </a:fld>
            <a:endParaRPr lang="en-SG"/>
          </a:p>
        </p:txBody>
      </p:sp>
    </p:spTree>
    <p:extLst>
      <p:ext uri="{BB962C8B-B14F-4D97-AF65-F5344CB8AC3E}">
        <p14:creationId xmlns:p14="http://schemas.microsoft.com/office/powerpoint/2010/main" val="325487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221B4-27D4-4AF0-9DF6-2251D5EFF6B7}" type="datetimeFigureOut">
              <a:rPr lang="en-SG" smtClean="0"/>
              <a:t>8/12/2017</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98FA4-423D-491B-8B60-19EDEE9DFD1D}" type="slidenum">
              <a:rPr lang="en-SG" smtClean="0"/>
              <a:t>‹#›</a:t>
            </a:fld>
            <a:endParaRPr lang="en-SG"/>
          </a:p>
        </p:txBody>
      </p:sp>
    </p:spTree>
    <p:extLst>
      <p:ext uri="{BB962C8B-B14F-4D97-AF65-F5344CB8AC3E}">
        <p14:creationId xmlns:p14="http://schemas.microsoft.com/office/powerpoint/2010/main" val="31470031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nItSSTwBvSU"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7F0B-BF9A-4210-B2E3-509EC414A6C4}"/>
              </a:ext>
            </a:extLst>
          </p:cNvPr>
          <p:cNvSpPr>
            <a:spLocks noGrp="1"/>
          </p:cNvSpPr>
          <p:nvPr>
            <p:ph type="ctrTitle"/>
          </p:nvPr>
        </p:nvSpPr>
        <p:spPr>
          <a:xfrm>
            <a:off x="416168" y="1081516"/>
            <a:ext cx="5580186" cy="2387600"/>
          </a:xfrm>
        </p:spPr>
        <p:txBody>
          <a:bodyPr anchor="ctr">
            <a:normAutofit fontScale="90000"/>
          </a:bodyPr>
          <a:lstStyle/>
          <a:p>
            <a:pPr>
              <a:lnSpc>
                <a:spcPct val="100000"/>
              </a:lnSpc>
            </a:pPr>
            <a:r>
              <a:rPr lang="en-SG" dirty="0">
                <a:cs typeface="Adobe Gurmukhi" panose="01010101010101010101" pitchFamily="50" charset="0"/>
              </a:rPr>
              <a:t>Web Development</a:t>
            </a:r>
            <a:br>
              <a:rPr lang="en-SG" dirty="0">
                <a:cs typeface="Adobe Gurmukhi" panose="01010101010101010101" pitchFamily="50" charset="0"/>
              </a:rPr>
            </a:br>
            <a:r>
              <a:rPr lang="en-SG" dirty="0">
                <a:cs typeface="Adobe Gurmukhi" panose="01010101010101010101" pitchFamily="50" charset="0"/>
              </a:rPr>
              <a:t>Workshop</a:t>
            </a:r>
          </a:p>
        </p:txBody>
      </p:sp>
      <p:pic>
        <p:nvPicPr>
          <p:cNvPr id="4" name="Picture 3">
            <a:extLst>
              <a:ext uri="{FF2B5EF4-FFF2-40B4-BE49-F238E27FC236}">
                <a16:creationId xmlns:a16="http://schemas.microsoft.com/office/drawing/2014/main" id="{B0A3714C-9DB7-4B47-8EBC-99B730F0750A}"/>
              </a:ext>
            </a:extLst>
          </p:cNvPr>
          <p:cNvPicPr>
            <a:picLocks noChangeAspect="1"/>
          </p:cNvPicPr>
          <p:nvPr/>
        </p:nvPicPr>
        <p:blipFill>
          <a:blip r:embed="rId3"/>
          <a:stretch>
            <a:fillRect/>
          </a:stretch>
        </p:blipFill>
        <p:spPr>
          <a:xfrm>
            <a:off x="6260123" y="1088476"/>
            <a:ext cx="5766915" cy="4991005"/>
          </a:xfrm>
          <a:prstGeom prst="rect">
            <a:avLst/>
          </a:prstGeom>
        </p:spPr>
      </p:pic>
      <p:pic>
        <p:nvPicPr>
          <p:cNvPr id="10" name="Picture 9">
            <a:extLst>
              <a:ext uri="{FF2B5EF4-FFF2-40B4-BE49-F238E27FC236}">
                <a16:creationId xmlns:a16="http://schemas.microsoft.com/office/drawing/2014/main" id="{488862D2-FFA6-4E91-9462-9C669FA0D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507" y="3687974"/>
            <a:ext cx="2391507" cy="2391507"/>
          </a:xfrm>
          <a:prstGeom prst="rect">
            <a:avLst/>
          </a:prstGeom>
        </p:spPr>
      </p:pic>
    </p:spTree>
    <p:extLst>
      <p:ext uri="{BB962C8B-B14F-4D97-AF65-F5344CB8AC3E}">
        <p14:creationId xmlns:p14="http://schemas.microsoft.com/office/powerpoint/2010/main" val="426471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8975-542C-4079-96F4-3FC3E3BBFD5A}"/>
              </a:ext>
            </a:extLst>
          </p:cNvPr>
          <p:cNvSpPr>
            <a:spLocks noGrp="1"/>
          </p:cNvSpPr>
          <p:nvPr>
            <p:ph type="title"/>
          </p:nvPr>
        </p:nvSpPr>
        <p:spPr/>
        <p:txBody>
          <a:bodyPr/>
          <a:lstStyle/>
          <a:p>
            <a:r>
              <a:rPr lang="en-SG" dirty="0"/>
              <a:t>Ordering of CSS Style</a:t>
            </a:r>
          </a:p>
        </p:txBody>
      </p:sp>
      <p:sp>
        <p:nvSpPr>
          <p:cNvPr id="3" name="Content Placeholder 2">
            <a:extLst>
              <a:ext uri="{FF2B5EF4-FFF2-40B4-BE49-F238E27FC236}">
                <a16:creationId xmlns:a16="http://schemas.microsoft.com/office/drawing/2014/main" id="{DA18A724-F7CA-41AE-90ED-D94D906A5645}"/>
              </a:ext>
            </a:extLst>
          </p:cNvPr>
          <p:cNvSpPr>
            <a:spLocks noGrp="1"/>
          </p:cNvSpPr>
          <p:nvPr>
            <p:ph idx="1"/>
          </p:nvPr>
        </p:nvSpPr>
        <p:spPr/>
        <p:txBody>
          <a:bodyPr/>
          <a:lstStyle/>
          <a:p>
            <a:r>
              <a:rPr lang="en-SG" dirty="0"/>
              <a:t>Within style sheet, won’t affect</a:t>
            </a:r>
          </a:p>
          <a:p>
            <a:endParaRPr lang="en-SG" dirty="0"/>
          </a:p>
          <a:p>
            <a:r>
              <a:rPr lang="en-SG" dirty="0"/>
              <a:t>Order of including the style sheet matters</a:t>
            </a:r>
          </a:p>
          <a:p>
            <a:endParaRPr lang="en-SG" dirty="0"/>
          </a:p>
          <a:p>
            <a:r>
              <a:rPr lang="en-SG" dirty="0"/>
              <a:t>HTML will be read from top-down approach. **</a:t>
            </a:r>
          </a:p>
          <a:p>
            <a:endParaRPr lang="en-SG" dirty="0"/>
          </a:p>
          <a:p>
            <a:r>
              <a:rPr lang="en-SG" dirty="0"/>
              <a:t>Latest CSS include will overwrite previous style if conflicting</a:t>
            </a:r>
          </a:p>
        </p:txBody>
      </p:sp>
    </p:spTree>
    <p:extLst>
      <p:ext uri="{BB962C8B-B14F-4D97-AF65-F5344CB8AC3E}">
        <p14:creationId xmlns:p14="http://schemas.microsoft.com/office/powerpoint/2010/main" val="259146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4044-AA5F-4801-AEC4-8235ABCE0851}"/>
              </a:ext>
            </a:extLst>
          </p:cNvPr>
          <p:cNvSpPr>
            <a:spLocks noGrp="1"/>
          </p:cNvSpPr>
          <p:nvPr>
            <p:ph type="title"/>
          </p:nvPr>
        </p:nvSpPr>
        <p:spPr/>
        <p:txBody>
          <a:bodyPr/>
          <a:lstStyle/>
          <a:p>
            <a:r>
              <a:rPr lang="en-SG" dirty="0"/>
              <a:t>HTML Element used with styling</a:t>
            </a:r>
          </a:p>
        </p:txBody>
      </p:sp>
      <p:sp>
        <p:nvSpPr>
          <p:cNvPr id="3" name="Content Placeholder 2">
            <a:extLst>
              <a:ext uri="{FF2B5EF4-FFF2-40B4-BE49-F238E27FC236}">
                <a16:creationId xmlns:a16="http://schemas.microsoft.com/office/drawing/2014/main" id="{6021B677-6031-4F1E-A07E-89D9A3CC2903}"/>
              </a:ext>
            </a:extLst>
          </p:cNvPr>
          <p:cNvSpPr>
            <a:spLocks noGrp="1"/>
          </p:cNvSpPr>
          <p:nvPr>
            <p:ph idx="1"/>
          </p:nvPr>
        </p:nvSpPr>
        <p:spPr>
          <a:solidFill>
            <a:schemeClr val="accent6">
              <a:lumMod val="20000"/>
              <a:lumOff val="80000"/>
            </a:schemeClr>
          </a:solidFill>
        </p:spPr>
        <p:txBody>
          <a:bodyPr anchor="ctr">
            <a:normAutofit lnSpcReduction="10000"/>
          </a:bodyPr>
          <a:lstStyle/>
          <a:p>
            <a:pPr marL="0" indent="0">
              <a:buNone/>
            </a:pPr>
            <a:r>
              <a:rPr lang="en-SG" dirty="0"/>
              <a:t>&lt;div&gt; … &lt;/div&gt;</a:t>
            </a:r>
          </a:p>
          <a:p>
            <a:endParaRPr lang="en-SG" dirty="0"/>
          </a:p>
          <a:p>
            <a:r>
              <a:rPr lang="en-SG" dirty="0"/>
              <a:t>Division or Section </a:t>
            </a:r>
          </a:p>
          <a:p>
            <a:endParaRPr lang="en-SG" dirty="0"/>
          </a:p>
          <a:p>
            <a:r>
              <a:rPr lang="en-SG" dirty="0"/>
              <a:t>Group block elements together </a:t>
            </a:r>
          </a:p>
          <a:p>
            <a:endParaRPr lang="en-SG" dirty="0"/>
          </a:p>
          <a:p>
            <a:pPr marL="0" indent="0">
              <a:buNone/>
            </a:pPr>
            <a:r>
              <a:rPr lang="en-SG" dirty="0"/>
              <a:t>&lt;span&gt; … &lt;/span&gt;</a:t>
            </a:r>
          </a:p>
          <a:p>
            <a:pPr marL="0" indent="0">
              <a:buNone/>
            </a:pPr>
            <a:r>
              <a:rPr lang="en-SG" dirty="0"/>
              <a:t>	</a:t>
            </a:r>
          </a:p>
          <a:p>
            <a:r>
              <a:rPr lang="en-SG" dirty="0"/>
              <a:t>inline container for phrasing content</a:t>
            </a:r>
          </a:p>
        </p:txBody>
      </p:sp>
    </p:spTree>
    <p:extLst>
      <p:ext uri="{BB962C8B-B14F-4D97-AF65-F5344CB8AC3E}">
        <p14:creationId xmlns:p14="http://schemas.microsoft.com/office/powerpoint/2010/main" val="94508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3A3D-E76C-43E0-9B33-893020E4FFA9}"/>
              </a:ext>
            </a:extLst>
          </p:cNvPr>
          <p:cNvSpPr>
            <a:spLocks noGrp="1"/>
          </p:cNvSpPr>
          <p:nvPr>
            <p:ph type="title"/>
          </p:nvPr>
        </p:nvSpPr>
        <p:spPr/>
        <p:txBody>
          <a:bodyPr/>
          <a:lstStyle/>
          <a:p>
            <a:r>
              <a:rPr lang="en-SG" dirty="0"/>
              <a:t>Create External Styles Sheet</a:t>
            </a:r>
          </a:p>
        </p:txBody>
      </p:sp>
      <p:sp>
        <p:nvSpPr>
          <p:cNvPr id="3" name="Content Placeholder 2">
            <a:extLst>
              <a:ext uri="{FF2B5EF4-FFF2-40B4-BE49-F238E27FC236}">
                <a16:creationId xmlns:a16="http://schemas.microsoft.com/office/drawing/2014/main" id="{93BA2A7C-3259-4E43-90F5-A50F575DE452}"/>
              </a:ext>
            </a:extLst>
          </p:cNvPr>
          <p:cNvSpPr>
            <a:spLocks noGrp="1"/>
          </p:cNvSpPr>
          <p:nvPr>
            <p:ph idx="1"/>
          </p:nvPr>
        </p:nvSpPr>
        <p:spPr>
          <a:solidFill>
            <a:schemeClr val="accent6">
              <a:lumMod val="20000"/>
              <a:lumOff val="80000"/>
            </a:schemeClr>
          </a:solidFill>
        </p:spPr>
        <p:txBody>
          <a:bodyPr anchor="ctr"/>
          <a:lstStyle/>
          <a:p>
            <a:r>
              <a:rPr lang="en-SG" dirty="0"/>
              <a:t>Create a new file</a:t>
            </a:r>
          </a:p>
          <a:p>
            <a:endParaRPr lang="en-SG" dirty="0"/>
          </a:p>
          <a:p>
            <a:r>
              <a:rPr lang="en-SG" dirty="0"/>
              <a:t>Name it style.css</a:t>
            </a:r>
          </a:p>
          <a:p>
            <a:endParaRPr lang="en-SG" dirty="0"/>
          </a:p>
          <a:p>
            <a:r>
              <a:rPr lang="en-SG" dirty="0"/>
              <a:t>Extension end with .</a:t>
            </a:r>
            <a:r>
              <a:rPr lang="en-SG" dirty="0" err="1"/>
              <a:t>css</a:t>
            </a:r>
            <a:endParaRPr lang="en-SG" dirty="0"/>
          </a:p>
          <a:p>
            <a:endParaRPr lang="en-SG" dirty="0"/>
          </a:p>
        </p:txBody>
      </p:sp>
    </p:spTree>
    <p:extLst>
      <p:ext uri="{BB962C8B-B14F-4D97-AF65-F5344CB8AC3E}">
        <p14:creationId xmlns:p14="http://schemas.microsoft.com/office/powerpoint/2010/main" val="53404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3A3D-E76C-43E0-9B33-893020E4FFA9}"/>
              </a:ext>
            </a:extLst>
          </p:cNvPr>
          <p:cNvSpPr>
            <a:spLocks noGrp="1"/>
          </p:cNvSpPr>
          <p:nvPr>
            <p:ph type="title"/>
          </p:nvPr>
        </p:nvSpPr>
        <p:spPr/>
        <p:txBody>
          <a:bodyPr/>
          <a:lstStyle/>
          <a:p>
            <a:r>
              <a:rPr lang="en-SG" dirty="0"/>
              <a:t>Applying Styles Sheet to HTML</a:t>
            </a:r>
          </a:p>
        </p:txBody>
      </p:sp>
      <p:sp>
        <p:nvSpPr>
          <p:cNvPr id="3" name="Content Placeholder 2">
            <a:extLst>
              <a:ext uri="{FF2B5EF4-FFF2-40B4-BE49-F238E27FC236}">
                <a16:creationId xmlns:a16="http://schemas.microsoft.com/office/drawing/2014/main" id="{93BA2A7C-3259-4E43-90F5-A50F575DE452}"/>
              </a:ext>
            </a:extLst>
          </p:cNvPr>
          <p:cNvSpPr>
            <a:spLocks noGrp="1"/>
          </p:cNvSpPr>
          <p:nvPr>
            <p:ph idx="1"/>
          </p:nvPr>
        </p:nvSpPr>
        <p:spPr>
          <a:solidFill>
            <a:schemeClr val="accent6">
              <a:lumMod val="20000"/>
              <a:lumOff val="80000"/>
            </a:schemeClr>
          </a:solidFill>
        </p:spPr>
        <p:txBody>
          <a:bodyPr anchor="ctr"/>
          <a:lstStyle/>
          <a:p>
            <a:pPr marL="0" indent="0">
              <a:buNone/>
            </a:pPr>
            <a:endParaRPr lang="en-SG" dirty="0"/>
          </a:p>
          <a:p>
            <a:r>
              <a:rPr lang="en-SG" dirty="0"/>
              <a:t>link between html with external resource</a:t>
            </a:r>
          </a:p>
          <a:p>
            <a:endParaRPr lang="en-SG" dirty="0"/>
          </a:p>
          <a:p>
            <a:pPr marL="0" indent="0">
              <a:buNone/>
            </a:pPr>
            <a:r>
              <a:rPr lang="en-SG" dirty="0"/>
              <a:t>&lt;link </a:t>
            </a:r>
            <a:r>
              <a:rPr lang="en-SG" dirty="0" err="1"/>
              <a:t>rel</a:t>
            </a:r>
            <a:r>
              <a:rPr lang="en-SG" dirty="0"/>
              <a:t>="stylesheet" </a:t>
            </a:r>
            <a:r>
              <a:rPr lang="en-SG" dirty="0" err="1"/>
              <a:t>href</a:t>
            </a:r>
            <a:r>
              <a:rPr lang="en-SG" dirty="0"/>
              <a:t>=“assets/</a:t>
            </a:r>
            <a:r>
              <a:rPr lang="en-SG" dirty="0" err="1"/>
              <a:t>css</a:t>
            </a:r>
            <a:r>
              <a:rPr lang="en-SG" dirty="0"/>
              <a:t>/style.css"&gt;</a:t>
            </a:r>
          </a:p>
          <a:p>
            <a:endParaRPr lang="en-SG" dirty="0"/>
          </a:p>
        </p:txBody>
      </p:sp>
    </p:spTree>
    <p:extLst>
      <p:ext uri="{BB962C8B-B14F-4D97-AF65-F5344CB8AC3E}">
        <p14:creationId xmlns:p14="http://schemas.microsoft.com/office/powerpoint/2010/main" val="16034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7DBE-10CC-4E72-AC02-05A95FD5BCAF}"/>
              </a:ext>
            </a:extLst>
          </p:cNvPr>
          <p:cNvSpPr>
            <a:spLocks noGrp="1"/>
          </p:cNvSpPr>
          <p:nvPr>
            <p:ph type="title"/>
          </p:nvPr>
        </p:nvSpPr>
        <p:spPr/>
        <p:txBody>
          <a:bodyPr/>
          <a:lstStyle/>
          <a:p>
            <a:r>
              <a:rPr lang="en-SG" dirty="0" err="1"/>
              <a:t>Colors</a:t>
            </a:r>
            <a:endParaRPr lang="en-SG" dirty="0"/>
          </a:p>
        </p:txBody>
      </p:sp>
      <p:sp>
        <p:nvSpPr>
          <p:cNvPr id="3" name="Content Placeholder 2">
            <a:extLst>
              <a:ext uri="{FF2B5EF4-FFF2-40B4-BE49-F238E27FC236}">
                <a16:creationId xmlns:a16="http://schemas.microsoft.com/office/drawing/2014/main" id="{BC7348E0-D6C5-4ECF-B5E4-C6C6578D8BC3}"/>
              </a:ext>
            </a:extLst>
          </p:cNvPr>
          <p:cNvSpPr>
            <a:spLocks noGrp="1"/>
          </p:cNvSpPr>
          <p:nvPr>
            <p:ph idx="1"/>
          </p:nvPr>
        </p:nvSpPr>
        <p:spPr>
          <a:solidFill>
            <a:schemeClr val="accent6">
              <a:lumMod val="20000"/>
              <a:lumOff val="80000"/>
            </a:schemeClr>
          </a:solidFill>
        </p:spPr>
        <p:txBody>
          <a:bodyPr anchor="ctr">
            <a:normAutofit fontScale="85000" lnSpcReduction="20000"/>
          </a:bodyPr>
          <a:lstStyle/>
          <a:p>
            <a:pPr>
              <a:lnSpc>
                <a:spcPct val="150000"/>
              </a:lnSpc>
            </a:pPr>
            <a:r>
              <a:rPr lang="en-SG" dirty="0"/>
              <a:t>background-</a:t>
            </a:r>
            <a:r>
              <a:rPr lang="en-SG" dirty="0" err="1"/>
              <a:t>color</a:t>
            </a:r>
            <a:r>
              <a:rPr lang="en-SG" dirty="0"/>
              <a:t>: cyan;</a:t>
            </a:r>
          </a:p>
          <a:p>
            <a:pPr>
              <a:lnSpc>
                <a:spcPct val="150000"/>
              </a:lnSpc>
            </a:pPr>
            <a:r>
              <a:rPr lang="en-SG" dirty="0" err="1"/>
              <a:t>color</a:t>
            </a:r>
            <a:r>
              <a:rPr lang="en-SG" dirty="0"/>
              <a:t>: #000; (font </a:t>
            </a:r>
            <a:r>
              <a:rPr lang="en-SG" dirty="0" err="1"/>
              <a:t>color</a:t>
            </a:r>
            <a:r>
              <a:rPr lang="en-SG" dirty="0"/>
              <a:t> only)</a:t>
            </a:r>
          </a:p>
          <a:p>
            <a:pPr marL="0" indent="0">
              <a:lnSpc>
                <a:spcPct val="150000"/>
              </a:lnSpc>
              <a:buNone/>
            </a:pPr>
            <a:endParaRPr lang="en-SG" dirty="0"/>
          </a:p>
          <a:p>
            <a:pPr marL="0" indent="0">
              <a:lnSpc>
                <a:spcPct val="150000"/>
              </a:lnSpc>
              <a:buNone/>
            </a:pPr>
            <a:r>
              <a:rPr lang="en-SG" dirty="0" err="1"/>
              <a:t>Color</a:t>
            </a:r>
            <a:r>
              <a:rPr lang="en-SG" dirty="0"/>
              <a:t> value specific by :</a:t>
            </a:r>
          </a:p>
          <a:p>
            <a:pPr marL="514350" indent="-514350">
              <a:lnSpc>
                <a:spcPct val="150000"/>
              </a:lnSpc>
              <a:buFont typeface="+mj-lt"/>
              <a:buAutoNum type="arabicPeriod"/>
            </a:pPr>
            <a:r>
              <a:rPr lang="en-SG" dirty="0" err="1"/>
              <a:t>color</a:t>
            </a:r>
            <a:r>
              <a:rPr lang="en-SG" dirty="0"/>
              <a:t> name</a:t>
            </a:r>
          </a:p>
          <a:p>
            <a:pPr marL="514350" indent="-514350">
              <a:lnSpc>
                <a:spcPct val="150000"/>
              </a:lnSpc>
              <a:buFont typeface="+mj-lt"/>
              <a:buAutoNum type="arabicPeriod"/>
            </a:pPr>
            <a:r>
              <a:rPr lang="en-SG" dirty="0"/>
              <a:t>HEX value </a:t>
            </a:r>
          </a:p>
          <a:p>
            <a:pPr marL="514350" indent="-514350">
              <a:lnSpc>
                <a:spcPct val="150000"/>
              </a:lnSpc>
              <a:buFont typeface="+mj-lt"/>
              <a:buAutoNum type="arabicPeriod"/>
            </a:pPr>
            <a:r>
              <a:rPr lang="en-SG" dirty="0"/>
              <a:t>RGB / RGBA value</a:t>
            </a:r>
          </a:p>
        </p:txBody>
      </p:sp>
    </p:spTree>
    <p:extLst>
      <p:ext uri="{BB962C8B-B14F-4D97-AF65-F5344CB8AC3E}">
        <p14:creationId xmlns:p14="http://schemas.microsoft.com/office/powerpoint/2010/main" val="125942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7DBE-10CC-4E72-AC02-05A95FD5BCAF}"/>
              </a:ext>
            </a:extLst>
          </p:cNvPr>
          <p:cNvSpPr>
            <a:spLocks noGrp="1"/>
          </p:cNvSpPr>
          <p:nvPr>
            <p:ph type="title"/>
          </p:nvPr>
        </p:nvSpPr>
        <p:spPr/>
        <p:txBody>
          <a:bodyPr/>
          <a:lstStyle/>
          <a:p>
            <a:r>
              <a:rPr lang="en-SG" dirty="0"/>
              <a:t>Opacity</a:t>
            </a:r>
          </a:p>
        </p:txBody>
      </p:sp>
      <p:sp>
        <p:nvSpPr>
          <p:cNvPr id="3" name="Content Placeholder 2">
            <a:extLst>
              <a:ext uri="{FF2B5EF4-FFF2-40B4-BE49-F238E27FC236}">
                <a16:creationId xmlns:a16="http://schemas.microsoft.com/office/drawing/2014/main" id="{BC7348E0-D6C5-4ECF-B5E4-C6C6578D8BC3}"/>
              </a:ext>
            </a:extLst>
          </p:cNvPr>
          <p:cNvSpPr>
            <a:spLocks noGrp="1"/>
          </p:cNvSpPr>
          <p:nvPr>
            <p:ph idx="1"/>
          </p:nvPr>
        </p:nvSpPr>
        <p:spPr>
          <a:solidFill>
            <a:schemeClr val="accent6">
              <a:lumMod val="20000"/>
              <a:lumOff val="80000"/>
            </a:schemeClr>
          </a:solidFill>
        </p:spPr>
        <p:txBody>
          <a:bodyPr anchor="ctr">
            <a:normAutofit/>
          </a:bodyPr>
          <a:lstStyle/>
          <a:p>
            <a:pPr>
              <a:lnSpc>
                <a:spcPct val="150000"/>
              </a:lnSpc>
            </a:pPr>
            <a:r>
              <a:rPr lang="en-SG" dirty="0"/>
              <a:t>specifies the opacity/transparency of an element</a:t>
            </a:r>
          </a:p>
          <a:p>
            <a:pPr>
              <a:lnSpc>
                <a:spcPct val="150000"/>
              </a:lnSpc>
            </a:pPr>
            <a:r>
              <a:rPr lang="en-SG" dirty="0"/>
              <a:t> property can take a value from 0.0 - 1.0</a:t>
            </a:r>
          </a:p>
          <a:p>
            <a:pPr>
              <a:lnSpc>
                <a:spcPct val="150000"/>
              </a:lnSpc>
            </a:pPr>
            <a:r>
              <a:rPr lang="en-SG" dirty="0"/>
              <a:t> The lower value, the more transparent</a:t>
            </a:r>
          </a:p>
          <a:p>
            <a:pPr marL="0" indent="0">
              <a:lnSpc>
                <a:spcPct val="150000"/>
              </a:lnSpc>
              <a:buNone/>
            </a:pPr>
            <a:r>
              <a:rPr lang="en-SG" dirty="0">
                <a:solidFill>
                  <a:srgbClr val="C00000"/>
                </a:solidFill>
              </a:rPr>
              <a:t>Example</a:t>
            </a:r>
            <a:r>
              <a:rPr lang="en-SG" dirty="0"/>
              <a:t> : </a:t>
            </a:r>
          </a:p>
          <a:p>
            <a:pPr marL="0" indent="0">
              <a:lnSpc>
                <a:spcPct val="150000"/>
              </a:lnSpc>
              <a:buNone/>
            </a:pPr>
            <a:r>
              <a:rPr lang="en-SG" dirty="0"/>
              <a:t>opacity : 0.5;</a:t>
            </a:r>
          </a:p>
        </p:txBody>
      </p:sp>
    </p:spTree>
    <p:extLst>
      <p:ext uri="{BB962C8B-B14F-4D97-AF65-F5344CB8AC3E}">
        <p14:creationId xmlns:p14="http://schemas.microsoft.com/office/powerpoint/2010/main" val="80597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6219-656B-4F44-96B9-559734AF4279}"/>
              </a:ext>
            </a:extLst>
          </p:cNvPr>
          <p:cNvSpPr>
            <a:spLocks noGrp="1"/>
          </p:cNvSpPr>
          <p:nvPr>
            <p:ph type="title"/>
          </p:nvPr>
        </p:nvSpPr>
        <p:spPr/>
        <p:txBody>
          <a:bodyPr/>
          <a:lstStyle/>
          <a:p>
            <a:r>
              <a:rPr lang="en-SG" dirty="0"/>
              <a:t>Layouts</a:t>
            </a:r>
          </a:p>
        </p:txBody>
      </p:sp>
      <p:sp>
        <p:nvSpPr>
          <p:cNvPr id="3" name="Content Placeholder 2">
            <a:extLst>
              <a:ext uri="{FF2B5EF4-FFF2-40B4-BE49-F238E27FC236}">
                <a16:creationId xmlns:a16="http://schemas.microsoft.com/office/drawing/2014/main" id="{5DABBA91-4EE3-4C97-98C7-664E1E0FE22F}"/>
              </a:ext>
            </a:extLst>
          </p:cNvPr>
          <p:cNvSpPr>
            <a:spLocks noGrp="1"/>
          </p:cNvSpPr>
          <p:nvPr>
            <p:ph idx="1"/>
          </p:nvPr>
        </p:nvSpPr>
        <p:spPr>
          <a:solidFill>
            <a:schemeClr val="accent6">
              <a:lumMod val="20000"/>
              <a:lumOff val="80000"/>
            </a:schemeClr>
          </a:solidFill>
        </p:spPr>
        <p:txBody>
          <a:bodyPr/>
          <a:lstStyle/>
          <a:p>
            <a:pPr>
              <a:lnSpc>
                <a:spcPct val="200000"/>
              </a:lnSpc>
            </a:pPr>
            <a:r>
              <a:rPr lang="en-SG" dirty="0"/>
              <a:t>Margin </a:t>
            </a:r>
          </a:p>
          <a:p>
            <a:pPr>
              <a:lnSpc>
                <a:spcPct val="200000"/>
              </a:lnSpc>
            </a:pPr>
            <a:r>
              <a:rPr lang="en-SG" dirty="0"/>
              <a:t>Padding</a:t>
            </a:r>
          </a:p>
          <a:p>
            <a:pPr>
              <a:lnSpc>
                <a:spcPct val="200000"/>
              </a:lnSpc>
            </a:pPr>
            <a:r>
              <a:rPr lang="en-SG" dirty="0"/>
              <a:t>Position</a:t>
            </a:r>
          </a:p>
          <a:p>
            <a:pPr>
              <a:lnSpc>
                <a:spcPct val="200000"/>
              </a:lnSpc>
            </a:pPr>
            <a:r>
              <a:rPr lang="en-SG" dirty="0"/>
              <a:t>Text-align</a:t>
            </a:r>
          </a:p>
        </p:txBody>
      </p:sp>
    </p:spTree>
    <p:extLst>
      <p:ext uri="{BB962C8B-B14F-4D97-AF65-F5344CB8AC3E}">
        <p14:creationId xmlns:p14="http://schemas.microsoft.com/office/powerpoint/2010/main" val="14052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45EA-82F3-4A76-A333-F4406494BCAB}"/>
              </a:ext>
            </a:extLst>
          </p:cNvPr>
          <p:cNvSpPr>
            <a:spLocks noGrp="1"/>
          </p:cNvSpPr>
          <p:nvPr>
            <p:ph type="title"/>
          </p:nvPr>
        </p:nvSpPr>
        <p:spPr/>
        <p:txBody>
          <a:bodyPr/>
          <a:lstStyle/>
          <a:p>
            <a:r>
              <a:rPr lang="en-GB" dirty="0"/>
              <a:t>CSS Box Model</a:t>
            </a:r>
            <a:endParaRPr lang="en-SG" dirty="0"/>
          </a:p>
        </p:txBody>
      </p:sp>
      <p:pic>
        <p:nvPicPr>
          <p:cNvPr id="25" name="Picture 4" descr="&quot;Box model - webdeveloper tools&quot;">
            <a:extLst>
              <a:ext uri="{FF2B5EF4-FFF2-40B4-BE49-F238E27FC236}">
                <a16:creationId xmlns:a16="http://schemas.microsoft.com/office/drawing/2014/main" id="{6AC4108B-0EE8-43D2-9624-C5C339DFC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6" y="1690688"/>
            <a:ext cx="6018723" cy="475835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8F18327B-3FBC-4DFE-A53C-35FBC00860BA}"/>
              </a:ext>
            </a:extLst>
          </p:cNvPr>
          <p:cNvGrpSpPr/>
          <p:nvPr/>
        </p:nvGrpSpPr>
        <p:grpSpPr>
          <a:xfrm>
            <a:off x="455102" y="1739303"/>
            <a:ext cx="5413407" cy="4549296"/>
            <a:chOff x="590549" y="1377948"/>
            <a:chExt cx="3990976" cy="3458561"/>
          </a:xfrm>
        </p:grpSpPr>
        <p:sp>
          <p:nvSpPr>
            <p:cNvPr id="27" name="Rectangle 26">
              <a:extLst>
                <a:ext uri="{FF2B5EF4-FFF2-40B4-BE49-F238E27FC236}">
                  <a16:creationId xmlns:a16="http://schemas.microsoft.com/office/drawing/2014/main" id="{9E5A01A3-B4CC-440C-99B8-4B86ECCE1014}"/>
                </a:ext>
              </a:extLst>
            </p:cNvPr>
            <p:cNvSpPr/>
            <p:nvPr/>
          </p:nvSpPr>
          <p:spPr>
            <a:xfrm>
              <a:off x="590550" y="1377948"/>
              <a:ext cx="3990975" cy="111001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28" name="Rectangle 27">
              <a:extLst>
                <a:ext uri="{FF2B5EF4-FFF2-40B4-BE49-F238E27FC236}">
                  <a16:creationId xmlns:a16="http://schemas.microsoft.com/office/drawing/2014/main" id="{9A8C7A6D-89BB-4389-B628-9EF444DF2F22}"/>
                </a:ext>
              </a:extLst>
            </p:cNvPr>
            <p:cNvSpPr/>
            <p:nvPr/>
          </p:nvSpPr>
          <p:spPr>
            <a:xfrm>
              <a:off x="590550" y="3851237"/>
              <a:ext cx="3990975" cy="985272"/>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29" name="Rectangle 28">
              <a:extLst>
                <a:ext uri="{FF2B5EF4-FFF2-40B4-BE49-F238E27FC236}">
                  <a16:creationId xmlns:a16="http://schemas.microsoft.com/office/drawing/2014/main" id="{34970576-26CB-458E-B231-13EC2225D0CF}"/>
                </a:ext>
              </a:extLst>
            </p:cNvPr>
            <p:cNvSpPr/>
            <p:nvPr/>
          </p:nvSpPr>
          <p:spPr>
            <a:xfrm>
              <a:off x="590549" y="2395706"/>
              <a:ext cx="716597" cy="145054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0" name="Rectangle 29">
              <a:extLst>
                <a:ext uri="{FF2B5EF4-FFF2-40B4-BE49-F238E27FC236}">
                  <a16:creationId xmlns:a16="http://schemas.microsoft.com/office/drawing/2014/main" id="{8480D5EC-17A9-46C1-A898-8FA1C2C100EB}"/>
                </a:ext>
              </a:extLst>
            </p:cNvPr>
            <p:cNvSpPr/>
            <p:nvPr/>
          </p:nvSpPr>
          <p:spPr>
            <a:xfrm>
              <a:off x="3829609" y="2392123"/>
              <a:ext cx="751916" cy="1472483"/>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grpSp>
        <p:nvGrpSpPr>
          <p:cNvPr id="31" name="Group 30">
            <a:extLst>
              <a:ext uri="{FF2B5EF4-FFF2-40B4-BE49-F238E27FC236}">
                <a16:creationId xmlns:a16="http://schemas.microsoft.com/office/drawing/2014/main" id="{99AD1CDE-83ED-4192-96AF-D03D910398BC}"/>
              </a:ext>
            </a:extLst>
          </p:cNvPr>
          <p:cNvGrpSpPr/>
          <p:nvPr/>
        </p:nvGrpSpPr>
        <p:grpSpPr>
          <a:xfrm>
            <a:off x="500603" y="1812210"/>
            <a:ext cx="5249620" cy="4417501"/>
            <a:chOff x="590549" y="1377948"/>
            <a:chExt cx="3990976" cy="3358365"/>
          </a:xfrm>
        </p:grpSpPr>
        <p:sp>
          <p:nvSpPr>
            <p:cNvPr id="32" name="Rectangle 31">
              <a:extLst>
                <a:ext uri="{FF2B5EF4-FFF2-40B4-BE49-F238E27FC236}">
                  <a16:creationId xmlns:a16="http://schemas.microsoft.com/office/drawing/2014/main" id="{211251C1-27D7-4588-8CAF-0CB4C7CD0E18}"/>
                </a:ext>
              </a:extLst>
            </p:cNvPr>
            <p:cNvSpPr/>
            <p:nvPr/>
          </p:nvSpPr>
          <p:spPr>
            <a:xfrm>
              <a:off x="590550" y="1377948"/>
              <a:ext cx="3990975" cy="1470027"/>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3" name="Rectangle 32">
              <a:extLst>
                <a:ext uri="{FF2B5EF4-FFF2-40B4-BE49-F238E27FC236}">
                  <a16:creationId xmlns:a16="http://schemas.microsoft.com/office/drawing/2014/main" id="{A5AC2E89-4916-483C-97A4-FEF5BE53E6BC}"/>
                </a:ext>
              </a:extLst>
            </p:cNvPr>
            <p:cNvSpPr/>
            <p:nvPr/>
          </p:nvSpPr>
          <p:spPr>
            <a:xfrm>
              <a:off x="590550" y="3285773"/>
              <a:ext cx="3990975" cy="145054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4" name="Rectangle 33">
              <a:extLst>
                <a:ext uri="{FF2B5EF4-FFF2-40B4-BE49-F238E27FC236}">
                  <a16:creationId xmlns:a16="http://schemas.microsoft.com/office/drawing/2014/main" id="{D2D1FEF1-CA8B-4987-8D6E-B44A69550862}"/>
                </a:ext>
              </a:extLst>
            </p:cNvPr>
            <p:cNvSpPr/>
            <p:nvPr/>
          </p:nvSpPr>
          <p:spPr>
            <a:xfrm>
              <a:off x="590549" y="2452519"/>
              <a:ext cx="1076326" cy="141208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5" name="Rectangle 34">
              <a:extLst>
                <a:ext uri="{FF2B5EF4-FFF2-40B4-BE49-F238E27FC236}">
                  <a16:creationId xmlns:a16="http://schemas.microsoft.com/office/drawing/2014/main" id="{BFAC2B00-82AE-487C-9E37-97BE5F9EDF4D}"/>
                </a:ext>
              </a:extLst>
            </p:cNvPr>
            <p:cNvSpPr/>
            <p:nvPr/>
          </p:nvSpPr>
          <p:spPr>
            <a:xfrm>
              <a:off x="3571694" y="2498094"/>
              <a:ext cx="1009831" cy="141208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sp>
        <p:nvSpPr>
          <p:cNvPr id="36" name="Rectangle 35">
            <a:extLst>
              <a:ext uri="{FF2B5EF4-FFF2-40B4-BE49-F238E27FC236}">
                <a16:creationId xmlns:a16="http://schemas.microsoft.com/office/drawing/2014/main" id="{1C2170E7-8E6B-4C00-9C1E-A5A23BCA1B64}"/>
              </a:ext>
            </a:extLst>
          </p:cNvPr>
          <p:cNvSpPr/>
          <p:nvPr/>
        </p:nvSpPr>
        <p:spPr>
          <a:xfrm>
            <a:off x="6240252" y="1809746"/>
            <a:ext cx="5778949" cy="4440259"/>
          </a:xfrm>
          <a:prstGeom prst="rect">
            <a:avLst/>
          </a:prstGeom>
          <a:solidFill>
            <a:srgbClr val="8BC34A">
              <a:lumMod val="20000"/>
              <a:lumOff val="80000"/>
            </a:srgb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endParaRPr kumimoji="0" lang="en-SG" sz="2000" b="0" i="0" u="none" strike="noStrike" kern="0" cap="none" spc="0" normalizeH="0" baseline="0" noProof="0" dirty="0">
              <a:ln>
                <a:noFill/>
              </a:ln>
              <a:solidFill>
                <a:srgbClr val="00517C"/>
              </a:solidFill>
              <a:effectLst/>
              <a:uLnTx/>
              <a:uFillTx/>
              <a:ea typeface="Roboto"/>
              <a:cs typeface="Roboto"/>
              <a:sym typeface="Arial"/>
            </a:endParaRPr>
          </a:p>
        </p:txBody>
      </p:sp>
      <p:sp>
        <p:nvSpPr>
          <p:cNvPr id="37" name="Rectangle 36">
            <a:extLst>
              <a:ext uri="{FF2B5EF4-FFF2-40B4-BE49-F238E27FC236}">
                <a16:creationId xmlns:a16="http://schemas.microsoft.com/office/drawing/2014/main" id="{ECDD1A96-82E7-441E-B7EE-A040619E784D}"/>
              </a:ext>
            </a:extLst>
          </p:cNvPr>
          <p:cNvSpPr/>
          <p:nvPr/>
        </p:nvSpPr>
        <p:spPr>
          <a:xfrm>
            <a:off x="6253654" y="1809746"/>
            <a:ext cx="5778950" cy="896070"/>
          </a:xfrm>
          <a:prstGeom prst="rect">
            <a:avLst/>
          </a:prstGeom>
          <a:solidFill>
            <a:srgbClr val="8BB5C0"/>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Content</a:t>
            </a:r>
            <a:r>
              <a:rPr kumimoji="0" lang="en-SG" sz="2000" b="0" i="0" u="none" strike="noStrike" kern="0" cap="none" spc="0" normalizeH="0" baseline="0" noProof="0" dirty="0">
                <a:ln>
                  <a:noFill/>
                </a:ln>
                <a:solidFill>
                  <a:srgbClr val="000000"/>
                </a:solidFill>
                <a:effectLst/>
                <a:uLnTx/>
                <a:uFillTx/>
                <a:ea typeface="Roboto"/>
                <a:cs typeface="Roboto"/>
                <a:sym typeface="Arial"/>
              </a:rPr>
              <a:t> – The content of the box, where text and images appears</a:t>
            </a:r>
          </a:p>
        </p:txBody>
      </p:sp>
      <p:sp>
        <p:nvSpPr>
          <p:cNvPr id="38" name="Rectangle 37">
            <a:extLst>
              <a:ext uri="{FF2B5EF4-FFF2-40B4-BE49-F238E27FC236}">
                <a16:creationId xmlns:a16="http://schemas.microsoft.com/office/drawing/2014/main" id="{1B738ED9-6A43-4C4B-9AC9-6B04F0030CB5}"/>
              </a:ext>
            </a:extLst>
          </p:cNvPr>
          <p:cNvSpPr/>
          <p:nvPr/>
        </p:nvSpPr>
        <p:spPr>
          <a:xfrm>
            <a:off x="6240251" y="2776542"/>
            <a:ext cx="5792353" cy="1130424"/>
          </a:xfrm>
          <a:prstGeom prst="rect">
            <a:avLst/>
          </a:prstGeom>
          <a:solidFill>
            <a:srgbClr val="C2CE89"/>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Padding</a:t>
            </a:r>
            <a:r>
              <a:rPr kumimoji="0" lang="en-SG" sz="2000" b="0" i="0" u="none" strike="noStrike" kern="0" cap="none" spc="0" normalizeH="0" baseline="0" noProof="0" dirty="0">
                <a:ln>
                  <a:noFill/>
                </a:ln>
                <a:solidFill>
                  <a:srgbClr val="000000"/>
                </a:solidFill>
                <a:effectLst/>
                <a:uLnTx/>
                <a:uFillTx/>
                <a:ea typeface="Roboto"/>
                <a:cs typeface="Roboto"/>
                <a:sym typeface="Arial"/>
              </a:rPr>
              <a:t> – Clears an area around the content. The padding is affected by the background and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39" name="Rectangle 38">
            <a:extLst>
              <a:ext uri="{FF2B5EF4-FFF2-40B4-BE49-F238E27FC236}">
                <a16:creationId xmlns:a16="http://schemas.microsoft.com/office/drawing/2014/main" id="{E0DF2B4C-EBF8-428E-8457-F4697B845C79}"/>
              </a:ext>
            </a:extLst>
          </p:cNvPr>
          <p:cNvSpPr/>
          <p:nvPr/>
        </p:nvSpPr>
        <p:spPr>
          <a:xfrm>
            <a:off x="6240254" y="4004535"/>
            <a:ext cx="5778947" cy="1115608"/>
          </a:xfrm>
          <a:prstGeom prst="rect">
            <a:avLst/>
          </a:prstGeom>
          <a:solidFill>
            <a:srgbClr val="FDDC9A"/>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Border</a:t>
            </a:r>
            <a:r>
              <a:rPr kumimoji="0" lang="en-SG" sz="2000" b="0" i="0" u="none" strike="noStrike" kern="0" cap="none" spc="0" normalizeH="0" baseline="0" noProof="0" dirty="0">
                <a:ln>
                  <a:noFill/>
                </a:ln>
                <a:solidFill>
                  <a:srgbClr val="000000"/>
                </a:solidFill>
                <a:effectLst/>
                <a:uLnTx/>
                <a:uFillTx/>
                <a:ea typeface="Roboto"/>
                <a:cs typeface="Roboto"/>
                <a:sym typeface="Arial"/>
              </a:rPr>
              <a:t> – A border that goes around the padding and content. The border is affected by the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40" name="Rectangle 39">
            <a:extLst>
              <a:ext uri="{FF2B5EF4-FFF2-40B4-BE49-F238E27FC236}">
                <a16:creationId xmlns:a16="http://schemas.microsoft.com/office/drawing/2014/main" id="{8EC944D5-C9FD-4ACD-ABA5-CF24ACFFFFF5}"/>
              </a:ext>
            </a:extLst>
          </p:cNvPr>
          <p:cNvSpPr/>
          <p:nvPr/>
        </p:nvSpPr>
        <p:spPr>
          <a:xfrm>
            <a:off x="6240251" y="5190869"/>
            <a:ext cx="5778950" cy="1059136"/>
          </a:xfrm>
          <a:prstGeom prst="rect">
            <a:avLst/>
          </a:prstGeom>
          <a:solidFill>
            <a:srgbClr val="FACD9D"/>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Margin</a:t>
            </a:r>
            <a:r>
              <a:rPr kumimoji="0" lang="en-SG" sz="2000" b="0" i="0" u="none" strike="noStrike" kern="0" cap="none" spc="0" normalizeH="0" baseline="0" noProof="0" dirty="0">
                <a:ln>
                  <a:noFill/>
                </a:ln>
                <a:solidFill>
                  <a:srgbClr val="000000"/>
                </a:solidFill>
                <a:effectLst/>
                <a:uLnTx/>
                <a:uFillTx/>
                <a:ea typeface="Roboto"/>
                <a:cs typeface="Roboto"/>
                <a:sym typeface="Arial"/>
              </a:rPr>
              <a:t> – The empty area around the border. The margin is completely transparent, no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endParaRPr kumimoji="0" lang="en-SG" sz="2000" b="0" i="0" u="none" strike="noStrike" kern="0" cap="none" spc="0" normalizeH="0" baseline="0" noProof="0" dirty="0">
              <a:ln>
                <a:noFill/>
              </a:ln>
              <a:solidFill>
                <a:srgbClr val="000000"/>
              </a:solidFill>
              <a:effectLst/>
              <a:uLnTx/>
              <a:uFillTx/>
              <a:ea typeface="Roboto"/>
              <a:cs typeface="Roboto"/>
              <a:sym typeface="Arial"/>
            </a:endParaRPr>
          </a:p>
        </p:txBody>
      </p:sp>
      <p:grpSp>
        <p:nvGrpSpPr>
          <p:cNvPr id="41" name="Group 40">
            <a:extLst>
              <a:ext uri="{FF2B5EF4-FFF2-40B4-BE49-F238E27FC236}">
                <a16:creationId xmlns:a16="http://schemas.microsoft.com/office/drawing/2014/main" id="{8102935A-6FA5-4EF0-9DA8-7AC31E09627E}"/>
              </a:ext>
            </a:extLst>
          </p:cNvPr>
          <p:cNvGrpSpPr/>
          <p:nvPr/>
        </p:nvGrpSpPr>
        <p:grpSpPr>
          <a:xfrm>
            <a:off x="386376" y="1690688"/>
            <a:ext cx="5363850" cy="4584556"/>
            <a:chOff x="581025" y="1377950"/>
            <a:chExt cx="4000500" cy="3358363"/>
          </a:xfrm>
        </p:grpSpPr>
        <p:sp>
          <p:nvSpPr>
            <p:cNvPr id="42" name="Rectangle 41">
              <a:extLst>
                <a:ext uri="{FF2B5EF4-FFF2-40B4-BE49-F238E27FC236}">
                  <a16:creationId xmlns:a16="http://schemas.microsoft.com/office/drawing/2014/main" id="{E2D31C6E-C1C7-4C74-BD70-4C48325C5B67}"/>
                </a:ext>
              </a:extLst>
            </p:cNvPr>
            <p:cNvSpPr/>
            <p:nvPr/>
          </p:nvSpPr>
          <p:spPr>
            <a:xfrm>
              <a:off x="590550" y="1377950"/>
              <a:ext cx="3990975" cy="64903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3" name="Rectangle 42">
              <a:extLst>
                <a:ext uri="{FF2B5EF4-FFF2-40B4-BE49-F238E27FC236}">
                  <a16:creationId xmlns:a16="http://schemas.microsoft.com/office/drawing/2014/main" id="{B8631C6C-7F9C-494C-AB02-EB419ED45085}"/>
                </a:ext>
              </a:extLst>
            </p:cNvPr>
            <p:cNvSpPr/>
            <p:nvPr/>
          </p:nvSpPr>
          <p:spPr>
            <a:xfrm>
              <a:off x="581025" y="4232313"/>
              <a:ext cx="4000498" cy="50400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4" name="Rectangle 43">
              <a:extLst>
                <a:ext uri="{FF2B5EF4-FFF2-40B4-BE49-F238E27FC236}">
                  <a16:creationId xmlns:a16="http://schemas.microsoft.com/office/drawing/2014/main" id="{322C6821-F8D9-4F70-BE12-A1A156C6E39F}"/>
                </a:ext>
              </a:extLst>
            </p:cNvPr>
            <p:cNvSpPr/>
            <p:nvPr/>
          </p:nvSpPr>
          <p:spPr>
            <a:xfrm>
              <a:off x="590548" y="1845917"/>
              <a:ext cx="479769" cy="238639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5" name="Rectangle 44">
              <a:extLst>
                <a:ext uri="{FF2B5EF4-FFF2-40B4-BE49-F238E27FC236}">
                  <a16:creationId xmlns:a16="http://schemas.microsoft.com/office/drawing/2014/main" id="{49C9B53A-B516-4DEF-A597-20CBD0B4A314}"/>
                </a:ext>
              </a:extLst>
            </p:cNvPr>
            <p:cNvSpPr/>
            <p:nvPr/>
          </p:nvSpPr>
          <p:spPr>
            <a:xfrm>
              <a:off x="4231709" y="1845917"/>
              <a:ext cx="349815" cy="238639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spTree>
    <p:extLst>
      <p:ext uri="{BB962C8B-B14F-4D97-AF65-F5344CB8AC3E}">
        <p14:creationId xmlns:p14="http://schemas.microsoft.com/office/powerpoint/2010/main" val="9894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31"/>
                                        </p:tgtEl>
                                      </p:cBhvr>
                                    </p:animEffect>
                                    <p:set>
                                      <p:cBhvr>
                                        <p:cTn id="9" dur="1" fill="hold">
                                          <p:stCondLst>
                                            <p:cond delay="499"/>
                                          </p:stCondLst>
                                        </p:cTn>
                                        <p:tgtEl>
                                          <p:spTgt spid="3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xit" presetSubtype="0" fill="hold" nodeType="with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xit" presetSubtype="0" fill="hold"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004A-96B3-44F5-B35E-09B8808595B1}"/>
              </a:ext>
            </a:extLst>
          </p:cNvPr>
          <p:cNvSpPr>
            <a:spLocks noGrp="1"/>
          </p:cNvSpPr>
          <p:nvPr>
            <p:ph type="title"/>
          </p:nvPr>
        </p:nvSpPr>
        <p:spPr/>
        <p:txBody>
          <a:bodyPr/>
          <a:lstStyle/>
          <a:p>
            <a:r>
              <a:rPr lang="en-SG" dirty="0"/>
              <a:t>Layout: Margin &amp; Padding</a:t>
            </a:r>
          </a:p>
        </p:txBody>
      </p:sp>
      <p:sp>
        <p:nvSpPr>
          <p:cNvPr id="3" name="Content Placeholder 2">
            <a:extLst>
              <a:ext uri="{FF2B5EF4-FFF2-40B4-BE49-F238E27FC236}">
                <a16:creationId xmlns:a16="http://schemas.microsoft.com/office/drawing/2014/main" id="{3E828CE2-5C9A-4BC3-B620-4484AEF70E96}"/>
              </a:ext>
            </a:extLst>
          </p:cNvPr>
          <p:cNvSpPr>
            <a:spLocks noGrp="1"/>
          </p:cNvSpPr>
          <p:nvPr>
            <p:ph idx="1"/>
          </p:nvPr>
        </p:nvSpPr>
        <p:spPr>
          <a:solidFill>
            <a:schemeClr val="accent6">
              <a:lumMod val="20000"/>
              <a:lumOff val="80000"/>
            </a:schemeClr>
          </a:solidFill>
        </p:spPr>
        <p:txBody>
          <a:bodyPr anchor="ctr"/>
          <a:lstStyle/>
          <a:p>
            <a:pPr>
              <a:lnSpc>
                <a:spcPct val="150000"/>
              </a:lnSpc>
            </a:pPr>
            <a:r>
              <a:rPr lang="en-SG" dirty="0"/>
              <a:t>Margin : space outside </a:t>
            </a:r>
          </a:p>
          <a:p>
            <a:pPr>
              <a:lnSpc>
                <a:spcPct val="150000"/>
              </a:lnSpc>
            </a:pPr>
            <a:r>
              <a:rPr lang="en-SG" dirty="0"/>
              <a:t>Padding : space inside</a:t>
            </a:r>
          </a:p>
          <a:p>
            <a:pPr>
              <a:lnSpc>
                <a:spcPct val="150000"/>
              </a:lnSpc>
            </a:pPr>
            <a:r>
              <a:rPr lang="en-SG" dirty="0"/>
              <a:t>Values declared using in </a:t>
            </a:r>
            <a:r>
              <a:rPr lang="en-SG" dirty="0" err="1"/>
              <a:t>px</a:t>
            </a:r>
            <a:r>
              <a:rPr lang="en-SG" dirty="0"/>
              <a:t>, % , or auto</a:t>
            </a:r>
          </a:p>
          <a:p>
            <a:pPr>
              <a:lnSpc>
                <a:spcPct val="150000"/>
              </a:lnSpc>
            </a:pPr>
            <a:r>
              <a:rPr lang="en-SG" dirty="0"/>
              <a:t>Value are declared for all 4 sides</a:t>
            </a:r>
          </a:p>
          <a:p>
            <a:pPr>
              <a:lnSpc>
                <a:spcPct val="150000"/>
              </a:lnSpc>
            </a:pPr>
            <a:endParaRPr lang="en-SG" dirty="0"/>
          </a:p>
        </p:txBody>
      </p:sp>
    </p:spTree>
    <p:extLst>
      <p:ext uri="{BB962C8B-B14F-4D97-AF65-F5344CB8AC3E}">
        <p14:creationId xmlns:p14="http://schemas.microsoft.com/office/powerpoint/2010/main" val="68568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842-6192-4D31-8C75-F9D743483661}"/>
              </a:ext>
            </a:extLst>
          </p:cNvPr>
          <p:cNvSpPr>
            <a:spLocks noGrp="1"/>
          </p:cNvSpPr>
          <p:nvPr>
            <p:ph type="title"/>
          </p:nvPr>
        </p:nvSpPr>
        <p:spPr/>
        <p:txBody>
          <a:bodyPr/>
          <a:lstStyle/>
          <a:p>
            <a:r>
              <a:rPr lang="en-SG" dirty="0"/>
              <a:t>Layout: Position</a:t>
            </a:r>
          </a:p>
        </p:txBody>
      </p:sp>
      <p:sp>
        <p:nvSpPr>
          <p:cNvPr id="3" name="Content Placeholder 2">
            <a:extLst>
              <a:ext uri="{FF2B5EF4-FFF2-40B4-BE49-F238E27FC236}">
                <a16:creationId xmlns:a16="http://schemas.microsoft.com/office/drawing/2014/main" id="{4A239972-6CA5-4A90-8096-11A7A870EE6B}"/>
              </a:ext>
            </a:extLst>
          </p:cNvPr>
          <p:cNvSpPr>
            <a:spLocks noGrp="1"/>
          </p:cNvSpPr>
          <p:nvPr>
            <p:ph idx="1"/>
          </p:nvPr>
        </p:nvSpPr>
        <p:spPr>
          <a:solidFill>
            <a:schemeClr val="accent6">
              <a:lumMod val="20000"/>
              <a:lumOff val="80000"/>
            </a:schemeClr>
          </a:solidFill>
        </p:spPr>
        <p:txBody>
          <a:bodyPr anchor="ctr"/>
          <a:lstStyle/>
          <a:p>
            <a:r>
              <a:rPr lang="en-SG" dirty="0"/>
              <a:t>Absolute</a:t>
            </a:r>
          </a:p>
          <a:p>
            <a:pPr lvl="1"/>
            <a:r>
              <a:rPr lang="en-SG" dirty="0"/>
              <a:t>Starts from the left hand corner of the page</a:t>
            </a:r>
          </a:p>
          <a:p>
            <a:endParaRPr lang="en-SG" dirty="0"/>
          </a:p>
          <a:p>
            <a:r>
              <a:rPr lang="en-SG" dirty="0"/>
              <a:t>Relative</a:t>
            </a:r>
          </a:p>
          <a:p>
            <a:pPr lvl="1"/>
            <a:r>
              <a:rPr lang="en-SG" dirty="0"/>
              <a:t>Starts from where the element currently is</a:t>
            </a:r>
          </a:p>
          <a:p>
            <a:endParaRPr lang="en-SG" dirty="0"/>
          </a:p>
          <a:p>
            <a:r>
              <a:rPr lang="en-SG" dirty="0"/>
              <a:t>Top &amp; left properties are used to move the position </a:t>
            </a:r>
          </a:p>
        </p:txBody>
      </p:sp>
    </p:spTree>
    <p:extLst>
      <p:ext uri="{BB962C8B-B14F-4D97-AF65-F5344CB8AC3E}">
        <p14:creationId xmlns:p14="http://schemas.microsoft.com/office/powerpoint/2010/main" val="1115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9E22-D353-4DD3-8B1B-FCA7E86BFD5C}"/>
              </a:ext>
            </a:extLst>
          </p:cNvPr>
          <p:cNvSpPr>
            <a:spLocks noGrp="1"/>
          </p:cNvSpPr>
          <p:nvPr>
            <p:ph type="title"/>
          </p:nvPr>
        </p:nvSpPr>
        <p:spPr/>
        <p:txBody>
          <a:bodyPr/>
          <a:lstStyle/>
          <a:p>
            <a:r>
              <a:rPr lang="en-SG" dirty="0"/>
              <a:t>Content</a:t>
            </a:r>
          </a:p>
        </p:txBody>
      </p:sp>
      <p:sp>
        <p:nvSpPr>
          <p:cNvPr id="3" name="Content Placeholder 2">
            <a:extLst>
              <a:ext uri="{FF2B5EF4-FFF2-40B4-BE49-F238E27FC236}">
                <a16:creationId xmlns:a16="http://schemas.microsoft.com/office/drawing/2014/main" id="{DFF6AF62-CE2A-442A-AF46-439E562EF206}"/>
              </a:ext>
            </a:extLst>
          </p:cNvPr>
          <p:cNvSpPr>
            <a:spLocks noGrp="1"/>
          </p:cNvSpPr>
          <p:nvPr>
            <p:ph idx="1"/>
          </p:nvPr>
        </p:nvSpPr>
        <p:spPr>
          <a:solidFill>
            <a:schemeClr val="accent6">
              <a:lumMod val="20000"/>
              <a:lumOff val="80000"/>
            </a:schemeClr>
          </a:solidFill>
        </p:spPr>
        <p:txBody>
          <a:bodyPr anchor="ctr">
            <a:normAutofit/>
          </a:bodyPr>
          <a:lstStyle/>
          <a:p>
            <a:pPr>
              <a:lnSpc>
                <a:spcPct val="200000"/>
              </a:lnSpc>
            </a:pPr>
            <a:r>
              <a:rPr lang="en-SG" dirty="0">
                <a:ea typeface="Adobe Kaiti Std R" panose="02020400000000000000" pitchFamily="18" charset="-128"/>
              </a:rPr>
              <a:t>CSS</a:t>
            </a:r>
          </a:p>
          <a:p>
            <a:pPr>
              <a:lnSpc>
                <a:spcPct val="200000"/>
              </a:lnSpc>
            </a:pPr>
            <a:r>
              <a:rPr lang="en-SG" dirty="0">
                <a:ea typeface="Adobe Kaiti Std R" panose="02020400000000000000" pitchFamily="18" charset="-128"/>
              </a:rPr>
              <a:t>JavaScript Plugins</a:t>
            </a:r>
          </a:p>
        </p:txBody>
      </p:sp>
    </p:spTree>
    <p:extLst>
      <p:ext uri="{BB962C8B-B14F-4D97-AF65-F5344CB8AC3E}">
        <p14:creationId xmlns:p14="http://schemas.microsoft.com/office/powerpoint/2010/main" val="25574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1E3D-2C48-47B9-A7AF-4C673E8AFC80}"/>
              </a:ext>
            </a:extLst>
          </p:cNvPr>
          <p:cNvSpPr>
            <a:spLocks noGrp="1"/>
          </p:cNvSpPr>
          <p:nvPr>
            <p:ph type="title"/>
          </p:nvPr>
        </p:nvSpPr>
        <p:spPr/>
        <p:txBody>
          <a:bodyPr/>
          <a:lstStyle/>
          <a:p>
            <a:r>
              <a:rPr lang="en-SG" dirty="0"/>
              <a:t>Layout: text-align</a:t>
            </a:r>
          </a:p>
        </p:txBody>
      </p:sp>
      <p:sp>
        <p:nvSpPr>
          <p:cNvPr id="3" name="Content Placeholder 2">
            <a:extLst>
              <a:ext uri="{FF2B5EF4-FFF2-40B4-BE49-F238E27FC236}">
                <a16:creationId xmlns:a16="http://schemas.microsoft.com/office/drawing/2014/main" id="{0C0F60FA-88F7-4A21-80E2-BCC6A1AB673E}"/>
              </a:ext>
            </a:extLst>
          </p:cNvPr>
          <p:cNvSpPr>
            <a:spLocks noGrp="1"/>
          </p:cNvSpPr>
          <p:nvPr>
            <p:ph idx="1"/>
          </p:nvPr>
        </p:nvSpPr>
        <p:spPr>
          <a:solidFill>
            <a:schemeClr val="accent6">
              <a:lumMod val="20000"/>
              <a:lumOff val="80000"/>
            </a:schemeClr>
          </a:solidFill>
        </p:spPr>
        <p:txBody>
          <a:bodyPr anchor="ctr"/>
          <a:lstStyle/>
          <a:p>
            <a:r>
              <a:rPr lang="en-SG" dirty="0"/>
              <a:t>text-align : </a:t>
            </a:r>
            <a:r>
              <a:rPr lang="en-SG" dirty="0" err="1"/>
              <a:t>center</a:t>
            </a:r>
            <a:r>
              <a:rPr lang="en-SG" dirty="0"/>
              <a:t> | left | right | justify</a:t>
            </a:r>
          </a:p>
          <a:p>
            <a:endParaRPr lang="en-SG" dirty="0"/>
          </a:p>
          <a:p>
            <a:r>
              <a:rPr lang="en-SG" dirty="0"/>
              <a:t>Same as the alignment in MS Word</a:t>
            </a:r>
          </a:p>
          <a:p>
            <a:endParaRPr lang="en-SG" dirty="0"/>
          </a:p>
        </p:txBody>
      </p:sp>
    </p:spTree>
    <p:extLst>
      <p:ext uri="{BB962C8B-B14F-4D97-AF65-F5344CB8AC3E}">
        <p14:creationId xmlns:p14="http://schemas.microsoft.com/office/powerpoint/2010/main" val="394079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EEE1-276B-4585-85EB-410D56653BC5}"/>
              </a:ext>
            </a:extLst>
          </p:cNvPr>
          <p:cNvSpPr>
            <a:spLocks noGrp="1"/>
          </p:cNvSpPr>
          <p:nvPr>
            <p:ph type="title"/>
          </p:nvPr>
        </p:nvSpPr>
        <p:spPr/>
        <p:txBody>
          <a:bodyPr/>
          <a:lstStyle/>
          <a:p>
            <a:r>
              <a:rPr lang="en-SG" dirty="0"/>
              <a:t>Sizing and Border</a:t>
            </a:r>
          </a:p>
        </p:txBody>
      </p:sp>
      <p:sp>
        <p:nvSpPr>
          <p:cNvPr id="3" name="Content Placeholder 2">
            <a:extLst>
              <a:ext uri="{FF2B5EF4-FFF2-40B4-BE49-F238E27FC236}">
                <a16:creationId xmlns:a16="http://schemas.microsoft.com/office/drawing/2014/main" id="{58C1BD53-FFF7-40C9-AE56-86496B5C7C9B}"/>
              </a:ext>
            </a:extLst>
          </p:cNvPr>
          <p:cNvSpPr>
            <a:spLocks noGrp="1"/>
          </p:cNvSpPr>
          <p:nvPr>
            <p:ph idx="1"/>
          </p:nvPr>
        </p:nvSpPr>
        <p:spPr>
          <a:solidFill>
            <a:schemeClr val="accent6">
              <a:lumMod val="20000"/>
              <a:lumOff val="80000"/>
            </a:schemeClr>
          </a:solidFill>
        </p:spPr>
        <p:txBody>
          <a:bodyPr vert="horz" lIns="91440" tIns="45720" rIns="91440" bIns="45720" rtlCol="0" anchor="ctr">
            <a:normAutofit/>
          </a:bodyPr>
          <a:lstStyle/>
          <a:p>
            <a:r>
              <a:rPr lang="en-SG" dirty="0"/>
              <a:t>Content size</a:t>
            </a:r>
          </a:p>
          <a:p>
            <a:r>
              <a:rPr lang="en-SG" dirty="0"/>
              <a:t>height | width  : % | </a:t>
            </a:r>
            <a:r>
              <a:rPr lang="en-SG" dirty="0" err="1"/>
              <a:t>px</a:t>
            </a:r>
            <a:r>
              <a:rPr lang="en-SG" dirty="0"/>
              <a:t> | auto</a:t>
            </a:r>
          </a:p>
          <a:p>
            <a:endParaRPr lang="en-SG" dirty="0"/>
          </a:p>
          <a:p>
            <a:r>
              <a:rPr lang="en-SG" dirty="0"/>
              <a:t>Content border</a:t>
            </a:r>
          </a:p>
          <a:p>
            <a:r>
              <a:rPr lang="en-SG" dirty="0"/>
              <a:t>border  :  size style </a:t>
            </a:r>
            <a:r>
              <a:rPr lang="en-SG" dirty="0" err="1"/>
              <a:t>color</a:t>
            </a:r>
            <a:endParaRPr lang="en-SG" dirty="0"/>
          </a:p>
          <a:p>
            <a:pPr lvl="1"/>
            <a:r>
              <a:rPr lang="en-SG" dirty="0"/>
              <a:t>Example: border : 2px dashed yellow;</a:t>
            </a:r>
          </a:p>
          <a:p>
            <a:r>
              <a:rPr lang="en-SG" dirty="0"/>
              <a:t>border-radius</a:t>
            </a:r>
          </a:p>
          <a:p>
            <a:pPr lvl="1"/>
            <a:r>
              <a:rPr lang="en-SG" dirty="0"/>
              <a:t>Example: border-radius : 20px;</a:t>
            </a:r>
          </a:p>
          <a:p>
            <a:pPr lvl="1"/>
            <a:endParaRPr lang="en-SG" dirty="0"/>
          </a:p>
        </p:txBody>
      </p:sp>
    </p:spTree>
    <p:extLst>
      <p:ext uri="{BB962C8B-B14F-4D97-AF65-F5344CB8AC3E}">
        <p14:creationId xmlns:p14="http://schemas.microsoft.com/office/powerpoint/2010/main" val="1956480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B8FA-803D-4180-962B-740E58D3982A}"/>
              </a:ext>
            </a:extLst>
          </p:cNvPr>
          <p:cNvSpPr>
            <a:spLocks noGrp="1"/>
          </p:cNvSpPr>
          <p:nvPr>
            <p:ph type="title"/>
          </p:nvPr>
        </p:nvSpPr>
        <p:spPr/>
        <p:txBody>
          <a:bodyPr/>
          <a:lstStyle/>
          <a:p>
            <a:r>
              <a:rPr lang="en-SG" dirty="0"/>
              <a:t>Font</a:t>
            </a:r>
          </a:p>
        </p:txBody>
      </p:sp>
      <p:sp>
        <p:nvSpPr>
          <p:cNvPr id="3" name="Content Placeholder 2">
            <a:extLst>
              <a:ext uri="{FF2B5EF4-FFF2-40B4-BE49-F238E27FC236}">
                <a16:creationId xmlns:a16="http://schemas.microsoft.com/office/drawing/2014/main" id="{E3C83134-07F9-47D5-94B2-72B2679D1B82}"/>
              </a:ext>
            </a:extLst>
          </p:cNvPr>
          <p:cNvSpPr>
            <a:spLocks noGrp="1"/>
          </p:cNvSpPr>
          <p:nvPr>
            <p:ph idx="1"/>
          </p:nvPr>
        </p:nvSpPr>
        <p:spPr>
          <a:solidFill>
            <a:schemeClr val="accent6">
              <a:lumMod val="20000"/>
              <a:lumOff val="80000"/>
            </a:schemeClr>
          </a:solidFill>
        </p:spPr>
        <p:txBody>
          <a:bodyPr>
            <a:normAutofit/>
          </a:bodyPr>
          <a:lstStyle/>
          <a:p>
            <a:pPr>
              <a:lnSpc>
                <a:spcPct val="150000"/>
              </a:lnSpc>
            </a:pPr>
            <a:r>
              <a:rPr lang="en-SG" dirty="0"/>
              <a:t>Font-family  : specific the font family to use in order from left to right</a:t>
            </a:r>
          </a:p>
          <a:p>
            <a:pPr>
              <a:lnSpc>
                <a:spcPct val="150000"/>
              </a:lnSpc>
            </a:pPr>
            <a:r>
              <a:rPr lang="en-SG" dirty="0"/>
              <a:t>Font-size : side of the font</a:t>
            </a:r>
          </a:p>
          <a:p>
            <a:pPr>
              <a:lnSpc>
                <a:spcPct val="150000"/>
              </a:lnSpc>
            </a:pPr>
            <a:r>
              <a:rPr lang="en-SG" dirty="0"/>
              <a:t>Font-style : normal | italic | oblique</a:t>
            </a:r>
          </a:p>
          <a:p>
            <a:pPr>
              <a:lnSpc>
                <a:spcPct val="150000"/>
              </a:lnSpc>
            </a:pPr>
            <a:r>
              <a:rPr lang="en-SG" dirty="0"/>
              <a:t>Font-weight : thickness of the font. (bold)</a:t>
            </a:r>
          </a:p>
        </p:txBody>
      </p:sp>
    </p:spTree>
    <p:extLst>
      <p:ext uri="{BB962C8B-B14F-4D97-AF65-F5344CB8AC3E}">
        <p14:creationId xmlns:p14="http://schemas.microsoft.com/office/powerpoint/2010/main" val="407185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9DD-9251-43A3-92FF-25142EAE86BC}"/>
              </a:ext>
            </a:extLst>
          </p:cNvPr>
          <p:cNvSpPr>
            <a:spLocks noGrp="1"/>
          </p:cNvSpPr>
          <p:nvPr>
            <p:ph type="title"/>
          </p:nvPr>
        </p:nvSpPr>
        <p:spPr/>
        <p:txBody>
          <a:bodyPr/>
          <a:lstStyle/>
          <a:p>
            <a:r>
              <a:rPr lang="en-SG" dirty="0"/>
              <a:t>Display </a:t>
            </a:r>
          </a:p>
        </p:txBody>
      </p:sp>
      <p:sp>
        <p:nvSpPr>
          <p:cNvPr id="3" name="Content Placeholder 2">
            <a:extLst>
              <a:ext uri="{FF2B5EF4-FFF2-40B4-BE49-F238E27FC236}">
                <a16:creationId xmlns:a16="http://schemas.microsoft.com/office/drawing/2014/main" id="{07F4CCD9-E14F-44F3-92BB-21F33C327494}"/>
              </a:ext>
            </a:extLst>
          </p:cNvPr>
          <p:cNvSpPr>
            <a:spLocks noGrp="1"/>
          </p:cNvSpPr>
          <p:nvPr>
            <p:ph idx="1"/>
          </p:nvPr>
        </p:nvSpPr>
        <p:spPr>
          <a:solidFill>
            <a:schemeClr val="accent6">
              <a:lumMod val="20000"/>
              <a:lumOff val="80000"/>
            </a:schemeClr>
          </a:solidFill>
        </p:spPr>
        <p:txBody>
          <a:bodyPr anchor="ctr"/>
          <a:lstStyle/>
          <a:p>
            <a:pPr>
              <a:lnSpc>
                <a:spcPct val="200000"/>
              </a:lnSpc>
            </a:pPr>
            <a:r>
              <a:rPr lang="en-SG" dirty="0"/>
              <a:t>Block</a:t>
            </a:r>
          </a:p>
          <a:p>
            <a:pPr>
              <a:lnSpc>
                <a:spcPct val="200000"/>
              </a:lnSpc>
            </a:pPr>
            <a:r>
              <a:rPr lang="en-SG" dirty="0"/>
              <a:t>Inline</a:t>
            </a:r>
          </a:p>
          <a:p>
            <a:pPr>
              <a:lnSpc>
                <a:spcPct val="200000"/>
              </a:lnSpc>
            </a:pPr>
            <a:r>
              <a:rPr lang="en-SG" dirty="0"/>
              <a:t>none</a:t>
            </a:r>
          </a:p>
          <a:p>
            <a:pPr>
              <a:lnSpc>
                <a:spcPct val="200000"/>
              </a:lnSpc>
            </a:pPr>
            <a:endParaRPr lang="en-SG" dirty="0"/>
          </a:p>
        </p:txBody>
      </p:sp>
    </p:spTree>
    <p:extLst>
      <p:ext uri="{BB962C8B-B14F-4D97-AF65-F5344CB8AC3E}">
        <p14:creationId xmlns:p14="http://schemas.microsoft.com/office/powerpoint/2010/main" val="192415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1418-C463-4689-9DCA-6A105F6BE693}"/>
              </a:ext>
            </a:extLst>
          </p:cNvPr>
          <p:cNvSpPr>
            <a:spLocks noGrp="1"/>
          </p:cNvSpPr>
          <p:nvPr>
            <p:ph type="title"/>
          </p:nvPr>
        </p:nvSpPr>
        <p:spPr/>
        <p:txBody>
          <a:bodyPr/>
          <a:lstStyle/>
          <a:p>
            <a:r>
              <a:rPr lang="en-GB" dirty="0"/>
              <a:t>Property for Anchor element</a:t>
            </a:r>
            <a:endParaRPr lang="en-SG" dirty="0"/>
          </a:p>
        </p:txBody>
      </p:sp>
      <p:sp>
        <p:nvSpPr>
          <p:cNvPr id="3" name="Content Placeholder 2">
            <a:extLst>
              <a:ext uri="{FF2B5EF4-FFF2-40B4-BE49-F238E27FC236}">
                <a16:creationId xmlns:a16="http://schemas.microsoft.com/office/drawing/2014/main" id="{7205AD07-33C6-406A-B62D-9088A894ED7F}"/>
              </a:ext>
            </a:extLst>
          </p:cNvPr>
          <p:cNvSpPr>
            <a:spLocks noGrp="1"/>
          </p:cNvSpPr>
          <p:nvPr>
            <p:ph idx="1"/>
          </p:nvPr>
        </p:nvSpPr>
        <p:spPr>
          <a:xfrm>
            <a:off x="838200" y="3044610"/>
            <a:ext cx="10515600" cy="2512127"/>
          </a:xfrm>
          <a:solidFill>
            <a:schemeClr val="accent6">
              <a:lumMod val="20000"/>
              <a:lumOff val="80000"/>
            </a:schemeClr>
          </a:solidFill>
        </p:spPr>
        <p:txBody>
          <a:bodyPr/>
          <a:lstStyle/>
          <a:p>
            <a:pPr marL="0" indent="0">
              <a:buNone/>
            </a:pPr>
            <a:endParaRPr lang="en-SG" dirty="0"/>
          </a:p>
          <a:p>
            <a:pPr marL="0" indent="0">
              <a:buNone/>
            </a:pPr>
            <a:r>
              <a:rPr lang="en-SG" dirty="0"/>
              <a:t>How to change the style?</a:t>
            </a:r>
          </a:p>
          <a:p>
            <a:pPr marL="0" indent="0">
              <a:buNone/>
            </a:pPr>
            <a:endParaRPr lang="en-SG" dirty="0"/>
          </a:p>
          <a:p>
            <a:pPr marL="0" indent="0">
              <a:buNone/>
            </a:pPr>
            <a:r>
              <a:rPr lang="en-SG" dirty="0"/>
              <a:t>Use text-decoration: none;</a:t>
            </a:r>
          </a:p>
          <a:p>
            <a:endParaRPr lang="en-SG" dirty="0"/>
          </a:p>
          <a:p>
            <a:endParaRPr lang="en-SG" dirty="0"/>
          </a:p>
        </p:txBody>
      </p:sp>
      <p:grpSp>
        <p:nvGrpSpPr>
          <p:cNvPr id="7" name="Group 6">
            <a:extLst>
              <a:ext uri="{FF2B5EF4-FFF2-40B4-BE49-F238E27FC236}">
                <a16:creationId xmlns:a16="http://schemas.microsoft.com/office/drawing/2014/main" id="{FCBBD62F-B50F-44DC-9637-00D301263B4D}"/>
              </a:ext>
            </a:extLst>
          </p:cNvPr>
          <p:cNvGrpSpPr/>
          <p:nvPr/>
        </p:nvGrpSpPr>
        <p:grpSpPr>
          <a:xfrm>
            <a:off x="838200" y="1825625"/>
            <a:ext cx="7988825" cy="1084050"/>
            <a:chOff x="838200" y="1825625"/>
            <a:chExt cx="7988825" cy="1084050"/>
          </a:xfrm>
        </p:grpSpPr>
        <p:pic>
          <p:nvPicPr>
            <p:cNvPr id="4" name="Shape 313">
              <a:extLst>
                <a:ext uri="{FF2B5EF4-FFF2-40B4-BE49-F238E27FC236}">
                  <a16:creationId xmlns:a16="http://schemas.microsoft.com/office/drawing/2014/main" id="{4C1AAD81-167B-428F-9724-209DE7A91751}"/>
                </a:ext>
              </a:extLst>
            </p:cNvPr>
            <p:cNvPicPr preferRelativeResize="0"/>
            <p:nvPr/>
          </p:nvPicPr>
          <p:blipFill rotWithShape="1">
            <a:blip r:embed="rId3">
              <a:alphaModFix/>
            </a:blip>
            <a:srcRect l="8045"/>
            <a:stretch/>
          </p:blipFill>
          <p:spPr>
            <a:xfrm>
              <a:off x="838200" y="1825625"/>
              <a:ext cx="3370199" cy="1084049"/>
            </a:xfrm>
            <a:prstGeom prst="rect">
              <a:avLst/>
            </a:prstGeom>
            <a:noFill/>
            <a:ln>
              <a:noFill/>
            </a:ln>
          </p:spPr>
        </p:pic>
        <p:pic>
          <p:nvPicPr>
            <p:cNvPr id="5" name="Shape 314">
              <a:extLst>
                <a:ext uri="{FF2B5EF4-FFF2-40B4-BE49-F238E27FC236}">
                  <a16:creationId xmlns:a16="http://schemas.microsoft.com/office/drawing/2014/main" id="{33084765-DFAB-4AE3-B8A4-28581D24A148}"/>
                </a:ext>
              </a:extLst>
            </p:cNvPr>
            <p:cNvPicPr preferRelativeResize="0"/>
            <p:nvPr/>
          </p:nvPicPr>
          <p:blipFill>
            <a:blip r:embed="rId4">
              <a:alphaModFix/>
            </a:blip>
            <a:stretch>
              <a:fillRect/>
            </a:stretch>
          </p:blipFill>
          <p:spPr>
            <a:xfrm>
              <a:off x="6494675" y="1825625"/>
              <a:ext cx="2332350" cy="1084050"/>
            </a:xfrm>
            <a:prstGeom prst="rect">
              <a:avLst/>
            </a:prstGeom>
            <a:noFill/>
            <a:ln>
              <a:noFill/>
            </a:ln>
          </p:spPr>
        </p:pic>
        <p:cxnSp>
          <p:nvCxnSpPr>
            <p:cNvPr id="6" name="Shape 315">
              <a:extLst>
                <a:ext uri="{FF2B5EF4-FFF2-40B4-BE49-F238E27FC236}">
                  <a16:creationId xmlns:a16="http://schemas.microsoft.com/office/drawing/2014/main" id="{8785C152-BF18-4F47-AE70-12381862622B}"/>
                </a:ext>
              </a:extLst>
            </p:cNvPr>
            <p:cNvCxnSpPr>
              <a:stCxn id="4" idx="3"/>
              <a:endCxn id="5" idx="1"/>
            </p:cNvCxnSpPr>
            <p:nvPr/>
          </p:nvCxnSpPr>
          <p:spPr>
            <a:xfrm>
              <a:off x="4208399" y="2367649"/>
              <a:ext cx="2286300" cy="0"/>
            </a:xfrm>
            <a:prstGeom prst="straightConnector1">
              <a:avLst/>
            </a:prstGeom>
            <a:ln>
              <a:headEnd type="none" w="lg" len="lg"/>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2288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dirty="0"/>
              <a:t>Exercise – CSS</a:t>
            </a:r>
          </a:p>
        </p:txBody>
      </p:sp>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198" y="1565815"/>
            <a:ext cx="9692149" cy="4350004"/>
          </a:xfrm>
          <a:solidFill>
            <a:schemeClr val="accent6">
              <a:lumMod val="20000"/>
              <a:lumOff val="80000"/>
            </a:schemeClr>
          </a:solidFill>
        </p:spPr>
        <p:txBody>
          <a:bodyPr anchor="ctr">
            <a:normAutofit/>
          </a:bodyPr>
          <a:lstStyle/>
          <a:p>
            <a:pPr marL="514350" indent="-514350">
              <a:buAutoNum type="arabicPeriod"/>
            </a:pPr>
            <a:r>
              <a:rPr lang="en-SG" dirty="0"/>
              <a:t>Include the style sheet to the html pages</a:t>
            </a:r>
          </a:p>
          <a:p>
            <a:pPr marL="514350" indent="-514350">
              <a:buAutoNum type="arabicPeriod"/>
            </a:pPr>
            <a:endParaRPr lang="en-SG" dirty="0"/>
          </a:p>
          <a:p>
            <a:pPr marL="514350" indent="-514350">
              <a:buAutoNum type="arabicPeriod"/>
            </a:pPr>
            <a:r>
              <a:rPr lang="en-SG" dirty="0"/>
              <a:t>Modify style.css</a:t>
            </a:r>
          </a:p>
          <a:p>
            <a:pPr marL="514350" indent="-514350">
              <a:buAutoNum type="arabicPeriod"/>
            </a:pPr>
            <a:endParaRPr lang="en-SG" dirty="0"/>
          </a:p>
          <a:p>
            <a:pPr marL="514350" indent="-514350">
              <a:buAutoNum type="arabicPeriod"/>
            </a:pPr>
            <a:r>
              <a:rPr lang="en-SG" dirty="0"/>
              <a:t>Complete the style sheet </a:t>
            </a:r>
          </a:p>
        </p:txBody>
      </p:sp>
    </p:spTree>
    <p:extLst>
      <p:ext uri="{BB962C8B-B14F-4D97-AF65-F5344CB8AC3E}">
        <p14:creationId xmlns:p14="http://schemas.microsoft.com/office/powerpoint/2010/main" val="238451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6B2F-4091-4DA5-A746-F4D0ACCBC7B6}"/>
              </a:ext>
            </a:extLst>
          </p:cNvPr>
          <p:cNvSpPr>
            <a:spLocks noGrp="1"/>
          </p:cNvSpPr>
          <p:nvPr>
            <p:ph type="title"/>
          </p:nvPr>
        </p:nvSpPr>
        <p:spPr/>
        <p:txBody>
          <a:bodyPr/>
          <a:lstStyle/>
          <a:p>
            <a:r>
              <a:rPr lang="en-SG" dirty="0"/>
              <a:t>Text-Transform</a:t>
            </a:r>
          </a:p>
        </p:txBody>
      </p:sp>
      <p:sp>
        <p:nvSpPr>
          <p:cNvPr id="3" name="Content Placeholder 2">
            <a:extLst>
              <a:ext uri="{FF2B5EF4-FFF2-40B4-BE49-F238E27FC236}">
                <a16:creationId xmlns:a16="http://schemas.microsoft.com/office/drawing/2014/main" id="{F728ACC6-93D8-4659-8DEC-DE52FB5ADAFF}"/>
              </a:ext>
            </a:extLst>
          </p:cNvPr>
          <p:cNvSpPr>
            <a:spLocks noGrp="1"/>
          </p:cNvSpPr>
          <p:nvPr>
            <p:ph idx="1"/>
          </p:nvPr>
        </p:nvSpPr>
        <p:spPr>
          <a:xfrm>
            <a:off x="838200" y="1825626"/>
            <a:ext cx="9220200" cy="653805"/>
          </a:xfrm>
          <a:solidFill>
            <a:schemeClr val="accent6">
              <a:lumMod val="20000"/>
              <a:lumOff val="80000"/>
            </a:schemeClr>
          </a:solidFill>
        </p:spPr>
        <p:txBody>
          <a:bodyPr/>
          <a:lstStyle/>
          <a:p>
            <a:r>
              <a:rPr lang="en-SG" dirty="0"/>
              <a:t>text-transform : lowercase | uppercase | capitalizes;</a:t>
            </a:r>
          </a:p>
          <a:p>
            <a:endParaRPr lang="en-SG" dirty="0"/>
          </a:p>
        </p:txBody>
      </p:sp>
      <p:sp>
        <p:nvSpPr>
          <p:cNvPr id="5" name="Rectangle 4">
            <a:extLst>
              <a:ext uri="{FF2B5EF4-FFF2-40B4-BE49-F238E27FC236}">
                <a16:creationId xmlns:a16="http://schemas.microsoft.com/office/drawing/2014/main" id="{9A78F461-409A-4124-9CB5-F129F4E94941}"/>
              </a:ext>
            </a:extLst>
          </p:cNvPr>
          <p:cNvSpPr/>
          <p:nvPr/>
        </p:nvSpPr>
        <p:spPr>
          <a:xfrm>
            <a:off x="838200" y="2479431"/>
            <a:ext cx="9220200" cy="4200995"/>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lowercase</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mn-ea"/>
                <a:cs typeface="+mn-cs"/>
                <a:sym typeface="Arial"/>
              </a:rPr>
              <a:t>this will be transformed to lowercase. </a:t>
            </a:r>
            <a:r>
              <a:rPr kumimoji="0" lang="en-SG" sz="2400" b="0" i="0" u="none" strike="noStrike" kern="0" cap="none" spc="0" normalizeH="0" baseline="0" noProof="0" dirty="0">
                <a:ln>
                  <a:noFill/>
                </a:ln>
                <a:solidFill>
                  <a:srgbClr val="00517C"/>
                </a:solidFill>
                <a:effectLst/>
                <a:uLnTx/>
                <a:uFillTx/>
                <a:ea typeface="Roboto"/>
                <a:cs typeface="Roboto"/>
                <a:sym typeface="Arial"/>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p {</a:t>
            </a:r>
            <a:r>
              <a:rPr kumimoji="0" lang="en-SG" sz="2400" b="0" i="0" u="none" strike="noStrike" kern="0" cap="none" spc="0" normalizeH="0" baseline="0" noProof="0" dirty="0">
                <a:ln>
                  <a:noFill/>
                </a:ln>
                <a:solidFill>
                  <a:srgbClr val="FF0000"/>
                </a:solidFill>
                <a:effectLst/>
                <a:uLnTx/>
                <a:uFillTx/>
                <a:ea typeface="Roboto"/>
                <a:cs typeface="Roboto"/>
                <a:sym typeface="Arial"/>
              </a:rPr>
              <a:t>text-transform</a:t>
            </a:r>
            <a:r>
              <a:rPr kumimoji="0" lang="en-SG" sz="2400" b="0" i="0" u="none" strike="noStrike" kern="0" cap="none" spc="0" normalizeH="0" baseline="0" noProof="0" dirty="0">
                <a:ln>
                  <a:noFill/>
                </a:ln>
                <a:solidFill>
                  <a:srgbClr val="00517C"/>
                </a:solidFill>
                <a:effectLst/>
                <a:uLnTx/>
                <a:uFillTx/>
                <a:ea typeface="Roboto"/>
                <a:cs typeface="Roboto"/>
                <a:sym typeface="Arial"/>
              </a:rPr>
              <a:t>: lowercase; }</a:t>
            </a:r>
          </a:p>
          <a:p>
            <a:pPr marL="0" marR="0" lvl="1" indent="0"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uppercase</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all" spc="0" normalizeH="0" baseline="0" noProof="0" dirty="0">
                <a:ln>
                  <a:noFill/>
                </a:ln>
                <a:solidFill>
                  <a:srgbClr val="00517C"/>
                </a:solidFill>
                <a:effectLst/>
                <a:uLnTx/>
                <a:uFillTx/>
                <a:ea typeface="+mn-ea"/>
                <a:cs typeface="+mn-cs"/>
                <a:sym typeface="Arial"/>
              </a:rPr>
              <a:t>THIS WILL BE TRANSFORMED TO UPPERCASE </a:t>
            </a:r>
            <a:r>
              <a:rPr kumimoji="0" lang="en-SG" sz="2400" b="0" i="0" u="none" strike="noStrike" kern="0" cap="none" spc="0" normalizeH="0" baseline="0" noProof="0" dirty="0">
                <a:ln>
                  <a:noFill/>
                </a:ln>
                <a:solidFill>
                  <a:srgbClr val="00517C"/>
                </a:solidFill>
                <a:effectLst/>
                <a:uLnTx/>
                <a:uFillTx/>
                <a:ea typeface="Roboto"/>
                <a:cs typeface="Roboto"/>
                <a:sym typeface="Arial"/>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p {</a:t>
            </a:r>
            <a:r>
              <a:rPr kumimoji="0" lang="en-SG" sz="2400" b="0" i="0" u="none" strike="noStrike" kern="0" cap="none" spc="0" normalizeH="0" baseline="0" noProof="0" dirty="0">
                <a:ln>
                  <a:noFill/>
                </a:ln>
                <a:solidFill>
                  <a:srgbClr val="FF0000"/>
                </a:solidFill>
                <a:effectLst/>
                <a:uLnTx/>
                <a:uFillTx/>
                <a:ea typeface="Roboto"/>
                <a:cs typeface="Roboto"/>
                <a:sym typeface="Arial"/>
              </a:rPr>
              <a:t>text-transform</a:t>
            </a:r>
            <a:r>
              <a:rPr kumimoji="0" lang="en-SG" sz="2400" b="0" i="0" u="none" strike="noStrike" kern="0" cap="none" spc="0" normalizeH="0" baseline="0" noProof="0" dirty="0">
                <a:ln>
                  <a:noFill/>
                </a:ln>
                <a:solidFill>
                  <a:srgbClr val="00517C"/>
                </a:solidFill>
                <a:effectLst/>
                <a:uLnTx/>
                <a:uFillTx/>
                <a:ea typeface="Roboto"/>
                <a:cs typeface="Roboto"/>
                <a:sym typeface="Arial"/>
              </a:rPr>
              <a:t>: uppercase; }</a:t>
            </a:r>
          </a:p>
          <a:p>
            <a:pPr marL="0" marR="0" lvl="1" indent="0"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capitalizes</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mn-ea"/>
                <a:cs typeface="+mn-cs"/>
                <a:sym typeface="Arial"/>
              </a:rPr>
              <a:t>This Will Be Transformed To Capitalize All Words</a:t>
            </a:r>
            <a:r>
              <a:rPr kumimoji="0" lang="en-SG" sz="2400" b="0" i="0" u="none" strike="noStrike" kern="0" cap="none" spc="0" normalizeH="0" baseline="0" noProof="0" dirty="0">
                <a:ln>
                  <a:noFill/>
                </a:ln>
                <a:solidFill>
                  <a:srgbClr val="00517C"/>
                </a:solidFill>
                <a:effectLst/>
                <a:uLnTx/>
                <a:uFillTx/>
                <a:ea typeface="Roboto"/>
                <a:cs typeface="Roboto"/>
                <a:sym typeface="Arial"/>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p {</a:t>
            </a:r>
            <a:r>
              <a:rPr kumimoji="0" lang="en-SG" sz="2400" b="0" i="0" u="none" strike="noStrike" kern="0" cap="none" spc="0" normalizeH="0" baseline="0" noProof="0" dirty="0">
                <a:ln>
                  <a:noFill/>
                </a:ln>
                <a:solidFill>
                  <a:srgbClr val="FF0000"/>
                </a:solidFill>
                <a:effectLst/>
                <a:uLnTx/>
                <a:uFillTx/>
                <a:ea typeface="Roboto"/>
                <a:cs typeface="Roboto"/>
                <a:sym typeface="Arial"/>
              </a:rPr>
              <a:t>text-transform</a:t>
            </a:r>
            <a:r>
              <a:rPr kumimoji="0" lang="en-SG" sz="2400" b="0" i="0" u="none" strike="noStrike" kern="0" cap="none" spc="0" normalizeH="0" baseline="0" noProof="0" dirty="0">
                <a:ln>
                  <a:noFill/>
                </a:ln>
                <a:solidFill>
                  <a:srgbClr val="00517C"/>
                </a:solidFill>
                <a:effectLst/>
                <a:uLnTx/>
                <a:uFillTx/>
                <a:ea typeface="Roboto"/>
                <a:cs typeface="Roboto"/>
                <a:sym typeface="Arial"/>
              </a:rPr>
              <a:t>: capitalizes ; }</a:t>
            </a:r>
          </a:p>
        </p:txBody>
      </p:sp>
    </p:spTree>
    <p:extLst>
      <p:ext uri="{BB962C8B-B14F-4D97-AF65-F5344CB8AC3E}">
        <p14:creationId xmlns:p14="http://schemas.microsoft.com/office/powerpoint/2010/main" val="307026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45C0-E1F7-4202-A15C-736B697C7AD1}"/>
              </a:ext>
            </a:extLst>
          </p:cNvPr>
          <p:cNvSpPr>
            <a:spLocks noGrp="1"/>
          </p:cNvSpPr>
          <p:nvPr>
            <p:ph type="title"/>
          </p:nvPr>
        </p:nvSpPr>
        <p:spPr/>
        <p:txBody>
          <a:bodyPr/>
          <a:lstStyle/>
          <a:p>
            <a:r>
              <a:rPr lang="en-SG" dirty="0"/>
              <a:t>CSS Animate Effects</a:t>
            </a:r>
          </a:p>
        </p:txBody>
      </p:sp>
      <p:sp>
        <p:nvSpPr>
          <p:cNvPr id="3" name="Content Placeholder 2">
            <a:extLst>
              <a:ext uri="{FF2B5EF4-FFF2-40B4-BE49-F238E27FC236}">
                <a16:creationId xmlns:a16="http://schemas.microsoft.com/office/drawing/2014/main" id="{45AF767B-FC76-481D-B885-ABD5676BB088}"/>
              </a:ext>
            </a:extLst>
          </p:cNvPr>
          <p:cNvSpPr>
            <a:spLocks noGrp="1"/>
          </p:cNvSpPr>
          <p:nvPr>
            <p:ph idx="1"/>
          </p:nvPr>
        </p:nvSpPr>
        <p:spPr>
          <a:xfrm>
            <a:off x="838200" y="1825625"/>
            <a:ext cx="3434862" cy="4351338"/>
          </a:xfrm>
          <a:solidFill>
            <a:schemeClr val="accent6">
              <a:lumMod val="20000"/>
              <a:lumOff val="80000"/>
            </a:schemeClr>
          </a:solidFill>
        </p:spPr>
        <p:txBody>
          <a:bodyPr/>
          <a:lstStyle/>
          <a:p>
            <a:r>
              <a:rPr lang="en-SG" dirty="0"/>
              <a:t>:hover</a:t>
            </a:r>
          </a:p>
          <a:p>
            <a:endParaRPr lang="en-SG" dirty="0"/>
          </a:p>
          <a:p>
            <a:r>
              <a:rPr lang="en-SG" dirty="0"/>
              <a:t>transition property</a:t>
            </a:r>
          </a:p>
          <a:p>
            <a:endParaRPr lang="en-SG" dirty="0"/>
          </a:p>
          <a:p>
            <a:endParaRPr lang="en-SG" dirty="0"/>
          </a:p>
        </p:txBody>
      </p:sp>
      <p:sp>
        <p:nvSpPr>
          <p:cNvPr id="4" name="Rectangle 3">
            <a:extLst>
              <a:ext uri="{FF2B5EF4-FFF2-40B4-BE49-F238E27FC236}">
                <a16:creationId xmlns:a16="http://schemas.microsoft.com/office/drawing/2014/main" id="{5F56D6D8-2C32-40A3-BE76-1788C9E53BB6}"/>
              </a:ext>
            </a:extLst>
          </p:cNvPr>
          <p:cNvSpPr/>
          <p:nvPr/>
        </p:nvSpPr>
        <p:spPr>
          <a:xfrm>
            <a:off x="4501662" y="1690688"/>
            <a:ext cx="7332784" cy="962220"/>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 mouse over link */		/* selected link */</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a:hover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green; }		a:active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yellow; }</a:t>
            </a:r>
          </a:p>
        </p:txBody>
      </p:sp>
      <p:sp>
        <p:nvSpPr>
          <p:cNvPr id="5" name="Rectangle 4">
            <a:extLst>
              <a:ext uri="{FF2B5EF4-FFF2-40B4-BE49-F238E27FC236}">
                <a16:creationId xmlns:a16="http://schemas.microsoft.com/office/drawing/2014/main" id="{B848A292-AB9C-4B5D-996B-CE304D0E0F9E}"/>
              </a:ext>
            </a:extLst>
          </p:cNvPr>
          <p:cNvSpPr/>
          <p:nvPr/>
        </p:nvSpPr>
        <p:spPr>
          <a:xfrm>
            <a:off x="4501662" y="3162017"/>
            <a:ext cx="7332784" cy="2570568"/>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div {</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    transition: &lt;property&gt; &lt;duration&gt; &lt;timing-function&gt; &lt;delay&gt;;</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div {	transition: width 0.5s ease 1s; 		}</a:t>
            </a:r>
          </a:p>
        </p:txBody>
      </p:sp>
    </p:spTree>
    <p:extLst>
      <p:ext uri="{BB962C8B-B14F-4D97-AF65-F5344CB8AC3E}">
        <p14:creationId xmlns:p14="http://schemas.microsoft.com/office/powerpoint/2010/main" val="99085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E25E-C36D-4C49-A944-DEA290F5B503}"/>
              </a:ext>
            </a:extLst>
          </p:cNvPr>
          <p:cNvSpPr>
            <a:spLocks noGrp="1"/>
          </p:cNvSpPr>
          <p:nvPr>
            <p:ph type="title"/>
          </p:nvPr>
        </p:nvSpPr>
        <p:spPr/>
        <p:txBody>
          <a:bodyPr/>
          <a:lstStyle/>
          <a:p>
            <a:r>
              <a:rPr lang="en-SG" dirty="0"/>
              <a:t>Transition Property</a:t>
            </a:r>
          </a:p>
        </p:txBody>
      </p:sp>
      <p:sp>
        <p:nvSpPr>
          <p:cNvPr id="3" name="Content Placeholder 2">
            <a:extLst>
              <a:ext uri="{FF2B5EF4-FFF2-40B4-BE49-F238E27FC236}">
                <a16:creationId xmlns:a16="http://schemas.microsoft.com/office/drawing/2014/main" id="{88CA2B15-316E-40F1-B150-12010A46672A}"/>
              </a:ext>
            </a:extLst>
          </p:cNvPr>
          <p:cNvSpPr>
            <a:spLocks noGrp="1"/>
          </p:cNvSpPr>
          <p:nvPr>
            <p:ph idx="1"/>
          </p:nvPr>
        </p:nvSpPr>
        <p:spPr>
          <a:xfrm>
            <a:off x="838200" y="1825625"/>
            <a:ext cx="4138246" cy="4351338"/>
          </a:xfrm>
          <a:solidFill>
            <a:schemeClr val="accent6">
              <a:lumMod val="20000"/>
              <a:lumOff val="80000"/>
            </a:schemeClr>
          </a:solidFill>
        </p:spPr>
        <p:txBody>
          <a:bodyPr>
            <a:normAutofit/>
          </a:bodyPr>
          <a:lstStyle/>
          <a:p>
            <a:pPr>
              <a:lnSpc>
                <a:spcPct val="210000"/>
              </a:lnSpc>
            </a:pPr>
            <a:r>
              <a:rPr lang="en-SG" dirty="0"/>
              <a:t>Property</a:t>
            </a:r>
          </a:p>
          <a:p>
            <a:pPr>
              <a:lnSpc>
                <a:spcPct val="210000"/>
              </a:lnSpc>
            </a:pPr>
            <a:r>
              <a:rPr lang="en-SG" dirty="0"/>
              <a:t>Duration</a:t>
            </a:r>
          </a:p>
          <a:p>
            <a:pPr>
              <a:lnSpc>
                <a:spcPct val="210000"/>
              </a:lnSpc>
            </a:pPr>
            <a:r>
              <a:rPr lang="en-SG" dirty="0"/>
              <a:t>Delay</a:t>
            </a:r>
          </a:p>
          <a:p>
            <a:pPr>
              <a:lnSpc>
                <a:spcPct val="210000"/>
              </a:lnSpc>
            </a:pPr>
            <a:r>
              <a:rPr lang="en-SG" dirty="0"/>
              <a:t>Timing-function </a:t>
            </a:r>
          </a:p>
        </p:txBody>
      </p:sp>
      <p:sp>
        <p:nvSpPr>
          <p:cNvPr id="10" name="Rectangle 9">
            <a:extLst>
              <a:ext uri="{FF2B5EF4-FFF2-40B4-BE49-F238E27FC236}">
                <a16:creationId xmlns:a16="http://schemas.microsoft.com/office/drawing/2014/main" id="{7A3AEB5C-FD88-442F-A525-5C5323A8D98C}"/>
              </a:ext>
            </a:extLst>
          </p:cNvPr>
          <p:cNvSpPr/>
          <p:nvPr/>
        </p:nvSpPr>
        <p:spPr>
          <a:xfrm>
            <a:off x="3730378" y="1764149"/>
            <a:ext cx="8068899" cy="1009858"/>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specify the names of CSS properties to which a transition effect should be applied. [ </a:t>
            </a:r>
            <a:r>
              <a:rPr kumimoji="0" lang="en-SG" sz="2000" b="0" i="0" u="none" strike="noStrike" kern="0" cap="none" spc="0" normalizeH="0" baseline="0" noProof="0" dirty="0">
                <a:ln>
                  <a:noFill/>
                </a:ln>
                <a:solidFill>
                  <a:srgbClr val="FF0000"/>
                </a:solidFill>
                <a:effectLst/>
                <a:uLnTx/>
                <a:uFillTx/>
                <a:ea typeface="Roboto"/>
                <a:cs typeface="Roboto"/>
                <a:sym typeface="Arial"/>
              </a:rPr>
              <a:t>all</a:t>
            </a:r>
            <a:r>
              <a:rPr kumimoji="0" lang="en-SG" sz="2000" b="0" i="0" u="none" strike="noStrike" kern="0" cap="none" spc="0" normalizeH="0" baseline="0" noProof="0" dirty="0">
                <a:ln>
                  <a:noFill/>
                </a:ln>
                <a:solidFill>
                  <a:srgbClr val="00517C"/>
                </a:solidFill>
                <a:effectLst/>
                <a:uLnTx/>
                <a:uFillTx/>
                <a:ea typeface="Roboto"/>
                <a:cs typeface="Roboto"/>
                <a:sym typeface="Arial"/>
              </a:rPr>
              <a:t> (default)  , </a:t>
            </a:r>
            <a:r>
              <a:rPr kumimoji="0" lang="en-SG" sz="2000" b="0" i="0" u="none" strike="noStrike" kern="0" cap="none" spc="0" normalizeH="0" baseline="0" noProof="0" dirty="0">
                <a:ln>
                  <a:noFill/>
                </a:ln>
                <a:solidFill>
                  <a:srgbClr val="FF0000"/>
                </a:solidFill>
                <a:effectLst/>
                <a:uLnTx/>
                <a:uFillTx/>
                <a:ea typeface="Roboto"/>
                <a:cs typeface="Roboto"/>
                <a:sym typeface="Arial"/>
              </a:rPr>
              <a:t>none</a:t>
            </a:r>
            <a:r>
              <a:rPr kumimoji="0" lang="en-SG" sz="2000" b="0" i="0" u="none" strike="noStrike" kern="0" cap="none" spc="0" normalizeH="0" baseline="0" noProof="0" dirty="0">
                <a:ln>
                  <a:noFill/>
                </a:ln>
                <a:solidFill>
                  <a:srgbClr val="00517C"/>
                </a:solidFill>
                <a:effectLst/>
                <a:uLnTx/>
                <a:uFillTx/>
                <a:ea typeface="Roboto"/>
                <a:cs typeface="Roboto"/>
                <a:sym typeface="Arial"/>
              </a:rPr>
              <a:t>,  &lt;</a:t>
            </a:r>
            <a:r>
              <a:rPr kumimoji="0" lang="en-SG" sz="2000" b="0" i="0" u="none" strike="noStrike" kern="0" cap="none" spc="0" normalizeH="0" baseline="0" noProof="0" dirty="0">
                <a:ln>
                  <a:noFill/>
                </a:ln>
                <a:solidFill>
                  <a:srgbClr val="FF0000"/>
                </a:solidFill>
                <a:effectLst/>
                <a:uLnTx/>
                <a:uFillTx/>
                <a:ea typeface="Roboto"/>
                <a:cs typeface="Roboto"/>
                <a:sym typeface="Arial"/>
              </a:rPr>
              <a:t>specific CSS property name</a:t>
            </a:r>
            <a:r>
              <a:rPr kumimoji="0" lang="en-SG" sz="2000" b="0" i="0" u="none" strike="noStrike" kern="0" cap="none" spc="0" normalizeH="0" baseline="0" noProof="0" dirty="0">
                <a:ln>
                  <a:noFill/>
                </a:ln>
                <a:solidFill>
                  <a:srgbClr val="00517C"/>
                </a:solidFill>
                <a:effectLst/>
                <a:uLnTx/>
                <a:uFillTx/>
                <a:ea typeface="Roboto"/>
                <a:cs typeface="Roboto"/>
                <a:sym typeface="Arial"/>
              </a:rPr>
              <a:t>&gt; ]</a:t>
            </a:r>
          </a:p>
        </p:txBody>
      </p:sp>
      <p:sp>
        <p:nvSpPr>
          <p:cNvPr id="11" name="Rectangle 10">
            <a:extLst>
              <a:ext uri="{FF2B5EF4-FFF2-40B4-BE49-F238E27FC236}">
                <a16:creationId xmlns:a16="http://schemas.microsoft.com/office/drawing/2014/main" id="{70A6E88D-8C00-4B64-9A0F-B7BB1368F857}"/>
              </a:ext>
            </a:extLst>
          </p:cNvPr>
          <p:cNvSpPr/>
          <p:nvPr/>
        </p:nvSpPr>
        <p:spPr>
          <a:xfrm>
            <a:off x="3730378" y="2908944"/>
            <a:ext cx="8068899" cy="1098982"/>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 specifies the number of seconds or milliseconds a transition animation should take to complete [ </a:t>
            </a:r>
            <a:r>
              <a:rPr kumimoji="0" lang="en-SG" sz="2000" b="0" i="0" u="none" strike="noStrike" kern="0" cap="none" spc="0" normalizeH="0" baseline="0" noProof="0" dirty="0">
                <a:ln>
                  <a:noFill/>
                </a:ln>
                <a:solidFill>
                  <a:srgbClr val="FF0000"/>
                </a:solidFill>
                <a:effectLst/>
                <a:uLnTx/>
                <a:uFillTx/>
                <a:ea typeface="Roboto"/>
                <a:cs typeface="Roboto"/>
                <a:sym typeface="Arial"/>
              </a:rPr>
              <a:t>0ms</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a:ln>
                  <a:noFill/>
                </a:ln>
                <a:solidFill>
                  <a:srgbClr val="FF0000"/>
                </a:solidFill>
                <a:effectLst/>
                <a:uLnTx/>
                <a:uFillTx/>
                <a:ea typeface="Roboto"/>
                <a:cs typeface="Roboto"/>
                <a:sym typeface="Arial"/>
              </a:rPr>
              <a:t>0s</a:t>
            </a:r>
            <a:r>
              <a:rPr kumimoji="0" lang="en-SG" sz="2000" b="0" i="0" u="none" strike="noStrike" kern="0" cap="none" spc="0" normalizeH="0" baseline="0" noProof="0" dirty="0">
                <a:ln>
                  <a:noFill/>
                </a:ln>
                <a:solidFill>
                  <a:srgbClr val="00517C"/>
                </a:solidFill>
                <a:effectLst/>
                <a:uLnTx/>
                <a:uFillTx/>
                <a:ea typeface="Roboto"/>
                <a:cs typeface="Roboto"/>
                <a:sym typeface="Arial"/>
              </a:rPr>
              <a:t> (default) ]</a:t>
            </a:r>
          </a:p>
        </p:txBody>
      </p:sp>
      <p:sp>
        <p:nvSpPr>
          <p:cNvPr id="12" name="Rectangle 11">
            <a:extLst>
              <a:ext uri="{FF2B5EF4-FFF2-40B4-BE49-F238E27FC236}">
                <a16:creationId xmlns:a16="http://schemas.microsoft.com/office/drawing/2014/main" id="{C4C480DF-6762-423F-892C-AB0C397768D9}"/>
              </a:ext>
            </a:extLst>
          </p:cNvPr>
          <p:cNvSpPr/>
          <p:nvPr/>
        </p:nvSpPr>
        <p:spPr>
          <a:xfrm>
            <a:off x="3730379" y="4084333"/>
            <a:ext cx="8068898" cy="874529"/>
          </a:xfrm>
          <a:prstGeom prst="rect">
            <a:avLst/>
          </a:prstGeom>
          <a:solidFill>
            <a:schemeClr val="accent1">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specifies the amount of time to wait before the start of transition effect</a:t>
            </a:r>
          </a:p>
        </p:txBody>
      </p:sp>
      <p:sp>
        <p:nvSpPr>
          <p:cNvPr id="13" name="Rectangle 12">
            <a:extLst>
              <a:ext uri="{FF2B5EF4-FFF2-40B4-BE49-F238E27FC236}">
                <a16:creationId xmlns:a16="http://schemas.microsoft.com/office/drawing/2014/main" id="{1C5AF397-3693-4336-BF10-32EABB5D2235}"/>
              </a:ext>
            </a:extLst>
          </p:cNvPr>
          <p:cNvSpPr/>
          <p:nvPr/>
        </p:nvSpPr>
        <p:spPr>
          <a:xfrm>
            <a:off x="3730380" y="5228278"/>
            <a:ext cx="8068897" cy="1025092"/>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Establish an acceleration curve, so the speed of the transition can vary over its duration. [ </a:t>
            </a:r>
            <a:r>
              <a:rPr kumimoji="0" lang="en-SG" sz="2000" b="0" i="0" u="none" strike="noStrike" kern="0" cap="none" spc="0" normalizeH="0" baseline="0" noProof="0" dirty="0">
                <a:ln>
                  <a:noFill/>
                </a:ln>
                <a:solidFill>
                  <a:srgbClr val="FF0000"/>
                </a:solidFill>
                <a:effectLst/>
                <a:uLnTx/>
                <a:uFillTx/>
                <a:ea typeface="Roboto"/>
                <a:cs typeface="Roboto"/>
                <a:sym typeface="Arial"/>
              </a:rPr>
              <a:t>ease</a:t>
            </a:r>
            <a:r>
              <a:rPr kumimoji="0" lang="en-SG" sz="2000" b="0" i="0" u="none" strike="noStrike" kern="0" cap="none" spc="0" normalizeH="0" baseline="0" noProof="0" dirty="0">
                <a:ln>
                  <a:noFill/>
                </a:ln>
                <a:solidFill>
                  <a:srgbClr val="00517C"/>
                </a:solidFill>
                <a:effectLst/>
                <a:uLnTx/>
                <a:uFillTx/>
                <a:ea typeface="Roboto"/>
                <a:cs typeface="Roboto"/>
                <a:sym typeface="Arial"/>
              </a:rPr>
              <a:t> (default)  , </a:t>
            </a:r>
            <a:r>
              <a:rPr kumimoji="0" lang="en-SG" sz="2000" b="0" i="0" u="none" strike="noStrike" kern="0" cap="none" spc="0" normalizeH="0" baseline="0" noProof="0" dirty="0">
                <a:ln>
                  <a:noFill/>
                </a:ln>
                <a:solidFill>
                  <a:srgbClr val="FF0000"/>
                </a:solidFill>
                <a:effectLst/>
                <a:uLnTx/>
                <a:uFillTx/>
                <a:ea typeface="Roboto"/>
                <a:cs typeface="Roboto"/>
                <a:sym typeface="Arial"/>
              </a:rPr>
              <a:t>ease-in </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r>
              <a:rPr kumimoji="0" lang="en-SG" sz="2000" b="0" i="0" u="none" strike="noStrike" kern="0" cap="none" spc="0" normalizeH="0" baseline="0" noProof="0" dirty="0">
                <a:ln>
                  <a:noFill/>
                </a:ln>
                <a:solidFill>
                  <a:srgbClr val="FF0000"/>
                </a:solidFill>
                <a:effectLst/>
                <a:uLnTx/>
                <a:uFillTx/>
                <a:ea typeface="Roboto"/>
                <a:cs typeface="Roboto"/>
                <a:sym typeface="Arial"/>
              </a:rPr>
              <a:t>ease-out </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r>
              <a:rPr kumimoji="0" lang="en-SG" sz="2000" b="0" i="0" u="none" strike="noStrike" kern="0" cap="none" spc="0" normalizeH="0" baseline="0" noProof="0" dirty="0">
                <a:ln>
                  <a:noFill/>
                </a:ln>
                <a:solidFill>
                  <a:srgbClr val="FF0000"/>
                </a:solidFill>
                <a:effectLst/>
                <a:uLnTx/>
                <a:uFillTx/>
                <a:ea typeface="Roboto"/>
                <a:cs typeface="Roboto"/>
                <a:sym typeface="Arial"/>
              </a:rPr>
              <a:t>linear</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p>
        </p:txBody>
      </p:sp>
    </p:spTree>
    <p:extLst>
      <p:ext uri="{BB962C8B-B14F-4D97-AF65-F5344CB8AC3E}">
        <p14:creationId xmlns:p14="http://schemas.microsoft.com/office/powerpoint/2010/main" val="1966845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860C-285D-400E-A4AD-F201C7B57E8C}"/>
              </a:ext>
            </a:extLst>
          </p:cNvPr>
          <p:cNvSpPr>
            <a:spLocks noGrp="1"/>
          </p:cNvSpPr>
          <p:nvPr>
            <p:ph type="title"/>
          </p:nvPr>
        </p:nvSpPr>
        <p:spPr/>
        <p:txBody>
          <a:bodyPr/>
          <a:lstStyle/>
          <a:p>
            <a:r>
              <a:rPr lang="en-GB" dirty="0"/>
              <a:t>CSS Responsive</a:t>
            </a:r>
            <a:endParaRPr lang="en-SG" dirty="0"/>
          </a:p>
        </p:txBody>
      </p:sp>
      <p:sp>
        <p:nvSpPr>
          <p:cNvPr id="3" name="Content Placeholder 2">
            <a:extLst>
              <a:ext uri="{FF2B5EF4-FFF2-40B4-BE49-F238E27FC236}">
                <a16:creationId xmlns:a16="http://schemas.microsoft.com/office/drawing/2014/main" id="{061F03A5-13D9-404A-A838-72A30DF918A0}"/>
              </a:ext>
            </a:extLst>
          </p:cNvPr>
          <p:cNvSpPr>
            <a:spLocks noGrp="1"/>
          </p:cNvSpPr>
          <p:nvPr>
            <p:ph idx="1"/>
          </p:nvPr>
        </p:nvSpPr>
        <p:spPr>
          <a:solidFill>
            <a:schemeClr val="accent6">
              <a:lumMod val="20000"/>
              <a:lumOff val="80000"/>
            </a:schemeClr>
          </a:solidFill>
        </p:spPr>
        <p:txBody>
          <a:bodyPr/>
          <a:lstStyle/>
          <a:p>
            <a:pPr>
              <a:lnSpc>
                <a:spcPct val="200000"/>
              </a:lnSpc>
            </a:pPr>
            <a:r>
              <a:rPr lang="en-SG" dirty="0"/>
              <a:t>Makes your web page look good on all devices</a:t>
            </a:r>
          </a:p>
          <a:p>
            <a:pPr>
              <a:lnSpc>
                <a:spcPct val="200000"/>
              </a:lnSpc>
            </a:pPr>
            <a:r>
              <a:rPr lang="en-SG" dirty="0"/>
              <a:t>Using @media rule</a:t>
            </a:r>
          </a:p>
          <a:p>
            <a:pPr>
              <a:lnSpc>
                <a:spcPct val="200000"/>
              </a:lnSpc>
            </a:pPr>
            <a:r>
              <a:rPr lang="en-SG" dirty="0"/>
              <a:t>Apply the CSS style based on the condition of the rule</a:t>
            </a:r>
            <a:br>
              <a:rPr lang="en-SG" dirty="0"/>
            </a:br>
            <a:endParaRPr lang="en-SG" dirty="0"/>
          </a:p>
        </p:txBody>
      </p:sp>
      <p:sp>
        <p:nvSpPr>
          <p:cNvPr id="5" name="Rectangle 4">
            <a:extLst>
              <a:ext uri="{FF2B5EF4-FFF2-40B4-BE49-F238E27FC236}">
                <a16:creationId xmlns:a16="http://schemas.microsoft.com/office/drawing/2014/main" id="{D89E11BC-128A-40C1-BB5C-C52938988A19}"/>
              </a:ext>
            </a:extLst>
          </p:cNvPr>
          <p:cNvSpPr/>
          <p:nvPr/>
        </p:nvSpPr>
        <p:spPr>
          <a:xfrm>
            <a:off x="5112238" y="3068238"/>
            <a:ext cx="6241562" cy="570800"/>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@media screen and (max-width: 760px) {	} </a:t>
            </a:r>
          </a:p>
        </p:txBody>
      </p:sp>
    </p:spTree>
    <p:extLst>
      <p:ext uri="{BB962C8B-B14F-4D97-AF65-F5344CB8AC3E}">
        <p14:creationId xmlns:p14="http://schemas.microsoft.com/office/powerpoint/2010/main" val="328180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CSS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Cascading Style Sheets</a:t>
            </a:r>
          </a:p>
        </p:txBody>
      </p:sp>
    </p:spTree>
    <p:extLst>
      <p:ext uri="{BB962C8B-B14F-4D97-AF65-F5344CB8AC3E}">
        <p14:creationId xmlns:p14="http://schemas.microsoft.com/office/powerpoint/2010/main" val="3690114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C334-A10C-4668-994A-632FD1F9C0B6}"/>
              </a:ext>
            </a:extLst>
          </p:cNvPr>
          <p:cNvSpPr>
            <a:spLocks noGrp="1"/>
          </p:cNvSpPr>
          <p:nvPr>
            <p:ph type="title"/>
          </p:nvPr>
        </p:nvSpPr>
        <p:spPr/>
        <p:txBody>
          <a:bodyPr/>
          <a:lstStyle/>
          <a:p>
            <a:r>
              <a:rPr lang="en-GB" dirty="0"/>
              <a:t>Other External Library</a:t>
            </a:r>
            <a:endParaRPr lang="en-SG" dirty="0"/>
          </a:p>
        </p:txBody>
      </p:sp>
      <p:sp>
        <p:nvSpPr>
          <p:cNvPr id="3" name="Content Placeholder 2">
            <a:extLst>
              <a:ext uri="{FF2B5EF4-FFF2-40B4-BE49-F238E27FC236}">
                <a16:creationId xmlns:a16="http://schemas.microsoft.com/office/drawing/2014/main" id="{9DAB82BC-132E-4A96-BE2A-C7CC42732155}"/>
              </a:ext>
            </a:extLst>
          </p:cNvPr>
          <p:cNvSpPr>
            <a:spLocks noGrp="1"/>
          </p:cNvSpPr>
          <p:nvPr>
            <p:ph idx="1"/>
          </p:nvPr>
        </p:nvSpPr>
        <p:spPr>
          <a:xfrm>
            <a:off x="838200" y="1825625"/>
            <a:ext cx="6477000" cy="4351338"/>
          </a:xfrm>
          <a:solidFill>
            <a:schemeClr val="accent6">
              <a:lumMod val="20000"/>
              <a:lumOff val="80000"/>
            </a:schemeClr>
          </a:solidFill>
        </p:spPr>
        <p:txBody>
          <a:bodyPr/>
          <a:lstStyle/>
          <a:p>
            <a:pPr>
              <a:lnSpc>
                <a:spcPct val="150000"/>
              </a:lnSpc>
            </a:pPr>
            <a:r>
              <a:rPr lang="fr-FR" dirty="0"/>
              <a:t>Font </a:t>
            </a:r>
            <a:r>
              <a:rPr lang="fr-FR" dirty="0" err="1"/>
              <a:t>awesome</a:t>
            </a:r>
            <a:br>
              <a:rPr lang="fr-FR" dirty="0"/>
            </a:br>
            <a:r>
              <a:rPr lang="fr-FR" dirty="0"/>
              <a:t>http://fontawesome.io/</a:t>
            </a:r>
          </a:p>
          <a:p>
            <a:pPr>
              <a:lnSpc>
                <a:spcPct val="150000"/>
              </a:lnSpc>
            </a:pPr>
            <a:r>
              <a:rPr lang="fr-FR" dirty="0"/>
              <a:t>animate.css</a:t>
            </a:r>
            <a:br>
              <a:rPr lang="fr-FR" dirty="0"/>
            </a:br>
            <a:r>
              <a:rPr lang="fr-FR" dirty="0"/>
              <a:t>https://daneden.github.io/animate.css/</a:t>
            </a:r>
          </a:p>
          <a:p>
            <a:pPr>
              <a:lnSpc>
                <a:spcPct val="150000"/>
              </a:lnSpc>
            </a:pPr>
            <a:r>
              <a:rPr lang="fr-FR" dirty="0"/>
              <a:t>wow.js</a:t>
            </a:r>
            <a:br>
              <a:rPr lang="fr-FR" dirty="0"/>
            </a:br>
            <a:r>
              <a:rPr lang="fr-FR" dirty="0"/>
              <a:t>http://mynameismatthieu.com/WOW/</a:t>
            </a:r>
          </a:p>
          <a:p>
            <a:pPr>
              <a:lnSpc>
                <a:spcPct val="150000"/>
              </a:lnSpc>
            </a:pPr>
            <a:endParaRPr lang="en-SG" dirty="0"/>
          </a:p>
        </p:txBody>
      </p:sp>
      <p:sp>
        <p:nvSpPr>
          <p:cNvPr id="4" name="Rectangle 3">
            <a:extLst>
              <a:ext uri="{FF2B5EF4-FFF2-40B4-BE49-F238E27FC236}">
                <a16:creationId xmlns:a16="http://schemas.microsoft.com/office/drawing/2014/main" id="{2215FE71-1C48-421C-A708-92A9795615FD}"/>
              </a:ext>
            </a:extLst>
          </p:cNvPr>
          <p:cNvSpPr/>
          <p:nvPr/>
        </p:nvSpPr>
        <p:spPr>
          <a:xfrm>
            <a:off x="7438292" y="1825625"/>
            <a:ext cx="4624753" cy="4351337"/>
          </a:xfrm>
          <a:prstGeom prst="rect">
            <a:avLst/>
          </a:prstGeom>
          <a:solidFill>
            <a:schemeClr val="accent1">
              <a:lumMod val="20000"/>
              <a:lumOff val="80000"/>
            </a:schemeClr>
          </a:solidFill>
          <a:ln w="25400" cap="flat" cmpd="sng" algn="ctr">
            <a:solidFill>
              <a:srgbClr val="FFFFFF"/>
            </a:solidFill>
            <a:prstDash val="solid"/>
          </a:ln>
          <a:effectLst/>
        </p:spPr>
        <p:txBody>
          <a:bodyPr rtlCol="0" anchor="ctr"/>
          <a:lstStyle/>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Commonly used</a:t>
            </a:r>
            <a:br>
              <a:rPr kumimoji="0" lang="en-SG" sz="2400" b="0" i="0" u="none" strike="noStrike" kern="0" cap="none" spc="0" normalizeH="0" baseline="0" noProof="0" dirty="0">
                <a:ln>
                  <a:noFill/>
                </a:ln>
                <a:solidFill>
                  <a:srgbClr val="00517C"/>
                </a:solidFill>
                <a:effectLst/>
                <a:uLnTx/>
                <a:uFillTx/>
                <a:ea typeface="Roboto"/>
                <a:cs typeface="Roboto"/>
                <a:sym typeface="Arial"/>
              </a:rPr>
            </a:b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Make use of the style and design created by others. </a:t>
            </a:r>
            <a:br>
              <a:rPr kumimoji="0" lang="en-SG" sz="2400" b="0" i="0" u="none" strike="noStrike" kern="0" cap="none" spc="0" normalizeH="0" baseline="0" noProof="0" dirty="0">
                <a:ln>
                  <a:noFill/>
                </a:ln>
                <a:solidFill>
                  <a:srgbClr val="00517C"/>
                </a:solidFill>
                <a:effectLst/>
                <a:uLnTx/>
                <a:uFillTx/>
                <a:ea typeface="Roboto"/>
                <a:cs typeface="Roboto"/>
                <a:sym typeface="Arial"/>
              </a:rPr>
            </a:b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Includes in the class attributes of the HTML elements</a:t>
            </a:r>
            <a:br>
              <a:rPr kumimoji="0" lang="en-SG" sz="2400" b="0" i="0" u="none" strike="noStrike" kern="0" cap="none" spc="0" normalizeH="0" baseline="0" noProof="0" dirty="0">
                <a:ln>
                  <a:noFill/>
                </a:ln>
                <a:solidFill>
                  <a:srgbClr val="00517C"/>
                </a:solidFill>
                <a:effectLst/>
                <a:uLnTx/>
                <a:uFillTx/>
                <a:ea typeface="Roboto"/>
                <a:cs typeface="Roboto"/>
                <a:sym typeface="Arial"/>
              </a:rPr>
            </a:b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Based on the documentation/ example given on their sites</a:t>
            </a:r>
          </a:p>
        </p:txBody>
      </p:sp>
    </p:spTree>
    <p:extLst>
      <p:ext uri="{BB962C8B-B14F-4D97-AF65-F5344CB8AC3E}">
        <p14:creationId xmlns:p14="http://schemas.microsoft.com/office/powerpoint/2010/main" val="325799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JS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JavaScript</a:t>
            </a:r>
          </a:p>
        </p:txBody>
      </p:sp>
    </p:spTree>
    <p:extLst>
      <p:ext uri="{BB962C8B-B14F-4D97-AF65-F5344CB8AC3E}">
        <p14:creationId xmlns:p14="http://schemas.microsoft.com/office/powerpoint/2010/main" val="3375238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What is JavaScript?</a:t>
            </a:r>
          </a:p>
        </p:txBody>
      </p:sp>
      <p:pic>
        <p:nvPicPr>
          <p:cNvPr id="4" name="nItSSTwBvSU">
            <a:hlinkClick r:id="" action="ppaction://media"/>
            <a:extLst>
              <a:ext uri="{FF2B5EF4-FFF2-40B4-BE49-F238E27FC236}">
                <a16:creationId xmlns:a16="http://schemas.microsoft.com/office/drawing/2014/main" id="{9CB4C92D-F663-4BEC-BB96-DD99FBBCD799}"/>
              </a:ext>
            </a:extLst>
          </p:cNvPr>
          <p:cNvPicPr>
            <a:picLocks noGrp="1" noRot="1" noChangeAspect="1"/>
          </p:cNvPicPr>
          <p:nvPr>
            <p:ph idx="1"/>
            <a:videoFile r:link="rId1"/>
          </p:nvPr>
        </p:nvPicPr>
        <p:blipFill>
          <a:blip r:embed="rId3"/>
          <a:stretch>
            <a:fillRect/>
          </a:stretch>
        </p:blipFill>
        <p:spPr>
          <a:xfrm>
            <a:off x="2776024" y="1690688"/>
            <a:ext cx="6639951" cy="4979963"/>
          </a:xfrm>
          <a:prstGeom prst="rect">
            <a:avLst/>
          </a:prstGeom>
        </p:spPr>
      </p:pic>
    </p:spTree>
    <p:extLst>
      <p:ext uri="{BB962C8B-B14F-4D97-AF65-F5344CB8AC3E}">
        <p14:creationId xmlns:p14="http://schemas.microsoft.com/office/powerpoint/2010/main" val="179477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What is JavaScript?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To program the behaviour of web pages. </a:t>
            </a:r>
          </a:p>
          <a:p>
            <a:endParaRPr lang="en-SG" dirty="0"/>
          </a:p>
          <a:p>
            <a:r>
              <a:rPr lang="en-SG" dirty="0"/>
              <a:t>Add interactivity and effects to websites.</a:t>
            </a:r>
          </a:p>
          <a:p>
            <a:endParaRPr lang="en-SG" dirty="0"/>
          </a:p>
          <a:p>
            <a:endParaRPr lang="en-SG" dirty="0"/>
          </a:p>
          <a:p>
            <a:endParaRPr lang="en-SG" dirty="0"/>
          </a:p>
        </p:txBody>
      </p:sp>
    </p:spTree>
    <p:extLst>
      <p:ext uri="{BB962C8B-B14F-4D97-AF65-F5344CB8AC3E}">
        <p14:creationId xmlns:p14="http://schemas.microsoft.com/office/powerpoint/2010/main" val="2787286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Includes JS?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Similar to CSS</a:t>
            </a:r>
          </a:p>
          <a:p>
            <a:pPr lvl="1"/>
            <a:r>
              <a:rPr lang="en-SG" dirty="0"/>
              <a:t>Internal JavaScript</a:t>
            </a:r>
          </a:p>
          <a:p>
            <a:pPr lvl="1"/>
            <a:r>
              <a:rPr lang="en-SG" dirty="0"/>
              <a:t>External JavaScript</a:t>
            </a:r>
          </a:p>
          <a:p>
            <a:pPr lvl="1"/>
            <a:endParaRPr lang="en-SG" dirty="0"/>
          </a:p>
          <a:p>
            <a:r>
              <a:rPr lang="en-SG" dirty="0"/>
              <a:t>JavaScript are normally placed in the body segment</a:t>
            </a:r>
          </a:p>
          <a:p>
            <a:endParaRPr lang="en-SG" dirty="0"/>
          </a:p>
          <a:p>
            <a:r>
              <a:rPr lang="en-SG" dirty="0"/>
              <a:t>Normally Placed at the bottom of the pages</a:t>
            </a:r>
          </a:p>
          <a:p>
            <a:endParaRPr lang="en-SG" dirty="0"/>
          </a:p>
          <a:p>
            <a:r>
              <a:rPr lang="en-SG" dirty="0"/>
              <a:t>Order of JavaScript library matters as well</a:t>
            </a:r>
          </a:p>
        </p:txBody>
      </p:sp>
    </p:spTree>
    <p:extLst>
      <p:ext uri="{BB962C8B-B14F-4D97-AF65-F5344CB8AC3E}">
        <p14:creationId xmlns:p14="http://schemas.microsoft.com/office/powerpoint/2010/main" val="5838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Internal JavaScript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a:lstStyle/>
          <a:p>
            <a:pPr>
              <a:lnSpc>
                <a:spcPct val="150000"/>
              </a:lnSpc>
            </a:pPr>
            <a:r>
              <a:rPr lang="en-SG" dirty="0"/>
              <a:t>Written within the HTML</a:t>
            </a:r>
          </a:p>
          <a:p>
            <a:pPr>
              <a:lnSpc>
                <a:spcPct val="150000"/>
              </a:lnSpc>
            </a:pPr>
            <a:r>
              <a:rPr lang="en-SG" dirty="0"/>
              <a:t>Using &lt;script&gt; elements</a:t>
            </a:r>
          </a:p>
          <a:p>
            <a:pPr>
              <a:lnSpc>
                <a:spcPct val="150000"/>
              </a:lnSpc>
            </a:pPr>
            <a:endParaRPr lang="en-SG" dirty="0"/>
          </a:p>
        </p:txBody>
      </p:sp>
      <p:pic>
        <p:nvPicPr>
          <p:cNvPr id="4" name="Picture 3">
            <a:extLst>
              <a:ext uri="{FF2B5EF4-FFF2-40B4-BE49-F238E27FC236}">
                <a16:creationId xmlns:a16="http://schemas.microsoft.com/office/drawing/2014/main" id="{9C3726C4-4C57-4864-9850-B7602F99A2CB}"/>
              </a:ext>
            </a:extLst>
          </p:cNvPr>
          <p:cNvPicPr>
            <a:picLocks noChangeAspect="1"/>
          </p:cNvPicPr>
          <p:nvPr/>
        </p:nvPicPr>
        <p:blipFill>
          <a:blip r:embed="rId3"/>
          <a:stretch>
            <a:fillRect/>
          </a:stretch>
        </p:blipFill>
        <p:spPr>
          <a:xfrm>
            <a:off x="1117563" y="3579385"/>
            <a:ext cx="8071804" cy="2456901"/>
          </a:xfrm>
          <a:prstGeom prst="rect">
            <a:avLst/>
          </a:prstGeom>
        </p:spPr>
      </p:pic>
    </p:spTree>
    <p:extLst>
      <p:ext uri="{BB962C8B-B14F-4D97-AF65-F5344CB8AC3E}">
        <p14:creationId xmlns:p14="http://schemas.microsoft.com/office/powerpoint/2010/main" val="2299350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External JavaScript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ormAutofit/>
          </a:bodyPr>
          <a:lstStyle/>
          <a:p>
            <a:pPr>
              <a:lnSpc>
                <a:spcPct val="150000"/>
              </a:lnSpc>
            </a:pPr>
            <a:r>
              <a:rPr lang="en-SG" dirty="0"/>
              <a:t>Has “ .</a:t>
            </a:r>
            <a:r>
              <a:rPr lang="en-SG" dirty="0" err="1"/>
              <a:t>js</a:t>
            </a:r>
            <a:r>
              <a:rPr lang="en-SG" dirty="0"/>
              <a:t> “  filename extension. E.g. script.js</a:t>
            </a:r>
          </a:p>
          <a:p>
            <a:pPr>
              <a:lnSpc>
                <a:spcPct val="150000"/>
              </a:lnSpc>
            </a:pPr>
            <a:r>
              <a:rPr lang="en-SG" dirty="0"/>
              <a:t>Using &lt;script&gt; tag to include the </a:t>
            </a:r>
            <a:r>
              <a:rPr lang="en-SG" dirty="0" err="1"/>
              <a:t>js</a:t>
            </a:r>
            <a:r>
              <a:rPr lang="en-SG" dirty="0"/>
              <a:t> file</a:t>
            </a:r>
          </a:p>
          <a:p>
            <a:pPr>
              <a:lnSpc>
                <a:spcPct val="150000"/>
              </a:lnSpc>
            </a:pPr>
            <a:endParaRPr lang="en-SG" dirty="0"/>
          </a:p>
        </p:txBody>
      </p:sp>
      <p:pic>
        <p:nvPicPr>
          <p:cNvPr id="4" name="Picture 3">
            <a:extLst>
              <a:ext uri="{FF2B5EF4-FFF2-40B4-BE49-F238E27FC236}">
                <a16:creationId xmlns:a16="http://schemas.microsoft.com/office/drawing/2014/main" id="{C369CA18-2CC8-4A8C-B312-3698FB8FB019}"/>
              </a:ext>
            </a:extLst>
          </p:cNvPr>
          <p:cNvPicPr>
            <a:picLocks noChangeAspect="1"/>
          </p:cNvPicPr>
          <p:nvPr/>
        </p:nvPicPr>
        <p:blipFill>
          <a:blip r:embed="rId2"/>
          <a:stretch>
            <a:fillRect/>
          </a:stretch>
        </p:blipFill>
        <p:spPr>
          <a:xfrm>
            <a:off x="1155077" y="4001294"/>
            <a:ext cx="8071804" cy="859611"/>
          </a:xfrm>
          <a:prstGeom prst="rect">
            <a:avLst/>
          </a:prstGeom>
        </p:spPr>
      </p:pic>
    </p:spTree>
    <p:extLst>
      <p:ext uri="{BB962C8B-B14F-4D97-AF65-F5344CB8AC3E}">
        <p14:creationId xmlns:p14="http://schemas.microsoft.com/office/powerpoint/2010/main" val="3414487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PLUGINS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Animations Effect</a:t>
            </a:r>
          </a:p>
          <a:p>
            <a:r>
              <a:rPr lang="en-SG" dirty="0">
                <a:solidFill>
                  <a:srgbClr val="C00000"/>
                </a:solidFill>
              </a:rPr>
              <a:t>Owl Carousel Slider</a:t>
            </a:r>
          </a:p>
          <a:p>
            <a:endParaRPr lang="en-SG" dirty="0">
              <a:solidFill>
                <a:srgbClr val="C00000"/>
              </a:solidFill>
            </a:endParaRPr>
          </a:p>
        </p:txBody>
      </p:sp>
    </p:spTree>
    <p:extLst>
      <p:ext uri="{BB962C8B-B14F-4D97-AF65-F5344CB8AC3E}">
        <p14:creationId xmlns:p14="http://schemas.microsoft.com/office/powerpoint/2010/main" val="3664802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Animation Effects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Animated.css </a:t>
            </a:r>
          </a:p>
          <a:p>
            <a:pPr lvl="1"/>
            <a:r>
              <a:rPr lang="en-SG" dirty="0"/>
              <a:t>CSS only Library</a:t>
            </a:r>
          </a:p>
          <a:p>
            <a:pPr lvl="1"/>
            <a:r>
              <a:rPr lang="en-SG" dirty="0"/>
              <a:t>https://daneden.github.io/animate.css/</a:t>
            </a:r>
          </a:p>
          <a:p>
            <a:pPr marL="0" indent="0">
              <a:buNone/>
            </a:pPr>
            <a:endParaRPr lang="en-SG" dirty="0"/>
          </a:p>
          <a:p>
            <a:r>
              <a:rPr lang="en-SG" dirty="0"/>
              <a:t>WOW.js</a:t>
            </a:r>
          </a:p>
          <a:p>
            <a:pPr lvl="1"/>
            <a:r>
              <a:rPr lang="en-SG" dirty="0"/>
              <a:t>Add on of JavaScript to animated.css</a:t>
            </a:r>
          </a:p>
          <a:p>
            <a:pPr lvl="1"/>
            <a:r>
              <a:rPr lang="en-SG" dirty="0"/>
              <a:t>http://mynameismatthieu.com/WOW/</a:t>
            </a:r>
          </a:p>
          <a:p>
            <a:endParaRPr lang="en-SG" dirty="0"/>
          </a:p>
        </p:txBody>
      </p:sp>
    </p:spTree>
    <p:extLst>
      <p:ext uri="{BB962C8B-B14F-4D97-AF65-F5344CB8AC3E}">
        <p14:creationId xmlns:p14="http://schemas.microsoft.com/office/powerpoint/2010/main" val="2858315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Animated.css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normAutofit fontScale="85000" lnSpcReduction="20000"/>
          </a:bodyPr>
          <a:lstStyle/>
          <a:p>
            <a:pPr marL="514350" indent="-514350">
              <a:lnSpc>
                <a:spcPct val="150000"/>
              </a:lnSpc>
              <a:buFont typeface="+mj-lt"/>
              <a:buAutoNum type="arabicPeriod"/>
            </a:pPr>
            <a:r>
              <a:rPr lang="en-SG" dirty="0"/>
              <a:t>Include the following stylesheet (Animated.css)</a:t>
            </a:r>
            <a:br>
              <a:rPr lang="en-SG" dirty="0"/>
            </a:br>
            <a:r>
              <a:rPr lang="en-SG" sz="2000" dirty="0">
                <a:solidFill>
                  <a:srgbClr val="C00000"/>
                </a:solidFill>
              </a:rPr>
              <a:t>&lt;link </a:t>
            </a:r>
            <a:r>
              <a:rPr lang="en-SG" sz="2000" dirty="0" err="1">
                <a:solidFill>
                  <a:srgbClr val="C00000"/>
                </a:solidFill>
              </a:rPr>
              <a:t>rel</a:t>
            </a:r>
            <a:r>
              <a:rPr lang="en-SG" sz="2000" dirty="0">
                <a:solidFill>
                  <a:srgbClr val="C00000"/>
                </a:solidFill>
              </a:rPr>
              <a:t>="stylesheet“ </a:t>
            </a:r>
            <a:r>
              <a:rPr lang="en-SG" sz="2000" dirty="0" err="1">
                <a:solidFill>
                  <a:srgbClr val="C00000"/>
                </a:solidFill>
              </a:rPr>
              <a:t>href</a:t>
            </a:r>
            <a:r>
              <a:rPr lang="en-SG" sz="2000" dirty="0">
                <a:solidFill>
                  <a:srgbClr val="C00000"/>
                </a:solidFill>
              </a:rPr>
              <a:t>="https://cdnjs.cloudflare.com/ajax/libs/animate.css/3.5.2/animate.min.css"&gt;</a:t>
            </a:r>
          </a:p>
          <a:p>
            <a:pPr marL="514350" indent="-514350">
              <a:lnSpc>
                <a:spcPct val="150000"/>
              </a:lnSpc>
              <a:buFont typeface="+mj-lt"/>
              <a:buAutoNum type="arabicPeriod"/>
            </a:pPr>
            <a:r>
              <a:rPr lang="en-SG" dirty="0"/>
              <a:t>Add the class “animated” to the element</a:t>
            </a:r>
          </a:p>
          <a:p>
            <a:pPr marL="514350" indent="-514350">
              <a:lnSpc>
                <a:spcPct val="150000"/>
              </a:lnSpc>
              <a:buFont typeface="+mj-lt"/>
              <a:buAutoNum type="arabicPeriod"/>
            </a:pPr>
            <a:r>
              <a:rPr lang="en-SG" dirty="0"/>
              <a:t>Add the class “infinite” for infinite loop</a:t>
            </a:r>
          </a:p>
          <a:p>
            <a:pPr marL="514350" indent="-514350">
              <a:lnSpc>
                <a:spcPct val="150000"/>
              </a:lnSpc>
              <a:buFont typeface="+mj-lt"/>
              <a:buAutoNum type="arabicPeriod"/>
            </a:pPr>
            <a:r>
              <a:rPr lang="en-SG" dirty="0"/>
              <a:t>Add the class name of the effect to the same element</a:t>
            </a:r>
          </a:p>
          <a:p>
            <a:pPr lvl="1">
              <a:lnSpc>
                <a:spcPct val="150000"/>
              </a:lnSpc>
            </a:pPr>
            <a:r>
              <a:rPr lang="en-SG" dirty="0"/>
              <a:t>Full List of animation effect is found on their website</a:t>
            </a:r>
          </a:p>
          <a:p>
            <a:pPr marL="0" indent="0">
              <a:lnSpc>
                <a:spcPct val="150000"/>
              </a:lnSpc>
              <a:buNone/>
            </a:pPr>
            <a:r>
              <a:rPr lang="en-SG" sz="2400" dirty="0"/>
              <a:t>Example :</a:t>
            </a:r>
            <a:br>
              <a:rPr lang="en-SG" sz="2400" dirty="0"/>
            </a:br>
            <a:r>
              <a:rPr lang="en-SG" sz="2400" dirty="0">
                <a:solidFill>
                  <a:sysClr val="windowText" lastClr="000000"/>
                </a:solidFill>
              </a:rPr>
              <a:t>&lt;h1 class="</a:t>
            </a:r>
            <a:r>
              <a:rPr lang="en-SG" sz="2400" dirty="0">
                <a:solidFill>
                  <a:srgbClr val="C00000"/>
                </a:solidFill>
              </a:rPr>
              <a:t>animated infinite bounce</a:t>
            </a:r>
            <a:r>
              <a:rPr lang="en-SG" sz="2400" dirty="0">
                <a:solidFill>
                  <a:sysClr val="windowText" lastClr="000000"/>
                </a:solidFill>
              </a:rPr>
              <a:t>"&gt;Example&lt;/h1&gt;</a:t>
            </a:r>
          </a:p>
        </p:txBody>
      </p:sp>
    </p:spTree>
    <p:extLst>
      <p:ext uri="{BB962C8B-B14F-4D97-AF65-F5344CB8AC3E}">
        <p14:creationId xmlns:p14="http://schemas.microsoft.com/office/powerpoint/2010/main" val="270751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What is CSS?</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lstStyle/>
          <a:p>
            <a:r>
              <a:rPr lang="en-SG" dirty="0"/>
              <a:t>Language for specifying how documents are presented</a:t>
            </a:r>
          </a:p>
          <a:p>
            <a:endParaRPr lang="en-SG" dirty="0"/>
          </a:p>
          <a:p>
            <a:r>
              <a:rPr lang="en-SG" dirty="0"/>
              <a:t>Bring colour and design to the web page you created</a:t>
            </a:r>
          </a:p>
          <a:p>
            <a:endParaRPr lang="en-SG" dirty="0"/>
          </a:p>
        </p:txBody>
      </p:sp>
    </p:spTree>
    <p:extLst>
      <p:ext uri="{BB962C8B-B14F-4D97-AF65-F5344CB8AC3E}">
        <p14:creationId xmlns:p14="http://schemas.microsoft.com/office/powerpoint/2010/main" val="629770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WOW.js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chor="ctr">
            <a:normAutofit fontScale="85000" lnSpcReduction="10000"/>
          </a:bodyPr>
          <a:lstStyle/>
          <a:p>
            <a:pPr marL="514350" indent="-514350">
              <a:lnSpc>
                <a:spcPct val="150000"/>
              </a:lnSpc>
              <a:buFont typeface="+mj-lt"/>
              <a:buAutoNum type="arabicPeriod"/>
            </a:pPr>
            <a:r>
              <a:rPr lang="en-SG" dirty="0"/>
              <a:t>Include Animated.css &amp; WOW.js</a:t>
            </a:r>
            <a:br>
              <a:rPr lang="en-SG" dirty="0"/>
            </a:br>
            <a:r>
              <a:rPr lang="en-SG" sz="2100" dirty="0">
                <a:solidFill>
                  <a:srgbClr val="C00000"/>
                </a:solidFill>
              </a:rPr>
              <a:t>https://cdnjs.cloudflare.com/ajax/libs/wow/1.1.2/wow.min.js</a:t>
            </a:r>
            <a:endParaRPr lang="en-SG" sz="2400" dirty="0">
              <a:solidFill>
                <a:srgbClr val="C00000"/>
              </a:solidFill>
            </a:endParaRPr>
          </a:p>
          <a:p>
            <a:pPr marL="514350" indent="-514350">
              <a:lnSpc>
                <a:spcPct val="150000"/>
              </a:lnSpc>
              <a:buFont typeface="+mj-lt"/>
              <a:buAutoNum type="arabicPeriod"/>
            </a:pPr>
            <a:r>
              <a:rPr lang="en-SG" dirty="0"/>
              <a:t>Add the following script to activate WOW.js</a:t>
            </a:r>
            <a:br>
              <a:rPr lang="en-SG" dirty="0"/>
            </a:br>
            <a:r>
              <a:rPr lang="en-SG" sz="2400" dirty="0"/>
              <a:t>&lt;script&gt; </a:t>
            </a:r>
            <a:r>
              <a:rPr lang="en-SG" sz="2400" dirty="0">
                <a:solidFill>
                  <a:srgbClr val="C00000"/>
                </a:solidFill>
              </a:rPr>
              <a:t>new WOW().</a:t>
            </a:r>
            <a:r>
              <a:rPr lang="en-SG" sz="2400" dirty="0" err="1">
                <a:solidFill>
                  <a:srgbClr val="C00000"/>
                </a:solidFill>
              </a:rPr>
              <a:t>init</a:t>
            </a:r>
            <a:r>
              <a:rPr lang="en-SG" sz="2400" dirty="0">
                <a:solidFill>
                  <a:srgbClr val="C00000"/>
                </a:solidFill>
              </a:rPr>
              <a:t>(); </a:t>
            </a:r>
            <a:r>
              <a:rPr lang="en-SG" sz="2400" dirty="0"/>
              <a:t>&lt;/script&gt;</a:t>
            </a:r>
          </a:p>
          <a:p>
            <a:pPr marL="514350" indent="-514350">
              <a:lnSpc>
                <a:spcPct val="150000"/>
              </a:lnSpc>
              <a:buFont typeface="+mj-lt"/>
              <a:buAutoNum type="arabicPeriod"/>
            </a:pPr>
            <a:r>
              <a:rPr lang="en-SG" dirty="0"/>
              <a:t>Add the class “wow” to the element followed by animation effect name</a:t>
            </a:r>
          </a:p>
          <a:p>
            <a:pPr lvl="1">
              <a:lnSpc>
                <a:spcPct val="150000"/>
              </a:lnSpc>
            </a:pPr>
            <a:r>
              <a:rPr lang="en-SG" dirty="0"/>
              <a:t>Animation effect name is from Animated.css</a:t>
            </a:r>
          </a:p>
          <a:p>
            <a:pPr marL="0" indent="0">
              <a:lnSpc>
                <a:spcPct val="150000"/>
              </a:lnSpc>
              <a:buNone/>
            </a:pPr>
            <a:r>
              <a:rPr lang="en-SG" sz="2400" dirty="0"/>
              <a:t>Example</a:t>
            </a:r>
            <a:br>
              <a:rPr lang="en-SG" sz="2400" dirty="0"/>
            </a:br>
            <a:r>
              <a:rPr lang="en-SG" sz="2400" dirty="0"/>
              <a:t>&lt;h1 class="</a:t>
            </a:r>
            <a:r>
              <a:rPr lang="en-SG" sz="2400" dirty="0">
                <a:solidFill>
                  <a:srgbClr val="C00000"/>
                </a:solidFill>
              </a:rPr>
              <a:t>wow </a:t>
            </a:r>
            <a:r>
              <a:rPr lang="en-SG" sz="2400" dirty="0" err="1">
                <a:solidFill>
                  <a:srgbClr val="C00000"/>
                </a:solidFill>
              </a:rPr>
              <a:t>bounceInUp</a:t>
            </a:r>
            <a:r>
              <a:rPr lang="en-SG" sz="2400" dirty="0"/>
              <a:t>"&gt; Example &lt;/h1&gt;</a:t>
            </a:r>
          </a:p>
        </p:txBody>
      </p:sp>
    </p:spTree>
    <p:extLst>
      <p:ext uri="{BB962C8B-B14F-4D97-AF65-F5344CB8AC3E}">
        <p14:creationId xmlns:p14="http://schemas.microsoft.com/office/powerpoint/2010/main" val="1505532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WOW.js </a:t>
            </a:r>
            <a:r>
              <a:rPr lang="en-SG" b="1" dirty="0"/>
              <a:t>Advanced Options</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normAutofit fontScale="77500" lnSpcReduction="20000"/>
          </a:bodyPr>
          <a:lstStyle/>
          <a:p>
            <a:pPr>
              <a:lnSpc>
                <a:spcPct val="170000"/>
              </a:lnSpc>
            </a:pPr>
            <a:r>
              <a:rPr lang="en-SG" u="sng" dirty="0"/>
              <a:t>data-wow-duration</a:t>
            </a:r>
            <a:r>
              <a:rPr lang="en-SG" dirty="0"/>
              <a:t>: Change the animation duration</a:t>
            </a:r>
          </a:p>
          <a:p>
            <a:pPr>
              <a:lnSpc>
                <a:spcPct val="170000"/>
              </a:lnSpc>
            </a:pPr>
            <a:r>
              <a:rPr lang="en-SG" u="sng" dirty="0"/>
              <a:t>data-wow-delay</a:t>
            </a:r>
            <a:r>
              <a:rPr lang="en-SG" dirty="0"/>
              <a:t>: Delay before the animation starts</a:t>
            </a:r>
          </a:p>
          <a:p>
            <a:pPr>
              <a:lnSpc>
                <a:spcPct val="170000"/>
              </a:lnSpc>
            </a:pPr>
            <a:r>
              <a:rPr lang="en-SG" u="sng" dirty="0"/>
              <a:t>data-wow-offset</a:t>
            </a:r>
            <a:r>
              <a:rPr lang="en-SG" dirty="0"/>
              <a:t>: Distance to start the animation (related to the browser bottom)</a:t>
            </a:r>
          </a:p>
          <a:p>
            <a:pPr>
              <a:lnSpc>
                <a:spcPct val="170000"/>
              </a:lnSpc>
            </a:pPr>
            <a:r>
              <a:rPr lang="en-SG" u="sng" dirty="0"/>
              <a:t>data-wow-iteration</a:t>
            </a:r>
            <a:r>
              <a:rPr lang="en-SG" dirty="0"/>
              <a:t>: Number of times the animation is repeated</a:t>
            </a:r>
          </a:p>
          <a:p>
            <a:endParaRPr lang="en-SG" dirty="0"/>
          </a:p>
          <a:p>
            <a:pPr marL="0" indent="0">
              <a:buNone/>
            </a:pPr>
            <a:r>
              <a:rPr lang="en-SG" dirty="0"/>
              <a:t>Add the following attributes to the HTML element.</a:t>
            </a:r>
          </a:p>
          <a:p>
            <a:endParaRPr lang="en-SG" dirty="0"/>
          </a:p>
          <a:p>
            <a:pPr marL="0" indent="0">
              <a:buNone/>
            </a:pPr>
            <a:r>
              <a:rPr lang="en-SG" sz="2300" dirty="0"/>
              <a:t>Example:</a:t>
            </a:r>
          </a:p>
          <a:p>
            <a:pPr marL="0" indent="0">
              <a:buNone/>
            </a:pPr>
            <a:r>
              <a:rPr lang="en-SG" sz="2300" dirty="0"/>
              <a:t>&lt;h1 class="</a:t>
            </a:r>
            <a:r>
              <a:rPr lang="en-SG" sz="2300" dirty="0">
                <a:solidFill>
                  <a:srgbClr val="C00000"/>
                </a:solidFill>
              </a:rPr>
              <a:t>wow </a:t>
            </a:r>
            <a:r>
              <a:rPr lang="en-SG" sz="2300" dirty="0" err="1">
                <a:solidFill>
                  <a:srgbClr val="C00000"/>
                </a:solidFill>
              </a:rPr>
              <a:t>slideInLeft</a:t>
            </a:r>
            <a:r>
              <a:rPr lang="en-SG" sz="2300" dirty="0"/>
              <a:t>" </a:t>
            </a:r>
            <a:r>
              <a:rPr lang="en-SG" sz="2300" dirty="0">
                <a:solidFill>
                  <a:srgbClr val="C00000"/>
                </a:solidFill>
              </a:rPr>
              <a:t>data-wow-duration</a:t>
            </a:r>
            <a:r>
              <a:rPr lang="en-SG" sz="2300" dirty="0"/>
              <a:t>="2s" </a:t>
            </a:r>
            <a:r>
              <a:rPr lang="en-SG" sz="2300" dirty="0">
                <a:solidFill>
                  <a:srgbClr val="C00000"/>
                </a:solidFill>
              </a:rPr>
              <a:t>data-wow-delay</a:t>
            </a:r>
            <a:r>
              <a:rPr lang="en-SG" sz="2300" dirty="0"/>
              <a:t>="5s"&gt; Example &lt;/h1&gt;</a:t>
            </a:r>
          </a:p>
        </p:txBody>
      </p:sp>
    </p:spTree>
    <p:extLst>
      <p:ext uri="{BB962C8B-B14F-4D97-AF65-F5344CB8AC3E}">
        <p14:creationId xmlns:p14="http://schemas.microsoft.com/office/powerpoint/2010/main" val="3347239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Smooth Scroll</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a:lnSpc>
                <a:spcPct val="200000"/>
              </a:lnSpc>
            </a:pPr>
            <a:r>
              <a:rPr lang="en-SG" dirty="0"/>
              <a:t>Used on navigation to another link within the same page</a:t>
            </a:r>
          </a:p>
          <a:p>
            <a:pPr>
              <a:lnSpc>
                <a:spcPct val="200000"/>
              </a:lnSpc>
            </a:pPr>
            <a:r>
              <a:rPr lang="en-SG" dirty="0"/>
              <a:t>Animation of scrolling the page to the new link </a:t>
            </a:r>
          </a:p>
          <a:p>
            <a:pPr>
              <a:lnSpc>
                <a:spcPct val="200000"/>
              </a:lnSpc>
            </a:pPr>
            <a:r>
              <a:rPr lang="en-SG" dirty="0"/>
              <a:t>Default effect is jump there directly</a:t>
            </a:r>
          </a:p>
        </p:txBody>
      </p:sp>
    </p:spTree>
    <p:extLst>
      <p:ext uri="{BB962C8B-B14F-4D97-AF65-F5344CB8AC3E}">
        <p14:creationId xmlns:p14="http://schemas.microsoft.com/office/powerpoint/2010/main" val="1430421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Smooth Scroll</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normAutofit fontScale="92500" lnSpcReduction="20000"/>
          </a:bodyPr>
          <a:lstStyle/>
          <a:p>
            <a:pPr marL="514350" indent="-514350">
              <a:lnSpc>
                <a:spcPct val="150000"/>
              </a:lnSpc>
              <a:buFont typeface="+mj-lt"/>
              <a:buAutoNum type="arabicPeriod"/>
            </a:pPr>
            <a:r>
              <a:rPr lang="en-SG" dirty="0"/>
              <a:t>Save the JS from </a:t>
            </a:r>
            <a:br>
              <a:rPr lang="en-SG" dirty="0"/>
            </a:br>
            <a:r>
              <a:rPr lang="en-SG" dirty="0">
                <a:solidFill>
                  <a:srgbClr val="C00000"/>
                </a:solidFill>
              </a:rPr>
              <a:t>https://kryogenix.org/code/browser/smoothscroll/smoothscroll.js</a:t>
            </a:r>
          </a:p>
          <a:p>
            <a:pPr marL="514350" indent="-514350">
              <a:lnSpc>
                <a:spcPct val="150000"/>
              </a:lnSpc>
              <a:buFont typeface="+mj-lt"/>
              <a:buAutoNum type="arabicPeriod"/>
            </a:pPr>
            <a:r>
              <a:rPr lang="en-SG" dirty="0"/>
              <a:t>Include smoothscroll.js to the HTML page</a:t>
            </a:r>
          </a:p>
          <a:p>
            <a:pPr marL="514350" indent="-514350">
              <a:lnSpc>
                <a:spcPct val="150000"/>
              </a:lnSpc>
              <a:buFont typeface="+mj-lt"/>
              <a:buAutoNum type="arabicPeriod" startAt="2"/>
            </a:pPr>
            <a:r>
              <a:rPr lang="en-SG" dirty="0"/>
              <a:t>Using id and ‘#’ to navigate within same page</a:t>
            </a:r>
          </a:p>
          <a:p>
            <a:pPr marL="0" indent="0">
              <a:lnSpc>
                <a:spcPct val="150000"/>
              </a:lnSpc>
              <a:buNone/>
            </a:pPr>
            <a:r>
              <a:rPr lang="en-SG" sz="2600" dirty="0"/>
              <a:t>Example: </a:t>
            </a:r>
          </a:p>
          <a:p>
            <a:pPr marL="0" indent="0">
              <a:lnSpc>
                <a:spcPct val="150000"/>
              </a:lnSpc>
              <a:buNone/>
            </a:pPr>
            <a:r>
              <a:rPr lang="en-SG" sz="2400" dirty="0"/>
              <a:t>&lt;a </a:t>
            </a:r>
            <a:r>
              <a:rPr lang="en-SG" sz="2400" dirty="0" err="1"/>
              <a:t>href</a:t>
            </a:r>
            <a:r>
              <a:rPr lang="en-SG" sz="2400" dirty="0"/>
              <a:t>=“</a:t>
            </a:r>
            <a:r>
              <a:rPr lang="en-SG" sz="2400" dirty="0">
                <a:solidFill>
                  <a:srgbClr val="C00000"/>
                </a:solidFill>
              </a:rPr>
              <a:t>#</a:t>
            </a:r>
            <a:r>
              <a:rPr lang="en-SG" sz="2400" dirty="0" err="1">
                <a:solidFill>
                  <a:srgbClr val="C00000"/>
                </a:solidFill>
              </a:rPr>
              <a:t>aboutUs</a:t>
            </a:r>
            <a:r>
              <a:rPr lang="en-SG" sz="2400" dirty="0"/>
              <a:t>”&gt; Link to About Us &lt;/a&gt;</a:t>
            </a:r>
          </a:p>
          <a:p>
            <a:pPr marL="0" indent="0">
              <a:lnSpc>
                <a:spcPct val="150000"/>
              </a:lnSpc>
              <a:buNone/>
            </a:pPr>
            <a:r>
              <a:rPr lang="en-SG" sz="2400" dirty="0"/>
              <a:t>&lt;h1 id=“</a:t>
            </a:r>
            <a:r>
              <a:rPr lang="en-SG" sz="2400" dirty="0" err="1">
                <a:solidFill>
                  <a:srgbClr val="C00000"/>
                </a:solidFill>
              </a:rPr>
              <a:t>aboutUs</a:t>
            </a:r>
            <a:r>
              <a:rPr lang="en-SG" sz="2400" dirty="0"/>
              <a:t>”&gt; Content of About Us &lt;/h1&gt;</a:t>
            </a:r>
          </a:p>
        </p:txBody>
      </p:sp>
    </p:spTree>
    <p:extLst>
      <p:ext uri="{BB962C8B-B14F-4D97-AF65-F5344CB8AC3E}">
        <p14:creationId xmlns:p14="http://schemas.microsoft.com/office/powerpoint/2010/main" val="2542979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Owl Carousel Slider</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marL="0" indent="0">
              <a:buNone/>
            </a:pPr>
            <a:r>
              <a:rPr lang="en-SG" dirty="0"/>
              <a:t>https://owlcarousel2.github.io/OwlCarousel2/</a:t>
            </a:r>
          </a:p>
          <a:p>
            <a:endParaRPr lang="en-SG" dirty="0"/>
          </a:p>
          <a:p>
            <a:r>
              <a:rPr lang="en-SG" dirty="0"/>
              <a:t>Image Sliders Plugins</a:t>
            </a:r>
          </a:p>
          <a:p>
            <a:pPr marL="0" indent="0">
              <a:buNone/>
            </a:pPr>
            <a:endParaRPr lang="en-SG" dirty="0"/>
          </a:p>
        </p:txBody>
      </p:sp>
    </p:spTree>
    <p:extLst>
      <p:ext uri="{BB962C8B-B14F-4D97-AF65-F5344CB8AC3E}">
        <p14:creationId xmlns:p14="http://schemas.microsoft.com/office/powerpoint/2010/main" val="1913385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accent6">
              <a:lumMod val="20000"/>
              <a:lumOff val="80000"/>
            </a:schemeClr>
          </a:solidFill>
        </p:spPr>
        <p:txBody>
          <a:bodyPr/>
          <a:lstStyle/>
          <a:p>
            <a:pPr marL="514350" indent="-514350">
              <a:lnSpc>
                <a:spcPct val="150000"/>
              </a:lnSpc>
              <a:buFont typeface="+mj-lt"/>
              <a:buAutoNum type="arabicPeriod"/>
            </a:pPr>
            <a:r>
              <a:rPr lang="en-SG" dirty="0">
                <a:latin typeface="Ubuntu" panose="020B0504030602030204" pitchFamily="34" charset="0"/>
              </a:rPr>
              <a:t>Search the following at cdnjs.com and add those link to HTML</a:t>
            </a:r>
          </a:p>
          <a:p>
            <a:pPr lvl="1">
              <a:lnSpc>
                <a:spcPct val="150000"/>
              </a:lnSpc>
            </a:pPr>
            <a:r>
              <a:rPr lang="en-SG" dirty="0">
                <a:latin typeface="Ubuntu" panose="020B0504030602030204" pitchFamily="34" charset="0"/>
              </a:rPr>
              <a:t>JQuery</a:t>
            </a:r>
          </a:p>
          <a:p>
            <a:pPr lvl="1">
              <a:lnSpc>
                <a:spcPct val="150000"/>
              </a:lnSpc>
            </a:pPr>
            <a:endParaRPr lang="en-SG" dirty="0">
              <a:latin typeface="Ubuntu" panose="020B0504030602030204" pitchFamily="34" charset="0"/>
            </a:endParaRPr>
          </a:p>
          <a:p>
            <a:pPr lvl="1">
              <a:lnSpc>
                <a:spcPct val="150000"/>
              </a:lnSpc>
            </a:pPr>
            <a:r>
              <a:rPr lang="en-SG" dirty="0">
                <a:latin typeface="Ubuntu" panose="020B0504030602030204" pitchFamily="34" charset="0"/>
              </a:rPr>
              <a:t>OwlCarousel2</a:t>
            </a:r>
          </a:p>
          <a:p>
            <a:pPr>
              <a:lnSpc>
                <a:spcPct val="150000"/>
              </a:lnSpc>
            </a:pPr>
            <a:endParaRPr lang="en-SG" dirty="0"/>
          </a:p>
        </p:txBody>
      </p:sp>
      <p:pic>
        <p:nvPicPr>
          <p:cNvPr id="5" name="Picture 4">
            <a:extLst>
              <a:ext uri="{FF2B5EF4-FFF2-40B4-BE49-F238E27FC236}">
                <a16:creationId xmlns:a16="http://schemas.microsoft.com/office/drawing/2014/main" id="{D71251BA-8F10-4FBE-A134-75275E2F7A77}"/>
              </a:ext>
            </a:extLst>
          </p:cNvPr>
          <p:cNvPicPr>
            <a:picLocks noChangeAspect="1"/>
          </p:cNvPicPr>
          <p:nvPr/>
        </p:nvPicPr>
        <p:blipFill rotWithShape="1">
          <a:blip r:embed="rId3"/>
          <a:srcRect r="17324" b="8232"/>
          <a:stretch/>
        </p:blipFill>
        <p:spPr>
          <a:xfrm>
            <a:off x="1558684" y="3134596"/>
            <a:ext cx="7559857" cy="634045"/>
          </a:xfrm>
          <a:prstGeom prst="rect">
            <a:avLst/>
          </a:prstGeom>
        </p:spPr>
      </p:pic>
      <p:pic>
        <p:nvPicPr>
          <p:cNvPr id="6" name="Picture 5">
            <a:extLst>
              <a:ext uri="{FF2B5EF4-FFF2-40B4-BE49-F238E27FC236}">
                <a16:creationId xmlns:a16="http://schemas.microsoft.com/office/drawing/2014/main" id="{D3070B19-C785-4791-9DBC-FFCFBA0710F7}"/>
              </a:ext>
            </a:extLst>
          </p:cNvPr>
          <p:cNvPicPr>
            <a:picLocks noChangeAspect="1"/>
          </p:cNvPicPr>
          <p:nvPr/>
        </p:nvPicPr>
        <p:blipFill rotWithShape="1">
          <a:blip r:embed="rId4"/>
          <a:srcRect r="1317" b="3208"/>
          <a:stretch/>
        </p:blipFill>
        <p:spPr>
          <a:xfrm>
            <a:off x="1558684" y="4349665"/>
            <a:ext cx="7698219" cy="543948"/>
          </a:xfrm>
          <a:prstGeom prst="rect">
            <a:avLst/>
          </a:prstGeom>
        </p:spPr>
      </p:pic>
      <p:pic>
        <p:nvPicPr>
          <p:cNvPr id="7" name="Picture 6">
            <a:extLst>
              <a:ext uri="{FF2B5EF4-FFF2-40B4-BE49-F238E27FC236}">
                <a16:creationId xmlns:a16="http://schemas.microsoft.com/office/drawing/2014/main" id="{AFF3DA5B-D1AA-45FA-A158-46C0760FE710}"/>
              </a:ext>
            </a:extLst>
          </p:cNvPr>
          <p:cNvPicPr>
            <a:picLocks noChangeAspect="1"/>
          </p:cNvPicPr>
          <p:nvPr/>
        </p:nvPicPr>
        <p:blipFill>
          <a:blip r:embed="rId5"/>
          <a:stretch>
            <a:fillRect/>
          </a:stretch>
        </p:blipFill>
        <p:spPr>
          <a:xfrm>
            <a:off x="1558684" y="4893612"/>
            <a:ext cx="7724775" cy="581025"/>
          </a:xfrm>
          <a:prstGeom prst="rect">
            <a:avLst/>
          </a:prstGeom>
        </p:spPr>
      </p:pic>
      <p:pic>
        <p:nvPicPr>
          <p:cNvPr id="8" name="Picture 7">
            <a:extLst>
              <a:ext uri="{FF2B5EF4-FFF2-40B4-BE49-F238E27FC236}">
                <a16:creationId xmlns:a16="http://schemas.microsoft.com/office/drawing/2014/main" id="{6D9E5C71-6D92-425C-A638-B14876E38692}"/>
              </a:ext>
            </a:extLst>
          </p:cNvPr>
          <p:cNvPicPr>
            <a:picLocks noChangeAspect="1"/>
          </p:cNvPicPr>
          <p:nvPr/>
        </p:nvPicPr>
        <p:blipFill rotWithShape="1">
          <a:blip r:embed="rId6"/>
          <a:srcRect t="1" r="15812" b="1961"/>
          <a:stretch/>
        </p:blipFill>
        <p:spPr>
          <a:xfrm>
            <a:off x="1558684" y="5495647"/>
            <a:ext cx="7698219" cy="522938"/>
          </a:xfrm>
          <a:prstGeom prst="rect">
            <a:avLst/>
          </a:prstGeom>
        </p:spPr>
      </p:pic>
    </p:spTree>
    <p:extLst>
      <p:ext uri="{BB962C8B-B14F-4D97-AF65-F5344CB8AC3E}">
        <p14:creationId xmlns:p14="http://schemas.microsoft.com/office/powerpoint/2010/main" val="4034686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accent6">
              <a:lumMod val="20000"/>
              <a:lumOff val="80000"/>
            </a:schemeClr>
          </a:solidFill>
        </p:spPr>
        <p:txBody>
          <a:bodyPr/>
          <a:lstStyle/>
          <a:p>
            <a:pPr marL="514350" indent="-514350">
              <a:lnSpc>
                <a:spcPct val="150000"/>
              </a:lnSpc>
              <a:buFont typeface="+mj-lt"/>
              <a:buAutoNum type="arabicPeriod" startAt="2"/>
            </a:pPr>
            <a:r>
              <a:rPr lang="en-SG" dirty="0">
                <a:latin typeface="Ubuntu" panose="020B0504030602030204" pitchFamily="34" charset="0"/>
              </a:rPr>
              <a:t>From owlcarousel2 website, Select Demos -&gt; Basic</a:t>
            </a:r>
          </a:p>
          <a:p>
            <a:pPr marL="514350" indent="-514350">
              <a:lnSpc>
                <a:spcPct val="150000"/>
              </a:lnSpc>
              <a:buFont typeface="+mj-lt"/>
              <a:buAutoNum type="arabicPeriod" startAt="2"/>
            </a:pPr>
            <a:r>
              <a:rPr lang="en-SG" dirty="0">
                <a:latin typeface="Ubuntu" panose="020B0504030602030204" pitchFamily="34" charset="0"/>
              </a:rPr>
              <a:t>Copy the ‘Setup’  over to your own script tag at HTML</a:t>
            </a:r>
          </a:p>
          <a:p>
            <a:pPr marL="514350" indent="-514350">
              <a:lnSpc>
                <a:spcPct val="150000"/>
              </a:lnSpc>
              <a:buFont typeface="+mj-lt"/>
              <a:buAutoNum type="arabicPeriod" startAt="2"/>
            </a:pPr>
            <a:endParaRPr lang="en-SG" dirty="0"/>
          </a:p>
        </p:txBody>
      </p:sp>
      <p:pic>
        <p:nvPicPr>
          <p:cNvPr id="9" name="Picture 8">
            <a:extLst>
              <a:ext uri="{FF2B5EF4-FFF2-40B4-BE49-F238E27FC236}">
                <a16:creationId xmlns:a16="http://schemas.microsoft.com/office/drawing/2014/main" id="{CE01A06E-3A55-4E77-9354-CEA61B3D8E3E}"/>
              </a:ext>
            </a:extLst>
          </p:cNvPr>
          <p:cNvPicPr>
            <a:picLocks noChangeAspect="1"/>
          </p:cNvPicPr>
          <p:nvPr/>
        </p:nvPicPr>
        <p:blipFill>
          <a:blip r:embed="rId3"/>
          <a:stretch>
            <a:fillRect/>
          </a:stretch>
        </p:blipFill>
        <p:spPr>
          <a:xfrm>
            <a:off x="1457007" y="3348181"/>
            <a:ext cx="6457283" cy="3086341"/>
          </a:xfrm>
          <a:prstGeom prst="rect">
            <a:avLst/>
          </a:prstGeom>
        </p:spPr>
      </p:pic>
    </p:spTree>
    <p:extLst>
      <p:ext uri="{BB962C8B-B14F-4D97-AF65-F5344CB8AC3E}">
        <p14:creationId xmlns:p14="http://schemas.microsoft.com/office/powerpoint/2010/main" val="518765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6364741" cy="4827423"/>
          </a:xfrm>
          <a:solidFill>
            <a:schemeClr val="accent6">
              <a:lumMod val="20000"/>
              <a:lumOff val="80000"/>
            </a:schemeClr>
          </a:solidFill>
        </p:spPr>
        <p:txBody>
          <a:bodyPr/>
          <a:lstStyle/>
          <a:p>
            <a:pPr marL="514350" indent="-514350">
              <a:lnSpc>
                <a:spcPct val="150000"/>
              </a:lnSpc>
              <a:buFont typeface="+mj-lt"/>
              <a:buAutoNum type="arabicPeriod" startAt="4"/>
            </a:pPr>
            <a:r>
              <a:rPr lang="en-SG" dirty="0">
                <a:latin typeface="Ubuntu" panose="020B0504030602030204" pitchFamily="34" charset="0"/>
              </a:rPr>
              <a:t>Copy the HTML Segment into your HTML document</a:t>
            </a:r>
          </a:p>
          <a:p>
            <a:pPr marL="514350" indent="-514350">
              <a:lnSpc>
                <a:spcPct val="150000"/>
              </a:lnSpc>
              <a:buFont typeface="+mj-lt"/>
              <a:buAutoNum type="arabicPeriod" startAt="4"/>
            </a:pPr>
            <a:r>
              <a:rPr lang="en-SG" dirty="0">
                <a:latin typeface="Ubuntu" panose="020B0504030602030204" pitchFamily="34" charset="0"/>
              </a:rPr>
              <a:t>Edit the content with the &lt;div class=“item”&gt;</a:t>
            </a:r>
          </a:p>
          <a:p>
            <a:pPr marL="514350" indent="-514350">
              <a:lnSpc>
                <a:spcPct val="150000"/>
              </a:lnSpc>
              <a:buFont typeface="+mj-lt"/>
              <a:buAutoNum type="arabicPeriod" startAt="4"/>
            </a:pPr>
            <a:r>
              <a:rPr lang="en-SG" dirty="0">
                <a:latin typeface="Ubuntu" panose="020B0504030602030204" pitchFamily="34" charset="0"/>
              </a:rPr>
              <a:t>For more options, go to Docs -&gt; Options to include more setting to it</a:t>
            </a:r>
          </a:p>
          <a:p>
            <a:pPr marL="514350" indent="-514350">
              <a:lnSpc>
                <a:spcPct val="150000"/>
              </a:lnSpc>
              <a:buFont typeface="+mj-lt"/>
              <a:buAutoNum type="arabicPeriod" startAt="4"/>
            </a:pPr>
            <a:endParaRPr lang="en-SG" dirty="0"/>
          </a:p>
        </p:txBody>
      </p:sp>
      <p:pic>
        <p:nvPicPr>
          <p:cNvPr id="4" name="Picture 3">
            <a:extLst>
              <a:ext uri="{FF2B5EF4-FFF2-40B4-BE49-F238E27FC236}">
                <a16:creationId xmlns:a16="http://schemas.microsoft.com/office/drawing/2014/main" id="{F1C0A588-5EA3-4998-B0A9-14DAC567CB64}"/>
              </a:ext>
            </a:extLst>
          </p:cNvPr>
          <p:cNvPicPr>
            <a:picLocks noChangeAspect="1"/>
          </p:cNvPicPr>
          <p:nvPr/>
        </p:nvPicPr>
        <p:blipFill>
          <a:blip r:embed="rId3"/>
          <a:stretch>
            <a:fillRect/>
          </a:stretch>
        </p:blipFill>
        <p:spPr>
          <a:xfrm>
            <a:off x="7202941" y="2582634"/>
            <a:ext cx="4150859" cy="3236619"/>
          </a:xfrm>
          <a:prstGeom prst="rect">
            <a:avLst/>
          </a:prstGeom>
        </p:spPr>
      </p:pic>
    </p:spTree>
    <p:extLst>
      <p:ext uri="{BB962C8B-B14F-4D97-AF65-F5344CB8AC3E}">
        <p14:creationId xmlns:p14="http://schemas.microsoft.com/office/powerpoint/2010/main" val="952218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dirty="0"/>
              <a:t>Exercise – CSS</a:t>
            </a:r>
          </a:p>
        </p:txBody>
      </p:sp>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198" y="1565815"/>
            <a:ext cx="10223091" cy="4350004"/>
          </a:xfrm>
          <a:solidFill>
            <a:schemeClr val="accent6">
              <a:lumMod val="20000"/>
              <a:lumOff val="80000"/>
            </a:schemeClr>
          </a:solidFill>
        </p:spPr>
        <p:txBody>
          <a:bodyPr anchor="ctr">
            <a:normAutofit/>
          </a:bodyPr>
          <a:lstStyle/>
          <a:p>
            <a:pPr marL="514350" indent="-514350">
              <a:buAutoNum type="arabicPeriod"/>
            </a:pPr>
            <a:r>
              <a:rPr lang="en-SG" dirty="0"/>
              <a:t>Modify the index.html to complete the animation effects</a:t>
            </a:r>
          </a:p>
          <a:p>
            <a:pPr marL="514350" indent="-514350">
              <a:buAutoNum type="arabicPeriod"/>
            </a:pPr>
            <a:endParaRPr lang="en-SG" dirty="0"/>
          </a:p>
        </p:txBody>
      </p:sp>
    </p:spTree>
    <p:extLst>
      <p:ext uri="{BB962C8B-B14F-4D97-AF65-F5344CB8AC3E}">
        <p14:creationId xmlns:p14="http://schemas.microsoft.com/office/powerpoint/2010/main" val="2768880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00FFE0-CFEB-4726-82F9-99BC9D667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4" y="3561922"/>
            <a:ext cx="1014047" cy="1014047"/>
          </a:xfrm>
          <a:prstGeom prst="rect">
            <a:avLst/>
          </a:prstGeom>
        </p:spPr>
      </p:pic>
      <p:sp>
        <p:nvSpPr>
          <p:cNvPr id="2" name="Title 1">
            <a:extLst>
              <a:ext uri="{FF2B5EF4-FFF2-40B4-BE49-F238E27FC236}">
                <a16:creationId xmlns:a16="http://schemas.microsoft.com/office/drawing/2014/main" id="{1F2327E2-D6FA-4421-AB73-1689312A8E72}"/>
              </a:ext>
            </a:extLst>
          </p:cNvPr>
          <p:cNvSpPr>
            <a:spLocks noGrp="1"/>
          </p:cNvSpPr>
          <p:nvPr>
            <p:ph type="title"/>
          </p:nvPr>
        </p:nvSpPr>
        <p:spPr/>
        <p:txBody>
          <a:bodyPr/>
          <a:lstStyle/>
          <a:p>
            <a:r>
              <a:rPr lang="en-SG" dirty="0"/>
              <a:t>Thanks you! </a:t>
            </a:r>
          </a:p>
        </p:txBody>
      </p:sp>
      <p:sp>
        <p:nvSpPr>
          <p:cNvPr id="3" name="Text Placeholder 2">
            <a:extLst>
              <a:ext uri="{FF2B5EF4-FFF2-40B4-BE49-F238E27FC236}">
                <a16:creationId xmlns:a16="http://schemas.microsoft.com/office/drawing/2014/main" id="{6B391370-CCEE-43BE-A0DA-9A95A9EC9033}"/>
              </a:ext>
            </a:extLst>
          </p:cNvPr>
          <p:cNvSpPr>
            <a:spLocks noGrp="1"/>
          </p:cNvSpPr>
          <p:nvPr>
            <p:ph type="body" idx="1"/>
          </p:nvPr>
        </p:nvSpPr>
        <p:spPr/>
        <p:txBody>
          <a:bodyPr/>
          <a:lstStyle/>
          <a:p>
            <a:r>
              <a:rPr lang="en-SG" dirty="0">
                <a:solidFill>
                  <a:srgbClr val="C00000"/>
                </a:solidFill>
              </a:rPr>
              <a:t>Any Questions?</a:t>
            </a:r>
          </a:p>
          <a:p>
            <a:r>
              <a:rPr lang="en-SG" dirty="0">
                <a:solidFill>
                  <a:srgbClr val="C00000"/>
                </a:solidFill>
              </a:rPr>
              <a:t>Can contact me directly if you have any (:</a:t>
            </a:r>
          </a:p>
        </p:txBody>
      </p:sp>
      <p:pic>
        <p:nvPicPr>
          <p:cNvPr id="5" name="Graphic 4" descr="Smiling Face with No Fill">
            <a:extLst>
              <a:ext uri="{FF2B5EF4-FFF2-40B4-BE49-F238E27FC236}">
                <a16:creationId xmlns:a16="http://schemas.microsoft.com/office/drawing/2014/main" id="{71B9C618-2B23-46D1-897B-0B77C08559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9649" y="3547940"/>
            <a:ext cx="1014535" cy="1014535"/>
          </a:xfrm>
          <a:prstGeom prst="rect">
            <a:avLst/>
          </a:prstGeom>
        </p:spPr>
      </p:pic>
    </p:spTree>
    <p:extLst>
      <p:ext uri="{BB962C8B-B14F-4D97-AF65-F5344CB8AC3E}">
        <p14:creationId xmlns:p14="http://schemas.microsoft.com/office/powerpoint/2010/main" val="330570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How does CSS affect HTML?</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normAutofit lnSpcReduction="10000"/>
          </a:bodyPr>
          <a:lstStyle/>
          <a:p>
            <a:r>
              <a:rPr lang="en-SG" dirty="0"/>
              <a:t>Web browsers apply CSS rules to the HTML</a:t>
            </a:r>
          </a:p>
          <a:p>
            <a:endParaRPr lang="en-SG" dirty="0"/>
          </a:p>
          <a:p>
            <a:r>
              <a:rPr lang="en-SG" dirty="0"/>
              <a:t>CSS rules formed from </a:t>
            </a:r>
          </a:p>
          <a:p>
            <a:pPr marL="0" indent="0">
              <a:buNone/>
            </a:pPr>
            <a:endParaRPr lang="en-SG" dirty="0"/>
          </a:p>
          <a:p>
            <a:pPr marL="0" indent="0">
              <a:buNone/>
            </a:pPr>
            <a:r>
              <a:rPr lang="en-SG" dirty="0"/>
              <a:t>	1. set of properties and values</a:t>
            </a:r>
          </a:p>
          <a:p>
            <a:pPr marL="0" indent="0">
              <a:buNone/>
            </a:pPr>
            <a:r>
              <a:rPr lang="en-SG" dirty="0"/>
              <a:t>		update how the content is display</a:t>
            </a:r>
          </a:p>
          <a:p>
            <a:pPr marL="0" indent="0">
              <a:buNone/>
            </a:pPr>
            <a:endParaRPr lang="en-SG" dirty="0"/>
          </a:p>
          <a:p>
            <a:pPr marL="0" indent="0">
              <a:buNone/>
            </a:pPr>
            <a:r>
              <a:rPr lang="en-SG" dirty="0"/>
              <a:t>	2. Selector</a:t>
            </a:r>
          </a:p>
          <a:p>
            <a:pPr marL="0" indent="0">
              <a:buNone/>
            </a:pPr>
            <a:r>
              <a:rPr lang="en-SG" dirty="0"/>
              <a:t>		select the elements to apply</a:t>
            </a:r>
          </a:p>
        </p:txBody>
      </p:sp>
    </p:spTree>
    <p:extLst>
      <p:ext uri="{BB962C8B-B14F-4D97-AF65-F5344CB8AC3E}">
        <p14:creationId xmlns:p14="http://schemas.microsoft.com/office/powerpoint/2010/main" val="404039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CSS Syntax</a:t>
            </a:r>
          </a:p>
        </p:txBody>
      </p:sp>
      <p:sp>
        <p:nvSpPr>
          <p:cNvPr id="15" name="Rectangle 14">
            <a:extLst>
              <a:ext uri="{FF2B5EF4-FFF2-40B4-BE49-F238E27FC236}">
                <a16:creationId xmlns:a16="http://schemas.microsoft.com/office/drawing/2014/main" id="{1720575C-D6F5-4E3D-9192-4623EB73E3DF}"/>
              </a:ext>
            </a:extLst>
          </p:cNvPr>
          <p:cNvSpPr/>
          <p:nvPr/>
        </p:nvSpPr>
        <p:spPr>
          <a:xfrm>
            <a:off x="1890987" y="1422402"/>
            <a:ext cx="8410026" cy="4749191"/>
          </a:xfrm>
          <a:prstGeom prst="rect">
            <a:avLst/>
          </a:prstGeom>
          <a:solidFill>
            <a:srgbClr val="000000"/>
          </a:solidFill>
          <a:ln w="25400" cap="flat" cmpd="sng" algn="ctr">
            <a:solidFill>
              <a:srgbClr val="0277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4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7" name="Rectangle 26">
            <a:extLst>
              <a:ext uri="{FF2B5EF4-FFF2-40B4-BE49-F238E27FC236}">
                <a16:creationId xmlns:a16="http://schemas.microsoft.com/office/drawing/2014/main" id="{1CE92E87-817D-4069-8B9D-A20E76DB4EF7}"/>
              </a:ext>
            </a:extLst>
          </p:cNvPr>
          <p:cNvSpPr/>
          <p:nvPr/>
        </p:nvSpPr>
        <p:spPr>
          <a:xfrm>
            <a:off x="6499735" y="3603968"/>
            <a:ext cx="1550059" cy="894142"/>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28" name="Rectangle 27">
            <a:extLst>
              <a:ext uri="{FF2B5EF4-FFF2-40B4-BE49-F238E27FC236}">
                <a16:creationId xmlns:a16="http://schemas.microsoft.com/office/drawing/2014/main" id="{F5D2EBF2-931F-47C7-B4E5-CCCD40694647}"/>
              </a:ext>
            </a:extLst>
          </p:cNvPr>
          <p:cNvSpPr/>
          <p:nvPr/>
        </p:nvSpPr>
        <p:spPr>
          <a:xfrm>
            <a:off x="3489611" y="3618931"/>
            <a:ext cx="2106399"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29" name="Rectangle 28">
            <a:extLst>
              <a:ext uri="{FF2B5EF4-FFF2-40B4-BE49-F238E27FC236}">
                <a16:creationId xmlns:a16="http://schemas.microsoft.com/office/drawing/2014/main" id="{5C4A452D-13A5-41E8-B872-515D4385F5A8}"/>
              </a:ext>
            </a:extLst>
          </p:cNvPr>
          <p:cNvSpPr/>
          <p:nvPr/>
        </p:nvSpPr>
        <p:spPr>
          <a:xfrm>
            <a:off x="2153868" y="2239309"/>
            <a:ext cx="2227233"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30" name="Rectangle 29">
            <a:extLst>
              <a:ext uri="{FF2B5EF4-FFF2-40B4-BE49-F238E27FC236}">
                <a16:creationId xmlns:a16="http://schemas.microsoft.com/office/drawing/2014/main" id="{748F066B-6EB0-493D-93D8-D1AD2459D97D}"/>
              </a:ext>
            </a:extLst>
          </p:cNvPr>
          <p:cNvSpPr/>
          <p:nvPr/>
        </p:nvSpPr>
        <p:spPr>
          <a:xfrm>
            <a:off x="2153868" y="2239309"/>
            <a:ext cx="2227233"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Selector</a:t>
            </a:r>
          </a:p>
        </p:txBody>
      </p:sp>
      <p:sp>
        <p:nvSpPr>
          <p:cNvPr id="31" name="Rectangle 30">
            <a:extLst>
              <a:ext uri="{FF2B5EF4-FFF2-40B4-BE49-F238E27FC236}">
                <a16:creationId xmlns:a16="http://schemas.microsoft.com/office/drawing/2014/main" id="{4B3FE67A-DF82-4DF4-907B-81F9238EF200}"/>
              </a:ext>
            </a:extLst>
          </p:cNvPr>
          <p:cNvSpPr/>
          <p:nvPr/>
        </p:nvSpPr>
        <p:spPr>
          <a:xfrm>
            <a:off x="3490684" y="3603970"/>
            <a:ext cx="2106399"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Property</a:t>
            </a:r>
          </a:p>
        </p:txBody>
      </p:sp>
      <p:sp>
        <p:nvSpPr>
          <p:cNvPr id="32" name="Rectangle 31">
            <a:extLst>
              <a:ext uri="{FF2B5EF4-FFF2-40B4-BE49-F238E27FC236}">
                <a16:creationId xmlns:a16="http://schemas.microsoft.com/office/drawing/2014/main" id="{06FC6D25-49C0-4C43-9C16-27D32463C565}"/>
              </a:ext>
            </a:extLst>
          </p:cNvPr>
          <p:cNvSpPr/>
          <p:nvPr/>
        </p:nvSpPr>
        <p:spPr>
          <a:xfrm>
            <a:off x="6499735" y="3603968"/>
            <a:ext cx="1550059" cy="894142"/>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Value</a:t>
            </a:r>
          </a:p>
        </p:txBody>
      </p:sp>
      <p:sp>
        <p:nvSpPr>
          <p:cNvPr id="33" name="TextBox 32">
            <a:extLst>
              <a:ext uri="{FF2B5EF4-FFF2-40B4-BE49-F238E27FC236}">
                <a16:creationId xmlns:a16="http://schemas.microsoft.com/office/drawing/2014/main" id="{38D6CAD7-E552-4635-9554-43D79590F55C}"/>
              </a:ext>
            </a:extLst>
          </p:cNvPr>
          <p:cNvSpPr txBox="1"/>
          <p:nvPr/>
        </p:nvSpPr>
        <p:spPr>
          <a:xfrm>
            <a:off x="4543884" y="2239309"/>
            <a:ext cx="516162"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4" name="TextBox 33">
            <a:extLst>
              <a:ext uri="{FF2B5EF4-FFF2-40B4-BE49-F238E27FC236}">
                <a16:creationId xmlns:a16="http://schemas.microsoft.com/office/drawing/2014/main" id="{089BFA97-7996-494C-80C3-C8DF49ABAB3B}"/>
              </a:ext>
            </a:extLst>
          </p:cNvPr>
          <p:cNvSpPr txBox="1"/>
          <p:nvPr/>
        </p:nvSpPr>
        <p:spPr>
          <a:xfrm>
            <a:off x="2972005" y="4968631"/>
            <a:ext cx="739747"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5" name="TextBox 34">
            <a:extLst>
              <a:ext uri="{FF2B5EF4-FFF2-40B4-BE49-F238E27FC236}">
                <a16:creationId xmlns:a16="http://schemas.microsoft.com/office/drawing/2014/main" id="{33B7F434-6BBF-4917-93B0-E2E446192CBD}"/>
              </a:ext>
            </a:extLst>
          </p:cNvPr>
          <p:cNvSpPr txBox="1"/>
          <p:nvPr/>
        </p:nvSpPr>
        <p:spPr>
          <a:xfrm>
            <a:off x="5759988" y="3603970"/>
            <a:ext cx="739747" cy="825563"/>
          </a:xfrm>
          <a:prstGeom prst="rect">
            <a:avLst/>
          </a:prstGeom>
          <a:noFill/>
        </p:spPr>
        <p:txBody>
          <a:bodyPr wrap="square" rtlCol="0">
            <a:spAutoFit/>
          </a:bodyPr>
          <a:lstStyle/>
          <a:p>
            <a:pPr algn="ctr"/>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6" name="TextBox 35">
            <a:extLst>
              <a:ext uri="{FF2B5EF4-FFF2-40B4-BE49-F238E27FC236}">
                <a16:creationId xmlns:a16="http://schemas.microsoft.com/office/drawing/2014/main" id="{CBFFC565-074B-4C65-B93A-7ED9153C6EA3}"/>
              </a:ext>
            </a:extLst>
          </p:cNvPr>
          <p:cNvSpPr txBox="1"/>
          <p:nvPr/>
        </p:nvSpPr>
        <p:spPr>
          <a:xfrm>
            <a:off x="8362834" y="3603968"/>
            <a:ext cx="739747"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Tree>
    <p:extLst>
      <p:ext uri="{BB962C8B-B14F-4D97-AF65-F5344CB8AC3E}">
        <p14:creationId xmlns:p14="http://schemas.microsoft.com/office/powerpoint/2010/main" val="9274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CSS Syntax</a:t>
            </a:r>
          </a:p>
        </p:txBody>
      </p:sp>
      <p:pic>
        <p:nvPicPr>
          <p:cNvPr id="14" name="Picture 2" descr="https://lh6.googleusercontent.com/1mC7DlfQUe6gEgbvt64rKw0u6Cuj7V9vtNIFzyvc8u1spaCr1nWLLKg4aPi7KkCO5Tijf4C3JT9w8MpLO4DpGJ9OsxdgQkpyRYZaeokw04Uczo0qs6pdzLdeWiLpAFWHyrIhAaNm_os">
            <a:extLst>
              <a:ext uri="{FF2B5EF4-FFF2-40B4-BE49-F238E27FC236}">
                <a16:creationId xmlns:a16="http://schemas.microsoft.com/office/drawing/2014/main" id="{773BC1B4-AD5D-4818-82A4-BD3248020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87" y="1539171"/>
            <a:ext cx="8410026" cy="474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C8D7-9DA1-4410-B64B-B5410663AF00}"/>
              </a:ext>
            </a:extLst>
          </p:cNvPr>
          <p:cNvSpPr>
            <a:spLocks noGrp="1"/>
          </p:cNvSpPr>
          <p:nvPr>
            <p:ph type="title"/>
          </p:nvPr>
        </p:nvSpPr>
        <p:spPr/>
        <p:txBody>
          <a:bodyPr/>
          <a:lstStyle/>
          <a:p>
            <a:r>
              <a:rPr lang="en-SG" dirty="0"/>
              <a:t>CSS Selector</a:t>
            </a:r>
          </a:p>
        </p:txBody>
      </p:sp>
      <p:sp>
        <p:nvSpPr>
          <p:cNvPr id="3" name="Content Placeholder 2">
            <a:extLst>
              <a:ext uri="{FF2B5EF4-FFF2-40B4-BE49-F238E27FC236}">
                <a16:creationId xmlns:a16="http://schemas.microsoft.com/office/drawing/2014/main" id="{A3177709-881F-4B02-BB28-6F0CC6824BE1}"/>
              </a:ext>
            </a:extLst>
          </p:cNvPr>
          <p:cNvSpPr>
            <a:spLocks noGrp="1"/>
          </p:cNvSpPr>
          <p:nvPr>
            <p:ph idx="1"/>
          </p:nvPr>
        </p:nvSpPr>
        <p:spPr>
          <a:xfrm>
            <a:off x="838200" y="1825625"/>
            <a:ext cx="4015154" cy="4351338"/>
          </a:xfrm>
          <a:solidFill>
            <a:schemeClr val="accent6">
              <a:lumMod val="20000"/>
              <a:lumOff val="80000"/>
            </a:schemeClr>
          </a:solidFill>
        </p:spPr>
        <p:txBody>
          <a:bodyPr/>
          <a:lstStyle/>
          <a:p>
            <a:pPr>
              <a:lnSpc>
                <a:spcPct val="200000"/>
              </a:lnSpc>
            </a:pPr>
            <a:r>
              <a:rPr lang="en-SG" dirty="0"/>
              <a:t>ELEMENT Selector</a:t>
            </a:r>
          </a:p>
          <a:p>
            <a:pPr>
              <a:lnSpc>
                <a:spcPct val="200000"/>
              </a:lnSpc>
            </a:pPr>
            <a:r>
              <a:rPr lang="en-SG" dirty="0"/>
              <a:t>CLASS Selector</a:t>
            </a:r>
          </a:p>
          <a:p>
            <a:pPr>
              <a:lnSpc>
                <a:spcPct val="200000"/>
              </a:lnSpc>
            </a:pPr>
            <a:r>
              <a:rPr lang="en-SG" dirty="0"/>
              <a:t>ID Selector</a:t>
            </a:r>
          </a:p>
        </p:txBody>
      </p:sp>
      <p:sp>
        <p:nvSpPr>
          <p:cNvPr id="8" name="Rectangle 7">
            <a:extLst>
              <a:ext uri="{FF2B5EF4-FFF2-40B4-BE49-F238E27FC236}">
                <a16:creationId xmlns:a16="http://schemas.microsoft.com/office/drawing/2014/main" id="{6FB1731D-8C29-49AD-9964-FBCD8AE17F82}"/>
              </a:ext>
            </a:extLst>
          </p:cNvPr>
          <p:cNvSpPr/>
          <p:nvPr/>
        </p:nvSpPr>
        <p:spPr>
          <a:xfrm>
            <a:off x="5559668" y="4024403"/>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hash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red }     |    id=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9" name="Rectangle 8">
            <a:extLst>
              <a:ext uri="{FF2B5EF4-FFF2-40B4-BE49-F238E27FC236}">
                <a16:creationId xmlns:a16="http://schemas.microsoft.com/office/drawing/2014/main" id="{AA273FE2-8F46-419F-B8A5-393D2F4DF689}"/>
              </a:ext>
            </a:extLst>
          </p:cNvPr>
          <p:cNvSpPr/>
          <p:nvPr/>
        </p:nvSpPr>
        <p:spPr>
          <a:xfrm>
            <a:off x="5559669" y="1825625"/>
            <a:ext cx="5459366" cy="948903"/>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sng" strike="noStrike" kern="0" cap="none" spc="0" normalizeH="0" baseline="0" noProof="0" dirty="0">
                <a:ln>
                  <a:noFill/>
                </a:ln>
                <a:solidFill>
                  <a:srgbClr val="00517C"/>
                </a:solidFill>
                <a:effectLst/>
                <a:uLnTx/>
                <a:uFillTx/>
                <a:ea typeface="Roboto"/>
                <a:cs typeface="Roboto"/>
                <a:sym typeface="Arial"/>
              </a:rPr>
              <a:t>Determine by HTML tag name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h1 ,  h2 ,  p ,  a ,  table  ,  </a:t>
            </a:r>
            <a:r>
              <a:rPr kumimoji="0" lang="en-SG" sz="2000" b="0" i="0" u="none" strike="noStrike" kern="0" cap="none" spc="0" normalizeH="0" baseline="0" noProof="0" dirty="0" err="1">
                <a:ln>
                  <a:noFill/>
                </a:ln>
                <a:solidFill>
                  <a:srgbClr val="00517C"/>
                </a:solidFill>
                <a:effectLst/>
                <a:uLnTx/>
                <a:uFillTx/>
                <a:ea typeface="Roboto"/>
                <a:cs typeface="Roboto"/>
                <a:sym typeface="Arial"/>
              </a:rPr>
              <a:t>img</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
        <p:nvSpPr>
          <p:cNvPr id="10" name="Rectangle 9">
            <a:extLst>
              <a:ext uri="{FF2B5EF4-FFF2-40B4-BE49-F238E27FC236}">
                <a16:creationId xmlns:a16="http://schemas.microsoft.com/office/drawing/2014/main" id="{43A67538-95D3-470C-92DB-113C3B59E6A6}"/>
              </a:ext>
            </a:extLst>
          </p:cNvPr>
          <p:cNvSpPr/>
          <p:nvPr/>
        </p:nvSpPr>
        <p:spPr>
          <a:xfrm>
            <a:off x="5559668" y="2909465"/>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dot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blue }   |   class = “</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11" name="Rectangle 10">
            <a:extLst>
              <a:ext uri="{FF2B5EF4-FFF2-40B4-BE49-F238E27FC236}">
                <a16:creationId xmlns:a16="http://schemas.microsoft.com/office/drawing/2014/main" id="{84DD980C-1437-4941-BA7D-29B590B10E1F}"/>
              </a:ext>
            </a:extLst>
          </p:cNvPr>
          <p:cNvSpPr/>
          <p:nvPr/>
        </p:nvSpPr>
        <p:spPr>
          <a:xfrm>
            <a:off x="5559668" y="5139341"/>
            <a:ext cx="5459367" cy="650069"/>
          </a:xfrm>
          <a:prstGeom prst="rect">
            <a:avLst/>
          </a:prstGeom>
          <a:solidFill>
            <a:schemeClr val="accent5">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Mix Style :  </a:t>
            </a:r>
            <a:r>
              <a:rPr kumimoji="0" lang="en-SG" sz="2000" b="0" i="0" u="none" strike="noStrike" kern="0" cap="none" spc="0" normalizeH="0" baseline="0" noProof="0" dirty="0">
                <a:ln>
                  <a:noFill/>
                </a:ln>
                <a:solidFill>
                  <a:srgbClr val="FF0000"/>
                </a:solidFill>
                <a:effectLst/>
                <a:uLnTx/>
                <a:uFillTx/>
                <a:ea typeface="Roboto"/>
                <a:cs typeface="Roboto"/>
                <a:sym typeface="Arial"/>
              </a:rPr>
              <a:t>h1</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Tree>
    <p:extLst>
      <p:ext uri="{BB962C8B-B14F-4D97-AF65-F5344CB8AC3E}">
        <p14:creationId xmlns:p14="http://schemas.microsoft.com/office/powerpoint/2010/main" val="23798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BC6C-3480-4270-BFE8-AAE050532426}"/>
              </a:ext>
            </a:extLst>
          </p:cNvPr>
          <p:cNvSpPr>
            <a:spLocks noGrp="1"/>
          </p:cNvSpPr>
          <p:nvPr>
            <p:ph type="title"/>
          </p:nvPr>
        </p:nvSpPr>
        <p:spPr/>
        <p:txBody>
          <a:bodyPr/>
          <a:lstStyle/>
          <a:p>
            <a:r>
              <a:rPr lang="en-SG" dirty="0"/>
              <a:t>Different type of CSS Style &amp; their Priority</a:t>
            </a:r>
          </a:p>
        </p:txBody>
      </p:sp>
      <p:sp>
        <p:nvSpPr>
          <p:cNvPr id="3" name="Content Placeholder 2">
            <a:extLst>
              <a:ext uri="{FF2B5EF4-FFF2-40B4-BE49-F238E27FC236}">
                <a16:creationId xmlns:a16="http://schemas.microsoft.com/office/drawing/2014/main" id="{299E81BF-6376-4A74-8142-64BDD07F9B9A}"/>
              </a:ext>
            </a:extLst>
          </p:cNvPr>
          <p:cNvSpPr>
            <a:spLocks noGrp="1"/>
          </p:cNvSpPr>
          <p:nvPr>
            <p:ph idx="1"/>
          </p:nvPr>
        </p:nvSpPr>
        <p:spPr>
          <a:xfrm>
            <a:off x="838200" y="1825625"/>
            <a:ext cx="4788877" cy="4351338"/>
          </a:xfrm>
          <a:solidFill>
            <a:schemeClr val="accent6">
              <a:lumMod val="20000"/>
              <a:lumOff val="80000"/>
            </a:schemeClr>
          </a:solidFill>
        </p:spPr>
        <p:txBody>
          <a:bodyPr anchor="t"/>
          <a:lstStyle/>
          <a:p>
            <a:pPr>
              <a:lnSpc>
                <a:spcPct val="250000"/>
              </a:lnSpc>
            </a:pPr>
            <a:r>
              <a:rPr lang="en-SG" dirty="0"/>
              <a:t>Inline Element</a:t>
            </a:r>
          </a:p>
          <a:p>
            <a:pPr>
              <a:lnSpc>
                <a:spcPct val="250000"/>
              </a:lnSpc>
            </a:pPr>
            <a:r>
              <a:rPr lang="en-SG" dirty="0"/>
              <a:t>In Head Section of HTML</a:t>
            </a:r>
          </a:p>
          <a:p>
            <a:pPr>
              <a:lnSpc>
                <a:spcPct val="250000"/>
              </a:lnSpc>
            </a:pPr>
            <a:r>
              <a:rPr lang="en-SG" dirty="0"/>
              <a:t>External CSS File</a:t>
            </a:r>
          </a:p>
        </p:txBody>
      </p:sp>
      <p:sp>
        <p:nvSpPr>
          <p:cNvPr id="7" name="Rectangle 6">
            <a:extLst>
              <a:ext uri="{FF2B5EF4-FFF2-40B4-BE49-F238E27FC236}">
                <a16:creationId xmlns:a16="http://schemas.microsoft.com/office/drawing/2014/main" id="{46686C92-1FCF-4B15-BAD8-52C1E2CC1E80}"/>
              </a:ext>
            </a:extLst>
          </p:cNvPr>
          <p:cNvSpPr/>
          <p:nvPr/>
        </p:nvSpPr>
        <p:spPr>
          <a:xfrm>
            <a:off x="5916246" y="4536530"/>
            <a:ext cx="5918200" cy="969277"/>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&lt;link </a:t>
            </a:r>
            <a:r>
              <a:rPr kumimoji="0" lang="en-SG" sz="2400" b="0" i="0" u="none" strike="noStrike" kern="0" cap="none" spc="0" normalizeH="0" baseline="0" noProof="0" dirty="0" err="1">
                <a:ln>
                  <a:noFill/>
                </a:ln>
                <a:solidFill>
                  <a:srgbClr val="00517C"/>
                </a:solidFill>
                <a:effectLst/>
                <a:uLnTx/>
                <a:uFillTx/>
                <a:ea typeface="Roboto"/>
                <a:cs typeface="Roboto"/>
                <a:sym typeface="Arial"/>
              </a:rPr>
              <a:t>rel</a:t>
            </a:r>
            <a:r>
              <a:rPr kumimoji="0" lang="en-SG" sz="2400" b="0" i="0" u="none" strike="noStrike" kern="0" cap="none" spc="0" normalizeH="0" baseline="0" noProof="0" dirty="0">
                <a:ln>
                  <a:noFill/>
                </a:ln>
                <a:solidFill>
                  <a:srgbClr val="00517C"/>
                </a:solidFill>
                <a:effectLst/>
                <a:uLnTx/>
                <a:uFillTx/>
                <a:ea typeface="Roboto"/>
                <a:cs typeface="Roboto"/>
                <a:sym typeface="Arial"/>
              </a:rPr>
              <a:t>=“stylesheet”  </a:t>
            </a:r>
            <a:r>
              <a:rPr kumimoji="0" lang="en-SG" sz="2400" b="0" i="0" u="none" strike="noStrike" kern="0" cap="none" spc="0" normalizeH="0" baseline="0" noProof="0" dirty="0" err="1">
                <a:ln>
                  <a:noFill/>
                </a:ln>
                <a:solidFill>
                  <a:srgbClr val="00517C"/>
                </a:solidFill>
                <a:effectLst/>
                <a:uLnTx/>
                <a:uFillTx/>
                <a:ea typeface="Roboto"/>
                <a:cs typeface="Roboto"/>
                <a:sym typeface="Arial"/>
              </a:rPr>
              <a:t>href</a:t>
            </a:r>
            <a:r>
              <a:rPr kumimoji="0" lang="en-SG" sz="2400" b="0" i="0" u="none" strike="noStrike" kern="0" cap="none" spc="0" normalizeH="0" baseline="0" noProof="0" dirty="0">
                <a:ln>
                  <a:noFill/>
                </a:ln>
                <a:solidFill>
                  <a:srgbClr val="00517C"/>
                </a:solidFill>
                <a:effectLst/>
                <a:uLnTx/>
                <a:uFillTx/>
                <a:ea typeface="Roboto"/>
                <a:cs typeface="Roboto"/>
                <a:sym typeface="Arial"/>
              </a:rPr>
              <a:t>=“style.css” /&gt;</a:t>
            </a:r>
          </a:p>
        </p:txBody>
      </p:sp>
      <p:sp>
        <p:nvSpPr>
          <p:cNvPr id="8" name="Rectangle 7">
            <a:extLst>
              <a:ext uri="{FF2B5EF4-FFF2-40B4-BE49-F238E27FC236}">
                <a16:creationId xmlns:a16="http://schemas.microsoft.com/office/drawing/2014/main" id="{9A81B031-E21F-4E8F-9442-FE5C66CA8E2E}"/>
              </a:ext>
            </a:extLst>
          </p:cNvPr>
          <p:cNvSpPr/>
          <p:nvPr/>
        </p:nvSpPr>
        <p:spPr>
          <a:xfrm>
            <a:off x="5916245" y="2042795"/>
            <a:ext cx="5918201" cy="764721"/>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&lt;h1 style = “ </a:t>
            </a:r>
            <a:r>
              <a:rPr kumimoji="0" lang="en-SG" sz="24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400" b="0" i="0" u="none" strike="noStrike" kern="0" cap="none" spc="0" normalizeH="0" baseline="0" noProof="0" dirty="0">
                <a:ln>
                  <a:noFill/>
                </a:ln>
                <a:solidFill>
                  <a:srgbClr val="00517C"/>
                </a:solidFill>
                <a:effectLst/>
                <a:uLnTx/>
                <a:uFillTx/>
                <a:ea typeface="Roboto"/>
                <a:cs typeface="Roboto"/>
                <a:sym typeface="Arial"/>
              </a:rPr>
              <a:t> : red “&gt; HELLO &lt;/h1&gt;</a:t>
            </a:r>
          </a:p>
        </p:txBody>
      </p:sp>
      <p:sp>
        <p:nvSpPr>
          <p:cNvPr id="9" name="Rectangle 8">
            <a:extLst>
              <a:ext uri="{FF2B5EF4-FFF2-40B4-BE49-F238E27FC236}">
                <a16:creationId xmlns:a16="http://schemas.microsoft.com/office/drawing/2014/main" id="{C070FE6F-30DB-461E-AB7D-31602B8C697B}"/>
              </a:ext>
            </a:extLst>
          </p:cNvPr>
          <p:cNvSpPr/>
          <p:nvPr/>
        </p:nvSpPr>
        <p:spPr>
          <a:xfrm>
            <a:off x="5916246" y="3035815"/>
            <a:ext cx="5918200" cy="127241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&lt;style&gt;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h1 { </a:t>
            </a:r>
            <a:r>
              <a:rPr kumimoji="0" lang="en-SG" sz="24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400" b="0" i="0" u="none" strike="noStrike" kern="0" cap="none" spc="0" normalizeH="0" baseline="0" noProof="0" dirty="0">
                <a:ln>
                  <a:noFill/>
                </a:ln>
                <a:solidFill>
                  <a:srgbClr val="00517C"/>
                </a:solidFill>
                <a:effectLst/>
                <a:uLnTx/>
                <a:uFillTx/>
                <a:ea typeface="Roboto"/>
                <a:cs typeface="Roboto"/>
                <a:sym typeface="Arial"/>
              </a:rPr>
              <a:t> : red; }</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&lt;/style&gt;</a:t>
            </a:r>
          </a:p>
        </p:txBody>
      </p:sp>
    </p:spTree>
    <p:extLst>
      <p:ext uri="{BB962C8B-B14F-4D97-AF65-F5344CB8AC3E}">
        <p14:creationId xmlns:p14="http://schemas.microsoft.com/office/powerpoint/2010/main" val="323736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2408</TotalTime>
  <Words>2647</Words>
  <Application>Microsoft Office PowerPoint</Application>
  <PresentationFormat>Widescreen</PresentationFormat>
  <Paragraphs>493</Paragraphs>
  <Slides>49</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Adobe Kaiti Std R</vt:lpstr>
      <vt:lpstr>Calibri (Body)</vt:lpstr>
      <vt:lpstr>Ubuntu</vt:lpstr>
      <vt:lpstr>Adobe Gurmukhi</vt:lpstr>
      <vt:lpstr>Arial</vt:lpstr>
      <vt:lpstr>Arial Black</vt:lpstr>
      <vt:lpstr>Calibri</vt:lpstr>
      <vt:lpstr>Roboto</vt:lpstr>
      <vt:lpstr>Roboto Slab</vt:lpstr>
      <vt:lpstr>Office Theme</vt:lpstr>
      <vt:lpstr>Web Development Workshop</vt:lpstr>
      <vt:lpstr>Content</vt:lpstr>
      <vt:lpstr>CSS</vt:lpstr>
      <vt:lpstr>What is CSS?</vt:lpstr>
      <vt:lpstr>How does CSS affect HTML?</vt:lpstr>
      <vt:lpstr>CSS Syntax</vt:lpstr>
      <vt:lpstr>CSS Syntax</vt:lpstr>
      <vt:lpstr>CSS Selector</vt:lpstr>
      <vt:lpstr>Different type of CSS Style &amp; their Priority</vt:lpstr>
      <vt:lpstr>Ordering of CSS Style</vt:lpstr>
      <vt:lpstr>HTML Element used with styling</vt:lpstr>
      <vt:lpstr>Create External Styles Sheet</vt:lpstr>
      <vt:lpstr>Applying Styles Sheet to HTML</vt:lpstr>
      <vt:lpstr>Colors</vt:lpstr>
      <vt:lpstr>Opacity</vt:lpstr>
      <vt:lpstr>Layouts</vt:lpstr>
      <vt:lpstr>CSS Box Model</vt:lpstr>
      <vt:lpstr>Layout: Margin &amp; Padding</vt:lpstr>
      <vt:lpstr>Layout: Position</vt:lpstr>
      <vt:lpstr>Layout: text-align</vt:lpstr>
      <vt:lpstr>Sizing and Border</vt:lpstr>
      <vt:lpstr>Font</vt:lpstr>
      <vt:lpstr>Display </vt:lpstr>
      <vt:lpstr>Property for Anchor element</vt:lpstr>
      <vt:lpstr>Exercise – CSS</vt:lpstr>
      <vt:lpstr>Text-Transform</vt:lpstr>
      <vt:lpstr>CSS Animate Effects</vt:lpstr>
      <vt:lpstr>Transition Property</vt:lpstr>
      <vt:lpstr>CSS Responsive</vt:lpstr>
      <vt:lpstr>Other External Library</vt:lpstr>
      <vt:lpstr>JS</vt:lpstr>
      <vt:lpstr>What is JavaScript?</vt:lpstr>
      <vt:lpstr>What is JavaScript?</vt:lpstr>
      <vt:lpstr>How to Includes JS?</vt:lpstr>
      <vt:lpstr>Internal JavaScript</vt:lpstr>
      <vt:lpstr>External JavaScript</vt:lpstr>
      <vt:lpstr>PLUGINS</vt:lpstr>
      <vt:lpstr>Animation Effects </vt:lpstr>
      <vt:lpstr>Animated.css</vt:lpstr>
      <vt:lpstr>WOW.js</vt:lpstr>
      <vt:lpstr>WOW.js Advanced Options</vt:lpstr>
      <vt:lpstr>Smooth Scroll</vt:lpstr>
      <vt:lpstr>Smooth Scroll</vt:lpstr>
      <vt:lpstr>Owl Carousel Slider</vt:lpstr>
      <vt:lpstr>How to use Carousel Slider? </vt:lpstr>
      <vt:lpstr>How to use Carousel Slider? </vt:lpstr>
      <vt:lpstr>How to use Carousel Slider? </vt:lpstr>
      <vt:lpstr>Exercise – CSS</vt:lpstr>
      <vt:lpstr>Thanks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HeartCode Workshop1</dc:title>
  <dc:creator>WU Jianhua</dc:creator>
  <cp:lastModifiedBy>WU Jianhua</cp:lastModifiedBy>
  <cp:revision>107</cp:revision>
  <dcterms:created xsi:type="dcterms:W3CDTF">2017-10-09T09:13:42Z</dcterms:created>
  <dcterms:modified xsi:type="dcterms:W3CDTF">2017-12-07T20:59:45Z</dcterms:modified>
</cp:coreProperties>
</file>