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641" r:id="rId3"/>
    <p:sldId id="4669" r:id="rId4"/>
    <p:sldId id="4637" r:id="rId5"/>
    <p:sldId id="4643" r:id="rId7"/>
    <p:sldId id="4723" r:id="rId8"/>
    <p:sldId id="4706" r:id="rId9"/>
    <p:sldId id="4645" r:id="rId10"/>
    <p:sldId id="4642" r:id="rId11"/>
    <p:sldId id="4704" r:id="rId12"/>
    <p:sldId id="4751" r:id="rId13"/>
    <p:sldId id="4748" r:id="rId14"/>
    <p:sldId id="4698" r:id="rId15"/>
    <p:sldId id="4749" r:id="rId16"/>
    <p:sldId id="4721" r:id="rId17"/>
    <p:sldId id="4648" r:id="rId18"/>
    <p:sldId id="4750" r:id="rId19"/>
    <p:sldId id="4649" r:id="rId20"/>
    <p:sldId id="4739" r:id="rId21"/>
    <p:sldId id="4767" r:id="rId22"/>
    <p:sldId id="4651" r:id="rId23"/>
    <p:sldId id="4700" r:id="rId24"/>
    <p:sldId id="4701" r:id="rId25"/>
    <p:sldId id="4652" r:id="rId26"/>
    <p:sldId id="4703" r:id="rId27"/>
    <p:sldId id="4658" r:id="rId28"/>
    <p:sldId id="467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C000"/>
    <a:srgbClr val="C65530"/>
    <a:srgbClr val="7F7F7F"/>
    <a:srgbClr val="525252"/>
    <a:srgbClr val="D2DEEF"/>
    <a:srgbClr val="D9D9D9"/>
    <a:srgbClr val="FDFBF8"/>
    <a:srgbClr val="59645F"/>
    <a:srgbClr val="C44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2" y="220"/>
      </p:cViewPr>
      <p:guideLst>
        <p:guide orient="horz" pos="2176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BAF1-0B6D-473E-8A62-3340F220D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9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9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2D35-BFAD-40E3-A96B-5A0388BA2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AddressSanitizer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是一个性能非常好的 </a:t>
            </a:r>
            <a:r>
              <a:rPr lang="en-US" altLang="zh-CN" dirty="0">
                <a:sym typeface="+mn-ea"/>
              </a:rPr>
              <a:t>C/C++ </a:t>
            </a:r>
            <a:r>
              <a:rPr lang="zh-CN" altLang="en-US" dirty="0">
                <a:sym typeface="+mn-ea"/>
              </a:rPr>
              <a:t>内存错误</a:t>
            </a:r>
            <a:r>
              <a:rPr lang="zh-CN" altLang="en-US" dirty="0" smtClean="0">
                <a:sym typeface="+mn-ea"/>
              </a:rPr>
              <a:t>探测工具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这个工具运行非常</a:t>
            </a:r>
            <a:r>
              <a:rPr lang="zh-CN" altLang="en-US" dirty="0">
                <a:sym typeface="+mn-ea"/>
              </a:rPr>
              <a:t>快。通常情况下，内存问题探测这类调试工具的引入，会导致原有应用程序运行性能的大幅下降，比如大名鼎鼎的 </a:t>
            </a:r>
            <a:r>
              <a:rPr lang="en-US" altLang="zh-CN" dirty="0" err="1">
                <a:sym typeface="+mn-ea"/>
              </a:rPr>
              <a:t>valgrind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据说会导致应用程序性能下降到正常情况的十几分之一，但引入 </a:t>
            </a:r>
            <a:r>
              <a:rPr lang="en-US" altLang="zh-CN" dirty="0" err="1">
                <a:sym typeface="+mn-ea"/>
              </a:rPr>
              <a:t>AddressSanitizer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只会减慢运行速度的一半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sym typeface="+mn-ea"/>
              </a:rPr>
              <a:t>进程</a:t>
            </a:r>
            <a:r>
              <a:rPr lang="zh-CN" altLang="en-US" dirty="0">
                <a:sym typeface="+mn-ea"/>
              </a:rPr>
              <a:t>的虚拟内存空间被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划分为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个独立的部分：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、主</a:t>
            </a:r>
            <a:r>
              <a:rPr lang="zh-CN" altLang="en-US" dirty="0">
                <a:sym typeface="+mn-ea"/>
              </a:rPr>
              <a:t>应用内存区 </a:t>
            </a:r>
            <a:r>
              <a:rPr lang="en-US" altLang="zh-CN" dirty="0">
                <a:sym typeface="+mn-ea"/>
              </a:rPr>
              <a:t>(Mem): </a:t>
            </a:r>
            <a:r>
              <a:rPr lang="zh-CN" altLang="en-US" dirty="0">
                <a:sym typeface="+mn-ea"/>
              </a:rPr>
              <a:t>普通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代码内存使用区。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、影子</a:t>
            </a:r>
            <a:r>
              <a:rPr lang="zh-CN" altLang="en-US" dirty="0">
                <a:sym typeface="+mn-ea"/>
              </a:rPr>
              <a:t>内存区 </a:t>
            </a:r>
            <a:r>
              <a:rPr lang="en-US" altLang="zh-CN" dirty="0">
                <a:sym typeface="+mn-ea"/>
              </a:rPr>
              <a:t>(Shadow): </a:t>
            </a:r>
            <a:r>
              <a:rPr lang="zh-CN" altLang="en-US" dirty="0">
                <a:sym typeface="+mn-ea"/>
              </a:rPr>
              <a:t>该内存区仅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感知，影子顾名思义是指该内存区与主应用内存区存在一种类似“影子”的对应关系。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在将主内存区的一个字节标记为“中毒”状态时，也会在对应的影子内存区写一个特殊值，该值称为“影子值”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这些</a:t>
            </a:r>
            <a:r>
              <a:rPr lang="zh-CN" altLang="en-US" dirty="0">
                <a:sym typeface="+mn-ea"/>
              </a:rPr>
              <a:t>红区用于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保存内部数据，如线程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、内存块大小等信息，因此每块红区设计最小为</a:t>
            </a:r>
            <a:r>
              <a:rPr lang="en-US" altLang="zh-CN" dirty="0">
                <a:sym typeface="+mn-ea"/>
              </a:rPr>
              <a:t>32bytes</a:t>
            </a:r>
            <a:r>
              <a:rPr lang="zh-CN" altLang="en-US" dirty="0">
                <a:sym typeface="+mn-ea"/>
              </a:rPr>
              <a:t>。这些红区已经被“下毒”了，即红区对应的影子内存的</a:t>
            </a:r>
            <a:r>
              <a:rPr lang="en-US" altLang="zh-CN" dirty="0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都写为负数状态，应用程序代码一旦踩到红区的内存会报错。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当</a:t>
            </a:r>
            <a:r>
              <a:rPr lang="en-US" altLang="zh-CN" dirty="0">
                <a:sym typeface="+mn-ea"/>
              </a:rPr>
              <a:t>free</a:t>
            </a:r>
            <a:r>
              <a:rPr lang="zh-CN" altLang="en-US" dirty="0">
                <a:sym typeface="+mn-ea"/>
              </a:rPr>
              <a:t>一块内存时，这整块内存都会被“下毒”，且这个内存放在一个“隔离区”，未来一段时间内该内存不会再被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分配出去。目前该隔离区实现为一个</a:t>
            </a:r>
            <a:r>
              <a:rPr lang="en-US" altLang="zh-CN" dirty="0">
                <a:sym typeface="+mn-ea"/>
              </a:rPr>
              <a:t>FIFO</a:t>
            </a:r>
            <a:r>
              <a:rPr lang="zh-CN" altLang="en-US" dirty="0">
                <a:sym typeface="+mn-ea"/>
              </a:rPr>
              <a:t>，具有一个固定的总内存大小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对于编程人员诊断和调试程序是非常有帮助的，因为对于有些程序错误是很难重现的，例如指针异常，而 </a:t>
            </a:r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文件可以再现程序出错时的情景。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文件的名称和保存</a:t>
            </a:r>
            <a:r>
              <a:rPr lang="zh-CN" altLang="zh-CN" dirty="0" smtClean="0">
                <a:sym typeface="+mn-ea"/>
              </a:rPr>
              <a:t>目录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"1" &gt; /</a:t>
            </a:r>
            <a:r>
              <a:rPr lang="en-US" altLang="zh-CN" dirty="0" err="1">
                <a:sym typeface="+mn-ea"/>
              </a:rPr>
              <a:t>proc</a:t>
            </a:r>
            <a:r>
              <a:rPr lang="en-US" altLang="zh-CN" dirty="0">
                <a:sym typeface="+mn-ea"/>
              </a:rPr>
              <a:t>/sys/kernel/</a:t>
            </a:r>
            <a:r>
              <a:rPr lang="en-US" altLang="zh-CN" dirty="0" err="1">
                <a:sym typeface="+mn-ea"/>
              </a:rPr>
              <a:t>core_uses_pid</a:t>
            </a:r>
            <a:r>
              <a:rPr lang="en-US" altLang="zh-CN" dirty="0">
                <a:sym typeface="+mn-ea"/>
              </a:rPr>
              <a:t> </a:t>
            </a:r>
            <a:r>
              <a:rPr lang="zh-CN" altLang="zh-CN" dirty="0">
                <a:sym typeface="+mn-ea"/>
              </a:rPr>
              <a:t>可以设置生成的名称加上进程</a:t>
            </a:r>
            <a:r>
              <a:rPr lang="en-US" altLang="zh-CN" dirty="0" err="1">
                <a:sym typeface="+mn-ea"/>
              </a:rPr>
              <a:t>pid</a:t>
            </a:r>
            <a:r>
              <a:rPr lang="zh-CN" altLang="zh-CN" dirty="0">
                <a:sym typeface="+mn-ea"/>
              </a:rPr>
              <a:t>作为后缀。默认此文件内容为０，所以生成的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文件的名字都是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，新的覆盖旧的。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/core-%e-%p-%t" &gt; </a:t>
            </a:r>
            <a:r>
              <a:rPr lang="en-US" altLang="zh-CN" dirty="0" err="1">
                <a:sym typeface="+mn-ea"/>
              </a:rPr>
              <a:t>core_pattern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可以将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文件统一生成到</a:t>
            </a:r>
            <a:r>
              <a:rPr lang="en-US" altLang="zh-CN" dirty="0" err="1">
                <a:sym typeface="+mn-ea"/>
              </a:rPr>
              <a:t>corefile</a:t>
            </a:r>
            <a:r>
              <a:rPr lang="zh-CN" altLang="zh-CN" dirty="0">
                <a:sym typeface="+mn-ea"/>
              </a:rPr>
              <a:t>目录，</a:t>
            </a:r>
            <a:r>
              <a:rPr lang="en-US" altLang="zh-CN" dirty="0">
                <a:sym typeface="+mn-ea"/>
              </a:rPr>
              <a:t>core-%e-%p-%t</a:t>
            </a:r>
            <a:r>
              <a:rPr lang="zh-CN" altLang="zh-CN" dirty="0">
                <a:sym typeface="+mn-ea"/>
              </a:rPr>
              <a:t>是文件名，</a:t>
            </a:r>
            <a:r>
              <a:rPr lang="en-US" altLang="zh-CN" dirty="0">
                <a:sym typeface="+mn-ea"/>
              </a:rPr>
              <a:t>%e</a:t>
            </a:r>
            <a:r>
              <a:rPr lang="zh-CN" altLang="zh-CN" dirty="0">
                <a:sym typeface="+mn-ea"/>
              </a:rPr>
              <a:t>等是参数表，其含义如下：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%p - insert </a:t>
            </a:r>
            <a:r>
              <a:rPr lang="en-US" altLang="zh-CN" dirty="0" err="1">
                <a:sym typeface="+mn-ea"/>
              </a:rPr>
              <a:t>pid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 err="1">
                <a:sym typeface="+mn-ea"/>
              </a:rPr>
              <a:t>pid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%u - insert current </a:t>
            </a:r>
            <a:r>
              <a:rPr lang="en-US" altLang="zh-CN" dirty="0" err="1">
                <a:sym typeface="+mn-ea"/>
              </a:rPr>
              <a:t>uid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uid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%g - insert current </a:t>
            </a:r>
            <a:r>
              <a:rPr lang="en-US" altLang="zh-CN" dirty="0" err="1">
                <a:sym typeface="+mn-ea"/>
              </a:rPr>
              <a:t>gid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gid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%s - insert signal that caused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into the filename</a:t>
            </a:r>
            <a:r>
              <a:rPr lang="zh-CN" altLang="zh-CN" dirty="0">
                <a:sym typeface="+mn-ea"/>
              </a:rPr>
              <a:t>添加导致产生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的信号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%t - insert UNIX time that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occurred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文件生成时的</a:t>
            </a:r>
            <a:r>
              <a:rPr lang="en-US" altLang="zh-CN" dirty="0" err="1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时间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%h - insert hostname where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happened into filename</a:t>
            </a:r>
            <a:r>
              <a:rPr lang="zh-CN" altLang="zh-CN" dirty="0">
                <a:sym typeface="+mn-ea"/>
              </a:rPr>
              <a:t>添加主机名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%e - insert </a:t>
            </a:r>
            <a:r>
              <a:rPr lang="en-US" altLang="zh-CN" dirty="0" err="1">
                <a:sym typeface="+mn-ea"/>
              </a:rPr>
              <a:t>coredumping</a:t>
            </a:r>
            <a:r>
              <a:rPr lang="en-US" altLang="zh-CN" dirty="0">
                <a:sym typeface="+mn-ea"/>
              </a:rPr>
              <a:t> executable name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zh-CN" altLang="zh-CN" dirty="0" smtClean="0">
                <a:sym typeface="+mn-ea"/>
              </a:rPr>
              <a:t>命令名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AddressSanitizer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是一个性能非常好的 </a:t>
            </a:r>
            <a:r>
              <a:rPr lang="en-US" altLang="zh-CN" dirty="0">
                <a:sym typeface="+mn-ea"/>
              </a:rPr>
              <a:t>C/C++ </a:t>
            </a:r>
            <a:r>
              <a:rPr lang="zh-CN" altLang="en-US" dirty="0">
                <a:sym typeface="+mn-ea"/>
              </a:rPr>
              <a:t>内存错误</a:t>
            </a:r>
            <a:r>
              <a:rPr lang="zh-CN" altLang="en-US" dirty="0" smtClean="0">
                <a:sym typeface="+mn-ea"/>
              </a:rPr>
              <a:t>探测工具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这个工具运行非常</a:t>
            </a:r>
            <a:r>
              <a:rPr lang="zh-CN" altLang="en-US" dirty="0">
                <a:sym typeface="+mn-ea"/>
              </a:rPr>
              <a:t>快。通常情况下，内存问题探测这类调试工具的引入，会导致原有应用程序运行性能的大幅下降，比如大名鼎鼎的 </a:t>
            </a:r>
            <a:r>
              <a:rPr lang="en-US" altLang="zh-CN" dirty="0" err="1">
                <a:sym typeface="+mn-ea"/>
              </a:rPr>
              <a:t>valgrind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据说会导致应用程序性能下降到正常情况的十几分之一，但引入 </a:t>
            </a:r>
            <a:r>
              <a:rPr lang="en-US" altLang="zh-CN" dirty="0" err="1">
                <a:sym typeface="+mn-ea"/>
              </a:rPr>
              <a:t>AddressSanitizer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只会减慢运行速度的一半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sym typeface="+mn-ea"/>
              </a:rPr>
              <a:t>进程</a:t>
            </a:r>
            <a:r>
              <a:rPr lang="zh-CN" altLang="en-US" dirty="0">
                <a:sym typeface="+mn-ea"/>
              </a:rPr>
              <a:t>的虚拟内存空间被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划分为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个独立的部分：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、主</a:t>
            </a:r>
            <a:r>
              <a:rPr lang="zh-CN" altLang="en-US" dirty="0">
                <a:sym typeface="+mn-ea"/>
              </a:rPr>
              <a:t>应用内存区 </a:t>
            </a:r>
            <a:r>
              <a:rPr lang="en-US" altLang="zh-CN" dirty="0">
                <a:sym typeface="+mn-ea"/>
              </a:rPr>
              <a:t>(Mem): </a:t>
            </a:r>
            <a:r>
              <a:rPr lang="zh-CN" altLang="en-US" dirty="0">
                <a:sym typeface="+mn-ea"/>
              </a:rPr>
              <a:t>普通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代码内存使用区。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、影子</a:t>
            </a:r>
            <a:r>
              <a:rPr lang="zh-CN" altLang="en-US" dirty="0">
                <a:sym typeface="+mn-ea"/>
              </a:rPr>
              <a:t>内存区 </a:t>
            </a:r>
            <a:r>
              <a:rPr lang="en-US" altLang="zh-CN" dirty="0">
                <a:sym typeface="+mn-ea"/>
              </a:rPr>
              <a:t>(Shadow): </a:t>
            </a:r>
            <a:r>
              <a:rPr lang="zh-CN" altLang="en-US" dirty="0">
                <a:sym typeface="+mn-ea"/>
              </a:rPr>
              <a:t>该内存区仅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感知，影子顾名思义是指该内存区与主应用内存区存在一种类似“影子”的对应关系。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在将主内存区的一个字节标记为“中毒”状态时，也会在对应的影子内存区写一个特殊值，该值称为“影子值”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这些</a:t>
            </a:r>
            <a:r>
              <a:rPr lang="zh-CN" altLang="en-US" dirty="0">
                <a:sym typeface="+mn-ea"/>
              </a:rPr>
              <a:t>红区用于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保存内部数据，如线程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、内存块大小等信息，因此每块红区设计最小为</a:t>
            </a:r>
            <a:r>
              <a:rPr lang="en-US" altLang="zh-CN" dirty="0">
                <a:sym typeface="+mn-ea"/>
              </a:rPr>
              <a:t>32bytes</a:t>
            </a:r>
            <a:r>
              <a:rPr lang="zh-CN" altLang="en-US" dirty="0">
                <a:sym typeface="+mn-ea"/>
              </a:rPr>
              <a:t>。这些红区已经被“下毒”了，即红区对应的影子内存的</a:t>
            </a:r>
            <a:r>
              <a:rPr lang="en-US" altLang="zh-CN" dirty="0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都写为负数状态，应用程序代码一旦踩到红区的内存会报错。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当</a:t>
            </a:r>
            <a:r>
              <a:rPr lang="en-US" altLang="zh-CN" dirty="0">
                <a:sym typeface="+mn-ea"/>
              </a:rPr>
              <a:t>free</a:t>
            </a:r>
            <a:r>
              <a:rPr lang="zh-CN" altLang="en-US" dirty="0">
                <a:sym typeface="+mn-ea"/>
              </a:rPr>
              <a:t>一块内存时，这整块内存都会被“下毒”，且这个内存放在一个“隔离区”，未来一段时间内该内存不会再被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分配出去。目前该隔离区实现为一个</a:t>
            </a:r>
            <a:r>
              <a:rPr lang="en-US" altLang="zh-CN" dirty="0">
                <a:sym typeface="+mn-ea"/>
              </a:rPr>
              <a:t>FIFO</a:t>
            </a:r>
            <a:r>
              <a:rPr lang="zh-CN" altLang="en-US" dirty="0">
                <a:sym typeface="+mn-ea"/>
              </a:rPr>
              <a:t>，具有一个固定的总内存大小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对于编程人员诊断和调试程序是非常有帮助的，因为对于有些程序错误是很难重现的，例如指针异常，而 </a:t>
            </a:r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文件可以再现程序出错时的情景。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文件的名称和保存</a:t>
            </a:r>
            <a:r>
              <a:rPr lang="zh-CN" altLang="zh-CN" dirty="0" smtClean="0">
                <a:sym typeface="+mn-ea"/>
              </a:rPr>
              <a:t>目录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"1" &gt; /</a:t>
            </a:r>
            <a:r>
              <a:rPr lang="en-US" altLang="zh-CN" dirty="0" err="1">
                <a:sym typeface="+mn-ea"/>
              </a:rPr>
              <a:t>proc</a:t>
            </a:r>
            <a:r>
              <a:rPr lang="en-US" altLang="zh-CN" dirty="0">
                <a:sym typeface="+mn-ea"/>
              </a:rPr>
              <a:t>/sys/kernel/</a:t>
            </a:r>
            <a:r>
              <a:rPr lang="en-US" altLang="zh-CN" dirty="0" err="1">
                <a:sym typeface="+mn-ea"/>
              </a:rPr>
              <a:t>core_uses_pid</a:t>
            </a:r>
            <a:r>
              <a:rPr lang="en-US" altLang="zh-CN" dirty="0">
                <a:sym typeface="+mn-ea"/>
              </a:rPr>
              <a:t> </a:t>
            </a:r>
            <a:r>
              <a:rPr lang="zh-CN" altLang="zh-CN" dirty="0">
                <a:sym typeface="+mn-ea"/>
              </a:rPr>
              <a:t>可以设置生成的名称加上进程</a:t>
            </a:r>
            <a:r>
              <a:rPr lang="en-US" altLang="zh-CN" dirty="0" err="1">
                <a:sym typeface="+mn-ea"/>
              </a:rPr>
              <a:t>pid</a:t>
            </a:r>
            <a:r>
              <a:rPr lang="zh-CN" altLang="zh-CN" dirty="0">
                <a:sym typeface="+mn-ea"/>
              </a:rPr>
              <a:t>作为后缀。默认此文件内容为０，所以生成的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文件的名字都是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，新的覆盖旧的。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/core-%e-%p-%t" &gt; </a:t>
            </a:r>
            <a:r>
              <a:rPr lang="en-US" altLang="zh-CN" dirty="0" err="1">
                <a:sym typeface="+mn-ea"/>
              </a:rPr>
              <a:t>core_pattern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可以将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文件统一生成到</a:t>
            </a:r>
            <a:r>
              <a:rPr lang="en-US" altLang="zh-CN" dirty="0" err="1">
                <a:sym typeface="+mn-ea"/>
              </a:rPr>
              <a:t>corefile</a:t>
            </a:r>
            <a:r>
              <a:rPr lang="zh-CN" altLang="zh-CN" dirty="0">
                <a:sym typeface="+mn-ea"/>
              </a:rPr>
              <a:t>目录，</a:t>
            </a:r>
            <a:r>
              <a:rPr lang="en-US" altLang="zh-CN" dirty="0">
                <a:sym typeface="+mn-ea"/>
              </a:rPr>
              <a:t>core-%e-%p-%t</a:t>
            </a:r>
            <a:r>
              <a:rPr lang="zh-CN" altLang="zh-CN" dirty="0">
                <a:sym typeface="+mn-ea"/>
              </a:rPr>
              <a:t>是文件名，</a:t>
            </a:r>
            <a:r>
              <a:rPr lang="en-US" altLang="zh-CN" dirty="0">
                <a:sym typeface="+mn-ea"/>
              </a:rPr>
              <a:t>%e</a:t>
            </a:r>
            <a:r>
              <a:rPr lang="zh-CN" altLang="zh-CN" dirty="0">
                <a:sym typeface="+mn-ea"/>
              </a:rPr>
              <a:t>等是参数表，其含义如下：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%p - insert </a:t>
            </a:r>
            <a:r>
              <a:rPr lang="en-US" altLang="zh-CN" dirty="0" err="1">
                <a:sym typeface="+mn-ea"/>
              </a:rPr>
              <a:t>pid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 err="1">
                <a:sym typeface="+mn-ea"/>
              </a:rPr>
              <a:t>pid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%u - insert current </a:t>
            </a:r>
            <a:r>
              <a:rPr lang="en-US" altLang="zh-CN" dirty="0" err="1">
                <a:sym typeface="+mn-ea"/>
              </a:rPr>
              <a:t>uid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uid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%g - insert current </a:t>
            </a:r>
            <a:r>
              <a:rPr lang="en-US" altLang="zh-CN" dirty="0" err="1">
                <a:sym typeface="+mn-ea"/>
              </a:rPr>
              <a:t>gid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gid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%s - insert signal that caused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into the filename</a:t>
            </a:r>
            <a:r>
              <a:rPr lang="zh-CN" altLang="zh-CN" dirty="0">
                <a:sym typeface="+mn-ea"/>
              </a:rPr>
              <a:t>添加导致产生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的信号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%t - insert UNIX time that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occurred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文件生成时的</a:t>
            </a:r>
            <a:r>
              <a:rPr lang="en-US" altLang="zh-CN" dirty="0" err="1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时间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%h - insert hostname where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happened into filename</a:t>
            </a:r>
            <a:r>
              <a:rPr lang="zh-CN" altLang="zh-CN" dirty="0">
                <a:sym typeface="+mn-ea"/>
              </a:rPr>
              <a:t>添加主机名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%e - insert </a:t>
            </a:r>
            <a:r>
              <a:rPr lang="en-US" altLang="zh-CN" dirty="0" err="1">
                <a:sym typeface="+mn-ea"/>
              </a:rPr>
              <a:t>coredumping</a:t>
            </a:r>
            <a:r>
              <a:rPr lang="en-US" altLang="zh-CN" dirty="0">
                <a:sym typeface="+mn-ea"/>
              </a:rPr>
              <a:t> executable name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zh-CN" altLang="zh-CN" dirty="0" smtClean="0">
                <a:sym typeface="+mn-ea"/>
              </a:rPr>
              <a:t>命令名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AddressSanitizer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是一个性能非常好的 </a:t>
            </a:r>
            <a:r>
              <a:rPr lang="en-US" altLang="zh-CN" dirty="0">
                <a:sym typeface="+mn-ea"/>
              </a:rPr>
              <a:t>C/C++ </a:t>
            </a:r>
            <a:r>
              <a:rPr lang="zh-CN" altLang="en-US" dirty="0">
                <a:sym typeface="+mn-ea"/>
              </a:rPr>
              <a:t>内存错误</a:t>
            </a:r>
            <a:r>
              <a:rPr lang="zh-CN" altLang="en-US" dirty="0" smtClean="0">
                <a:sym typeface="+mn-ea"/>
              </a:rPr>
              <a:t>探测工具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这个工具运行非常</a:t>
            </a:r>
            <a:r>
              <a:rPr lang="zh-CN" altLang="en-US" dirty="0">
                <a:sym typeface="+mn-ea"/>
              </a:rPr>
              <a:t>快。通常情况下，内存问题探测这类调试工具的引入，会导致原有应用程序运行性能的大幅下降，比如大名鼎鼎的 </a:t>
            </a:r>
            <a:r>
              <a:rPr lang="en-US" altLang="zh-CN" dirty="0" err="1">
                <a:sym typeface="+mn-ea"/>
              </a:rPr>
              <a:t>valgrind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据说会导致应用程序性能下降到正常情况的十几分之一，但引入 </a:t>
            </a:r>
            <a:r>
              <a:rPr lang="en-US" altLang="zh-CN" dirty="0" err="1">
                <a:sym typeface="+mn-ea"/>
              </a:rPr>
              <a:t>AddressSanitizer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只会减慢运行速度的一半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sym typeface="+mn-ea"/>
              </a:rPr>
              <a:t>进程</a:t>
            </a:r>
            <a:r>
              <a:rPr lang="zh-CN" altLang="en-US" dirty="0">
                <a:sym typeface="+mn-ea"/>
              </a:rPr>
              <a:t>的虚拟内存空间被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划分为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个独立的部分：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、主</a:t>
            </a:r>
            <a:r>
              <a:rPr lang="zh-CN" altLang="en-US" dirty="0">
                <a:sym typeface="+mn-ea"/>
              </a:rPr>
              <a:t>应用内存区 </a:t>
            </a:r>
            <a:r>
              <a:rPr lang="en-US" altLang="zh-CN" dirty="0">
                <a:sym typeface="+mn-ea"/>
              </a:rPr>
              <a:t>(Mem): </a:t>
            </a:r>
            <a:r>
              <a:rPr lang="zh-CN" altLang="en-US" dirty="0">
                <a:sym typeface="+mn-ea"/>
              </a:rPr>
              <a:t>普通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代码内存使用区。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、影子</a:t>
            </a:r>
            <a:r>
              <a:rPr lang="zh-CN" altLang="en-US" dirty="0">
                <a:sym typeface="+mn-ea"/>
              </a:rPr>
              <a:t>内存区 </a:t>
            </a:r>
            <a:r>
              <a:rPr lang="en-US" altLang="zh-CN" dirty="0">
                <a:sym typeface="+mn-ea"/>
              </a:rPr>
              <a:t>(Shadow): </a:t>
            </a:r>
            <a:r>
              <a:rPr lang="zh-CN" altLang="en-US" dirty="0">
                <a:sym typeface="+mn-ea"/>
              </a:rPr>
              <a:t>该内存区仅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感知，影子顾名思义是指该内存区与主应用内存区存在一种类似“影子”的对应关系。</a:t>
            </a:r>
            <a:r>
              <a:rPr lang="en-US" altLang="zh-CN" dirty="0">
                <a:sym typeface="+mn-ea"/>
              </a:rPr>
              <a:t>ASAN</a:t>
            </a:r>
            <a:r>
              <a:rPr lang="zh-CN" altLang="en-US" dirty="0">
                <a:sym typeface="+mn-ea"/>
              </a:rPr>
              <a:t>在将主内存区的一个字节标记为“中毒”状态时，也会在对应的影子内存区写一个特殊值，该值称为“影子值”</a:t>
            </a:r>
            <a:endParaRPr lang="en-US" altLang="zh-CN" dirty="0" err="1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这些</a:t>
            </a:r>
            <a:r>
              <a:rPr lang="zh-CN" altLang="en-US" dirty="0">
                <a:sym typeface="+mn-ea"/>
              </a:rPr>
              <a:t>红区用于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保存内部数据，如线程</a:t>
            </a:r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、内存块大小等信息，因此每块红区设计最小为</a:t>
            </a:r>
            <a:r>
              <a:rPr lang="en-US" altLang="zh-CN" dirty="0">
                <a:sym typeface="+mn-ea"/>
              </a:rPr>
              <a:t>32bytes</a:t>
            </a:r>
            <a:r>
              <a:rPr lang="zh-CN" altLang="en-US" dirty="0">
                <a:sym typeface="+mn-ea"/>
              </a:rPr>
              <a:t>。这些红区已经被“下毒”了，即红区对应的影子内存的</a:t>
            </a:r>
            <a:r>
              <a:rPr lang="en-US" altLang="zh-CN" dirty="0">
                <a:sym typeface="+mn-ea"/>
              </a:rPr>
              <a:t>byte</a:t>
            </a:r>
            <a:r>
              <a:rPr lang="zh-CN" altLang="en-US" dirty="0">
                <a:sym typeface="+mn-ea"/>
              </a:rPr>
              <a:t>都写为负数状态，应用程序代码一旦踩到红区的内存会报错。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    当</a:t>
            </a:r>
            <a:r>
              <a:rPr lang="en-US" altLang="zh-CN" dirty="0">
                <a:sym typeface="+mn-ea"/>
              </a:rPr>
              <a:t>free</a:t>
            </a:r>
            <a:r>
              <a:rPr lang="zh-CN" altLang="en-US" dirty="0">
                <a:sym typeface="+mn-ea"/>
              </a:rPr>
              <a:t>一块内存时，这整块内存都会被“下毒”，且这个内存放在一个“隔离区”，未来一段时间内该内存不会再被</a:t>
            </a:r>
            <a:r>
              <a:rPr lang="en-US" altLang="zh-CN" dirty="0" err="1">
                <a:sym typeface="+mn-ea"/>
              </a:rPr>
              <a:t>malloc</a:t>
            </a:r>
            <a:r>
              <a:rPr lang="zh-CN" altLang="en-US" dirty="0">
                <a:sym typeface="+mn-ea"/>
              </a:rPr>
              <a:t>分配出去。目前该隔离区实现为一个</a:t>
            </a:r>
            <a:r>
              <a:rPr lang="en-US" altLang="zh-CN" dirty="0">
                <a:sym typeface="+mn-ea"/>
              </a:rPr>
              <a:t>FIFO</a:t>
            </a:r>
            <a:r>
              <a:rPr lang="zh-CN" altLang="en-US" dirty="0">
                <a:sym typeface="+mn-ea"/>
              </a:rPr>
              <a:t>，具有一个固定的总内存大小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 err="1" smtClean="0">
              <a:sym typeface="+mn-ea"/>
            </a:endParaRPr>
          </a:p>
          <a:p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对于编程人员诊断和调试程序是非常有帮助的，因为对于有些程序错误是很难重现的，例如指针异常，而 </a:t>
            </a:r>
            <a:r>
              <a:rPr lang="en-US" altLang="zh-CN" dirty="0" err="1" smtClean="0">
                <a:sym typeface="+mn-ea"/>
              </a:rPr>
              <a:t>coredump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文件可以再现程序出错时的情景。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文件的名称和保存</a:t>
            </a:r>
            <a:r>
              <a:rPr lang="zh-CN" altLang="zh-CN" dirty="0" smtClean="0">
                <a:sym typeface="+mn-ea"/>
              </a:rPr>
              <a:t>目录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"1" &gt; /</a:t>
            </a:r>
            <a:r>
              <a:rPr lang="en-US" altLang="zh-CN" dirty="0" err="1">
                <a:sym typeface="+mn-ea"/>
              </a:rPr>
              <a:t>proc</a:t>
            </a:r>
            <a:r>
              <a:rPr lang="en-US" altLang="zh-CN" dirty="0">
                <a:sym typeface="+mn-ea"/>
              </a:rPr>
              <a:t>/sys/kernel/</a:t>
            </a:r>
            <a:r>
              <a:rPr lang="en-US" altLang="zh-CN" dirty="0" err="1">
                <a:sym typeface="+mn-ea"/>
              </a:rPr>
              <a:t>core_uses_pid</a:t>
            </a:r>
            <a:r>
              <a:rPr lang="en-US" altLang="zh-CN" dirty="0">
                <a:sym typeface="+mn-ea"/>
              </a:rPr>
              <a:t> </a:t>
            </a:r>
            <a:r>
              <a:rPr lang="zh-CN" altLang="zh-CN" dirty="0">
                <a:sym typeface="+mn-ea"/>
              </a:rPr>
              <a:t>可以设置生成的名称加上进程</a:t>
            </a:r>
            <a:r>
              <a:rPr lang="en-US" altLang="zh-CN" dirty="0" err="1">
                <a:sym typeface="+mn-ea"/>
              </a:rPr>
              <a:t>pid</a:t>
            </a:r>
            <a:r>
              <a:rPr lang="zh-CN" altLang="zh-CN" dirty="0">
                <a:sym typeface="+mn-ea"/>
              </a:rPr>
              <a:t>作为后缀。默认此文件内容为０，所以生成的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文件的名字都是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，新的覆盖旧的。</a:t>
            </a:r>
            <a:endParaRPr lang="zh-CN" altLang="zh-CN" dirty="0"/>
          </a:p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</a:t>
            </a:r>
            <a:r>
              <a:rPr lang="en-US" altLang="zh-CN" dirty="0" smtClean="0">
                <a:sym typeface="+mn-ea"/>
              </a:rPr>
              <a:t>echo </a:t>
            </a:r>
            <a:r>
              <a:rPr lang="en-US" altLang="zh-CN" dirty="0">
                <a:sym typeface="+mn-ea"/>
              </a:rPr>
              <a:t>"/</a:t>
            </a:r>
            <a:r>
              <a:rPr lang="en-US" altLang="zh-CN" dirty="0" err="1">
                <a:sym typeface="+mn-ea"/>
              </a:rPr>
              <a:t>var</a:t>
            </a:r>
            <a:r>
              <a:rPr lang="en-US" altLang="zh-CN" dirty="0">
                <a:sym typeface="+mn-ea"/>
              </a:rPr>
              <a:t>/core-%e-%p-%t" &gt; </a:t>
            </a:r>
            <a:r>
              <a:rPr lang="en-US" altLang="zh-CN" dirty="0" err="1">
                <a:sym typeface="+mn-ea"/>
              </a:rPr>
              <a:t>core_pattern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可以将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文件统一生成到</a:t>
            </a:r>
            <a:r>
              <a:rPr lang="en-US" altLang="zh-CN" dirty="0" err="1">
                <a:sym typeface="+mn-ea"/>
              </a:rPr>
              <a:t>corefile</a:t>
            </a:r>
            <a:r>
              <a:rPr lang="zh-CN" altLang="zh-CN" dirty="0">
                <a:sym typeface="+mn-ea"/>
              </a:rPr>
              <a:t>目录，</a:t>
            </a:r>
            <a:r>
              <a:rPr lang="en-US" altLang="zh-CN" dirty="0">
                <a:sym typeface="+mn-ea"/>
              </a:rPr>
              <a:t>core-%e-%p-%t</a:t>
            </a:r>
            <a:r>
              <a:rPr lang="zh-CN" altLang="zh-CN" dirty="0">
                <a:sym typeface="+mn-ea"/>
              </a:rPr>
              <a:t>是文件名，</a:t>
            </a:r>
            <a:r>
              <a:rPr lang="en-US" altLang="zh-CN" dirty="0">
                <a:sym typeface="+mn-ea"/>
              </a:rPr>
              <a:t>%e</a:t>
            </a:r>
            <a:r>
              <a:rPr lang="zh-CN" altLang="zh-CN" dirty="0">
                <a:sym typeface="+mn-ea"/>
              </a:rPr>
              <a:t>等是参数表，其含义如下：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%p - insert </a:t>
            </a:r>
            <a:r>
              <a:rPr lang="en-US" altLang="zh-CN" dirty="0" err="1">
                <a:sym typeface="+mn-ea"/>
              </a:rPr>
              <a:t>pid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 err="1">
                <a:sym typeface="+mn-ea"/>
              </a:rPr>
              <a:t>pid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%u - insert current </a:t>
            </a:r>
            <a:r>
              <a:rPr lang="en-US" altLang="zh-CN" dirty="0" err="1">
                <a:sym typeface="+mn-ea"/>
              </a:rPr>
              <a:t>uid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uid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%g - insert current </a:t>
            </a:r>
            <a:r>
              <a:rPr lang="en-US" altLang="zh-CN" dirty="0" err="1">
                <a:sym typeface="+mn-ea"/>
              </a:rPr>
              <a:t>gid</a:t>
            </a:r>
            <a:r>
              <a:rPr lang="en-US" altLang="zh-CN" dirty="0">
                <a:sym typeface="+mn-ea"/>
              </a:rPr>
              <a:t> into filename </a:t>
            </a:r>
            <a:r>
              <a:rPr lang="zh-CN" altLang="zh-CN" dirty="0">
                <a:sym typeface="+mn-ea"/>
              </a:rPr>
              <a:t>添加当前</a:t>
            </a:r>
            <a:r>
              <a:rPr lang="en-US" altLang="zh-CN" dirty="0" err="1">
                <a:sym typeface="+mn-ea"/>
              </a:rPr>
              <a:t>gid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%s - insert signal that caused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into the filename</a:t>
            </a:r>
            <a:r>
              <a:rPr lang="zh-CN" altLang="zh-CN" dirty="0">
                <a:sym typeface="+mn-ea"/>
              </a:rPr>
              <a:t>添加导致产生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的信号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%t - insert UNIX time that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occurred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en-US" altLang="zh-CN" dirty="0">
                <a:sym typeface="+mn-ea"/>
              </a:rPr>
              <a:t>core</a:t>
            </a:r>
            <a:r>
              <a:rPr lang="zh-CN" altLang="zh-CN" dirty="0">
                <a:sym typeface="+mn-ea"/>
              </a:rPr>
              <a:t>文件生成时的</a:t>
            </a:r>
            <a:r>
              <a:rPr lang="en-US" altLang="zh-CN" dirty="0" err="1">
                <a:sym typeface="+mn-ea"/>
              </a:rPr>
              <a:t>unix</a:t>
            </a:r>
            <a:r>
              <a:rPr lang="zh-CN" altLang="zh-CN" dirty="0">
                <a:sym typeface="+mn-ea"/>
              </a:rPr>
              <a:t>时间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%h - insert hostname where the </a:t>
            </a:r>
            <a:r>
              <a:rPr lang="en-US" altLang="zh-CN" dirty="0" err="1">
                <a:sym typeface="+mn-ea"/>
              </a:rPr>
              <a:t>coredump</a:t>
            </a:r>
            <a:r>
              <a:rPr lang="en-US" altLang="zh-CN" dirty="0">
                <a:sym typeface="+mn-ea"/>
              </a:rPr>
              <a:t> happened into filename</a:t>
            </a:r>
            <a:r>
              <a:rPr lang="zh-CN" altLang="zh-CN" dirty="0">
                <a:sym typeface="+mn-ea"/>
              </a:rPr>
              <a:t>添加主机名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%e - insert </a:t>
            </a:r>
            <a:r>
              <a:rPr lang="en-US" altLang="zh-CN" dirty="0" err="1">
                <a:sym typeface="+mn-ea"/>
              </a:rPr>
              <a:t>coredumping</a:t>
            </a:r>
            <a:r>
              <a:rPr lang="en-US" altLang="zh-CN" dirty="0">
                <a:sym typeface="+mn-ea"/>
              </a:rPr>
              <a:t> executable name into filename</a:t>
            </a:r>
            <a:r>
              <a:rPr lang="zh-CN" altLang="zh-CN" dirty="0">
                <a:sym typeface="+mn-ea"/>
              </a:rPr>
              <a:t>添加</a:t>
            </a:r>
            <a:r>
              <a:rPr lang="zh-CN" altLang="zh-CN" dirty="0" smtClean="0">
                <a:sym typeface="+mn-ea"/>
              </a:rPr>
              <a:t>命令名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097156" name="图片 5"/>
          <p:cNvPicPr preferRelativeResize="0">
            <a:picLocks noChangeAspect="1" noChangeArrowheads="1"/>
          </p:cNvPicPr>
          <p:nvPr userDrawn="1"/>
        </p:nvPicPr>
        <p:blipFill>
          <a:blip r:embed="rId3"/>
          <a:srcRect t="2588" b="35785"/>
          <a:stretch>
            <a:fillRect/>
          </a:stretch>
        </p:blipFill>
        <p:spPr bwMode="auto">
          <a:xfrm>
            <a:off x="10395590" y="186624"/>
            <a:ext cx="1627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矩形 16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5" name="矩形 19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6" name="文本框 20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8667" name="矩形 21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8" name="图片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145731" name="直接连接符 23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8" name="等腰三角形 24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9" name="图片 9"/>
          <p:cNvPicPr>
            <a:picLocks noChangeAspect="1"/>
          </p:cNvPicPr>
          <p:nvPr userDrawn="1"/>
        </p:nvPicPr>
        <p:blipFill rotWithShape="1">
          <a:blip r:embed="rId3" cstate="print"/>
          <a:srcRect b="34162"/>
          <a:stretch>
            <a:fillRect/>
          </a:stretch>
        </p:blipFill>
        <p:spPr>
          <a:xfrm>
            <a:off x="10388880" y="213414"/>
            <a:ext cx="1559765" cy="4923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16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矩形 19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文本框 20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8592" name="矩形 21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145728" name="直接连接符 23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3" name="等腰三角形 24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矩形 9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B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5" name="矩形 10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472440" y="19743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97" name="内容占位符 2"/>
          <p:cNvSpPr>
            <a:spLocks noGrp="1"/>
          </p:cNvSpPr>
          <p:nvPr>
            <p:ph idx="1"/>
          </p:nvPr>
        </p:nvSpPr>
        <p:spPr>
          <a:xfrm>
            <a:off x="472440" y="1475923"/>
            <a:ext cx="10515600" cy="4838380"/>
          </a:xfrm>
        </p:spPr>
        <p:txBody>
          <a:bodyPr/>
          <a:lstStyle>
            <a:lvl1pPr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97153" name="图片 13"/>
          <p:cNvPicPr>
            <a:picLocks noChangeAspect="1"/>
          </p:cNvPicPr>
          <p:nvPr userDrawn="1"/>
        </p:nvPicPr>
        <p:blipFill rotWithShape="1">
          <a:blip r:embed="rId3" cstate="print"/>
          <a:srcRect b="34162"/>
          <a:stretch>
            <a:fillRect/>
          </a:stretch>
        </p:blipFill>
        <p:spPr>
          <a:xfrm>
            <a:off x="10445187" y="190165"/>
            <a:ext cx="1559765" cy="4923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矩形 15"/>
          <p:cNvSpPr/>
          <p:nvPr userDrawn="1"/>
        </p:nvSpPr>
        <p:spPr>
          <a:xfrm>
            <a:off x="0" y="6648728"/>
            <a:ext cx="12192000" cy="90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0" name="矩形 18"/>
          <p:cNvSpPr/>
          <p:nvPr userDrawn="1"/>
        </p:nvSpPr>
        <p:spPr>
          <a:xfrm>
            <a:off x="0" y="6681576"/>
            <a:ext cx="12192000" cy="17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1" name="文本框 19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8672" name="矩形 20"/>
          <p:cNvSpPr/>
          <p:nvPr userDrawn="1"/>
        </p:nvSpPr>
        <p:spPr>
          <a:xfrm>
            <a:off x="1758224" y="6542530"/>
            <a:ext cx="10433776" cy="100800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0" name="图片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145732" name="直接连接符 22"/>
          <p:cNvCxnSpPr/>
          <p:nvPr userDrawn="1"/>
        </p:nvCxnSpPr>
        <p:spPr>
          <a:xfrm flipH="1">
            <a:off x="81098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等腰三角形 23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4" name="矩形 24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5" name="矩形 25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1" name="图片 12"/>
          <p:cNvPicPr>
            <a:picLocks noChangeAspect="1"/>
          </p:cNvPicPr>
          <p:nvPr userDrawn="1"/>
        </p:nvPicPr>
        <p:blipFill rotWithShape="1">
          <a:blip r:embed="rId3" cstate="print"/>
          <a:srcRect b="34162"/>
          <a:stretch>
            <a:fillRect/>
          </a:stretch>
        </p:blipFill>
        <p:spPr>
          <a:xfrm>
            <a:off x="10460133" y="271525"/>
            <a:ext cx="1559765" cy="4923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 11"/>
          <p:cNvSpPr txBox="1"/>
          <p:nvPr userDrawn="1"/>
        </p:nvSpPr>
        <p:spPr>
          <a:xfrm>
            <a:off x="10561309" y="6614126"/>
            <a:ext cx="255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www.fiberhome.com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48677" name="标题 1"/>
          <p:cNvSpPr>
            <a:spLocks noGrp="1"/>
          </p:cNvSpPr>
          <p:nvPr>
            <p:ph type="title"/>
          </p:nvPr>
        </p:nvSpPr>
        <p:spPr>
          <a:xfrm>
            <a:off x="397921" y="259802"/>
            <a:ext cx="10515600" cy="6541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78" name="内容占位符 2"/>
          <p:cNvSpPr>
            <a:spLocks noGrp="1"/>
          </p:cNvSpPr>
          <p:nvPr>
            <p:ph idx="1"/>
          </p:nvPr>
        </p:nvSpPr>
        <p:spPr>
          <a:xfrm>
            <a:off x="397921" y="1482498"/>
            <a:ext cx="10515600" cy="4754573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79" name="矩形 15"/>
          <p:cNvSpPr/>
          <p:nvPr userDrawn="1"/>
        </p:nvSpPr>
        <p:spPr>
          <a:xfrm>
            <a:off x="0" y="6648728"/>
            <a:ext cx="11658600" cy="11297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0" name="矩形 18"/>
          <p:cNvSpPr/>
          <p:nvPr userDrawn="1"/>
        </p:nvSpPr>
        <p:spPr>
          <a:xfrm>
            <a:off x="0" y="6681575"/>
            <a:ext cx="11748332" cy="18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1" name="文本框 19"/>
          <p:cNvSpPr txBox="1"/>
          <p:nvPr userDrawn="1"/>
        </p:nvSpPr>
        <p:spPr>
          <a:xfrm>
            <a:off x="10078710" y="6623202"/>
            <a:ext cx="1669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www.fiberhome.com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8682" name="矩形 20"/>
          <p:cNvSpPr/>
          <p:nvPr userDrawn="1"/>
        </p:nvSpPr>
        <p:spPr>
          <a:xfrm>
            <a:off x="1758224" y="6511637"/>
            <a:ext cx="9990108" cy="159346"/>
          </a:xfrm>
          <a:prstGeom prst="rect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2" name="图片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1413" y="6432489"/>
            <a:ext cx="1592194" cy="329213"/>
          </a:xfrm>
          <a:prstGeom prst="rect">
            <a:avLst/>
          </a:prstGeom>
        </p:spPr>
      </p:pic>
      <p:cxnSp>
        <p:nvCxnSpPr>
          <p:cNvPr id="3145733" name="直接连接符 22"/>
          <p:cNvCxnSpPr/>
          <p:nvPr userDrawn="1"/>
        </p:nvCxnSpPr>
        <p:spPr>
          <a:xfrm flipH="1">
            <a:off x="7627257" y="6761702"/>
            <a:ext cx="2451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3" name="等腰三角形 23"/>
          <p:cNvSpPr/>
          <p:nvPr userDrawn="1"/>
        </p:nvSpPr>
        <p:spPr>
          <a:xfrm rot="5400000">
            <a:off x="-13909" y="6467220"/>
            <a:ext cx="201682" cy="173864"/>
          </a:xfrm>
          <a:prstGeom prst="triangle">
            <a:avLst/>
          </a:prstGeom>
          <a:solidFill>
            <a:srgbClr val="F15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4" name="矩形 24"/>
          <p:cNvSpPr/>
          <p:nvPr userDrawn="1"/>
        </p:nvSpPr>
        <p:spPr>
          <a:xfrm>
            <a:off x="37542" y="0"/>
            <a:ext cx="131302" cy="5515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5" name="矩形 25"/>
          <p:cNvSpPr/>
          <p:nvPr userDrawn="1"/>
        </p:nvSpPr>
        <p:spPr>
          <a:xfrm>
            <a:off x="161413" y="0"/>
            <a:ext cx="73997" cy="62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6" name="矩形 1"/>
          <p:cNvSpPr/>
          <p:nvPr userDrawn="1"/>
        </p:nvSpPr>
        <p:spPr>
          <a:xfrm>
            <a:off x="11744326" y="6511638"/>
            <a:ext cx="447674" cy="3463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7" name="TextBox 15"/>
          <p:cNvSpPr txBox="1">
            <a:spLocks noChangeArrowheads="1"/>
          </p:cNvSpPr>
          <p:nvPr userDrawn="1"/>
        </p:nvSpPr>
        <p:spPr bwMode="auto">
          <a:xfrm>
            <a:off x="11639698" y="6512850"/>
            <a:ext cx="649287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fld id="{60C7A1A1-3A4D-46CA-A61F-CFC4CFE79200}" type="slidenum">
              <a:rPr lang="zh-CN" altLang="en-US" sz="160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60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97163" name="图片 16"/>
          <p:cNvPicPr>
            <a:picLocks noChangeAspect="1"/>
          </p:cNvPicPr>
          <p:nvPr userDrawn="1"/>
        </p:nvPicPr>
        <p:blipFill rotWithShape="1">
          <a:blip r:embed="rId3" cstate="print"/>
          <a:srcRect b="34162"/>
          <a:stretch>
            <a:fillRect/>
          </a:stretch>
        </p:blipFill>
        <p:spPr>
          <a:xfrm>
            <a:off x="10476818" y="226173"/>
            <a:ext cx="1559765" cy="4923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431" cy="550431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37"/>
          <p:cNvSpPr txBox="1"/>
          <p:nvPr/>
        </p:nvSpPr>
        <p:spPr>
          <a:xfrm>
            <a:off x="180505" y="65807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@</a:t>
            </a:r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信息通信专家</a:t>
            </a:r>
            <a:endParaRPr lang="id-ID" sz="800" spc="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25380" y="190500"/>
            <a:ext cx="970999" cy="28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4" cy="39600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368914" y="468065"/>
            <a:ext cx="181930" cy="181930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37992" y="576397"/>
            <a:ext cx="99149" cy="9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12304991" y="3563599"/>
            <a:ext cx="457015" cy="3565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2" name="矩形 7"/>
          <p:cNvSpPr/>
          <p:nvPr userDrawn="1"/>
        </p:nvSpPr>
        <p:spPr>
          <a:xfrm>
            <a:off x="12303852" y="4548881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3" name="矩形 8"/>
          <p:cNvSpPr/>
          <p:nvPr userDrawn="1"/>
        </p:nvSpPr>
        <p:spPr>
          <a:xfrm>
            <a:off x="12303237" y="4056240"/>
            <a:ext cx="459017" cy="356501"/>
          </a:xfrm>
          <a:prstGeom prst="rect">
            <a:avLst/>
          </a:prstGeom>
          <a:solidFill>
            <a:srgbClr val="8E499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4" name="矩形 9"/>
          <p:cNvSpPr/>
          <p:nvPr userDrawn="1"/>
        </p:nvSpPr>
        <p:spPr>
          <a:xfrm>
            <a:off x="12303237" y="5041523"/>
            <a:ext cx="459017" cy="356501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5" name="矩形 10"/>
          <p:cNvSpPr/>
          <p:nvPr userDrawn="1"/>
        </p:nvSpPr>
        <p:spPr>
          <a:xfrm>
            <a:off x="12302989" y="5534164"/>
            <a:ext cx="459017" cy="356501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6" name="矩形 11"/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7" name="文本框 12"/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参考色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8" name="矩形 13"/>
          <p:cNvSpPr/>
          <p:nvPr userDrawn="1"/>
        </p:nvSpPr>
        <p:spPr>
          <a:xfrm>
            <a:off x="12303083" y="3085246"/>
            <a:ext cx="457015" cy="356501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首页模板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028693" y="4585257"/>
            <a:ext cx="112864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内存问题总结分享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138638" y="5569000"/>
            <a:ext cx="940048" cy="940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43" y="5614472"/>
            <a:ext cx="6095603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烽火通信科技股份有限公司  宽带业务产出线  研发部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戈靖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46256" y="3779214"/>
            <a:ext cx="2098231" cy="655731"/>
          </a:xfrm>
          <a:prstGeom prst="rect">
            <a:avLst/>
          </a:prstGeom>
        </p:spPr>
      </p:pic>
      <p:sp>
        <p:nvSpPr>
          <p:cNvPr id="7" name="Arc 21_1"/>
          <p:cNvSpPr/>
          <p:nvPr/>
        </p:nvSpPr>
        <p:spPr>
          <a:xfrm rot="2641125">
            <a:off x="542415" y="950799"/>
            <a:ext cx="2111151" cy="2069822"/>
          </a:xfrm>
          <a:prstGeom prst="arc">
            <a:avLst>
              <a:gd name="adj1" fmla="val 5513439"/>
              <a:gd name="adj2" fmla="val 0"/>
            </a:avLst>
          </a:prstGeom>
          <a:ln w="158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Arc 21_1"/>
          <p:cNvSpPr/>
          <p:nvPr/>
        </p:nvSpPr>
        <p:spPr>
          <a:xfrm rot="2641125">
            <a:off x="713811" y="1197386"/>
            <a:ext cx="1768359" cy="1733741"/>
          </a:xfrm>
          <a:prstGeom prst="arc">
            <a:avLst>
              <a:gd name="adj1" fmla="val 5513439"/>
              <a:gd name="adj2" fmla="val 0"/>
            </a:avLst>
          </a:prstGeom>
          <a:ln w="127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Arc 21_1"/>
          <p:cNvSpPr/>
          <p:nvPr/>
        </p:nvSpPr>
        <p:spPr>
          <a:xfrm rot="2641125">
            <a:off x="848943" y="1412391"/>
            <a:ext cx="1498094" cy="1468767"/>
          </a:xfrm>
          <a:prstGeom prst="arc">
            <a:avLst>
              <a:gd name="adj1" fmla="val 5513439"/>
              <a:gd name="adj2" fmla="val 0"/>
            </a:avLst>
          </a:prstGeom>
          <a:ln w="31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Arc 21_1"/>
          <p:cNvSpPr/>
          <p:nvPr/>
        </p:nvSpPr>
        <p:spPr>
          <a:xfrm rot="2641125">
            <a:off x="988585" y="1631866"/>
            <a:ext cx="1218810" cy="1194950"/>
          </a:xfrm>
          <a:prstGeom prst="arc">
            <a:avLst>
              <a:gd name="adj1" fmla="val 5513439"/>
              <a:gd name="adj2" fmla="val 0"/>
            </a:avLst>
          </a:prstGeom>
          <a:ln w="127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Arc 21_1"/>
          <p:cNvSpPr/>
          <p:nvPr/>
        </p:nvSpPr>
        <p:spPr>
          <a:xfrm rot="2641125">
            <a:off x="237686" y="526441"/>
            <a:ext cx="2720608" cy="2667348"/>
          </a:xfrm>
          <a:prstGeom prst="arc">
            <a:avLst>
              <a:gd name="adj1" fmla="val 5513439"/>
              <a:gd name="adj2" fmla="val 0"/>
            </a:avLst>
          </a:prstGeom>
          <a:ln w="2222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6" name="Group 90"/>
          <p:cNvGrpSpPr/>
          <p:nvPr/>
        </p:nvGrpSpPr>
        <p:grpSpPr bwMode="auto">
          <a:xfrm>
            <a:off x="3750664" y="415359"/>
            <a:ext cx="215900" cy="215900"/>
            <a:chOff x="1292" y="1310"/>
            <a:chExt cx="1900" cy="1900"/>
          </a:xfrm>
        </p:grpSpPr>
        <p:sp>
          <p:nvSpPr>
            <p:cNvPr id="37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8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39" name="Group 97"/>
          <p:cNvGrpSpPr/>
          <p:nvPr/>
        </p:nvGrpSpPr>
        <p:grpSpPr bwMode="auto">
          <a:xfrm>
            <a:off x="2239364" y="1350397"/>
            <a:ext cx="144462" cy="144462"/>
            <a:chOff x="1292" y="1310"/>
            <a:chExt cx="1900" cy="1900"/>
          </a:xfrm>
        </p:grpSpPr>
        <p:sp>
          <p:nvSpPr>
            <p:cNvPr id="40" name="AutoShape 9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1" name="AutoShape 9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42" name="Group 100"/>
          <p:cNvGrpSpPr/>
          <p:nvPr/>
        </p:nvGrpSpPr>
        <p:grpSpPr bwMode="auto">
          <a:xfrm>
            <a:off x="2094901" y="342334"/>
            <a:ext cx="215900" cy="215900"/>
            <a:chOff x="1292" y="1310"/>
            <a:chExt cx="1900" cy="1900"/>
          </a:xfrm>
        </p:grpSpPr>
        <p:sp>
          <p:nvSpPr>
            <p:cNvPr id="43" name="AutoShape 10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4" name="AutoShape 10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45" name="Group 103"/>
          <p:cNvGrpSpPr/>
          <p:nvPr/>
        </p:nvGrpSpPr>
        <p:grpSpPr bwMode="auto">
          <a:xfrm>
            <a:off x="3104551" y="1350397"/>
            <a:ext cx="142875" cy="142875"/>
            <a:chOff x="1292" y="1310"/>
            <a:chExt cx="1900" cy="1900"/>
          </a:xfrm>
        </p:grpSpPr>
        <p:sp>
          <p:nvSpPr>
            <p:cNvPr id="46" name="AutoShape 10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47" name="AutoShape 10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48" name="Group 106"/>
          <p:cNvGrpSpPr/>
          <p:nvPr/>
        </p:nvGrpSpPr>
        <p:grpSpPr bwMode="auto">
          <a:xfrm>
            <a:off x="2455264" y="701109"/>
            <a:ext cx="144462" cy="144463"/>
            <a:chOff x="1292" y="1310"/>
            <a:chExt cx="1900" cy="1900"/>
          </a:xfrm>
        </p:grpSpPr>
        <p:sp>
          <p:nvSpPr>
            <p:cNvPr id="49" name="AutoShape 10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0" name="AutoShape 10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51" name="Group 109"/>
          <p:cNvGrpSpPr/>
          <p:nvPr/>
        </p:nvGrpSpPr>
        <p:grpSpPr bwMode="auto">
          <a:xfrm>
            <a:off x="1086839" y="558234"/>
            <a:ext cx="144462" cy="144463"/>
            <a:chOff x="1292" y="1310"/>
            <a:chExt cx="1900" cy="1900"/>
          </a:xfrm>
        </p:grpSpPr>
        <p:sp>
          <p:nvSpPr>
            <p:cNvPr id="52" name="AutoShape 11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3" name="AutoShape 11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54" name="Group 112"/>
          <p:cNvGrpSpPr/>
          <p:nvPr/>
        </p:nvGrpSpPr>
        <p:grpSpPr bwMode="auto">
          <a:xfrm>
            <a:off x="3390301" y="2791847"/>
            <a:ext cx="144463" cy="144462"/>
            <a:chOff x="1292" y="1310"/>
            <a:chExt cx="1900" cy="1900"/>
          </a:xfrm>
        </p:grpSpPr>
        <p:sp>
          <p:nvSpPr>
            <p:cNvPr id="55" name="AutoShape 1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6" name="AutoShape 1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57" name="Group 115"/>
          <p:cNvGrpSpPr/>
          <p:nvPr/>
        </p:nvGrpSpPr>
        <p:grpSpPr bwMode="auto">
          <a:xfrm>
            <a:off x="439139" y="629672"/>
            <a:ext cx="431800" cy="431800"/>
            <a:chOff x="1292" y="1310"/>
            <a:chExt cx="1900" cy="1900"/>
          </a:xfrm>
        </p:grpSpPr>
        <p:sp>
          <p:nvSpPr>
            <p:cNvPr id="58" name="AutoShape 1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9" name="AutoShape 1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内存越界</a:t>
            </a:r>
            <a:r>
              <a:rPr lang="en-US" altLang="zh-CN" sz="3600" dirty="0"/>
              <a:t>--</a:t>
            </a:r>
            <a:r>
              <a:rPr lang="zh-CN" altLang="en-US" sz="3600" dirty="0"/>
              <a:t>应用</a:t>
            </a:r>
            <a:r>
              <a:rPr lang="en-US" altLang="zh-CN" sz="3600" dirty="0"/>
              <a:t>gdb</a:t>
            </a:r>
            <a:r>
              <a:rPr lang="zh-CN" altLang="en-US" sz="3600" dirty="0"/>
              <a:t>案例</a:t>
            </a:r>
            <a:endParaRPr lang="zh-CN" altLang="en-US" sz="3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7375" y="1163955"/>
            <a:ext cx="1065149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ym typeface="+mn-ea"/>
              </a:rPr>
              <a:t> 现象：ACS平台下发InternetGatewayDevice.Services.X_CT-COM_IPTV.ProxyEnable为1后没有收到设备响应判断设备离线，此时手动inform后Web页面卡死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>
                <a:sym typeface="+mn-ea"/>
              </a:rPr>
              <a:t>    日志分析：卡住后运行</a:t>
            </a:r>
            <a:r>
              <a:rPr lang="en-US" altLang="zh-CN" dirty="0">
                <a:sym typeface="+mn-ea"/>
              </a:rPr>
              <a:t>./gdb -p $(pid)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attach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tr069</a:t>
            </a:r>
            <a:r>
              <a:rPr lang="zh-CN" altLang="en-US" dirty="0">
                <a:sym typeface="+mn-ea"/>
              </a:rPr>
              <a:t>的进程，然后</a:t>
            </a:r>
            <a:r>
              <a:rPr lang="en-US" altLang="zh-CN" dirty="0">
                <a:sym typeface="+mn-ea"/>
              </a:rPr>
              <a:t>bt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thread apply all bt</a:t>
            </a:r>
            <a:r>
              <a:rPr lang="zh-CN" altLang="en-US" dirty="0">
                <a:sym typeface="+mn-ea"/>
              </a:rPr>
              <a:t>看当前堆栈如下。</a:t>
            </a:r>
            <a:r>
              <a:rPr lang="en-US" altLang="zh-CN" dirty="0">
                <a:sym typeface="+mn-ea"/>
              </a:rPr>
              <a:t> </a:t>
            </a:r>
            <a:r>
              <a:rPr lang="zh-CN" altLang="zh-CN" dirty="0">
                <a:sym typeface="+mn-ea"/>
              </a:rPr>
              <a:t>通过TR069日志可以看到，TR069调用fhapi_multinode_sessionprocess接口后没有返回；手动inform没有任何日志输出。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340" y="3020060"/>
            <a:ext cx="4648200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/>
              <a:t>内存异常工具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068705" y="3657600"/>
            <a:ext cx="9492615" cy="244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应用态的内存异常：</a:t>
            </a:r>
            <a:endParaRPr lang="zh-CN" altLang="en-US" dirty="0" smtClean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对于不能挂串口发现，比如非研发人员机器出现奔溃异常，可以开启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coredump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的版本用于记录奔溃日志到存储设备，方便定位；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的场景，统一使用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对于应用的异常，甚至应用开发调试都是非常方便。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156970" y="1281430"/>
          <a:ext cx="9542780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/>
                <a:gridCol w="1330325"/>
                <a:gridCol w="4458335"/>
                <a:gridCol w="2385695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gcc</a:t>
                      </a:r>
                      <a:r>
                        <a:rPr lang="zh-CN" altLang="en-US"/>
                        <a:t>自带，内存异常告警，需人工辨识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告警太多，影响业务运行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coredump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内核开启配置，针对应用奔溃退出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仅针对奔溃退出场景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应用态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需自编译工具，需</a:t>
                      </a:r>
                      <a:r>
                        <a:rPr lang="en-US" altLang="zh-CN"/>
                        <a:t>debug</a:t>
                      </a: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可调试，可</a:t>
                      </a:r>
                      <a:r>
                        <a:rPr lang="en-US" altLang="zh-CN"/>
                        <a:t>debug</a:t>
                      </a:r>
                      <a:r>
                        <a:rPr lang="zh-CN" altLang="en-US"/>
                        <a:t>，推荐</a:t>
                      </a:r>
                      <a:r>
                        <a:rPr lang="zh-CN" altLang="en-US" sz="1800">
                          <a:sym typeface="+mn-ea"/>
                        </a:rPr>
                        <a:t>应用开发</a:t>
                      </a:r>
                      <a:r>
                        <a:rPr lang="zh-CN" altLang="en-US"/>
                        <a:t>必须掌握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内存越界</a:t>
            </a:r>
            <a:r>
              <a:rPr lang="en-US" altLang="zh-CN" sz="3600" dirty="0">
                <a:sym typeface="+mn-ea"/>
              </a:rPr>
              <a:t>--</a:t>
            </a:r>
            <a:r>
              <a:rPr lang="zh-CN" altLang="en-US" sz="3600" dirty="0">
                <a:sym typeface="+mn-ea"/>
              </a:rPr>
              <a:t>内核内存异常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012825" y="1354455"/>
            <a:ext cx="10274300" cy="253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pstore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persistent storage，在内核panic/oops时自动转存内核日志log_buf,在panic重启后把转储的日志以文件形式呈现给用户空间以分析奔溃问题。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内核合入的功能是基于ramoops，把日志转存到热重启不掉电的ram中，转存的信息包括dmesg/pmsg/console信息。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对应在统一平台版本已经都具备该功能，具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体的实现方法可以参考wiki说明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bcm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，二者实现方法不一样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http://10.96.163.72:8068/doku.php?id=%E7%BB%9F%E4%B8%80%E5%B9%B3%E5%8F%B0%E8%B0%83%E8%AF%95%E5%B7%A5%E5%85%B7:pstore%E4%BD%BF%E7%94%A8%E8%AF%B4%E6%98%8E:index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19452" y="4128495"/>
            <a:ext cx="3990109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Kasan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动态检测内核内存错误的工具，需要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linux4.4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以上版本，支持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架构。原理类似应用使用的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，依靠额外分配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shadow memory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，填充魔术字来标志是否有效。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3087" y="4128495"/>
            <a:ext cx="3990109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Kdump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kdump内核崩溃转储技术在处理linux内核遇到宕机等异常问题中，可以将其崩溃瞬间的内存映像（包括函数栈，内存，CPU等信息）都保留到/proc/vmcore，方便开发者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分析故障原因。类似于应用层的coredump机制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kexec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启动第二个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dump-kernel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去捕获转储镜像，第一个内核设置保留内存给第二内核启动用。支持转储功能的内核版本目前仅有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arm64.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/>
              <a:t>内存异常工具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156970" y="3657600"/>
            <a:ext cx="949261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内核态的内存异常：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基于当前宽产的产品形态，基本都是基于arm32的平台，但前只有pstore工具可以记录系统级奔溃异常日志。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可以自定义奔溃日志的保存，同时扩展奔溃时记录的信息类型；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156970" y="1281430"/>
          <a:ext cx="9542780" cy="268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/>
                <a:gridCol w="1330325"/>
                <a:gridCol w="4458335"/>
                <a:gridCol w="2385695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pstore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内核态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需配置日志保留内存，不统一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系统级必须配置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kasan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内核态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内核配置，内存异常告警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arm64</a:t>
                      </a:r>
                      <a:r>
                        <a:rPr lang="zh-CN" altLang="en-US"/>
                        <a:t>及</a:t>
                      </a:r>
                      <a:r>
                        <a:rPr lang="en-US" altLang="zh-CN"/>
                        <a:t>x86</a:t>
                      </a:r>
                      <a:r>
                        <a:rPr lang="zh-CN" altLang="en-US"/>
                        <a:t>，大内存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内核态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完整内存信息保留，信息丰富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支持</a:t>
                      </a:r>
                      <a:r>
                        <a:rPr lang="en-US" altLang="zh-CN" sz="1800">
                          <a:sym typeface="+mn-ea"/>
                        </a:rPr>
                        <a:t>arm64</a:t>
                      </a:r>
                      <a:r>
                        <a:rPr lang="zh-CN" altLang="en-US" sz="1800">
                          <a:sym typeface="+mn-ea"/>
                        </a:rPr>
                        <a:t>及</a:t>
                      </a:r>
                      <a:r>
                        <a:rPr lang="en-US" altLang="zh-CN" sz="1800">
                          <a:sym typeface="+mn-ea"/>
                        </a:rPr>
                        <a:t>x86</a:t>
                      </a:r>
                      <a:r>
                        <a:rPr lang="zh-CN" altLang="en-US" sz="1800">
                          <a:sym typeface="+mn-ea"/>
                        </a:rPr>
                        <a:t>，大内存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内存越界</a:t>
            </a:r>
            <a:r>
              <a:rPr lang="en-US" altLang="zh-CN" sz="3600" dirty="0">
                <a:sym typeface="+mn-ea"/>
              </a:rPr>
              <a:t>--</a:t>
            </a:r>
            <a:r>
              <a:rPr lang="zh-CN" altLang="en-US" sz="3600" dirty="0">
                <a:sym typeface="+mn-ea"/>
              </a:rPr>
              <a:t>内核内存异常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87375" y="983615"/>
            <a:ext cx="1027430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pstore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+mn-ea"/>
              </a:rPr>
              <a:t>ramoops</a:t>
            </a:r>
            <a:r>
              <a:rPr lang="zh-CN" altLang="en-US" sz="2400" dirty="0" smtClean="0">
                <a:sym typeface="+mn-ea"/>
              </a:rPr>
              <a:t>信息解析。</a:t>
            </a:r>
            <a:endParaRPr lang="zh-CN" altLang="en-US" sz="2400" dirty="0" smtClean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1663065"/>
            <a:ext cx="4752975" cy="911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750185"/>
            <a:ext cx="4467225" cy="46920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22645" y="1571625"/>
            <a:ext cx="3209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发生</a:t>
            </a:r>
            <a:r>
              <a:rPr lang="en-US" altLang="zh-CN" sz="1200"/>
              <a:t>oops</a:t>
            </a:r>
            <a:r>
              <a:rPr lang="zh-CN" altLang="en-US" sz="1200"/>
              <a:t>的地址</a:t>
            </a:r>
            <a:r>
              <a:rPr lang="en-US" altLang="zh-CN" sz="1200"/>
              <a:t>fffda7bb</a:t>
            </a:r>
            <a:r>
              <a:rPr lang="zh-CN" altLang="en-US" sz="1200"/>
              <a:t>，该地址无效，不能经过地址映射，对应的</a:t>
            </a:r>
            <a:r>
              <a:rPr lang="en-US" altLang="zh-CN" sz="1200"/>
              <a:t>pppte</a:t>
            </a:r>
            <a:r>
              <a:rPr lang="zh-CN" altLang="en-US" sz="1200"/>
              <a:t>地址是</a:t>
            </a:r>
            <a:r>
              <a:rPr lang="en-US" altLang="zh-CN" sz="1200"/>
              <a:t>0</a:t>
            </a:r>
            <a:r>
              <a:rPr lang="zh-CN" altLang="en-US" sz="1200"/>
              <a:t>；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5848350" y="2459990"/>
            <a:ext cx="3209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PC is</a:t>
            </a:r>
            <a:r>
              <a:rPr lang="zh-CN" altLang="en-US" sz="1200"/>
              <a:t>：当前指令制作</a:t>
            </a:r>
            <a:endParaRPr lang="zh-CN" altLang="en-US" sz="1200"/>
          </a:p>
          <a:p>
            <a:r>
              <a:rPr lang="en-US" altLang="zh-CN" sz="1200"/>
              <a:t>LR is</a:t>
            </a:r>
            <a:r>
              <a:rPr lang="zh-CN" altLang="en-US" sz="1200"/>
              <a:t>：返回链接指针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7748270" y="2459990"/>
            <a:ext cx="3209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sp</a:t>
            </a:r>
            <a:r>
              <a:rPr lang="zh-CN" altLang="en-US" sz="1200"/>
              <a:t>：栈指针信息</a:t>
            </a:r>
            <a:endParaRPr lang="zh-CN" altLang="en-US" sz="1200"/>
          </a:p>
          <a:p>
            <a:r>
              <a:rPr lang="en-US" altLang="zh-CN" sz="1200"/>
              <a:t>r0~r10</a:t>
            </a:r>
            <a:r>
              <a:rPr lang="zh-CN" altLang="en-US" sz="1200"/>
              <a:t>：</a:t>
            </a:r>
            <a:r>
              <a:rPr lang="en-US" altLang="zh-CN" sz="1200"/>
              <a:t>arm</a:t>
            </a:r>
            <a:r>
              <a:rPr lang="zh-CN" altLang="en-US" sz="1200"/>
              <a:t>通用寄存器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5638800" y="2966085"/>
            <a:ext cx="61937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r0~r10</a:t>
            </a:r>
            <a:r>
              <a:rPr lang="zh-CN" altLang="en-US" sz="1200"/>
              <a:t>：</a:t>
            </a:r>
            <a:r>
              <a:rPr lang="en-US" altLang="zh-CN" sz="1200"/>
              <a:t>arm</a:t>
            </a:r>
            <a:r>
              <a:rPr lang="zh-CN" altLang="en-US" sz="1200"/>
              <a:t>通用寄存器</a:t>
            </a:r>
            <a:endParaRPr lang="zh-CN" altLang="en-US" sz="1200"/>
          </a:p>
          <a:p>
            <a:r>
              <a:rPr lang="en-US" sz="1200">
                <a:sym typeface="+mn-ea"/>
              </a:rPr>
              <a:t>calltrace</a:t>
            </a:r>
            <a:r>
              <a:rPr lang="zh-CN" altLang="en-US" sz="1200">
                <a:sym typeface="+mn-ea"/>
              </a:rPr>
              <a:t>：栈回溯，System.map静态内核符号表，内核反汇编（或者单一文件</a:t>
            </a:r>
            <a:r>
              <a:rPr lang="en-US" altLang="zh-CN" sz="1200">
                <a:sym typeface="+mn-ea"/>
              </a:rPr>
              <a:t>xxx.o</a:t>
            </a:r>
            <a:r>
              <a:rPr lang="zh-CN" altLang="en-US" sz="1200">
                <a:sym typeface="+mn-ea"/>
              </a:rPr>
              <a:t>反汇编）：</a:t>
            </a:r>
            <a:endParaRPr lang="zh-CN" altLang="en-US" sz="1200">
              <a:sym typeface="+mn-ea"/>
            </a:endParaRPr>
          </a:p>
          <a:p>
            <a:r>
              <a:rPr lang="zh-CN" altLang="en-US" sz="1200"/>
              <a:t>/opt/trendchip/buildroot-gcc493_glibc222_arm32_32bServer/usr/bin/arm-buildroot-linux-gnueabi-objdump -D vmlinux &gt; vmlinux.txt</a:t>
            </a:r>
            <a:endParaRPr lang="zh-CN" altLang="en-US" sz="1200"/>
          </a:p>
          <a:p>
            <a:r>
              <a:rPr lang="zh-CN" altLang="en-US" sz="1200"/>
              <a:t>编译时的内核符号：thd_code/thd_brcm_sdk_502l07p1/kernel/linux-4.1$</a:t>
            </a:r>
            <a:endParaRPr lang="zh-CN" altLang="en-US" sz="1200"/>
          </a:p>
          <a:p>
            <a:r>
              <a:rPr lang="zh-CN" altLang="en-US" sz="1200"/>
              <a:t> cat System.map |grep lookup_fast</a:t>
            </a:r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c00c791c</a:t>
            </a:r>
            <a:r>
              <a:rPr lang="zh-CN" altLang="en-US" sz="1200"/>
              <a:t> t lookup_fast</a:t>
            </a:r>
            <a:endParaRPr lang="zh-CN" altLang="en-US" sz="1200"/>
          </a:p>
          <a:p>
            <a:r>
              <a:rPr lang="zh-CN" altLang="en-US" sz="1200"/>
              <a:t>cat System.map |grep unlazy</a:t>
            </a:r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c00c70d8</a:t>
            </a:r>
            <a:r>
              <a:rPr lang="zh-CN" altLang="en-US" sz="1200"/>
              <a:t> t unlazy_walk</a:t>
            </a:r>
            <a:endParaRPr lang="zh-CN" altLang="en-US" sz="12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45" y="4719320"/>
            <a:ext cx="4431665" cy="29952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内存泄露的发现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16325" y="1228725"/>
            <a:ext cx="6297295" cy="4554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系统总内存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（1）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通过cat /proc/meminfo后者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，可用的物理内存=MemFree+Buffers+Cached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：缓冲区，块设备写入磁盘时缓冲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：缓存，文件系统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，从磁盘读出数据时缓冲，减少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anon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：匿名内存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堆分配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：文件映射的缓存内存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）echo 3 &gt; /proc/sys/vm/drop_caches，会清理系统的cache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判断系统内存是否泄漏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）业务稳定时，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观察系统总内存是否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减少，而非波动性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查看日志，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申请内存失败，或者内核层打印 page-malloc failed之类的打印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）长时间后严重的导致机器内存耗尽，触发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oom-killer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，机器严重卡顿或死机重启；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228725"/>
            <a:ext cx="22669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>
                <a:sym typeface="+mn-ea"/>
              </a:rPr>
              <a:t>系统</a:t>
            </a:r>
            <a:r>
              <a:rPr lang="zh-CN" altLang="en-US" sz="3600" dirty="0"/>
              <a:t>内存泄露工具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156970" y="3981450"/>
            <a:ext cx="949261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内存泄露异常：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优先使用脚本挂机抓取信息，初判泄露是应用态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内核态；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应用态找到对应泄露进程后使用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memdebug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抓内存分配异常点；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内核态需要开启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slub-debug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kmemleak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抓取泄露点；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156970" y="1281430"/>
          <a:ext cx="9542780" cy="268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/>
                <a:gridCol w="1016000"/>
                <a:gridCol w="4458335"/>
                <a:gridCol w="2385695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工具名称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特点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get_mem/</a:t>
                      </a:r>
                      <a:r>
                        <a:rPr sz="1800" dirty="0">
                          <a:sym typeface="+mn-ea"/>
                        </a:rPr>
                        <a:t>getmeminfo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获取信息，判断是否泄露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脚本运行，简单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mem_debug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应用态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获取信息，判断单进程的代码泄露点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替换库及头文件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>
                          <a:sym typeface="+mn-ea"/>
                        </a:rPr>
                        <a:t>kmemleak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内核态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获取泄露地方的告警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需内核支持，不统一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slub-debug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内核态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</a:t>
                      </a:r>
                      <a:r>
                        <a:rPr lang="en-US" altLang="zh-CN"/>
                        <a:t>slub</a:t>
                      </a:r>
                      <a:r>
                        <a:rPr lang="zh-CN" altLang="en-US"/>
                        <a:t>分配的堆栈统计信息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需要开启内核宏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</a:t>
            </a:r>
            <a:r>
              <a:rPr lang="en-US" altLang="zh-CN" sz="3600" dirty="0"/>
              <a:t>--</a:t>
            </a:r>
            <a:r>
              <a:rPr lang="zh-CN" altLang="en-US" sz="3600" dirty="0"/>
              <a:t>应用内存泄露</a:t>
            </a:r>
            <a:endParaRPr lang="en-US" altLang="zh-CN" sz="3600" dirty="0"/>
          </a:p>
        </p:txBody>
      </p:sp>
      <p:sp>
        <p:nvSpPr>
          <p:cNvPr id="16" name="矩形 15"/>
          <p:cNvSpPr/>
          <p:nvPr/>
        </p:nvSpPr>
        <p:spPr>
          <a:xfrm>
            <a:off x="904240" y="1043940"/>
            <a:ext cx="9999345" cy="5969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应用内存泄露检测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长时间挂机，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对于应用的内存泄露很好判别，通过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，然后串口按键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可以看下所有进程内存的排行，异常大的肯定是有问题；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使用脚本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get_mem.sh,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循环间隔获取系统各个应用进程的具体内存信息。该脚本针对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的进程，获取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/proc/pid/status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中四项内存相关的消息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VmPeak/VmSize/VmHWM/VmRSS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/proc/pid/smap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（进程内存分布，链接库等地址信息）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保存到日志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mem.log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解析成表。当前已经集成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平台support\tools\mem目录下。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2.mem_debug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统一平台提供fhdrv_atos_debug库，替换了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malloc/calloc/realloc/free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函数，会对所有使用这些函数的地方记录调用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行号信息，记录日志供进程分析，是否有泄露，直接找到泄露点。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编译工程开启对应mem_debug宏如下；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ATOS Platform options ---&gt;ATOS Debug options ---&gt;debug_tools---&gt;mem_debug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 startAt="2"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保证检测进程makefile中链接库-lfhdrv_atos_debug且使用malloc等函数文件包含common.h头文件，头文件插入可以使用脚本insert.sh。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 startAt="2"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对于需要记录日志的进程需要单独export环境变量MEMDEBUG=1，或者在开机脚本增加export MEMDEBUG=1，全局进程记录日志；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 startAt="2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日志使用脚本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handle_mtrace.pl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筛选不成对出现的地址，人工分析这些怀疑点，结合代码分析出泄露点。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3.asan除检查越界外，也有内存泄露的检查项，但需要gcc版本要求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4.9以上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</a:t>
            </a:r>
            <a:r>
              <a:rPr lang="en-US" altLang="zh-CN" sz="3600" dirty="0"/>
              <a:t>--</a:t>
            </a:r>
            <a:r>
              <a:rPr lang="zh-CN" altLang="en-US" sz="3600" dirty="0"/>
              <a:t>应用内存泄露</a:t>
            </a:r>
            <a:endParaRPr lang="en-US" altLang="zh-CN" sz="3600" dirty="0"/>
          </a:p>
        </p:txBody>
      </p:sp>
      <p:sp>
        <p:nvSpPr>
          <p:cNvPr id="16" name="矩形 15"/>
          <p:cNvSpPr/>
          <p:nvPr/>
        </p:nvSpPr>
        <p:spPr>
          <a:xfrm>
            <a:off x="904240" y="1043940"/>
            <a:ext cx="1033653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mem_debug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工具使用（非统一平台）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需要编译对应的libfhdrv_atos_debug.so，将模块链接上此动态链接库，包含”fhdrv_atos_debug.h”文件，开启对应的宏FH_ATOS_MAKE_MODULES_ARGS +=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FH_ATOS_MEM_DEBUG_FLAG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=y  FH_ATOS_ENABLE_MEM_DEBUG=y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charset="0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启动脚本中添加 “export MEMDEBUG=1”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最终抓获的日志可以通过脚本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handle_mtrace.pl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来解析：./handle_mtrace.pl ${日志文件名}，删除成对的地方剩下的就是值得怀疑的泄露点；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使用方法参考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wiki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：http://10.96.163.72:8068/doku.php?id=%E7%BB%9F%E4%B8%80%E5%B9%B3%E5%8F%B0%E8%B0%83%E8%AF%95%E5%B7%A5%E5%85%B7:debug_tools%E4%BD%BF%E7%94%A8%E8%AF%B4%E6%98%8E:mem-debug%E4%BD%BF%E7%94%A8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</a:t>
            </a:r>
            <a:r>
              <a:rPr lang="en-US" altLang="zh-CN" sz="3600" dirty="0"/>
              <a:t>--</a:t>
            </a:r>
            <a:r>
              <a:rPr lang="zh-CN" altLang="en-US" sz="3600" dirty="0"/>
              <a:t>应用内存泄露案例</a:t>
            </a:r>
            <a:endParaRPr lang="zh-CN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904240" y="1043940"/>
            <a:ext cx="1033653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案例：电信MTK4.0项目中，测试发现内存泄露，复现条件为手机无线接入，web页面可查看到设备在线，之后手机远离设备至无信号，关闭手机无线。等待一段时间web显示无设备，内存泄漏。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lancc_mac_evnet_add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（新增节点lancc_host_node_add(&amp;g_host_table_ipv4, node_new)）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--&gt;lancc_host_node_create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（申请节点）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--&gt;lancc_malloc(malloc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结论：在设备下线后，“lancc_host_table.c”中的”lancc_host_node_delete”函数仅把需要删除的节点置空并处理节点相关信息，但并未释放此目标中申请的内存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3940" y="3697605"/>
            <a:ext cx="7430770" cy="2396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3905250"/>
            <a:ext cx="3959860" cy="2188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574" y="-16073"/>
            <a:ext cx="12249148" cy="6890146"/>
          </a:xfrm>
          <a:prstGeom prst="rect">
            <a:avLst/>
          </a:prstGeom>
        </p:spPr>
      </p:pic>
      <p:sp>
        <p:nvSpPr>
          <p:cNvPr id="19" name="文本框 5"/>
          <p:cNvSpPr txBox="1"/>
          <p:nvPr/>
        </p:nvSpPr>
        <p:spPr>
          <a:xfrm>
            <a:off x="5182104" y="698684"/>
            <a:ext cx="1706880" cy="993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6000" spc="300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1" name="组合 7"/>
          <p:cNvGrpSpPr/>
          <p:nvPr/>
        </p:nvGrpSpPr>
        <p:grpSpPr>
          <a:xfrm>
            <a:off x="3529594" y="2175152"/>
            <a:ext cx="357632" cy="353568"/>
            <a:chOff x="6096000" y="-717629"/>
            <a:chExt cx="278839" cy="275670"/>
          </a:xfrm>
        </p:grpSpPr>
        <p:sp>
          <p:nvSpPr>
            <p:cNvPr id="22" name="圆角矩形 8"/>
            <p:cNvSpPr/>
            <p:nvPr/>
          </p:nvSpPr>
          <p:spPr>
            <a:xfrm>
              <a:off x="6096000" y="-717629"/>
              <a:ext cx="278839" cy="275670"/>
            </a:xfrm>
            <a:prstGeom prst="round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9"/>
            <p:cNvSpPr/>
            <p:nvPr/>
          </p:nvSpPr>
          <p:spPr>
            <a:xfrm rot="5400000">
              <a:off x="6181464" y="-637802"/>
              <a:ext cx="134580" cy="1160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圆角矩形 18"/>
          <p:cNvSpPr/>
          <p:nvPr/>
        </p:nvSpPr>
        <p:spPr>
          <a:xfrm>
            <a:off x="3371169" y="3454955"/>
            <a:ext cx="5595106" cy="5598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内存错误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4"/>
          <p:cNvSpPr/>
          <p:nvPr/>
        </p:nvSpPr>
        <p:spPr>
          <a:xfrm>
            <a:off x="3529330" y="3571875"/>
            <a:ext cx="357505" cy="35369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5"/>
          <p:cNvSpPr/>
          <p:nvPr/>
        </p:nvSpPr>
        <p:spPr>
          <a:xfrm rot="5400000">
            <a:off x="3639185" y="3674110"/>
            <a:ext cx="172720" cy="1485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10"/>
          <p:cNvSpPr/>
          <p:nvPr/>
        </p:nvSpPr>
        <p:spPr>
          <a:xfrm>
            <a:off x="3371169" y="4750357"/>
            <a:ext cx="5595106" cy="5598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内存泄露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11"/>
          <p:cNvGrpSpPr/>
          <p:nvPr/>
        </p:nvGrpSpPr>
        <p:grpSpPr>
          <a:xfrm>
            <a:off x="3531617" y="4853506"/>
            <a:ext cx="357632" cy="353568"/>
            <a:chOff x="6096000" y="-717629"/>
            <a:chExt cx="278839" cy="275670"/>
          </a:xfrm>
        </p:grpSpPr>
        <p:sp>
          <p:nvSpPr>
            <p:cNvPr id="30" name="圆角矩形 12"/>
            <p:cNvSpPr/>
            <p:nvPr/>
          </p:nvSpPr>
          <p:spPr>
            <a:xfrm>
              <a:off x="6096000" y="-717629"/>
              <a:ext cx="278839" cy="275670"/>
            </a:xfrm>
            <a:prstGeom prst="round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13"/>
            <p:cNvSpPr/>
            <p:nvPr/>
          </p:nvSpPr>
          <p:spPr>
            <a:xfrm rot="5400000">
              <a:off x="6181464" y="-637802"/>
              <a:ext cx="134580" cy="1160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圆角矩形 6"/>
          <p:cNvSpPr/>
          <p:nvPr/>
        </p:nvSpPr>
        <p:spPr>
          <a:xfrm>
            <a:off x="3371169" y="5973646"/>
            <a:ext cx="5595106" cy="5598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8"/>
          <p:cNvSpPr/>
          <p:nvPr/>
        </p:nvSpPr>
        <p:spPr>
          <a:xfrm>
            <a:off x="3388949" y="2071925"/>
            <a:ext cx="5595106" cy="5598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内存原理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7"/>
          <p:cNvGrpSpPr/>
          <p:nvPr/>
        </p:nvGrpSpPr>
        <p:grpSpPr>
          <a:xfrm>
            <a:off x="3529594" y="6076795"/>
            <a:ext cx="357632" cy="353568"/>
            <a:chOff x="6096000" y="-717629"/>
            <a:chExt cx="278839" cy="275670"/>
          </a:xfrm>
        </p:grpSpPr>
        <p:sp>
          <p:nvSpPr>
            <p:cNvPr id="40" name="圆角矩形 8"/>
            <p:cNvSpPr/>
            <p:nvPr/>
          </p:nvSpPr>
          <p:spPr>
            <a:xfrm>
              <a:off x="6096000" y="-717629"/>
              <a:ext cx="278839" cy="275670"/>
            </a:xfrm>
            <a:prstGeom prst="round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9"/>
            <p:cNvSpPr/>
            <p:nvPr/>
          </p:nvSpPr>
          <p:spPr>
            <a:xfrm rot="5400000">
              <a:off x="6181464" y="-637802"/>
              <a:ext cx="134580" cy="1160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等腰三角形 25"/>
          <p:cNvSpPr/>
          <p:nvPr/>
        </p:nvSpPr>
        <p:spPr>
          <a:xfrm rot="5400000">
            <a:off x="3679825" y="2277110"/>
            <a:ext cx="172720" cy="1485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24"/>
          <p:cNvSpPr/>
          <p:nvPr/>
        </p:nvSpPr>
        <p:spPr>
          <a:xfrm>
            <a:off x="3558540" y="2175510"/>
            <a:ext cx="357505" cy="353695"/>
          </a:xfrm>
          <a:prstGeom prst="round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内存泄露</a:t>
            </a:r>
            <a:r>
              <a:rPr lang="en-US" altLang="zh-CN" sz="3600" dirty="0">
                <a:sym typeface="+mn-ea"/>
              </a:rPr>
              <a:t>--</a:t>
            </a:r>
            <a:r>
              <a:rPr lang="zh-CN" altLang="en-US" sz="3600" dirty="0">
                <a:sym typeface="+mn-ea"/>
              </a:rPr>
              <a:t>内核内存泄露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551180" y="1217295"/>
            <a:ext cx="11325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1.</a:t>
            </a:r>
            <a:r>
              <a:rPr dirty="0"/>
              <a:t>内核内存泄漏一般都是在slab上</a:t>
            </a:r>
            <a:r>
              <a:rPr lang="zh-CN" dirty="0"/>
              <a:t>，</a:t>
            </a:r>
            <a:r>
              <a:rPr dirty="0"/>
              <a:t>可以观察</a:t>
            </a:r>
            <a:r>
              <a:rPr dirty="0">
                <a:sym typeface="+mn-ea"/>
              </a:rPr>
              <a:t>cat /proc/slabinfo</a:t>
            </a:r>
            <a:r>
              <a:rPr dirty="0"/>
              <a:t>到增加，具体需要查看到底是哪个slab块在增加，可用的方法： 针对slab的分布，需要开启SLUB的debug开关，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dirty="0"/>
              <a:t>CONFIG_SLUB_DEBUG=y  CONFIG_SLUB_DEBUG_ON=y</a:t>
            </a:r>
            <a:endParaRPr dirty="0"/>
          </a:p>
          <a:p>
            <a:pPr>
              <a:lnSpc>
                <a:spcPct val="150000"/>
              </a:lnSpc>
            </a:pPr>
            <a:r>
              <a:t>这样可以观察kmalloc的调用栈信息，调用次数多的一般是怀疑点，如下开启后可以看到调用次数的函数，以下是之前统计内核内存分布的图,查看cat /sys/kernel/slab/kmalloc-8192/alloc_calls：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325" y="3433445"/>
            <a:ext cx="5467350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内存泄露</a:t>
            </a:r>
            <a:r>
              <a:rPr lang="en-US" altLang="zh-CN" sz="3600" dirty="0">
                <a:sym typeface="+mn-ea"/>
              </a:rPr>
              <a:t>--</a:t>
            </a:r>
            <a:r>
              <a:rPr lang="zh-CN" altLang="en-US" sz="3600" dirty="0">
                <a:sym typeface="+mn-ea"/>
              </a:rPr>
              <a:t>内核</a:t>
            </a:r>
            <a:r>
              <a:rPr lang="en-US" altLang="zh-CN" sz="3600" dirty="0">
                <a:sym typeface="+mn-ea"/>
              </a:rPr>
              <a:t>slab</a:t>
            </a:r>
            <a:r>
              <a:rPr lang="zh-CN" altLang="en-US" sz="3600" dirty="0">
                <a:sym typeface="+mn-ea"/>
              </a:rPr>
              <a:t>机制</a:t>
            </a:r>
            <a:endParaRPr lang="zh-CN" altLang="en-US" sz="36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80" y="1217295"/>
            <a:ext cx="1132522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1.</a:t>
            </a:r>
            <a:r>
              <a:rPr dirty="0"/>
              <a:t>内核管理页面使用了2个算法：伙伴算法buddy和sl</a:t>
            </a:r>
            <a:r>
              <a:rPr lang="en-US" dirty="0"/>
              <a:t>a</a:t>
            </a:r>
            <a:r>
              <a:rPr dirty="0"/>
              <a:t>b算法，伙伴算法以页为单位管理内存，但在大多数情况下，程序需要的并不是一整页，而是几个、几十个字节的小内存。于是需要另外一套系统来完成对小内存的管理，这就是</a:t>
            </a:r>
            <a:r>
              <a:rPr dirty="0">
                <a:sym typeface="+mn-ea"/>
              </a:rPr>
              <a:t>sl</a:t>
            </a:r>
            <a:r>
              <a:rPr lang="en-US" dirty="0">
                <a:sym typeface="+mn-ea"/>
              </a:rPr>
              <a:t>a</a:t>
            </a:r>
            <a:r>
              <a:rPr dirty="0">
                <a:sym typeface="+mn-ea"/>
              </a:rPr>
              <a:t>b</a:t>
            </a:r>
            <a:r>
              <a:rPr dirty="0"/>
              <a:t>系统。</a:t>
            </a:r>
            <a:r>
              <a:rPr dirty="0">
                <a:sym typeface="+mn-ea"/>
              </a:rPr>
              <a:t>sl</a:t>
            </a:r>
            <a:r>
              <a:rPr lang="en-US" dirty="0">
                <a:sym typeface="+mn-ea"/>
              </a:rPr>
              <a:t>a</a:t>
            </a:r>
            <a:r>
              <a:rPr dirty="0">
                <a:sym typeface="+mn-ea"/>
              </a:rPr>
              <a:t>b</a:t>
            </a:r>
            <a:r>
              <a:rPr dirty="0"/>
              <a:t>系统运行在伙伴系统之上，为内核提供小内存管理的功能。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dirty="0">
                <a:sym typeface="+mn-ea"/>
              </a:rPr>
              <a:t>2. </a:t>
            </a:r>
            <a:r>
              <a:rPr dirty="0">
                <a:sym typeface="+mn-ea"/>
              </a:rPr>
              <a:t>sl</a:t>
            </a:r>
            <a:r>
              <a:rPr lang="en-US" dirty="0">
                <a:sym typeface="+mn-ea"/>
              </a:rPr>
              <a:t>a</a:t>
            </a:r>
            <a:r>
              <a:rPr dirty="0">
                <a:sym typeface="+mn-ea"/>
              </a:rPr>
              <a:t>b</a:t>
            </a:r>
            <a:r>
              <a:rPr dirty="0"/>
              <a:t>把内存分组管理，每个组分别包含2^3、2^4、…2^11个字节，在4K页大小的默认情况下，另外还有两个特殊的组，分别是96B和192B，共11组。之所以这样分配是因为如果申请2^12B（4KB）大小的内存，就可以使用伙伴系统提供的接口直接申请一个完整的页面即可</a:t>
            </a:r>
            <a:r>
              <a:rPr lang="zh-CN" dirty="0"/>
              <a:t>。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3.slub是slab中的一种，slab也是slab中的一种。有时候用slab来统称slab, slub和slob。slab, slub和slob仅仅是分配内存策略不同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t>slub就相当于零售商，它向伙伴系统“批发”内存，然后</a:t>
            </a:r>
            <a:r>
              <a:rPr lang="zh-CN"/>
              <a:t>再</a:t>
            </a:r>
            <a:r>
              <a:t>零售出去。 物理页按照对象(object)大小组织成单向链表，对象大小是由objsize指定的</a:t>
            </a:r>
            <a:r>
              <a:rPr lang="en-US"/>
              <a:t>.</a:t>
            </a:r>
            <a:endParaRPr lang="en-US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内存泄露</a:t>
            </a:r>
            <a:r>
              <a:rPr lang="en-US" altLang="zh-CN" sz="3600" dirty="0">
                <a:sym typeface="+mn-ea"/>
              </a:rPr>
              <a:t>--</a:t>
            </a:r>
            <a:r>
              <a:rPr lang="en-US" sz="3600" dirty="0">
                <a:sym typeface="+mn-ea"/>
              </a:rPr>
              <a:t>Kmemleak</a:t>
            </a:r>
            <a:endParaRPr lang="en-US" sz="36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80" y="1217295"/>
            <a:ext cx="113252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1.</a:t>
            </a:r>
            <a:r>
              <a:rPr sz="1600" dirty="0"/>
              <a:t>Kmemleak工作于内核态，Kmemleak 提供了一种可选的内核泄漏检测，其方法类似于跟踪内存收集器。当独立的对象没有被释放时，一般是驱动调用kmalloc函数是基于SLUB机制申请内存使用后没有正确释放，其报告记录在 /sys/kernel/debug/kmemleak中。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2. </a:t>
            </a:r>
            <a:r>
              <a:rPr lang="zh-CN" altLang="en-US" sz="1600" dirty="0">
                <a:sym typeface="+mn-ea"/>
              </a:rPr>
              <a:t>开启方法：</a:t>
            </a:r>
            <a:endParaRPr lang="zh-CN" altLang="en-US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400" dirty="0"/>
              <a:t>在kernel的defconfig的文件中，使能如下宏控：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sz="1400" dirty="0"/>
              <a:t>CONFIG_SLUB_DEBUG=y</a:t>
            </a:r>
            <a:r>
              <a:rPr lang="en-US" sz="1400" dirty="0"/>
              <a:t>/</a:t>
            </a:r>
            <a:r>
              <a:rPr sz="1400" dirty="0"/>
              <a:t>CONFIG_DEBUG_KMEMLEAK=y</a:t>
            </a:r>
            <a:r>
              <a:rPr lang="en-US" sz="1400" dirty="0"/>
              <a:t>/</a:t>
            </a:r>
            <a:r>
              <a:rPr sz="1400" dirty="0"/>
              <a:t>CONFIG_DEBUG_KMEMLEAK_DEFAULT_OFF=n</a:t>
            </a:r>
            <a:endParaRPr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sz="1400" dirty="0"/>
              <a:t>CONFIG_DEBUG_KMEMLEAK_EARLY_LOG_SIZE=40000</a:t>
            </a:r>
            <a:r>
              <a:rPr lang="en-US" sz="1400" dirty="0"/>
              <a:t>/</a:t>
            </a:r>
            <a:r>
              <a:rPr sz="1400" dirty="0"/>
              <a:t>CONFIG_DEBUG_FS=y</a:t>
            </a:r>
            <a:endParaRPr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sz="1400" dirty="0"/>
              <a:t>其中kmemleak缓冲区的大小通过配CONFIG_DEBUG_KMEMLEAK_EARLY_LOG_SIZE设置</a:t>
            </a:r>
            <a:endParaRPr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	</a:t>
            </a:r>
            <a:r>
              <a:rPr sz="1400" dirty="0"/>
              <a:t>CONFIG_DEBUG_KMEMLEAK_EARLY_LOG_SIZE=40000 // 可以把这个值稍微改大一点</a:t>
            </a:r>
            <a:endParaRPr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400" dirty="0"/>
              <a:t>修改arch/mips/kernel/traps.c中raw_shaw_trace变量从0改为1，开关默认打开；</a:t>
            </a:r>
            <a:endParaRPr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400" dirty="0"/>
              <a:t>修改mm/kmemleak.c,把kmemleak_early_log变量初始化从1改为0，手动echo scan启动扫描，把宏HEX_MAX_LINES值从2改为16，以显示更多的slab object内容，修改后每行16字节，一共16行，总256字节；</a:t>
            </a:r>
            <a:endParaRPr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400" dirty="0"/>
              <a:t>挂载调试节点：mount -t debugfs nodev /sys/kernel/debug/；</a:t>
            </a:r>
            <a:endParaRPr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400" dirty="0">
                <a:sym typeface="+mn-ea"/>
              </a:rPr>
              <a:t>开始扫描</a:t>
            </a:r>
            <a:r>
              <a:rPr sz="1400" dirty="0"/>
              <a:t>echo scan &gt; sys/kernel/debug/kmemleak,然后 cat sys/kernel/debug/kmemleak 会得到很多backtrace</a:t>
            </a:r>
            <a:endParaRPr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内存泄露案例</a:t>
            </a:r>
            <a:r>
              <a:rPr lang="en-US" altLang="zh-CN" sz="3600" dirty="0"/>
              <a:t>-RTL8197(1)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36434" y="884789"/>
            <a:ext cx="113252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b="1" dirty="0"/>
              <a:t>背景</a:t>
            </a:r>
            <a:r>
              <a:rPr lang="zh-CN" altLang="en-US" dirty="0"/>
              <a:t>：</a:t>
            </a:r>
            <a:r>
              <a:rPr dirty="0"/>
              <a:t>RTL8197H项目使用128M内存智能家庭网关，sdk是reltek提供的8197H系统对应的，在无业务开机统计下基本的内存：剩余可用内存在45~50M，其中free项内存10M，sdk部分总计占用50M，应用占了20M</a:t>
            </a:r>
            <a:r>
              <a:rPr lang="zh-CN" dirty="0"/>
              <a:t>。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zh-CN" dirty="0"/>
              <a:t>      </a:t>
            </a:r>
            <a:r>
              <a:rPr lang="zh-CN" b="1" dirty="0"/>
              <a:t>问题</a:t>
            </a:r>
            <a:r>
              <a:rPr lang="zh-CN" dirty="0"/>
              <a:t>：挂机一晚上，场景：网关下挂1有线直播+1无线视频。slab总共增加6M，从30--&gt;36M</a:t>
            </a:r>
            <a:endParaRPr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45679" y="2222734"/>
            <a:ext cx="1070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b="1" dirty="0"/>
              <a:t>经过</a:t>
            </a:r>
            <a:r>
              <a:rPr lang="zh-CN" altLang="en-US" dirty="0"/>
              <a:t>：</a:t>
            </a:r>
            <a:r>
              <a:rPr lang="en-US" altLang="zh-CN" dirty="0"/>
              <a:t>1.</a:t>
            </a:r>
            <a:r>
              <a:t>reltek针对我们提出eth_buffer挂机增长有泄露的嫌疑，提出同步抓取mempool的信息，以此来确认eth_buffer是否真正泄露。Mempool是reltek驱动的自由内存缓冲池管理功能</a:t>
            </a:r>
            <a:r>
              <a:rPr lang="zh-CN"/>
              <a:t>，</a:t>
            </a:r>
            <a:r>
              <a:rPr dirty="0"/>
              <a:t>主要是解决网络流量抖动做的内存吃缓存管理，目前其sdk必须开启</a:t>
            </a:r>
            <a:r>
              <a:rPr lang="zh-CN" dirty="0"/>
              <a:t>。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2.经过</a:t>
            </a:r>
            <a:r>
              <a:rPr lang="zh-CN" altLang="en-US" dirty="0"/>
              <a:t>几天</a:t>
            </a:r>
            <a:r>
              <a:rPr lang="en-US" altLang="zh-CN" dirty="0"/>
              <a:t>的挂机，抓取的日志信息汇总到excel表格，绘制曲线图</a:t>
            </a:r>
            <a:r>
              <a:rPr lang="zh-CN" altLang="en-US" dirty="0"/>
              <a:t>，如下：</a:t>
            </a:r>
            <a:endParaRPr lang="zh-CN" altLang="en-US" dirty="0"/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2175" y="3335655"/>
            <a:ext cx="3566795" cy="2520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4110355"/>
            <a:ext cx="3129915" cy="188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85" y="4110355"/>
            <a:ext cx="3291840" cy="1884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356725" y="6059170"/>
            <a:ext cx="1422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四个</a:t>
            </a:r>
            <a:r>
              <a:rPr lang="en-US" altLang="zh-CN" sz="1400"/>
              <a:t>mempool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1791335" y="6134735"/>
            <a:ext cx="1488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内存信息曲线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158105" y="6134735"/>
            <a:ext cx="1611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mempool</a:t>
            </a:r>
            <a:r>
              <a:rPr lang="zh-CN" altLang="en-US" sz="1400"/>
              <a:t>个数曲线</a:t>
            </a:r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内存泄露案例</a:t>
            </a:r>
            <a:r>
              <a:rPr lang="en-US" altLang="zh-CN" sz="3600" dirty="0"/>
              <a:t>-RTL8197(2)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587259" y="983849"/>
            <a:ext cx="107061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zh-CN" altLang="en-US" sz="1600" b="1" dirty="0"/>
              <a:t>经过</a:t>
            </a:r>
            <a:r>
              <a:rPr lang="zh-CN" altLang="en-US" sz="1600" dirty="0"/>
              <a:t>：</a:t>
            </a:r>
            <a:r>
              <a:rPr lang="en-US" altLang="zh-CN" sz="1600" dirty="0"/>
              <a:t>3.</a:t>
            </a:r>
            <a:r>
              <a:rPr sz="1600"/>
              <a:t>开启</a:t>
            </a:r>
            <a:r>
              <a:rPr lang="en-US" sz="1600"/>
              <a:t>k</a:t>
            </a:r>
            <a:r>
              <a:rPr sz="1600"/>
              <a:t>memleak</a:t>
            </a:r>
            <a:endParaRPr lang="zh-CN" sz="1600" dirty="0"/>
          </a:p>
          <a:p>
            <a:pPr>
              <a:lnSpc>
                <a:spcPct val="150000"/>
              </a:lnSpc>
            </a:pPr>
            <a:r>
              <a:rPr sz="1600" dirty="0"/>
              <a:t>        修改抓取日志的工具脚本，增加对debugfs的挂载以及获取kmemleak的日志记录。执行脚本输入时间间隔及循环执行的次数即可：./getmeminfo.sh 600 100    (10分钟一次，执行100次)</a:t>
            </a:r>
            <a:r>
              <a:rPr lang="en-US" sz="1600" dirty="0"/>
              <a:t>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4.</a:t>
            </a:r>
            <a:r>
              <a:rPr lang="zh-CN" altLang="en-US" sz="1600" dirty="0"/>
              <a:t>抓到一次泄露日志，</a:t>
            </a:r>
            <a:r>
              <a:rPr lang="en-US" altLang="zh-CN" sz="1600" dirty="0"/>
              <a:t>reltek</a:t>
            </a:r>
            <a:r>
              <a:rPr lang="zh-CN" altLang="en-US" sz="1600" dirty="0"/>
              <a:t>分析，从kmemleak的日志结果看，有skb和skb data（也就是eth_buffer) leak的打印，看起来都是组播封包，如下图，这两个打印的封包是igmp v3 report和mld v2 report封包，需排查相关处理代码，最终组播相关业务使用</a:t>
            </a:r>
            <a:r>
              <a:rPr lang="en-US" altLang="zh-CN" sz="1600" dirty="0"/>
              <a:t>slab</a:t>
            </a:r>
            <a:r>
              <a:rPr lang="zh-CN" altLang="en-US" sz="1600" dirty="0"/>
              <a:t>的地方发现一处泄露代码；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5.鉴于当前不能快速复现泄露，考虑针对性的构建组播包，然后使用发包工具来发包模拟看是否可以快速制造泄露。从log中提取出来的数据，对应的构造包</a:t>
            </a:r>
            <a:r>
              <a:rPr lang="zh-CN" altLang="en-US" sz="1600" dirty="0"/>
              <a:t>，工具发包，发现eth_buffer增长非常快，这样基本确认是组播的包有问题。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791335" y="6134735"/>
            <a:ext cx="1488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封包数据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5158105" y="6134735"/>
            <a:ext cx="1611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封包数据</a:t>
            </a:r>
            <a:r>
              <a:rPr lang="en-US" altLang="zh-CN" sz="1400">
                <a:sym typeface="+mn-ea"/>
              </a:rPr>
              <a:t>1</a:t>
            </a:r>
            <a:endParaRPr lang="zh-CN" altLang="en-US" sz="1400"/>
          </a:p>
        </p:txBody>
      </p:sp>
      <p:pic>
        <p:nvPicPr>
          <p:cNvPr id="2" name="图片 -2147482615" descr="159c9debf9d82eff7ad4a5b90a4ee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4930" y="4175125"/>
            <a:ext cx="3060700" cy="188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7" descr="4da00e5a96e420c0170525d6737429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4179570"/>
            <a:ext cx="3506470" cy="1955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>
                <a:sym typeface="+mn-ea"/>
              </a:rPr>
              <a:t>内存泄露分析总结</a:t>
            </a:r>
            <a:endParaRPr lang="zh-CN" altLang="en-US" sz="3600" dirty="0"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43746" y="7689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05815" y="1243965"/>
            <a:ext cx="1051941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b="0" dirty="0"/>
              <a:t>针对泄露一类的问题，通常作法</a:t>
            </a:r>
            <a:endParaRPr b="0" dirty="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b="0" dirty="0"/>
              <a:t>1.首先，需要确认是否泄露，这个通过定时获取系统信息，具体可以使用getmeminfo.sh来挂机获取信息， 然后制作一个曲线图看是否线性增长；2.其次，需要找到泄露的大概模块，是应用层还是内核态？这个通过meminfo或top以及观察slabinfo等信息查看增长点。对于slab的泄露可以开启debug_slub来获取对于的slab申请栈信息，或者使用kmemleak来抓取栈信息，查看具体的泄露地点。3. 最后，泄露如果能发现是跟某些业务关联，排除不相关业务，需要构造场景或加大某业务来加速泄露，这样及可以加快问题出现，也对后期验证修改是否有效非常的有帮助。基本上找到快速复现的办法问题也离解决差不多了。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内存问题展望</a:t>
            </a:r>
            <a:endParaRPr lang="zh-CN" altLang="en-US" sz="3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43746" y="7689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455893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6417" y="1240856"/>
            <a:ext cx="11249891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下一步重点：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en-US" altLang="zh-CN" dirty="0"/>
              <a:t>1.  </a:t>
            </a:r>
            <a:r>
              <a:rPr lang="zh-CN" altLang="en-US" dirty="0"/>
              <a:t>适配</a:t>
            </a:r>
            <a:r>
              <a:rPr lang="en-US" altLang="zh-CN" dirty="0"/>
              <a:t>arm32</a:t>
            </a:r>
            <a:r>
              <a:rPr lang="zh-CN" altLang="en-US" dirty="0"/>
              <a:t>的内核态工具，积累实战经验</a:t>
            </a:r>
            <a:endParaRPr lang="en-US" altLang="zh-CN" dirty="0"/>
          </a:p>
          <a:p>
            <a:pPr marL="342900" lvl="0" indent="-342900">
              <a:buAutoNum type="arabicPeriod" startAt="5"/>
            </a:pPr>
            <a:endParaRPr lang="en-US" altLang="zh-CN" dirty="0"/>
          </a:p>
          <a:p>
            <a:pPr marL="342900" lvl="0" indent="-342900">
              <a:buAutoNum type="arabicPeriod" startAt="2"/>
            </a:pPr>
            <a:r>
              <a:rPr lang="zh-CN" altLang="en-US" dirty="0"/>
              <a:t>静态检查工具化，</a:t>
            </a:r>
            <a:r>
              <a:rPr lang="zh-CN" altLang="en-US" dirty="0">
                <a:sym typeface="+mn-ea"/>
              </a:rPr>
              <a:t>自动化版本自检</a:t>
            </a:r>
            <a:endParaRPr lang="en-US" altLang="zh-CN" dirty="0"/>
          </a:p>
          <a:p>
            <a:pPr marL="342900" lvl="0" indent="-342900">
              <a:buAutoNum type="arabicPeriod" startAt="2"/>
            </a:pPr>
            <a:endParaRPr lang="en-US" altLang="zh-CN" dirty="0"/>
          </a:p>
          <a:p>
            <a:pPr marL="342900" lvl="0" indent="-342900">
              <a:buAutoNum type="arabicPeriod" startAt="2"/>
            </a:pPr>
            <a:endParaRPr lang="en-US" altLang="zh-CN" dirty="0"/>
          </a:p>
          <a:p>
            <a:pPr marL="342900" lvl="0" indent="-342900">
              <a:buAutoNum type="arabicPeriod" startAt="2"/>
            </a:pP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/>
              <a:t>Linux</a:t>
            </a:r>
            <a:r>
              <a:rPr lang="zh-CN" altLang="en-US" sz="3600" dirty="0"/>
              <a:t>系统的内存管理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822960" y="1281430"/>
            <a:ext cx="927354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Linux内存整体架构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）内存映射：将虚拟内存地址映射到物理内存地址，内核为每个进程维护一张页表，记录虚拟内存与物理内存的映射关系。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位系统，内核空间占用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。不是所有的虚拟内存都会分配物理内存，当进程访问的虚拟地址不存在，系统产生缺页异常，进入内核处理可能重新映射分配。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）内存管理单元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，管理内存的最小单位是页，通常是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。内存映射采用四级页表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(pgd/pud/pmd/pte)+offset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来寻址。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66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40150" y="3477260"/>
            <a:ext cx="1224280" cy="4337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内核空间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3736975" y="3911600"/>
            <a:ext cx="1224280" cy="23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40150" y="4150360"/>
            <a:ext cx="1224280" cy="23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文件映射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3740150" y="4399280"/>
            <a:ext cx="1224280" cy="23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堆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3736975" y="4638040"/>
            <a:ext cx="1224280" cy="23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数据段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3736975" y="4886960"/>
            <a:ext cx="1224280" cy="23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只读段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019675" y="3328670"/>
            <a:ext cx="1115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0xFFFFFFFF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052060" y="3740150"/>
            <a:ext cx="1115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0xC000000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3404870" y="5330825"/>
            <a:ext cx="43446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只读：代码常量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数据：全局变量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堆：动态内存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文件映射：动态库共享文件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栈：局部变量  函数调用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>
                <a:sym typeface="+mn-ea"/>
              </a:rPr>
              <a:t>系统的内存子系统</a:t>
            </a:r>
            <a:endParaRPr lang="zh-CN" altLang="en-US" sz="36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020" y="983615"/>
            <a:ext cx="5713730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内核架构</a:t>
            </a: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内存子系统</a:t>
            </a:r>
            <a:endParaRPr lang="zh-CN" altLang="en-US" sz="2000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物理</a:t>
            </a:r>
            <a:r>
              <a:rPr lang="en-US" altLang="zh-CN" sz="1400" dirty="0">
                <a:latin typeface="+mn-ea"/>
                <a:sym typeface="+mn-ea"/>
              </a:rPr>
              <a:t>/</a:t>
            </a:r>
            <a:r>
              <a:rPr lang="zh-CN" altLang="en-US" sz="1400" dirty="0">
                <a:latin typeface="+mn-ea"/>
                <a:sym typeface="+mn-ea"/>
              </a:rPr>
              <a:t>虚拟内存分配</a:t>
            </a:r>
            <a:endParaRPr lang="en-US" altLang="zh-CN" sz="1400" dirty="0">
              <a:latin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zh-CN" sz="1400" dirty="0">
                <a:latin typeface="+mn-ea"/>
              </a:rPr>
              <a:t>malloc</a:t>
            </a:r>
            <a:r>
              <a:rPr lang="zh-CN" altLang="en-US" sz="1400" dirty="0">
                <a:latin typeface="+mn-ea"/>
                <a:sym typeface="+mn-ea"/>
              </a:rPr>
              <a:t>分配</a:t>
            </a:r>
            <a:r>
              <a:rPr lang="zh-CN" altLang="en-US" sz="1400" dirty="0">
                <a:latin typeface="+mn-ea"/>
              </a:rPr>
              <a:t>应用态内存，对应</a:t>
            </a:r>
            <a:r>
              <a:rPr lang="en-US" altLang="zh-CN" sz="1400" dirty="0">
                <a:latin typeface="+mn-ea"/>
              </a:rPr>
              <a:t>bark</a:t>
            </a:r>
            <a:r>
              <a:rPr lang="zh-CN" altLang="en-US" sz="1400" dirty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&lt;128k</a:t>
            </a:r>
            <a:r>
              <a:rPr lang="zh-CN" altLang="en-US" sz="1400" dirty="0">
                <a:latin typeface="+mn-ea"/>
              </a:rPr>
              <a:t>），释放时缓存；</a:t>
            </a:r>
            <a:endParaRPr lang="en-US" altLang="zh-CN" sz="1400" dirty="0">
              <a:latin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 dirty="0">
                <a:latin typeface="+mn-ea"/>
              </a:rPr>
              <a:t>大块内存使用</a:t>
            </a:r>
            <a:r>
              <a:rPr lang="en-US" altLang="zh-CN" sz="1400" dirty="0">
                <a:latin typeface="+mn-ea"/>
              </a:rPr>
              <a:t>mmap</a:t>
            </a:r>
            <a:r>
              <a:rPr lang="zh-CN" altLang="en-US" sz="1400" dirty="0">
                <a:latin typeface="+mn-ea"/>
              </a:rPr>
              <a:t>分配，释放时直接归还操作系统，每次都是缺页异常来分配。</a:t>
            </a:r>
            <a:endParaRPr lang="zh-CN" altLang="en-US" sz="1400" dirty="0">
              <a:latin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 dirty="0">
                <a:latin typeface="+mn-ea"/>
              </a:rPr>
              <a:t>比页还小的对象通过</a:t>
            </a:r>
            <a:r>
              <a:rPr lang="en-US" altLang="zh-CN" sz="1400" dirty="0">
                <a:latin typeface="+mn-ea"/>
              </a:rPr>
              <a:t>slab</a:t>
            </a:r>
            <a:r>
              <a:rPr lang="zh-CN" altLang="en-US" sz="1400" dirty="0">
                <a:latin typeface="+mn-ea"/>
              </a:rPr>
              <a:t>分配小内存，主要是分配释放内核中的小对象，伙伴系统的缓冲。</a:t>
            </a:r>
            <a:endParaRPr lang="zh-CN" altLang="en-US" sz="1400" dirty="0">
              <a:latin typeface="+mn-ea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箱线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95" y="1353185"/>
            <a:ext cx="3280410" cy="2143760"/>
          </a:xfrm>
          <a:prstGeom prst="rect">
            <a:avLst/>
          </a:prstGeom>
        </p:spPr>
      </p:pic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5" y="4277360"/>
            <a:ext cx="4556760" cy="21958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10910" y="983615"/>
            <a:ext cx="170116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1" algn="l"/>
            <a:r>
              <a:rPr lang="en-US" altLang="zh-CN" dirty="0"/>
              <a:t>Buddy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760709" y="3782690"/>
            <a:ext cx="1658112" cy="36933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/>
              <a:t>Slab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pic>
        <p:nvPicPr>
          <p:cNvPr id="64" name="图片 63" descr="图示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3406140"/>
            <a:ext cx="6057265" cy="2639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>
                <a:sym typeface="+mn-ea"/>
              </a:rPr>
              <a:t>系统的内存</a:t>
            </a:r>
            <a:r>
              <a:rPr lang="en-US" altLang="zh-CN" sz="3600" dirty="0">
                <a:sym typeface="+mn-ea"/>
              </a:rPr>
              <a:t>--</a:t>
            </a:r>
            <a:r>
              <a:rPr lang="zh-CN" altLang="en-US" sz="3600" dirty="0">
                <a:sym typeface="+mn-ea"/>
              </a:rPr>
              <a:t>内核态申请</a:t>
            </a:r>
            <a:endParaRPr lang="zh-CN" altLang="en-US" sz="36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375" y="1084580"/>
            <a:ext cx="965454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Linux内核架构-内存子系统</a:t>
            </a:r>
            <a:endParaRPr lang="zh-CN" altLang="en-US" sz="2000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1400" dirty="0">
                <a:latin typeface="+mn-ea"/>
                <a:sym typeface="+mn-ea"/>
              </a:rPr>
              <a:t>1：vmalloc分配的一般为高端内存，只有当内存不够的时候才分配低端内存；kmallco从低端内存分配；</a:t>
            </a:r>
            <a:endParaRPr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1400" dirty="0">
                <a:latin typeface="+mn-ea"/>
                <a:sym typeface="+mn-ea"/>
              </a:rPr>
              <a:t>2：vmalloc分配的物理地址一般不连续，而kmalloc分配的地址连续，两者分配的虚拟地址都是连续的；</a:t>
            </a:r>
            <a:endParaRPr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sz="1400" dirty="0">
                <a:latin typeface="+mn-ea"/>
                <a:sym typeface="+mn-ea"/>
              </a:rPr>
              <a:t>3：vmalloc分配的一般为大块内存，而kmalloc一般分配的为小块内存，（一般不超过128k)。</a:t>
            </a:r>
            <a:endParaRPr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0" lvl="1" indent="0" fontAlgn="auto">
              <a:buFont typeface="Arial" panose="020B0604020202020204" pitchFamily="34" charset="0"/>
              <a:buNone/>
            </a:pPr>
            <a:r>
              <a:rPr lang="en-US" altLang="zh-CN" sz="2000" dirty="0"/>
              <a:t>2. </a:t>
            </a:r>
            <a:r>
              <a:rPr lang="zh-CN" sz="2000" dirty="0">
                <a:latin typeface="+mn-ea"/>
                <a:sym typeface="+mn-ea"/>
              </a:rPr>
              <a:t>内核态内存申请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400" dirty="0">
                <a:sym typeface="+mn-ea"/>
              </a:rPr>
              <a:t>在设备驱动程序或者内核模块中动态开辟内存</a:t>
            </a:r>
            <a:r>
              <a:rPr sz="1400" dirty="0">
                <a:latin typeface="+mn-ea"/>
              </a:rPr>
              <a:t>不是用malloc，而是kmalloc ,vmalloc，释放内存用的是kfree,vfree。</a:t>
            </a:r>
            <a:endParaRPr sz="1400" dirty="0">
              <a:latin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sz="1400" dirty="0">
                <a:latin typeface="+mn-ea"/>
              </a:rPr>
              <a:t>kmalloc函数返回的是虚拟地址(线性地址). kmalloc特殊之处在于它分配的内存是物理上连续的,这对于要进行DMA的设备十分重要. </a:t>
            </a:r>
            <a:endParaRPr sz="1400" dirty="0">
              <a:latin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sz="1400" dirty="0">
                <a:latin typeface="+mn-ea"/>
              </a:rPr>
              <a:t>vmalloc分配的内存只是线性地址连续,物理地址不一定连续,不能直接用于DMA。vmalloc函数的工作方式类似于kmalloc，只不过前者分配的内存虚拟地址是连续的，而物理地址则无需连 续。</a:t>
            </a:r>
            <a:endParaRPr sz="1400" dirty="0">
              <a:latin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sz="1400" dirty="0">
                <a:latin typeface="+mn-ea"/>
              </a:rPr>
              <a:t>通过vmalloc获得的页必须一个一个地进行映射，效率不高， 因此，只在不得已(一般是为了获得大块内存)时使用。vmalloc可能睡眠，因此，不能从中断上下文中进行调用，也不能从其它不允许阻塞的情况下调用。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>
                <a:sym typeface="+mn-ea"/>
              </a:rPr>
              <a:t>系统的内存回收</a:t>
            </a:r>
            <a:endParaRPr lang="zh-CN" altLang="en-US" sz="36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020" y="983615"/>
            <a:ext cx="5713730" cy="276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sym typeface="+mn-ea"/>
              </a:rPr>
              <a:t>Linux</a:t>
            </a:r>
            <a:r>
              <a:rPr lang="zh-CN" altLang="en-US" sz="2000" dirty="0">
                <a:sym typeface="+mn-ea"/>
              </a:rPr>
              <a:t>内核架构</a:t>
            </a:r>
            <a:r>
              <a:rPr lang="en-US" altLang="zh-CN" sz="2000" dirty="0">
                <a:sym typeface="+mn-ea"/>
              </a:rPr>
              <a:t>-</a:t>
            </a:r>
            <a:r>
              <a:rPr lang="zh-CN" altLang="en-US" sz="2000" dirty="0">
                <a:sym typeface="+mn-ea"/>
              </a:rPr>
              <a:t>内存回收方式</a:t>
            </a:r>
            <a:endParaRPr lang="zh-CN" altLang="en-US" sz="2000" dirty="0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+mn-ea"/>
                <a:sym typeface="+mn-ea"/>
              </a:rPr>
              <a:t>内存回收的方式有两种方式：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直接回收：发生内存分配，而此时的剩余空闲内存不足时，会执行立即内存回收。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定期回收：专门的内核线程kswapd0定期回收内存。</a:t>
            </a:r>
            <a:endParaRPr lang="zh-CN" altLang="en-US" sz="1400" dirty="0">
              <a:latin typeface="+mn-ea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+mn-ea"/>
                <a:sym typeface="+mn-ea"/>
              </a:rPr>
              <a:t>kswapd0 扫描非活动和活动内存的LRU（最近最少被使用）页列表以释放页面。定义了三个内存阈值（watermark，也称为水位）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最小页面阈值（pages_min）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低页面阈值（pages_low）</a:t>
            </a:r>
            <a:endParaRPr lang="zh-CN" altLang="en-US" sz="1400" dirty="0">
              <a:latin typeface="+mn-ea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sym typeface="+mn-ea"/>
              </a:rPr>
              <a:t>高页面阈值（pages_high）</a:t>
            </a:r>
            <a:endParaRPr lang="zh-CN" altLang="en-US" sz="1400" dirty="0">
              <a:latin typeface="+mn-ea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08905" y="3886835"/>
            <a:ext cx="5784850" cy="203009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algn="l">
              <a:buFont typeface="Wingdings" panose="05000000000000000000" charset="0"/>
              <a:buChar char="ü"/>
            </a:pPr>
            <a:r>
              <a:rPr sz="1400" dirty="0"/>
              <a:t>剩余内存小于最小页面阈值：说明进程可用内存都耗尽了，只有内核才可以分配内存</a:t>
            </a:r>
            <a:endParaRPr sz="1400" dirty="0"/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400" dirty="0"/>
              <a:t>剩余内存 在最小页面阈值-低页面阈值之间: 说明内存压力比较大，剩余内存不多。这时 kswapd0 会执行内存回收，直到剩余内存大于高阈值为止。</a:t>
            </a:r>
            <a:endParaRPr sz="1400" dirty="0"/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400" dirty="0"/>
              <a:t>剩余内存 在低页面阈值-高页面阈值之间：说明内存有一定压力，但还可以满足新内存请求。</a:t>
            </a:r>
            <a:endParaRPr sz="1400" dirty="0"/>
          </a:p>
          <a:p>
            <a:pPr marL="742950" lvl="1" indent="-285750" algn="l">
              <a:buFont typeface="Wingdings" panose="05000000000000000000" charset="0"/>
              <a:buChar char="ü"/>
            </a:pPr>
            <a:r>
              <a:rPr sz="1400" dirty="0"/>
              <a:t>剩余内存大于高页面阈值：说明剩余内存比较多，没有内存压力。</a:t>
            </a:r>
            <a:endParaRPr sz="1400" dirty="0"/>
          </a:p>
        </p:txBody>
      </p:sp>
      <p:sp>
        <p:nvSpPr>
          <p:cNvPr id="63" name="矩形 62"/>
          <p:cNvSpPr/>
          <p:nvPr/>
        </p:nvSpPr>
        <p:spPr>
          <a:xfrm>
            <a:off x="6861175" y="1101090"/>
            <a:ext cx="4700905" cy="2461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400" dirty="0"/>
              <a:t>具体的回收方法：</a:t>
            </a:r>
            <a:endParaRPr sz="1400" dirty="0"/>
          </a:p>
          <a:p>
            <a:r>
              <a:rPr sz="1400" dirty="0"/>
              <a:t>1)页缓存：通过LRU算法回收文件页缓存。包括cache、buffer，通过内存映射的文件映射页。</a:t>
            </a:r>
            <a:endParaRPr sz="1400" dirty="0"/>
          </a:p>
          <a:p>
            <a:r>
              <a:rPr sz="1400" dirty="0"/>
              <a:t>2)通过换出守护进程（kswapd）执行换页，它找出最近不使用的页加入到空闲链表，其中包括应用程序内存。页面换出涉及写入文件系统或者一个交换设备，仅在配置了交换文件或设备时才可用。</a:t>
            </a:r>
            <a:endParaRPr sz="1400" dirty="0"/>
          </a:p>
          <a:p>
            <a:r>
              <a:rPr sz="1400" dirty="0"/>
              <a:t>3)OOM（Out of Memory）机制：内存耗尽终结者搜索并杀死可牺牲的进程以释放内存</a:t>
            </a:r>
            <a:endParaRPr sz="1400" dirty="0"/>
          </a:p>
          <a:p>
            <a:r>
              <a:rPr sz="1400" dirty="0"/>
              <a:t>4)手动回收：通过修改/proc/sys/vm/drop_caches的值进行手动回收，最好再执行下sync命令回写脏页。</a:t>
            </a:r>
            <a:endParaRPr sz="1400" dirty="0"/>
          </a:p>
        </p:txBody>
      </p:sp>
      <p:pic>
        <p:nvPicPr>
          <p:cNvPr id="2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653" y="3562350"/>
            <a:ext cx="3695065" cy="2354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Linux</a:t>
            </a:r>
            <a:r>
              <a:rPr lang="zh-CN" altLang="en-US" sz="3600" dirty="0">
                <a:sym typeface="+mn-ea"/>
              </a:rPr>
              <a:t>系统</a:t>
            </a:r>
            <a:r>
              <a:rPr lang="zh-CN" altLang="en-US" sz="3600" dirty="0"/>
              <a:t>内存异常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012190" y="1365885"/>
            <a:ext cx="9492615" cy="40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内存异常的原因：</a:t>
            </a:r>
            <a:endParaRPr lang="zh-CN" altLang="en-US" sz="2400" dirty="0" smtClean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当</a:t>
            </a:r>
            <a:r>
              <a:rPr lang="zh-CN" altLang="en-US" sz="2400" dirty="0">
                <a:sym typeface="+mn-ea"/>
              </a:rPr>
              <a:t>程序试图访问不允许访问的内存位置，</a:t>
            </a:r>
            <a:r>
              <a:rPr lang="zh-CN" altLang="en-US" sz="2400" dirty="0" smtClean="0">
                <a:sym typeface="+mn-ea"/>
              </a:rPr>
              <a:t>比如空指针访问，就是让操作系统去访问一个</a:t>
            </a:r>
            <a:r>
              <a:rPr lang="en-US" altLang="zh-CN" sz="2400" dirty="0" smtClean="0">
                <a:sym typeface="+mn-ea"/>
              </a:rPr>
              <a:t>0</a:t>
            </a:r>
            <a:r>
              <a:rPr lang="zh-CN" altLang="en-US" sz="2400" dirty="0" smtClean="0">
                <a:sym typeface="+mn-ea"/>
              </a:rPr>
              <a:t>地址的内存，访问保留的内存地址，访问特殊的</a:t>
            </a:r>
            <a:r>
              <a:rPr lang="en-US" altLang="zh-CN" sz="2400" dirty="0" smtClean="0">
                <a:sym typeface="+mn-ea"/>
              </a:rPr>
              <a:t>io</a:t>
            </a:r>
            <a:r>
              <a:rPr lang="zh-CN" altLang="en-US" sz="2400" dirty="0" smtClean="0">
                <a:sym typeface="+mn-ea"/>
              </a:rPr>
              <a:t>地址等；</a:t>
            </a:r>
            <a:endParaRPr lang="zh-CN" altLang="en-US" sz="2400" dirty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试图以不允许的方式访问内存位置（例如尝试写入只读</a:t>
            </a:r>
            <a:r>
              <a:rPr lang="zh-CN" altLang="en-US" sz="2400" dirty="0" smtClean="0">
                <a:sym typeface="+mn-ea"/>
              </a:rPr>
              <a:t>位置）</a:t>
            </a:r>
            <a:endParaRPr lang="zh-CN" altLang="en-US" sz="2400" dirty="0" smtClean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 smtClean="0">
                <a:sym typeface="+mn-ea"/>
              </a:rPr>
              <a:t>访问非法内存，比如地址不存在或还没有映射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内存越界</a:t>
            </a:r>
            <a:r>
              <a:rPr lang="en-US" altLang="zh-CN" sz="3600" dirty="0"/>
              <a:t>--</a:t>
            </a:r>
            <a:r>
              <a:rPr lang="zh-CN" altLang="en-US" sz="3600" dirty="0"/>
              <a:t>应用内存异常</a:t>
            </a:r>
            <a:endParaRPr lang="zh-CN" altLang="en-US" sz="3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7375" y="1163955"/>
            <a:ext cx="10651490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ym typeface="+mn-ea"/>
              </a:rPr>
              <a:t>性能非常好的 C/C++ 内存错误探测工具，适合应用态进程内存异常定位。GCC从4.8版本开始支持Address和Thread Sanitizer，4.9版本开始支持Leak Sanitizer和UB Sanitizer。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sym typeface="+mn-ea"/>
              </a:rPr>
              <a:t>运行时库：（libasan.so.x）会接管malloc和free函数；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sym typeface="+mn-ea"/>
              </a:rPr>
              <a:t>编译器插桩模块：加了ASAN相关的编译选项后，代码中的每一次内存访问操作都会被编译器修改；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sym typeface="+mn-ea"/>
              </a:rPr>
              <a:t>ASAN将8字节的主应用区内存映射为1字节的影子区内存，malloc时会在应用程序分配内存前后增加红区标记为“中毒”，而释放的内存则会被隔离，标记为“中毒”，后续如果访问中毒位置，则被认为是越界访问</a:t>
            </a:r>
            <a:endParaRPr lang="zh-CN" altLang="en-US" sz="1600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175" y="3657600"/>
            <a:ext cx="10651490" cy="309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coredump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/>
              <a:t>应用</a:t>
            </a:r>
            <a:r>
              <a:rPr lang="zh-CN" altLang="en-US" sz="1600" dirty="0">
                <a:sym typeface="+mn-ea"/>
              </a:rPr>
              <a:t>程序运行的过程中异常终止或崩溃，操作系统会将程序当时的内存状态记录到文件中。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包含</a:t>
            </a:r>
            <a:r>
              <a:rPr lang="zh-CN" altLang="en-US" sz="1600" dirty="0">
                <a:sym typeface="+mn-ea"/>
              </a:rPr>
              <a:t>内存信息，关键的程序运行状态，例如寄存器信息（包括程序指针、栈指针等）、内存管理信息、其他处理器和操作系统状态和信息</a:t>
            </a:r>
            <a:endParaRPr lang="zh-CN" altLang="en-US"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 smtClean="0">
                <a:sym typeface="+mn-ea"/>
              </a:rPr>
              <a:t>使用</a:t>
            </a:r>
            <a:r>
              <a:rPr lang="en-US" altLang="zh-CN" sz="1600" dirty="0" err="1">
                <a:sym typeface="+mn-ea"/>
              </a:rPr>
              <a:t>coredump</a:t>
            </a:r>
            <a:r>
              <a:rPr lang="zh-CN" altLang="zh-CN" sz="1600" dirty="0" smtClean="0">
                <a:sym typeface="+mn-ea"/>
              </a:rPr>
              <a:t>需要</a:t>
            </a:r>
            <a:r>
              <a:rPr lang="zh-CN" altLang="en-US" sz="1600" dirty="0" smtClean="0">
                <a:sym typeface="+mn-ea"/>
              </a:rPr>
              <a:t>将</a:t>
            </a:r>
            <a:r>
              <a:rPr lang="en-US" altLang="zh-CN" sz="1600" dirty="0">
                <a:sym typeface="+mn-ea"/>
              </a:rPr>
              <a:t>CONFIG_ELF_CORE</a:t>
            </a:r>
            <a:r>
              <a:rPr lang="zh-CN" altLang="zh-CN" sz="1600" dirty="0" smtClean="0">
                <a:sym typeface="+mn-ea"/>
              </a:rPr>
              <a:t>内核</a:t>
            </a:r>
            <a:r>
              <a:rPr lang="zh-CN" altLang="zh-CN" sz="1600" dirty="0">
                <a:sym typeface="+mn-ea"/>
              </a:rPr>
              <a:t>编译</a:t>
            </a:r>
            <a:r>
              <a:rPr lang="zh-CN" altLang="zh-CN" sz="1600" dirty="0" smtClean="0">
                <a:sym typeface="+mn-ea"/>
              </a:rPr>
              <a:t>选项</a:t>
            </a:r>
            <a:r>
              <a:rPr lang="zh-CN" altLang="en-US" sz="1600" dirty="0" smtClean="0">
                <a:sym typeface="+mn-ea"/>
              </a:rPr>
              <a:t>打开；</a:t>
            </a:r>
            <a:endParaRPr lang="zh-CN" altLang="en-US" sz="1600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sym typeface="+mn-ea"/>
              </a:rPr>
              <a:t>core</a:t>
            </a:r>
            <a:r>
              <a:rPr lang="zh-CN" altLang="zh-CN" sz="1600" dirty="0">
                <a:sym typeface="+mn-ea"/>
              </a:rPr>
              <a:t>文件的生成开关和大小</a:t>
            </a:r>
            <a:r>
              <a:rPr lang="zh-CN" altLang="zh-CN" sz="1600" dirty="0" smtClean="0">
                <a:sym typeface="+mn-ea"/>
              </a:rPr>
              <a:t>限制</a:t>
            </a:r>
            <a:r>
              <a:rPr lang="zh-CN" altLang="en-US" sz="1600" dirty="0" smtClean="0">
                <a:sym typeface="+mn-ea"/>
              </a:rPr>
              <a:t>：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en-US" altLang="zh-CN" sz="1600" dirty="0" err="1" smtClean="0">
                <a:sym typeface="+mn-ea"/>
              </a:rPr>
              <a:t>ulimit</a:t>
            </a:r>
            <a:r>
              <a:rPr lang="en-US" altLang="zh-CN" sz="1600" dirty="0" smtClean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-c  </a:t>
            </a:r>
            <a:r>
              <a:rPr lang="zh-CN" altLang="zh-CN" sz="1600" dirty="0">
                <a:sym typeface="+mn-ea"/>
              </a:rPr>
              <a:t>查看可生成的</a:t>
            </a:r>
            <a:r>
              <a:rPr lang="en-US" altLang="zh-CN" sz="1600" dirty="0">
                <a:sym typeface="+mn-ea"/>
              </a:rPr>
              <a:t>core</a:t>
            </a:r>
            <a:r>
              <a:rPr lang="zh-CN" altLang="zh-CN" sz="1600" dirty="0">
                <a:sym typeface="+mn-ea"/>
              </a:rPr>
              <a:t>文件的大小，默认设置为０</a:t>
            </a:r>
            <a:r>
              <a:rPr lang="en-US" altLang="zh-CN" sz="1600" dirty="0">
                <a:sym typeface="+mn-ea"/>
              </a:rPr>
              <a:t>.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</a:t>
            </a:r>
            <a:r>
              <a:rPr lang="en-US" altLang="zh-CN" sz="1600" dirty="0" err="1" smtClean="0">
                <a:sym typeface="+mn-ea"/>
              </a:rPr>
              <a:t>ulimit</a:t>
            </a:r>
            <a:r>
              <a:rPr lang="en-US" altLang="zh-CN" sz="1600" dirty="0" smtClean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-c </a:t>
            </a:r>
            <a:r>
              <a:rPr lang="en-US" altLang="zh-CN" sz="1600" dirty="0" err="1">
                <a:sym typeface="+mn-ea"/>
              </a:rPr>
              <a:t>filesize</a:t>
            </a:r>
            <a:r>
              <a:rPr lang="en-US" altLang="zh-CN" sz="1600" dirty="0">
                <a:sym typeface="+mn-ea"/>
              </a:rPr>
              <a:t> </a:t>
            </a:r>
            <a:r>
              <a:rPr lang="zh-CN" altLang="zh-CN" sz="1600" dirty="0">
                <a:sym typeface="+mn-ea"/>
              </a:rPr>
              <a:t>设置生成</a:t>
            </a:r>
            <a:r>
              <a:rPr lang="en-US" altLang="zh-CN" sz="1600" dirty="0">
                <a:sym typeface="+mn-ea"/>
              </a:rPr>
              <a:t>core</a:t>
            </a:r>
            <a:r>
              <a:rPr lang="zh-CN" altLang="zh-CN" sz="1600" dirty="0">
                <a:sym typeface="+mn-ea"/>
              </a:rPr>
              <a:t>文件的大小（ＫＢ），</a:t>
            </a:r>
            <a:r>
              <a:rPr lang="en-US" altLang="zh-CN" sz="1600" dirty="0" err="1">
                <a:sym typeface="+mn-ea"/>
              </a:rPr>
              <a:t>ulimit</a:t>
            </a:r>
            <a:r>
              <a:rPr lang="en-US" altLang="zh-CN" sz="1600" dirty="0">
                <a:sym typeface="+mn-ea"/>
              </a:rPr>
              <a:t> -c unlimited</a:t>
            </a:r>
            <a:r>
              <a:rPr lang="zh-CN" altLang="zh-CN" sz="1600" dirty="0">
                <a:sym typeface="+mn-ea"/>
              </a:rPr>
              <a:t>设置</a:t>
            </a:r>
            <a:r>
              <a:rPr lang="en-US" altLang="zh-CN" sz="1600" dirty="0">
                <a:sym typeface="+mn-ea"/>
              </a:rPr>
              <a:t>core</a:t>
            </a:r>
            <a:r>
              <a:rPr lang="zh-CN" altLang="zh-CN" sz="1600" dirty="0">
                <a:sym typeface="+mn-ea"/>
              </a:rPr>
              <a:t>文件大小不受限制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87566" y="296999"/>
            <a:ext cx="8304210" cy="686673"/>
          </a:xfrm>
        </p:spPr>
        <p:txBody>
          <a:bodyPr/>
          <a:lstStyle/>
          <a:p>
            <a:r>
              <a:rPr lang="zh-CN" altLang="en-US" sz="3600" dirty="0"/>
              <a:t>内存越界</a:t>
            </a:r>
            <a:r>
              <a:rPr lang="en-US" altLang="zh-CN" sz="3600" dirty="0"/>
              <a:t>--</a:t>
            </a:r>
            <a:r>
              <a:rPr lang="zh-CN" altLang="en-US" sz="3600" dirty="0"/>
              <a:t>应用内存异常</a:t>
            </a:r>
            <a:endParaRPr lang="zh-CN" altLang="en-US" sz="3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26327" y="36576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6854" y="1281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7375" y="1163955"/>
            <a:ext cx="10651490" cy="198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ym typeface="+mn-ea"/>
              </a:rPr>
              <a:t>是调试分析应用进程的一个非常好用的工具，熟练使用它是linux开发程序员一个必备技能。用它来分析进程退出，段错误，查看程序运行的中间变量，运行流程都非常好用。</a:t>
            </a:r>
            <a:endParaRPr lang="zh-CN" altLang="en-US" sz="1600" dirty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sym typeface="+mn-ea"/>
              </a:rPr>
              <a:t>当前统一平台已经集成</a:t>
            </a:r>
            <a:r>
              <a:rPr lang="en-US" altLang="zh-CN" sz="1600" dirty="0">
                <a:sym typeface="+mn-ea"/>
              </a:rPr>
              <a:t>gdb7.0</a:t>
            </a:r>
            <a:r>
              <a:rPr lang="zh-CN" altLang="en-US" sz="1600" dirty="0">
                <a:sym typeface="+mn-ea"/>
              </a:rPr>
              <a:t>版本的，</a:t>
            </a:r>
            <a:r>
              <a:rPr lang="en-US" altLang="zh-CN" sz="1600" dirty="0">
                <a:sym typeface="+mn-ea"/>
              </a:rPr>
              <a:t>MTK</a:t>
            </a:r>
            <a:r>
              <a:rPr lang="zh-CN" altLang="en-US" sz="1600" dirty="0">
                <a:sym typeface="+mn-ea"/>
              </a:rPr>
              <a:t>的直接下载可以编译使用，具体参考</a:t>
            </a:r>
            <a:r>
              <a:rPr lang="en-US" altLang="zh-CN" sz="1600" dirty="0">
                <a:sym typeface="+mn-ea"/>
              </a:rPr>
              <a:t>wiki</a:t>
            </a:r>
            <a:r>
              <a:rPr lang="zh-CN" altLang="en-US" sz="1600" dirty="0">
                <a:sym typeface="+mn-ea"/>
              </a:rPr>
              <a:t>上；</a:t>
            </a:r>
            <a:endParaRPr lang="zh-CN" altLang="en-US" sz="1600" dirty="0">
              <a:sym typeface="+mn-ea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>
                <a:sym typeface="+mn-ea"/>
              </a:rPr>
              <a:t>http://10.96.163.72:8068/doku.php?id=%E7%BB%9F%E4%B8%80%E5%B9%B3%E5%8F%B0%E8%B0%83%E8%AF%95%E5%B7%A5%E5%85%B7:gdb%E4%BD%BF%E7%94%A8%E8%AF%B4%E6%98%8E:index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9593</Words>
  <Application>WPS 演示</Application>
  <PresentationFormat>宽屏</PresentationFormat>
  <Paragraphs>421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Arial Unicode MS</vt:lpstr>
      <vt:lpstr>Segoe UI</vt:lpstr>
      <vt:lpstr>等线</vt:lpstr>
      <vt:lpstr>华文细黑</vt:lpstr>
      <vt:lpstr>方正正中黑简体</vt:lpstr>
      <vt:lpstr>Wingdings</vt:lpstr>
      <vt:lpstr>Arial Unicode MS</vt:lpstr>
      <vt:lpstr>Calibri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吴剑波</dc:creator>
  <cp:lastModifiedBy>gejing</cp:lastModifiedBy>
  <cp:revision>390</cp:revision>
  <dcterms:created xsi:type="dcterms:W3CDTF">2020-12-22T01:01:00Z</dcterms:created>
  <dcterms:modified xsi:type="dcterms:W3CDTF">2022-07-06T06:44:20Z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  <property fmtid="{D5CDD505-2E9C-101B-9397-08002B2CF9AE}" pid="3" name="KSORubyTemplateID">
    <vt:lpwstr>2</vt:lpwstr>
  </property>
</Properties>
</file>