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1263" r:id="rId3"/>
    <p:sldId id="1318" r:id="rId4"/>
    <p:sldId id="1320" r:id="rId6"/>
    <p:sldId id="1319" r:id="rId7"/>
    <p:sldId id="1321" r:id="rId8"/>
    <p:sldId id="1322" r:id="rId9"/>
    <p:sldId id="1323" r:id="rId10"/>
    <p:sldId id="1324" r:id="rId11"/>
    <p:sldId id="1325" r:id="rId12"/>
    <p:sldId id="1326" r:id="rId13"/>
    <p:sldId id="1330" r:id="rId14"/>
    <p:sldId id="1331" r:id="rId15"/>
    <p:sldId id="1332" r:id="rId16"/>
    <p:sldId id="1333" r:id="rId17"/>
    <p:sldId id="1334" r:id="rId18"/>
    <p:sldId id="1335" r:id="rId19"/>
    <p:sldId id="1336" r:id="rId20"/>
    <p:sldId id="1337" r:id="rId21"/>
    <p:sldId id="1264" r:id="rId22"/>
  </p:sldIdLst>
  <p:sldSz cx="12192000" cy="6858000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0E8E45B-4741-8E42-8167-0FF656468001}">
          <p14:sldIdLst>
            <p14:sldId id="1263"/>
            <p14:sldId id="1318"/>
            <p14:sldId id="1320"/>
            <p14:sldId id="1319"/>
            <p14:sldId id="1321"/>
            <p14:sldId id="1322"/>
            <p14:sldId id="1323"/>
            <p14:sldId id="1324"/>
            <p14:sldId id="1325"/>
            <p14:sldId id="1326"/>
            <p14:sldId id="1330"/>
            <p14:sldId id="1331"/>
            <p14:sldId id="1332"/>
            <p14:sldId id="1333"/>
            <p14:sldId id="1334"/>
            <p14:sldId id="1335"/>
            <p14:sldId id="1336"/>
            <p14:sldId id="1337"/>
            <p14:sldId id="1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05EAB"/>
    <a:srgbClr val="F37042"/>
    <a:srgbClr val="0B50A8"/>
    <a:srgbClr val="01429E"/>
    <a:srgbClr val="245284"/>
    <a:srgbClr val="B1F1EE"/>
    <a:srgbClr val="ADF0ED"/>
    <a:srgbClr val="EF5604"/>
    <a:srgbClr val="092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93932" autoAdjust="0"/>
  </p:normalViewPr>
  <p:slideViewPr>
    <p:cSldViewPr snapToGrid="0">
      <p:cViewPr varScale="1">
        <p:scale>
          <a:sx n="103" d="100"/>
          <a:sy n="103" d="100"/>
        </p:scale>
        <p:origin x="624" y="176"/>
      </p:cViewPr>
      <p:guideLst>
        <p:guide orient="horz" pos="2088"/>
        <p:guide pos="3764"/>
        <p:guide orient="horz" pos="432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3661-4768-4E15-9597-BE04389317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60500-656D-481B-94E6-62E01E2740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35924959-A2BD-45F8-81E0-28B81874FC4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CC92B05C-7F54-4ACF-A17D-EA5EBA87C4B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165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首页模板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Arc 21_1"/>
          <p:cNvSpPr/>
          <p:nvPr userDrawn="1"/>
        </p:nvSpPr>
        <p:spPr>
          <a:xfrm rot="2641125">
            <a:off x="542415" y="950799"/>
            <a:ext cx="2111151" cy="2069822"/>
          </a:xfrm>
          <a:prstGeom prst="arc">
            <a:avLst>
              <a:gd name="adj1" fmla="val 5513439"/>
              <a:gd name="adj2" fmla="val 0"/>
            </a:avLst>
          </a:prstGeom>
          <a:ln w="15875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Arc 21_1"/>
          <p:cNvSpPr/>
          <p:nvPr userDrawn="1"/>
        </p:nvSpPr>
        <p:spPr>
          <a:xfrm rot="2641125">
            <a:off x="713811" y="1197386"/>
            <a:ext cx="1768359" cy="1733741"/>
          </a:xfrm>
          <a:prstGeom prst="arc">
            <a:avLst>
              <a:gd name="adj1" fmla="val 5513439"/>
              <a:gd name="adj2" fmla="val 0"/>
            </a:avLst>
          </a:prstGeom>
          <a:ln w="127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Arc 21_1"/>
          <p:cNvSpPr/>
          <p:nvPr userDrawn="1"/>
        </p:nvSpPr>
        <p:spPr>
          <a:xfrm rot="2641125">
            <a:off x="848943" y="1412391"/>
            <a:ext cx="1498094" cy="1468767"/>
          </a:xfrm>
          <a:prstGeom prst="arc">
            <a:avLst>
              <a:gd name="adj1" fmla="val 5513439"/>
              <a:gd name="adj2" fmla="val 0"/>
            </a:avLst>
          </a:prstGeom>
          <a:ln w="3175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Arc 21_1"/>
          <p:cNvSpPr/>
          <p:nvPr userDrawn="1"/>
        </p:nvSpPr>
        <p:spPr>
          <a:xfrm rot="2641125">
            <a:off x="988585" y="1631866"/>
            <a:ext cx="1218810" cy="1194950"/>
          </a:xfrm>
          <a:prstGeom prst="arc">
            <a:avLst>
              <a:gd name="adj1" fmla="val 5513439"/>
              <a:gd name="adj2" fmla="val 0"/>
            </a:avLst>
          </a:prstGeom>
          <a:ln w="127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Arc 21_1"/>
          <p:cNvSpPr/>
          <p:nvPr userDrawn="1"/>
        </p:nvSpPr>
        <p:spPr>
          <a:xfrm rot="2641125">
            <a:off x="237686" y="526441"/>
            <a:ext cx="2720608" cy="2667348"/>
          </a:xfrm>
          <a:prstGeom prst="arc">
            <a:avLst>
              <a:gd name="adj1" fmla="val 5513439"/>
              <a:gd name="adj2" fmla="val 0"/>
            </a:avLst>
          </a:prstGeom>
          <a:ln w="22225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2" name="Group 90"/>
          <p:cNvGrpSpPr/>
          <p:nvPr userDrawn="1"/>
        </p:nvGrpSpPr>
        <p:grpSpPr bwMode="auto">
          <a:xfrm>
            <a:off x="3750664" y="415359"/>
            <a:ext cx="215900" cy="215900"/>
            <a:chOff x="1292" y="1310"/>
            <a:chExt cx="1900" cy="1900"/>
          </a:xfrm>
        </p:grpSpPr>
        <p:sp>
          <p:nvSpPr>
            <p:cNvPr id="13" name="AutoShape 91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4" name="AutoShape 92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Group 97"/>
          <p:cNvGrpSpPr/>
          <p:nvPr userDrawn="1"/>
        </p:nvGrpSpPr>
        <p:grpSpPr bwMode="auto">
          <a:xfrm>
            <a:off x="2239364" y="1350397"/>
            <a:ext cx="144462" cy="144462"/>
            <a:chOff x="1292" y="1310"/>
            <a:chExt cx="1900" cy="1900"/>
          </a:xfrm>
        </p:grpSpPr>
        <p:sp>
          <p:nvSpPr>
            <p:cNvPr id="16" name="AutoShape 98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7" name="AutoShape 99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Group 100"/>
          <p:cNvGrpSpPr/>
          <p:nvPr userDrawn="1"/>
        </p:nvGrpSpPr>
        <p:grpSpPr bwMode="auto">
          <a:xfrm>
            <a:off x="2094901" y="342334"/>
            <a:ext cx="215900" cy="215900"/>
            <a:chOff x="1292" y="1310"/>
            <a:chExt cx="1900" cy="1900"/>
          </a:xfrm>
        </p:grpSpPr>
        <p:sp>
          <p:nvSpPr>
            <p:cNvPr id="19" name="AutoShape 101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0" name="AutoShape 102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Group 103"/>
          <p:cNvGrpSpPr/>
          <p:nvPr userDrawn="1"/>
        </p:nvGrpSpPr>
        <p:grpSpPr bwMode="auto">
          <a:xfrm>
            <a:off x="3104551" y="1350397"/>
            <a:ext cx="142875" cy="142875"/>
            <a:chOff x="1292" y="1310"/>
            <a:chExt cx="1900" cy="1900"/>
          </a:xfrm>
        </p:grpSpPr>
        <p:sp>
          <p:nvSpPr>
            <p:cNvPr id="22" name="AutoShape 104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3" name="AutoShape 105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Group 106"/>
          <p:cNvGrpSpPr/>
          <p:nvPr userDrawn="1"/>
        </p:nvGrpSpPr>
        <p:grpSpPr bwMode="auto">
          <a:xfrm>
            <a:off x="2455264" y="701109"/>
            <a:ext cx="144462" cy="144463"/>
            <a:chOff x="1292" y="1310"/>
            <a:chExt cx="1900" cy="1900"/>
          </a:xfrm>
        </p:grpSpPr>
        <p:sp>
          <p:nvSpPr>
            <p:cNvPr id="25" name="AutoShape 107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6" name="AutoShape 108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Group 109"/>
          <p:cNvGrpSpPr/>
          <p:nvPr userDrawn="1"/>
        </p:nvGrpSpPr>
        <p:grpSpPr bwMode="auto">
          <a:xfrm>
            <a:off x="1086839" y="558234"/>
            <a:ext cx="144462" cy="144463"/>
            <a:chOff x="1292" y="1310"/>
            <a:chExt cx="1900" cy="1900"/>
          </a:xfrm>
        </p:grpSpPr>
        <p:sp>
          <p:nvSpPr>
            <p:cNvPr id="28" name="AutoShape 110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9" name="AutoShape 111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30" name="Group 112"/>
          <p:cNvGrpSpPr/>
          <p:nvPr userDrawn="1"/>
        </p:nvGrpSpPr>
        <p:grpSpPr bwMode="auto">
          <a:xfrm>
            <a:off x="3390301" y="2791847"/>
            <a:ext cx="144463" cy="144462"/>
            <a:chOff x="1292" y="1310"/>
            <a:chExt cx="1900" cy="1900"/>
          </a:xfrm>
        </p:grpSpPr>
        <p:sp>
          <p:nvSpPr>
            <p:cNvPr id="31" name="AutoShape 113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32" name="AutoShape 114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33" name="Group 115"/>
          <p:cNvGrpSpPr/>
          <p:nvPr userDrawn="1"/>
        </p:nvGrpSpPr>
        <p:grpSpPr bwMode="auto">
          <a:xfrm>
            <a:off x="439139" y="629672"/>
            <a:ext cx="431800" cy="431800"/>
            <a:chOff x="1292" y="1310"/>
            <a:chExt cx="1900" cy="1900"/>
          </a:xfrm>
        </p:grpSpPr>
        <p:sp>
          <p:nvSpPr>
            <p:cNvPr id="34" name="AutoShape 116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35" name="AutoShape 117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66CC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4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32"/>
          <p:cNvSpPr/>
          <p:nvPr userDrawn="1"/>
        </p:nvSpPr>
        <p:spPr>
          <a:xfrm>
            <a:off x="0" y="6305550"/>
            <a:ext cx="10301431" cy="550431"/>
          </a:xfrm>
          <a:custGeom>
            <a:avLst/>
            <a:gdLst>
              <a:gd name="connsiteX0" fmla="*/ 1017668 w 18039806"/>
              <a:gd name="connsiteY0" fmla="*/ 22 h 1205949"/>
              <a:gd name="connsiteX1" fmla="*/ 1155689 w 18039806"/>
              <a:gd name="connsiteY1" fmla="*/ 4600 h 1205949"/>
              <a:gd name="connsiteX2" fmla="*/ 18039806 w 18039806"/>
              <a:gd name="connsiteY2" fmla="*/ 1205947 h 1205949"/>
              <a:gd name="connsiteX3" fmla="*/ 0 w 18039806"/>
              <a:gd name="connsiteY3" fmla="*/ 1205949 h 1205949"/>
              <a:gd name="connsiteX4" fmla="*/ 0 w 18039806"/>
              <a:gd name="connsiteY4" fmla="*/ 326707 h 1205949"/>
              <a:gd name="connsiteX5" fmla="*/ 37432 w 18039806"/>
              <a:gd name="connsiteY5" fmla="*/ 298589 h 1205949"/>
              <a:gd name="connsiteX6" fmla="*/ 617958 w 18039806"/>
              <a:gd name="connsiteY6" fmla="*/ 47178 h 1205949"/>
              <a:gd name="connsiteX7" fmla="*/ 1017668 w 18039806"/>
              <a:gd name="connsiteY7" fmla="*/ 22 h 120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39806" h="1205949">
                <a:moveTo>
                  <a:pt x="1017668" y="22"/>
                </a:moveTo>
                <a:cubicBezTo>
                  <a:pt x="1063343" y="-201"/>
                  <a:pt x="1109373" y="1304"/>
                  <a:pt x="1155689" y="4600"/>
                </a:cubicBezTo>
                <a:lnTo>
                  <a:pt x="18039806" y="1205947"/>
                </a:lnTo>
                <a:lnTo>
                  <a:pt x="0" y="1205949"/>
                </a:lnTo>
                <a:lnTo>
                  <a:pt x="0" y="326707"/>
                </a:lnTo>
                <a:lnTo>
                  <a:pt x="37432" y="298589"/>
                </a:lnTo>
                <a:cubicBezTo>
                  <a:pt x="212478" y="182383"/>
                  <a:pt x="408603" y="96311"/>
                  <a:pt x="617958" y="47178"/>
                </a:cubicBezTo>
                <a:cubicBezTo>
                  <a:pt x="746794" y="16944"/>
                  <a:pt x="880639" y="695"/>
                  <a:pt x="1017668" y="22"/>
                </a:cubicBezTo>
                <a:close/>
              </a:path>
            </a:pathLst>
          </a:custGeom>
          <a:solidFill>
            <a:schemeClr val="tx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37"/>
          <p:cNvSpPr txBox="1"/>
          <p:nvPr/>
        </p:nvSpPr>
        <p:spPr>
          <a:xfrm>
            <a:off x="180505" y="6580765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pc="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烽火通信</a:t>
            </a:r>
            <a:r>
              <a:rPr lang="en-US" altLang="zh-CN" sz="800" spc="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@</a:t>
            </a:r>
            <a:r>
              <a:rPr lang="zh-CN" altLang="en-US" sz="800" spc="3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信息通信专家</a:t>
            </a:r>
            <a:endParaRPr lang="id-ID" sz="800" spc="3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1025380" y="190500"/>
            <a:ext cx="970999" cy="289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0792800" y="129600"/>
            <a:ext cx="1264154" cy="396000"/>
          </a:xfrm>
          <a:prstGeom prst="rect">
            <a:avLst/>
          </a:prstGeom>
        </p:spPr>
      </p:pic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87566" y="297000"/>
            <a:ext cx="830421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2800">
                <a:solidFill>
                  <a:srgbClr val="01429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368914" y="468065"/>
            <a:ext cx="181930" cy="181930"/>
          </a:xfrm>
          <a:prstGeom prst="rect">
            <a:avLst/>
          </a:prstGeom>
          <a:solidFill>
            <a:srgbClr val="205EAB"/>
          </a:solidFill>
          <a:ln>
            <a:solidFill>
              <a:srgbClr val="0B5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37992" y="576397"/>
            <a:ext cx="99149" cy="991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7150" y="-32147"/>
            <a:ext cx="12249150" cy="6890146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 flipV="1">
            <a:off x="1579603" y="3289194"/>
            <a:ext cx="25537" cy="6467156"/>
          </a:xfrm>
          <a:prstGeom prst="line">
            <a:avLst/>
          </a:prstGeom>
          <a:ln w="19050">
            <a:solidFill>
              <a:srgbClr val="EA5404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1431974" y="4088706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V="1">
            <a:off x="1853829" y="4579310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1699776" y="3750635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 flipV="1">
            <a:off x="1529919" y="3815909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flipV="1">
            <a:off x="1388929" y="3541754"/>
            <a:ext cx="16113" cy="3613798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 flipV="1">
            <a:off x="1488887" y="4305304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V="1">
            <a:off x="1789839" y="3995808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flipV="1">
            <a:off x="1624682" y="4146807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 userDrawn="1"/>
        </p:nvSpPr>
        <p:spPr>
          <a:xfrm rot="2694568">
            <a:off x="1146285" y="2274213"/>
            <a:ext cx="987014" cy="987012"/>
          </a:xfrm>
          <a:prstGeom prst="ellipse">
            <a:avLst/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" name="弧形 21"/>
          <p:cNvSpPr/>
          <p:nvPr userDrawn="1"/>
        </p:nvSpPr>
        <p:spPr>
          <a:xfrm rot="1093375">
            <a:off x="824799" y="2629953"/>
            <a:ext cx="1539451" cy="354396"/>
          </a:xfrm>
          <a:prstGeom prst="arc">
            <a:avLst>
              <a:gd name="adj1" fmla="val 20820182"/>
              <a:gd name="adj2" fmla="val 11765007"/>
            </a:avLst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397298" y="337480"/>
            <a:ext cx="1302478" cy="407045"/>
          </a:xfrm>
          <a:prstGeom prst="rect">
            <a:avLst/>
          </a:prstGeom>
        </p:spPr>
      </p:pic>
      <p:cxnSp>
        <p:nvCxnSpPr>
          <p:cNvPr id="24" name="直接连接符 23"/>
          <p:cNvCxnSpPr/>
          <p:nvPr userDrawn="1"/>
        </p:nvCxnSpPr>
        <p:spPr>
          <a:xfrm flipV="1">
            <a:off x="1325745" y="4724612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7149" y="-32147"/>
            <a:ext cx="12249148" cy="6890146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579603" y="3289194"/>
            <a:ext cx="25537" cy="6467156"/>
          </a:xfrm>
          <a:prstGeom prst="line">
            <a:avLst/>
          </a:prstGeom>
          <a:ln w="19050">
            <a:solidFill>
              <a:srgbClr val="EA5404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V="1">
            <a:off x="1431974" y="4088706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V="1">
            <a:off x="1853829" y="4579310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V="1">
            <a:off x="1699776" y="3750635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V="1">
            <a:off x="1529919" y="3815909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1388929" y="3541754"/>
            <a:ext cx="16113" cy="3613798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V="1">
            <a:off x="1488887" y="4305304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1789839" y="3995808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1624682" y="4146807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 userDrawn="1"/>
        </p:nvSpPr>
        <p:spPr>
          <a:xfrm rot="2694568">
            <a:off x="1146285" y="2274213"/>
            <a:ext cx="987014" cy="987012"/>
          </a:xfrm>
          <a:prstGeom prst="ellipse">
            <a:avLst/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弧形 12"/>
          <p:cNvSpPr/>
          <p:nvPr userDrawn="1"/>
        </p:nvSpPr>
        <p:spPr>
          <a:xfrm rot="1093375">
            <a:off x="824799" y="2629953"/>
            <a:ext cx="1539451" cy="354396"/>
          </a:xfrm>
          <a:prstGeom prst="arc">
            <a:avLst>
              <a:gd name="adj1" fmla="val 20820182"/>
              <a:gd name="adj2" fmla="val 11765007"/>
            </a:avLst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397298" y="337480"/>
            <a:ext cx="1302478" cy="4070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 flipV="1">
            <a:off x="1325745" y="4724612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7149" y="-32147"/>
            <a:ext cx="12249148" cy="689014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V="1">
            <a:off x="1579603" y="3289194"/>
            <a:ext cx="25537" cy="6467156"/>
          </a:xfrm>
          <a:prstGeom prst="line">
            <a:avLst/>
          </a:prstGeom>
          <a:ln w="19050">
            <a:solidFill>
              <a:srgbClr val="EA5404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1431974" y="4088706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V="1">
            <a:off x="1853829" y="4579310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1699776" y="3750635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1529919" y="3815909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1388929" y="3541754"/>
            <a:ext cx="16113" cy="3613798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1488887" y="4305304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V="1">
            <a:off x="1789839" y="3995808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1624682" y="4146807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 rot="2694568">
            <a:off x="1146285" y="2274213"/>
            <a:ext cx="987014" cy="987012"/>
          </a:xfrm>
          <a:prstGeom prst="ellipse">
            <a:avLst/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弧形 16"/>
          <p:cNvSpPr/>
          <p:nvPr userDrawn="1"/>
        </p:nvSpPr>
        <p:spPr>
          <a:xfrm rot="1093375">
            <a:off x="824799" y="2629953"/>
            <a:ext cx="1539451" cy="354396"/>
          </a:xfrm>
          <a:prstGeom prst="arc">
            <a:avLst>
              <a:gd name="adj1" fmla="val 20820182"/>
              <a:gd name="adj2" fmla="val 11765007"/>
            </a:avLst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397298" y="337480"/>
            <a:ext cx="1302478" cy="407045"/>
          </a:xfrm>
          <a:prstGeom prst="rect">
            <a:avLst/>
          </a:prstGeom>
        </p:spPr>
      </p:pic>
      <p:cxnSp>
        <p:nvCxnSpPr>
          <p:cNvPr id="19" name="直接连接符 18"/>
          <p:cNvCxnSpPr/>
          <p:nvPr userDrawn="1"/>
        </p:nvCxnSpPr>
        <p:spPr>
          <a:xfrm flipV="1">
            <a:off x="1325745" y="4724612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7148" y="-32147"/>
            <a:ext cx="12249146" cy="689014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V="1">
            <a:off x="1579603" y="3289194"/>
            <a:ext cx="25537" cy="6467156"/>
          </a:xfrm>
          <a:prstGeom prst="line">
            <a:avLst/>
          </a:prstGeom>
          <a:ln w="19050">
            <a:solidFill>
              <a:srgbClr val="EA5404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1431974" y="4088706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V="1">
            <a:off x="1853829" y="4579310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1699776" y="3750635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1529919" y="3815909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1388929" y="3541754"/>
            <a:ext cx="16113" cy="3613798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1488887" y="4305304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V="1">
            <a:off x="1789839" y="3995808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1624682" y="4146807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 rot="2694568">
            <a:off x="1146285" y="2274213"/>
            <a:ext cx="987014" cy="987012"/>
          </a:xfrm>
          <a:prstGeom prst="ellipse">
            <a:avLst/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弧形 16"/>
          <p:cNvSpPr/>
          <p:nvPr userDrawn="1"/>
        </p:nvSpPr>
        <p:spPr>
          <a:xfrm rot="1093375">
            <a:off x="824799" y="2629953"/>
            <a:ext cx="1539451" cy="354396"/>
          </a:xfrm>
          <a:prstGeom prst="arc">
            <a:avLst>
              <a:gd name="adj1" fmla="val 20820182"/>
              <a:gd name="adj2" fmla="val 11765007"/>
            </a:avLst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397298" y="337480"/>
            <a:ext cx="1302478" cy="407045"/>
          </a:xfrm>
          <a:prstGeom prst="rect">
            <a:avLst/>
          </a:prstGeom>
        </p:spPr>
      </p:pic>
      <p:cxnSp>
        <p:nvCxnSpPr>
          <p:cNvPr id="19" name="直接连接符 18"/>
          <p:cNvCxnSpPr/>
          <p:nvPr userDrawn="1"/>
        </p:nvCxnSpPr>
        <p:spPr>
          <a:xfrm flipV="1">
            <a:off x="1325745" y="4724612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5366742"/>
          </a:xfrm>
          <a:prstGeom prst="rect">
            <a:avLst/>
          </a:prstGeom>
          <a:gradFill>
            <a:gsLst>
              <a:gs pos="100000">
                <a:srgbClr val="215182"/>
              </a:gs>
              <a:gs pos="0">
                <a:srgbClr val="09274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1005147" y="170689"/>
            <a:ext cx="1064401" cy="3321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B1BA07-8E53-4243-96FD-FE80DB403A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D2063F-7EC7-41DD-9480-601669A1214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12302989" y="3056823"/>
            <a:ext cx="457015" cy="356501"/>
          </a:xfrm>
          <a:prstGeom prst="rect">
            <a:avLst/>
          </a:prstGeom>
          <a:solidFill>
            <a:srgbClr val="24528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2302989" y="4046817"/>
            <a:ext cx="458314" cy="356501"/>
          </a:xfrm>
          <a:prstGeom prst="rect">
            <a:avLst/>
          </a:prstGeom>
          <a:solidFill>
            <a:srgbClr val="B1F1E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2302989" y="3551820"/>
            <a:ext cx="459017" cy="356501"/>
          </a:xfrm>
          <a:prstGeom prst="rect">
            <a:avLst/>
          </a:prstGeom>
          <a:solidFill>
            <a:srgbClr val="09244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2302989" y="5036811"/>
            <a:ext cx="459017" cy="356501"/>
          </a:xfrm>
          <a:prstGeom prst="rect">
            <a:avLst/>
          </a:prstGeom>
          <a:solidFill>
            <a:srgbClr val="EF560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2302989" y="5531808"/>
            <a:ext cx="459017" cy="356501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2302989" y="6026805"/>
            <a:ext cx="459017" cy="356501"/>
          </a:xfrm>
          <a:prstGeom prst="rect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2288795" y="6519446"/>
            <a:ext cx="520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参考色</a:t>
            </a:r>
            <a:endParaRPr lang="en-US" altLang="zh-CN" sz="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12302989" y="4541814"/>
            <a:ext cx="458314" cy="35650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479601" y="5228040"/>
            <a:ext cx="940048" cy="9400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27006" y="5273512"/>
            <a:ext cx="924783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烽火通信科技股份有限公司　基础软件开发部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余嘉俊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387219" y="3670724"/>
            <a:ext cx="2098231" cy="6557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13075" y="1449070"/>
            <a:ext cx="81591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内核协议栈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分享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内核协议栈</a:t>
            </a:r>
            <a:r>
              <a:rPr lang="zh-CN" altLang="en-US" dirty="0"/>
              <a:t>层级</a:t>
            </a:r>
            <a:endParaRPr lang="zh-CN" altLang="en-US" dirty="0"/>
          </a:p>
        </p:txBody>
      </p:sp>
      <p:pic>
        <p:nvPicPr>
          <p:cNvPr id="18" name="图片 18" descr="https://img2020.cnblogs.com/blog/2238893/202101/2238893-20210127221434234-47697773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" y="1920558"/>
            <a:ext cx="12085320" cy="377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内核协议栈驱动实例</a:t>
            </a:r>
            <a:r>
              <a:rPr lang="en-US" altLang="zh-CN" dirty="0"/>
              <a:t>——mtk</a:t>
            </a:r>
            <a:r>
              <a:rPr lang="zh-CN" altLang="en-US" dirty="0"/>
              <a:t>（注册</a:t>
            </a:r>
            <a:r>
              <a:rPr lang="en-US" altLang="zh-CN" dirty="0"/>
              <a:t>probe</a:t>
            </a:r>
            <a:r>
              <a:rPr lang="zh-CN" altLang="en-US" dirty="0"/>
              <a:t>回调）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887095"/>
            <a:ext cx="5181600" cy="190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2993390"/>
            <a:ext cx="4657725" cy="1323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4691380"/>
            <a:ext cx="56292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内核协议栈驱动实例</a:t>
            </a:r>
            <a:r>
              <a:rPr lang="en-US" altLang="zh-CN" dirty="0">
                <a:sym typeface="+mn-ea"/>
              </a:rPr>
              <a:t>——mtk</a:t>
            </a:r>
            <a:r>
              <a:rPr lang="zh-CN" altLang="en-US" dirty="0">
                <a:sym typeface="+mn-ea"/>
              </a:rPr>
              <a:t>（注册</a:t>
            </a:r>
            <a:r>
              <a:rPr lang="en-US" altLang="zh-CN" dirty="0">
                <a:sym typeface="+mn-ea"/>
              </a:rPr>
              <a:t>netdev</a:t>
            </a:r>
            <a:r>
              <a:rPr lang="zh-CN" altLang="en-US" dirty="0">
                <a:sym typeface="+mn-ea"/>
              </a:rPr>
              <a:t>方法）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925" y="1315085"/>
            <a:ext cx="7105015" cy="42278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内核协议栈驱动实例</a:t>
            </a:r>
            <a:r>
              <a:rPr lang="en-US" altLang="zh-CN" dirty="0">
                <a:sym typeface="+mn-ea"/>
              </a:rPr>
              <a:t>——mtk</a:t>
            </a:r>
            <a:r>
              <a:rPr lang="zh-CN" altLang="en-US" dirty="0">
                <a:sym typeface="+mn-ea"/>
              </a:rPr>
              <a:t>（初始化线程）</a:t>
            </a:r>
            <a:endParaRPr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2755" y="1457325"/>
            <a:ext cx="842962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内核协议栈驱动实例</a:t>
            </a:r>
            <a:r>
              <a:rPr lang="en-US" altLang="zh-CN" dirty="0">
                <a:sym typeface="+mn-ea"/>
              </a:rPr>
              <a:t>——mtk</a:t>
            </a:r>
            <a:r>
              <a:rPr lang="zh-CN" altLang="en-US" dirty="0">
                <a:sym typeface="+mn-ea"/>
              </a:rPr>
              <a:t>（注册</a:t>
            </a:r>
            <a:r>
              <a:rPr lang="zh-CN" altLang="en-US" dirty="0">
                <a:sym typeface="+mn-ea"/>
              </a:rPr>
              <a:t>驱动接口）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2395" y="1880870"/>
            <a:ext cx="688657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内核协议栈驱动实例</a:t>
            </a:r>
            <a:r>
              <a:rPr lang="en-US" altLang="zh-CN" dirty="0">
                <a:sym typeface="+mn-ea"/>
              </a:rPr>
              <a:t>——mtk</a:t>
            </a:r>
            <a:r>
              <a:rPr lang="zh-CN" altLang="en-US" dirty="0">
                <a:sym typeface="+mn-ea"/>
              </a:rPr>
              <a:t>（注册</a:t>
            </a:r>
            <a:r>
              <a:rPr lang="en-US" altLang="zh-CN" dirty="0">
                <a:sym typeface="+mn-ea"/>
              </a:rPr>
              <a:t>napi</a:t>
            </a:r>
            <a:r>
              <a:rPr lang="zh-CN" altLang="en-US" dirty="0">
                <a:sym typeface="+mn-ea"/>
              </a:rPr>
              <a:t>调用</a:t>
            </a:r>
            <a:r>
              <a:rPr lang="zh-CN" altLang="en-US" dirty="0">
                <a:sym typeface="+mn-ea"/>
              </a:rPr>
              <a:t>方法）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875" y="1356995"/>
            <a:ext cx="733425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内核协议栈驱动实例</a:t>
            </a:r>
            <a:r>
              <a:rPr lang="en-US" altLang="zh-CN" dirty="0">
                <a:sym typeface="+mn-ea"/>
              </a:rPr>
              <a:t>——mtk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napi</a:t>
            </a:r>
            <a:r>
              <a:rPr lang="zh-CN" altLang="en-US" dirty="0">
                <a:sym typeface="+mn-ea"/>
              </a:rPr>
              <a:t>具体</a:t>
            </a:r>
            <a:r>
              <a:rPr lang="zh-CN" altLang="en-US" dirty="0">
                <a:sym typeface="+mn-ea"/>
              </a:rPr>
              <a:t>实现）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902335"/>
            <a:ext cx="5899150" cy="6075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1059815"/>
            <a:ext cx="5667375" cy="5543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87375" y="297180"/>
            <a:ext cx="8676005" cy="4572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内核协议栈驱动实例</a:t>
            </a:r>
            <a:r>
              <a:rPr lang="en-US" altLang="zh-CN" dirty="0">
                <a:sym typeface="+mn-ea"/>
              </a:rPr>
              <a:t>——mtk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ring_buff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skb</a:t>
            </a:r>
            <a:r>
              <a:rPr lang="zh-CN" altLang="en-US" dirty="0">
                <a:sym typeface="+mn-ea"/>
              </a:rPr>
              <a:t>转换）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1720"/>
            <a:ext cx="6972300" cy="4733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754380"/>
            <a:ext cx="5057775" cy="6296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87375" y="297180"/>
            <a:ext cx="9239885" cy="4572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内核协议栈驱动实例</a:t>
            </a:r>
            <a:r>
              <a:rPr lang="en-US" altLang="zh-CN" dirty="0">
                <a:sym typeface="+mn-ea"/>
              </a:rPr>
              <a:t>——mtk</a:t>
            </a:r>
            <a:r>
              <a:rPr lang="zh-CN" altLang="en-US" dirty="0">
                <a:sym typeface="+mn-ea"/>
              </a:rPr>
              <a:t>（收包创建</a:t>
            </a:r>
            <a:r>
              <a:rPr lang="en-US" altLang="zh-CN" dirty="0">
                <a:sym typeface="+mn-ea"/>
              </a:rPr>
              <a:t>skb</a:t>
            </a:r>
            <a:r>
              <a:rPr lang="zh-CN" altLang="en-US" dirty="0">
                <a:sym typeface="+mn-ea"/>
              </a:rPr>
              <a:t>送往</a:t>
            </a:r>
            <a:r>
              <a:rPr lang="zh-CN" altLang="en-US" dirty="0">
                <a:sym typeface="+mn-ea"/>
              </a:rPr>
              <a:t>协议栈）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935" y="833120"/>
            <a:ext cx="5934075" cy="3714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565" y="4384040"/>
            <a:ext cx="6819900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387219" y="3670724"/>
            <a:ext cx="2098231" cy="655731"/>
          </a:xfrm>
          <a:prstGeom prst="rect">
            <a:avLst/>
          </a:prstGeom>
        </p:spPr>
      </p:pic>
      <p:sp>
        <p:nvSpPr>
          <p:cNvPr id="3" name="文本框 10"/>
          <p:cNvSpPr txBox="1"/>
          <p:nvPr/>
        </p:nvSpPr>
        <p:spPr>
          <a:xfrm>
            <a:off x="1402041" y="4476767"/>
            <a:ext cx="681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谢谢！</a:t>
            </a:r>
            <a:endParaRPr lang="zh-CN" altLang="en-US" sz="4800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内核协议栈</a:t>
            </a:r>
            <a:r>
              <a:rPr lang="zh-CN" altLang="en-US" dirty="0"/>
              <a:t>层级</a:t>
            </a:r>
            <a:endParaRPr lang="zh-CN" altLang="en-US" dirty="0"/>
          </a:p>
        </p:txBody>
      </p:sp>
      <p:pic>
        <p:nvPicPr>
          <p:cNvPr id="63" name="图片 63" descr="https://img2020.cnblogs.com/blog/2238893/202101/2238893-20210127220820357-150070943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7530" y="924560"/>
            <a:ext cx="8536940" cy="500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内核协议栈收发包</a:t>
            </a:r>
            <a:r>
              <a:rPr lang="zh-CN" altLang="en-US" dirty="0"/>
              <a:t>中断</a:t>
            </a:r>
            <a:endParaRPr lang="zh-CN" altLang="en-US" dirty="0"/>
          </a:p>
        </p:txBody>
      </p:sp>
      <p:pic>
        <p:nvPicPr>
          <p:cNvPr id="47" name="图片 47" descr="https://img2020.cnblogs.com/blog/2238893/202101/2238893-20210127214622330-86253234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5740" y="754380"/>
            <a:ext cx="6701155" cy="522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内核协议栈网卡驱动</a:t>
            </a:r>
            <a:r>
              <a:rPr lang="zh-CN" altLang="en-US" dirty="0"/>
              <a:t>初始化</a:t>
            </a:r>
            <a:endParaRPr lang="zh-CN" altLang="en-US" dirty="0"/>
          </a:p>
        </p:txBody>
      </p:sp>
      <p:pic>
        <p:nvPicPr>
          <p:cNvPr id="32" name="图片 32" descr="https://img2020.cnblogs.com/blog/2238893/202101/2238893-20210127221153500-85085902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358" y="1726565"/>
            <a:ext cx="12058015" cy="2818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内核协议栈网卡驱动初始化</a:t>
            </a:r>
            <a:endParaRPr lang="zh-CN" altLang="en-US" dirty="0"/>
          </a:p>
        </p:txBody>
      </p:sp>
      <p:pic>
        <p:nvPicPr>
          <p:cNvPr id="27" name="图片 27" descr="https://img2020.cnblogs.com/blog/2238893/202101/2238893-20210127221225077-42937693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2245360"/>
            <a:ext cx="11084560" cy="2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内核协议栈收包流程（中断上半</a:t>
            </a:r>
            <a:r>
              <a:rPr lang="zh-CN" altLang="en-US" dirty="0"/>
              <a:t>文）</a:t>
            </a:r>
            <a:endParaRPr lang="zh-CN" altLang="en-US" dirty="0"/>
          </a:p>
        </p:txBody>
      </p:sp>
      <p:pic>
        <p:nvPicPr>
          <p:cNvPr id="22" name="图片 22" descr="https://img2020.cnblogs.com/blog/2238893/202101/2238893-20210127221315414-140288614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8965" y="754380"/>
            <a:ext cx="8851265" cy="598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内核协议栈收包流程（中断到网络层接收）</a:t>
            </a:r>
            <a:endParaRPr lang="zh-CN" altLang="en-US" dirty="0"/>
          </a:p>
        </p:txBody>
      </p:sp>
      <p:pic>
        <p:nvPicPr>
          <p:cNvPr id="21" name="图片 21" descr="https://img2020.cnblogs.com/blog/2238893/202101/2238893-20210127221325652-92433108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935" y="850900"/>
            <a:ext cx="9955530" cy="638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内核协议栈</a:t>
            </a:r>
            <a:r>
              <a:rPr lang="zh-CN" altLang="en-US" dirty="0"/>
              <a:t>层级</a:t>
            </a:r>
            <a:endParaRPr lang="zh-CN" altLang="en-US" dirty="0"/>
          </a:p>
        </p:txBody>
      </p:sp>
      <p:pic>
        <p:nvPicPr>
          <p:cNvPr id="20" name="图片 20" descr="https://img2020.cnblogs.com/blog/2238893/202101/2238893-20210127221410858-56060994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85" y="1071245"/>
            <a:ext cx="12051030" cy="4715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内核协议栈</a:t>
            </a:r>
            <a:r>
              <a:rPr lang="zh-CN" altLang="en-US" dirty="0"/>
              <a:t>层级</a:t>
            </a:r>
            <a:endParaRPr lang="zh-CN" altLang="en-US" dirty="0"/>
          </a:p>
        </p:txBody>
      </p:sp>
      <p:pic>
        <p:nvPicPr>
          <p:cNvPr id="19" name="图片 19" descr="https://img2020.cnblogs.com/blog/2238893/202101/2238893-20210127221609308-54702523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6080" y="1622743"/>
            <a:ext cx="9055100" cy="4107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337</Words>
  <Application>WPS 演示</Application>
  <PresentationFormat>宽屏</PresentationFormat>
  <Paragraphs>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Wingdings 3</vt:lpstr>
      <vt:lpstr>等线</vt:lpstr>
      <vt:lpstr>华文细黑</vt:lpstr>
      <vt:lpstr>Segoe UI</vt:lpstr>
      <vt:lpstr>方正正中黑简体</vt:lpstr>
      <vt:lpstr>黑体</vt:lpstr>
      <vt:lpstr>Arial Unicode MS</vt:lpstr>
      <vt:lpstr>幼圆</vt:lpstr>
      <vt:lpstr>Century Gothic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烽火•FiberHome;</dc:title>
  <dc:creator>FiberHome</dc:creator>
  <cp:lastModifiedBy>Administrator</cp:lastModifiedBy>
  <cp:revision>2378</cp:revision>
  <cp:lastPrinted>2018-10-18T03:24:00Z</cp:lastPrinted>
  <dcterms:created xsi:type="dcterms:W3CDTF">2016-04-17T10:16:00Z</dcterms:created>
  <dcterms:modified xsi:type="dcterms:W3CDTF">2022-08-11T03:28:18Z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2052-11.8.2.11019</vt:lpwstr>
  </property>
  <property fmtid="{D5CDD505-2E9C-101B-9397-08002B2CF9AE}" pid="3" name="ICV">
    <vt:lpwstr>AF90A265415341E983F052A520A1FCD0</vt:lpwstr>
  </property>
</Properties>
</file>