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641" r:id="rId3"/>
    <p:sldId id="4669" r:id="rId4"/>
    <p:sldId id="4637" r:id="rId5"/>
    <p:sldId id="4643" r:id="rId7"/>
    <p:sldId id="4723" r:id="rId8"/>
    <p:sldId id="4706" r:id="rId9"/>
    <p:sldId id="4775" r:id="rId10"/>
    <p:sldId id="4645" r:id="rId11"/>
    <p:sldId id="4784" r:id="rId12"/>
    <p:sldId id="4786" r:id="rId13"/>
    <p:sldId id="4787" r:id="rId14"/>
    <p:sldId id="4788" r:id="rId15"/>
    <p:sldId id="4789" r:id="rId16"/>
    <p:sldId id="4790" r:id="rId17"/>
    <p:sldId id="4777" r:id="rId18"/>
    <p:sldId id="4751" r:id="rId19"/>
    <p:sldId id="4748" r:id="rId20"/>
    <p:sldId id="4698" r:id="rId21"/>
    <p:sldId id="4780" r:id="rId22"/>
    <p:sldId id="4749" r:id="rId23"/>
    <p:sldId id="4781" r:id="rId24"/>
    <p:sldId id="4782" r:id="rId25"/>
    <p:sldId id="4783" r:id="rId26"/>
    <p:sldId id="4671" r:id="rId27"/>
    <p:sldId id="4804" r:id="rId28"/>
    <p:sldId id="4802" r:id="rId29"/>
    <p:sldId id="4803" r:id="rId30"/>
    <p:sldId id="4805"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C000"/>
    <a:srgbClr val="C65530"/>
    <a:srgbClr val="7F7F7F"/>
    <a:srgbClr val="525252"/>
    <a:srgbClr val="D2DEEF"/>
    <a:srgbClr val="D9D9D9"/>
    <a:srgbClr val="FDFBF8"/>
    <a:srgbClr val="59645F"/>
    <a:srgbClr val="C44D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424" autoAdjust="0"/>
  </p:normalViewPr>
  <p:slideViewPr>
    <p:cSldViewPr snapToGrid="0">
      <p:cViewPr varScale="1">
        <p:scale>
          <a:sx n="92" d="100"/>
          <a:sy n="92" d="100"/>
        </p:scale>
        <p:origin x="92" y="220"/>
      </p:cViewPr>
      <p:guideLst>
        <p:guide orient="horz" pos="2160"/>
        <p:guide pos="390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692"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DBAF1-0B6D-473E-8A62-3340F220D1D1}" type="datetimeFigureOut">
              <a:rPr lang="zh-CN" altLang="en-US" smtClean="0"/>
            </a:fld>
            <a:endParaRPr lang="zh-CN" altLang="en-US"/>
          </a:p>
        </p:txBody>
      </p:sp>
      <p:sp>
        <p:nvSpPr>
          <p:cNvPr id="1048693"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94"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5"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696"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22D35-BFAD-40E3-A96B-5A0388BA2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UART：通用异步收发传输器（Universal Asynchronou Receiver/Transmitter)，简称串口。全双工，UART的全称是Universal Asynchronous Receiver and Transmitter，即异步发送和接收。</a:t>
            </a:r>
            <a:endParaRPr lang="zh-CN" altLang="en-US"/>
          </a:p>
          <a:p>
            <a:r>
              <a:rPr lang="zh-CN" altLang="en-US"/>
              <a:t>串口在嵌入式中用途非常的广泛，主要的用途有：</a:t>
            </a:r>
            <a:endParaRPr lang="zh-CN" altLang="en-US"/>
          </a:p>
          <a:p>
            <a:r>
              <a:rPr lang="zh-CN" altLang="en-US"/>
              <a:t>发送数据时将并行数据转化为串行数据，接收数据时将受到的串行数据转换成并行数据</a:t>
            </a:r>
            <a:endParaRPr lang="zh-CN" altLang="en-US"/>
          </a:p>
          <a:p>
            <a:r>
              <a:rPr lang="zh-CN" altLang="en-US"/>
              <a:t>打印调试信息；</a:t>
            </a:r>
            <a:endParaRPr lang="zh-CN" altLang="en-US"/>
          </a:p>
          <a:p>
            <a:r>
              <a:rPr lang="zh-CN" altLang="en-US"/>
              <a:t>外接各种模块：GPS、蓝牙；</a:t>
            </a:r>
            <a:endParaRPr lang="zh-CN" altLang="en-US"/>
          </a:p>
          <a:p>
            <a:r>
              <a:rPr lang="zh-CN" altLang="en-US">
                <a:sym typeface="+mn-ea"/>
              </a:rPr>
              <a:t>协议层</a:t>
            </a:r>
            <a:endParaRPr lang="zh-CN" altLang="en-US"/>
          </a:p>
          <a:p>
            <a:r>
              <a:rPr lang="zh-CN" altLang="en-US">
                <a:sym typeface="+mn-ea"/>
              </a:rPr>
              <a:t>波特率：一般选波特率都会有9600,19200,115200等选项。其实意思就是每秒传输这么多个比特位数(bit)。</a:t>
            </a:r>
            <a:endParaRPr lang="zh-CN" altLang="en-US"/>
          </a:p>
          <a:p>
            <a:r>
              <a:rPr lang="zh-CN" altLang="en-US">
                <a:sym typeface="+mn-ea"/>
              </a:rPr>
              <a:t>起始位:先发出一个逻辑”0”的信号，表示传输数据的开始。</a:t>
            </a:r>
            <a:endParaRPr lang="zh-CN" altLang="en-US"/>
          </a:p>
          <a:p>
            <a:r>
              <a:rPr lang="zh-CN" altLang="en-US">
                <a:sym typeface="+mn-ea"/>
              </a:rPr>
              <a:t>数据位：可以是5~8位逻辑”0”或”1”。如ASCII码（7位），扩展BCD码（8位）。小端传输。</a:t>
            </a:r>
            <a:endParaRPr lang="zh-CN" altLang="en-US"/>
          </a:p>
          <a:p>
            <a:r>
              <a:rPr lang="zh-CN" altLang="en-US">
                <a:sym typeface="+mn-ea"/>
              </a:rPr>
              <a:t>校验位：数据位加上这一位后，使得“1”的位数应为偶数(偶校验)或奇数(奇校验)，以此来校验数据传送的正确性。</a:t>
            </a:r>
            <a:endParaRPr lang="zh-CN" altLang="en-US"/>
          </a:p>
          <a:p>
            <a:r>
              <a:rPr lang="zh-CN" altLang="en-US">
                <a:sym typeface="+mn-ea"/>
              </a:rPr>
              <a:t>停止位：它是一个字符数据的结束标志。</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要发送数据时，CPU控制内存要发送的数据通过FIFO传给UART单位，UART里面的移位器，依次将数据发送出去，在发送完成后产生中断提醒CPU传输完成。</a:t>
            </a:r>
            <a:endParaRPr lang="zh-CN" altLang="en-US"/>
          </a:p>
          <a:p>
            <a:r>
              <a:rPr lang="zh-CN" altLang="en-US"/>
              <a:t>接收数据时，获取接收引脚的电平，逐位放进接收移位器，再放入FIFO，写入内存。在接收完成后产生中断提醒CPU传输完成。</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UART驱动，行规范和TTY驱动这个三元组就可以被称为TTY设备，即我们常说的TTY。用户进程可以通过在/dev下操作相应的设备文件来影响任何TTY设备的行为。由于对设备文件写入权限是必需的，因此当用户登录特定的TTY时，该用户必须成为设备文件的所有者——这通常由login(1)程序完成，该程序以root权限运行。</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当我们在一个终端上按下按键“l”的时候，终端只是把字母“l”回显了回来，紧接着按下按键“s”，依然是回显字母“s”，随后我们按下回车键，回显的不再是回车键(请问怎么回显)，而是列出并显示了当前目录下的所有文件</a:t>
            </a:r>
            <a:endParaRPr lang="zh-CN" altLang="en-US"/>
          </a:p>
          <a:p>
            <a:r>
              <a:rPr lang="zh-CN" altLang="en-US"/>
              <a:t>  当我们按下组合键“Ctrl-C”的时候，当前的进程就终止了，  </a:t>
            </a:r>
            <a:endParaRPr lang="zh-CN" altLang="en-US"/>
          </a:p>
          <a:p>
            <a:r>
              <a:rPr lang="zh-CN" altLang="en-US"/>
              <a:t>  行规程是一套约定俗成的协议。约定双方可以是计算机和终端(包括输出设备和人体输入设备)。在这个意义上，终端就是所谓的人机接口。</a:t>
            </a:r>
            <a:endParaRPr lang="zh-CN" altLang="en-US"/>
          </a:p>
          <a:p>
            <a:r>
              <a:rPr lang="zh-CN" altLang="en-US"/>
              <a:t> 行规程规定了键盘，串口，打印机，显示器等输入输出设备和用户态Shell等程序之间的行为规范，键盘上的按键事件被行规程解释成了Shell可以理解的输入并给出相应的输出。它事实上规定了信息从外部进入计算机的规范。</a:t>
            </a:r>
            <a:endParaRPr lang="zh-CN" altLang="en-US"/>
          </a:p>
          <a:p>
            <a:r>
              <a:rPr lang="zh-CN" altLang="en-US"/>
              <a:t>  可以使用stty命令来展示你的终端行规程的配置：</a:t>
            </a:r>
            <a:endParaRPr lang="zh-CN" altLang="en-US"/>
          </a:p>
          <a:p>
            <a:r>
              <a:rPr lang="zh-CN" altLang="en-US"/>
              <a:t>进程可以使用 ioctl(2)读取或修改打开的TTY设备的配置。 该API在 tty_ioctl(4)中有描述。 由于它是Linux应用程序和内核之间的二进制接口的一部分，它将在Linux版本迭代中得到保持。 但是，该接口是不可移植的，应用程序应该使用 termios(3) 手册页中描述的POSIX包装器。</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p>
            <a:r>
              <a:rPr lang="zh-CN" altLang="en-US"/>
              <a:t> 整个 uart 框架大概的样子如上图所示，简单来分的话可以说成两层，一层是下层我们的串口驱动层，它直接与硬件相接触，我们需要填充一个 struct uart_ops 的结构体，另一层是上层 tty 层，包括 tty 核心以及线路规程，它们各自都有一个 Ops 结构，用户空通过间是 tty 注册的字符设备节点来访问，这么说来如上图所示涉及到了4个 ops 结构了，层层跳转。它是这样来注册串口驱动的，分配一个struct uart_driver 简单填充，并调用uart_register_driver 注册到内核中去。</a:t>
            </a:r>
            <a:endParaRPr lang="zh-CN" altLang="en-US"/>
          </a:p>
          <a:p>
            <a:r>
              <a:rPr lang="zh-CN" altLang="en-US"/>
              <a:t>上边填充的结构体中，有两个成员未被赋值，对于tty_driver 代表的是上层，它会在 register_uart_driver 中的过程中赋值，而uart_state 则代表下层，uart_state 也会在register_uart_driver 的过程中分配空间，但是它里面真正设置硬件相关的东西是 uart_state-&gt;uart_port ，这个uart_port 是需要我们从其它地方调用 uart_add_one_port 来添加的。 </a:t>
            </a:r>
            <a:endParaRPr lang="zh-CN" altLang="en-US"/>
          </a:p>
          <a:p>
            <a:endParaRPr lang="zh-CN" altLang="en-US"/>
          </a:p>
          <a:p>
            <a:r>
              <a:rPr lang="zh-CN" altLang="en-US"/>
              <a:t>1、根据driver支持的最大设备数，申请n个 uart_state 空间，每一个 uart_state 都有一个 uart_port 。</a:t>
            </a:r>
            <a:endParaRPr lang="zh-CN" altLang="en-US"/>
          </a:p>
          <a:p>
            <a:r>
              <a:rPr lang="zh-CN" altLang="en-US"/>
              <a:t>2、分配一个 tty_driver ，并将drv-&gt;tty_driver 指向它。</a:t>
            </a:r>
            <a:endParaRPr lang="zh-CN" altLang="en-US"/>
          </a:p>
          <a:p>
            <a:r>
              <a:rPr lang="zh-CN" altLang="en-US"/>
              <a:t>3、对 tty_driver 进行设置，其中包括默认波特率、校验方式等，还有一个重要的 Ops ，uart_ops ，它是tty核心与我们串口驱动通信的接口。</a:t>
            </a:r>
            <a:endParaRPr lang="zh-CN" altLang="en-US"/>
          </a:p>
          <a:p>
            <a:r>
              <a:rPr lang="zh-CN" altLang="en-US"/>
              <a:t>4、初始化每一个 uart_state 的 tasklet 。</a:t>
            </a:r>
            <a:endParaRPr lang="zh-CN" altLang="en-US"/>
          </a:p>
          <a:p>
            <a:r>
              <a:rPr lang="zh-CN" altLang="en-US"/>
              <a:t>5、注册 tty_driver 。</a:t>
            </a:r>
            <a:endParaRPr lang="zh-CN" altLang="en-US"/>
          </a:p>
          <a:p>
            <a:r>
              <a:rPr lang="zh-CN" altLang="en-US"/>
              <a:t>    注册 uart_driver 实际上是注册 tty_driver，因此与用户空间打交道的工作完全交给了 tty_driver ，而且这一部分都是内核实现好的，我们不需要修改，了解一下工作原理即可。</a:t>
            </a:r>
            <a:endParaRPr lang="zh-CN" altLang="en-US"/>
          </a:p>
          <a:p>
            <a:r>
              <a:rPr lang="zh-CN" altLang="en-US"/>
              <a:t> 在 flush_to_ldisc 会调用到 disc-&gt;ops-&gt;receive_buf ，对于 N_TTY 来说是 n_tty_receive_buf ，在 n_tty_receive_buf 中，将数据拷贝到 tty-&gt;read_buf ,然后 wake_up_interruptible(&amp;tty-&gt;read_wait) 唤醒休眠队列。然后就是前面提到的，在n_tty_read 函数中 从 tty-&gt;read_buf 里取出数据 拷贝到用户空间了</a:t>
            </a:r>
            <a:endParaRPr lang="zh-CN" altLang="en-US"/>
          </a:p>
          <a:p>
            <a:endParaRPr lang="zh-CN" altLang="en-US"/>
          </a:p>
          <a:p>
            <a:endParaRPr lang="zh-CN" altLang="en-US"/>
          </a:p>
          <a:p>
            <a:r>
              <a:rPr lang="zh-CN" altLang="en-US"/>
              <a:t>整个 tty_open 的工作：</a:t>
            </a:r>
            <a:endParaRPr lang="zh-CN" altLang="en-US"/>
          </a:p>
          <a:p>
            <a:r>
              <a:rPr lang="zh-CN" altLang="en-US"/>
              <a:t>    1、获取到 tty_driver</a:t>
            </a:r>
            <a:endParaRPr lang="zh-CN" altLang="en-US"/>
          </a:p>
          <a:p>
            <a:endParaRPr lang="zh-CN" altLang="en-US"/>
          </a:p>
          <a:p>
            <a:r>
              <a:rPr lang="zh-CN" altLang="en-US"/>
              <a:t>    2、根据 tty_driver 初始化一个 tty_struct</a:t>
            </a:r>
            <a:endParaRPr lang="zh-CN" altLang="en-US"/>
          </a:p>
          <a:p>
            <a:endParaRPr lang="zh-CN" altLang="en-US"/>
          </a:p>
          <a:p>
            <a:r>
              <a:rPr lang="zh-CN" altLang="en-US"/>
              <a:t>        2.1 设置 tty_struct 的线路规程为 N_TTY (不同类型的线路规程有不同的 ops)</a:t>
            </a:r>
            <a:endParaRPr lang="zh-CN" altLang="en-US"/>
          </a:p>
          <a:p>
            <a:endParaRPr lang="zh-CN" altLang="en-US"/>
          </a:p>
          <a:p>
            <a:r>
              <a:rPr lang="zh-CN" altLang="en-US"/>
              <a:t>        2.2 初始化一个延时工作队列，唤醒时调用flush_to_ldisc ，读函数时我们需要分析它。</a:t>
            </a:r>
            <a:endParaRPr lang="zh-CN" altLang="en-US"/>
          </a:p>
          <a:p>
            <a:endParaRPr lang="zh-CN" altLang="en-US"/>
          </a:p>
          <a:p>
            <a:r>
              <a:rPr lang="zh-CN" altLang="en-US"/>
              <a:t>        2.3 初始化 tty_struct 里的两个等待队列头。</a:t>
            </a:r>
            <a:endParaRPr lang="zh-CN" altLang="en-US"/>
          </a:p>
          <a:p>
            <a:endParaRPr lang="zh-CN" altLang="en-US"/>
          </a:p>
          <a:p>
            <a:r>
              <a:rPr lang="zh-CN" altLang="en-US"/>
              <a:t>        2.4 设置 tty_struct-&gt;ops == tty_driver-&gt;ops 。</a:t>
            </a:r>
            <a:endParaRPr lang="zh-CN" altLang="en-US"/>
          </a:p>
          <a:p>
            <a:endParaRPr lang="zh-CN" altLang="en-US"/>
          </a:p>
          <a:p>
            <a:r>
              <a:rPr lang="zh-CN" altLang="en-US"/>
              <a:t>    3、在 tty_ldisc_setup 函数中调用到线路规程的open函数，对于 N_TTY 来说是 n_tty_open 。</a:t>
            </a:r>
            <a:endParaRPr lang="zh-CN" altLang="en-US"/>
          </a:p>
          <a:p>
            <a:endParaRPr lang="zh-CN" altLang="en-US"/>
          </a:p>
          <a:p>
            <a:r>
              <a:rPr lang="zh-CN" altLang="en-US"/>
              <a:t>    4、如果 tty_struct-&gt;ops 也就是 tty_driver-&gt;ops 定义了 open 函数则调用，显然是有的 uart_open 。</a:t>
            </a:r>
            <a:endParaRPr lang="zh-CN" altLang="en-US"/>
          </a:p>
          <a:p>
            <a:r>
              <a:rPr lang="zh-CN" altLang="en-US"/>
              <a:t>————————————————</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可以看到存在有cat， grep等不应该常驻后台的进程。怀疑有部分程序阻塞或者死锁。导致cat</a:t>
            </a:r>
            <a:endParaRPr lang="zh-CN" altLang="en-US"/>
          </a:p>
          <a:p>
            <a:r>
              <a:rPr lang="zh-CN" altLang="en-US"/>
              <a:t>grep iptables等程序卡死。</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RA是行地址，行地址的</a:t>
            </a:r>
            <a:r>
              <a:rPr lang="en-US" altLang="zh-CN"/>
              <a:t>15</a:t>
            </a:r>
            <a:r>
              <a:rPr lang="zh-CN" altLang="en-US"/>
              <a:t>:6位用来寻址Block，行地址的5:0位用来寻址PAGE。CA为列地址，一共12位，寻址空间是4096。但是SPI NAND中只有一部分是可用的，这里只有0到2112个byte是可用的，其余的地址空间都是out of bound</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sym typeface="+mn-ea"/>
              </a:rPr>
              <a:t>在内核编译中打开如下编译选项，开启系统sysrq功能。使用sysrq可以</a:t>
            </a:r>
            <a:endParaRPr lang="zh-CN" altLang="en-US"/>
          </a:p>
          <a:p>
            <a:r>
              <a:rPr lang="zh-CN" altLang="en-US">
                <a:sym typeface="+mn-ea"/>
              </a:rPr>
              <a:t>将系统运行进程的栈信息打印出来，可以观察到设备卡在哪里。</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sym typeface="+mn-ea"/>
              </a:rPr>
              <a:t>从日志中我们可以看出fhandlink, sh, iptables, cat 4个进程都卡住了。阻塞的原因是fhandlinkd进</a:t>
            </a:r>
            <a:endParaRPr lang="zh-CN" altLang="en-US">
              <a:sym typeface="+mn-ea"/>
            </a:endParaRPr>
          </a:p>
          <a:p>
            <a:r>
              <a:rPr lang="zh-CN" altLang="en-US">
                <a:sym typeface="+mn-ea"/>
              </a:rPr>
              <a:t>程调用printf打印的时候，获取到了tty的锁，打印有一个环形缓冲区，环形缓冲区数据满了，需要</a:t>
            </a:r>
            <a:endParaRPr lang="zh-CN" altLang="en-US">
              <a:sym typeface="+mn-ea"/>
            </a:endParaRPr>
          </a:p>
          <a:p>
            <a:r>
              <a:rPr lang="zh-CN" altLang="en-US">
                <a:sym typeface="+mn-ea"/>
              </a:rPr>
              <a:t>等待串口将数据打印到屏幕后清空。fhandlinkd打印的时候，可能刚好这个环形缓冲区数据满了，</a:t>
            </a:r>
            <a:endParaRPr lang="zh-CN" altLang="en-US">
              <a:sym typeface="+mn-ea"/>
            </a:endParaRPr>
          </a:p>
          <a:p>
            <a:r>
              <a:rPr lang="zh-CN" altLang="en-US">
                <a:sym typeface="+mn-ea"/>
              </a:rPr>
              <a:t>然后调用wait_woke函数调度出去，等待串口将缓冲区清空，再唤醒挂起的打印任务。</a:t>
            </a:r>
            <a:endParaRPr lang="zh-CN" altLang="en-US">
              <a:sym typeface="+mn-ea"/>
            </a:endParaRPr>
          </a:p>
          <a:p>
            <a:r>
              <a:rPr lang="zh-CN" altLang="en-US">
                <a:sym typeface="+mn-ea"/>
              </a:rPr>
              <a:t>以上就是正常的打印流程，但是在上述场景下，串口不知道何原因没有唤醒挂起的打印任务。导致</a:t>
            </a:r>
            <a:endParaRPr lang="zh-CN" altLang="en-US">
              <a:sym typeface="+mn-ea"/>
            </a:endParaRPr>
          </a:p>
          <a:p>
            <a:r>
              <a:rPr lang="zh-CN" altLang="en-US">
                <a:sym typeface="+mn-ea"/>
              </a:rPr>
              <a:t>后续的sh, iptables,cat等进程调用printf函数的时候，程序就会阻塞在获取tty锁的地方，因为这把</a:t>
            </a:r>
            <a:endParaRPr lang="zh-CN" altLang="en-US">
              <a:sym typeface="+mn-ea"/>
            </a:endParaRPr>
          </a:p>
          <a:p>
            <a:r>
              <a:rPr lang="zh-CN" altLang="en-US">
                <a:sym typeface="+mn-ea"/>
              </a:rPr>
              <a:t>锁已经被fhanlink进程占住了，而fhandlinkd又因为缓冲区被占满而进入等待状态。但是这个也不</a:t>
            </a:r>
            <a:endParaRPr lang="zh-CN" altLang="en-US">
              <a:sym typeface="+mn-ea"/>
            </a:endParaRPr>
          </a:p>
          <a:p>
            <a:r>
              <a:rPr lang="zh-CN" altLang="en-US">
                <a:sym typeface="+mn-ea"/>
              </a:rPr>
              <a:t>是fhandlink的问题，当时测试时发现，引起问题的应用程序不固定，有时会是sh,ifconfig等，没有</a:t>
            </a:r>
            <a:endParaRPr lang="zh-CN" altLang="en-US">
              <a:sym typeface="+mn-ea"/>
            </a:endParaRPr>
          </a:p>
          <a:p>
            <a:r>
              <a:rPr lang="zh-CN" altLang="en-US">
                <a:sym typeface="+mn-ea"/>
              </a:rPr>
              <a:t>规律。这种问题出问题的地方一般时在内核中。</a:t>
            </a:r>
            <a:endParaRPr lang="zh-CN" alt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dirty="0">
                <a:sym typeface="+mn-ea"/>
              </a:rPr>
              <a:t>一、LINUX设备分类</a:t>
            </a:r>
            <a:endParaRPr lang="zh-CN" altLang="en-US" dirty="0"/>
          </a:p>
          <a:p>
            <a:r>
              <a:rPr lang="zh-CN" altLang="en-US" dirty="0">
                <a:sym typeface="+mn-ea"/>
              </a:rPr>
              <a:t>Linux系统为了管理方便，将设备分成三种基本类型：</a:t>
            </a:r>
            <a:endParaRPr lang="zh-CN" altLang="en-US" dirty="0"/>
          </a:p>
          <a:p>
            <a:endParaRPr lang="zh-CN" altLang="en-US" dirty="0"/>
          </a:p>
          <a:p>
            <a:r>
              <a:rPr lang="zh-CN" altLang="en-US" dirty="0">
                <a:sym typeface="+mn-ea"/>
              </a:rPr>
              <a:t>字符设备</a:t>
            </a:r>
            <a:endParaRPr lang="zh-CN" altLang="en-US" dirty="0"/>
          </a:p>
          <a:p>
            <a:r>
              <a:rPr lang="zh-CN" altLang="en-US" dirty="0">
                <a:sym typeface="+mn-ea"/>
              </a:rPr>
              <a:t>块设备</a:t>
            </a:r>
            <a:endParaRPr lang="zh-CN" altLang="en-US" dirty="0"/>
          </a:p>
          <a:p>
            <a:r>
              <a:rPr lang="zh-CN" altLang="en-US" dirty="0">
                <a:sym typeface="+mn-ea"/>
              </a:rPr>
              <a:t>网络设备</a:t>
            </a:r>
            <a:endParaRPr lang="zh-CN" altLang="en-US" dirty="0"/>
          </a:p>
          <a:p>
            <a:r>
              <a:rPr lang="zh-CN" altLang="en-US" dirty="0">
                <a:sym typeface="+mn-ea"/>
              </a:rPr>
              <a:t>字符设备：</a:t>
            </a:r>
            <a:endParaRPr lang="zh-CN" altLang="en-US" dirty="0"/>
          </a:p>
          <a:p>
            <a:r>
              <a:rPr lang="zh-CN" altLang="en-US" dirty="0">
                <a:sym typeface="+mn-ea"/>
              </a:rPr>
              <a:t>字符（char）设备是个能够像字节流（类似文件）一样被访问的设备，由字符设备驱动程序来实现这种特性。字符设备驱动程序通常至少要实现open、close、read和write的系统调用。</a:t>
            </a:r>
            <a:endParaRPr lang="zh-CN" altLang="en-US" dirty="0"/>
          </a:p>
          <a:p>
            <a:r>
              <a:rPr lang="zh-CN" altLang="en-US" dirty="0">
                <a:sym typeface="+mn-ea"/>
              </a:rPr>
              <a:t>字符终端（/dev/console）和串口（/dev/ttyS0以及类似设备）就是两个字符设备，它们能很好的说明“流”这种抽象概念。</a:t>
            </a:r>
            <a:endParaRPr lang="zh-CN" altLang="en-US" dirty="0"/>
          </a:p>
          <a:p>
            <a:endParaRPr lang="zh-CN" altLang="en-US" dirty="0"/>
          </a:p>
          <a:p>
            <a:r>
              <a:rPr lang="zh-CN" altLang="en-US" dirty="0">
                <a:sym typeface="+mn-ea"/>
              </a:rPr>
              <a:t>字符设备可以通过文件节点来访问，比如/dev/tty1和/dev/lp0等。这些设备文件和普通文件之间的唯一差别在于对普通文件的访问可以前后移动访问位置，而大多数字符设备是一个只能顺序访问的数据通道。</a:t>
            </a:r>
            <a:endParaRPr lang="zh-CN" altLang="en-US" dirty="0"/>
          </a:p>
          <a:p>
            <a:r>
              <a:rPr lang="zh-CN" altLang="en-US" dirty="0">
                <a:sym typeface="+mn-ea"/>
              </a:rPr>
              <a:t>字符设备文件（类型为c），设备文件是没有文件大小的，取而代之的是两个号码：主设备号5 +次设备号1 。</a:t>
            </a:r>
            <a:endParaRPr lang="zh-CN" altLang="en-US" dirty="0"/>
          </a:p>
          <a:p>
            <a:r>
              <a:rPr lang="zh-CN" altLang="en-US" dirty="0">
                <a:sym typeface="+mn-ea"/>
              </a:rPr>
              <a:t>块设备：</a:t>
            </a:r>
            <a:endParaRPr lang="zh-CN" altLang="en-US" dirty="0"/>
          </a:p>
          <a:p>
            <a:r>
              <a:rPr lang="zh-CN" altLang="en-US" dirty="0">
                <a:sym typeface="+mn-ea"/>
              </a:rPr>
              <a:t>和字符设备类似，块设备也是通过/dev目录下的文件系统节点来访问。块设备（例如磁盘）上能够容纳filesystem。在大多数的Unix系统中，进行I/O操作时块设备每次只能传输一个或多个完整的块，而每块包含512字节（或2的更高次幂字节的数据）。</a:t>
            </a:r>
            <a:endParaRPr lang="zh-CN" altLang="en-US" dirty="0"/>
          </a:p>
          <a:p>
            <a:r>
              <a:rPr lang="zh-CN" altLang="en-US" dirty="0">
                <a:sym typeface="+mn-ea"/>
              </a:rPr>
              <a:t>Linux可以让app像字符设备一样地读写块设备，允许一次传递任意多字节的数据。因此，块设备和字符设备的区别仅仅在于内核内部管理数据的方式，也就是内核及驱动程序之间的软件接口，而这些不同对用户来讲是透明的。在内核中，和字符驱动程序相比，块驱动程序具有完全不同的接口。</a:t>
            </a:r>
            <a:endParaRPr lang="zh-CN" altLang="en-US" dirty="0"/>
          </a:p>
          <a:p>
            <a:r>
              <a:rPr lang="zh-CN" altLang="en-US" dirty="0">
                <a:sym typeface="+mn-ea"/>
              </a:rPr>
              <a:t>块设备文件（类型为b）</a:t>
            </a:r>
            <a:endParaRPr lang="zh-CN" altLang="en-US" dirty="0">
              <a:sym typeface="+mn-ea"/>
            </a:endParaRPr>
          </a:p>
          <a:p>
            <a:endParaRPr lang="zh-CN" altLang="en-US" dirty="0">
              <a:sym typeface="+mn-ea"/>
            </a:endParaRPr>
          </a:p>
          <a:p>
            <a:r>
              <a:rPr lang="zh-CN" altLang="en-US" dirty="0">
                <a:sym typeface="+mn-ea"/>
              </a:rPr>
              <a:t>区别能否随机访问</a:t>
            </a:r>
            <a:endParaRPr lang="zh-CN" altLang="en-US" dirty="0">
              <a:sym typeface="+mn-ea"/>
            </a:endParaRPr>
          </a:p>
          <a:p>
            <a:r>
              <a:rPr lang="en-US" altLang="zh-CN" dirty="0"/>
              <a:t>字符设备</a:t>
            </a:r>
            <a:endParaRPr lang="en-US" altLang="zh-CN" dirty="0"/>
          </a:p>
          <a:p>
            <a:r>
              <a:rPr lang="en-US" altLang="zh-CN" dirty="0"/>
              <a:t>提供连续的数据流，是一个线性设备，应用程序可以顺序读取，通常不支持随机存取。相反，此类设备支持按字节/字符来读写数据。举例来说，调制解调器是典型的字符设备。</a:t>
            </a:r>
            <a:endParaRPr lang="en-US" altLang="zh-CN" dirty="0"/>
          </a:p>
          <a:p>
            <a:r>
              <a:rPr lang="en-US" altLang="zh-CN" dirty="0"/>
              <a:t>如：键盘、鼠标、显示屏</a:t>
            </a:r>
            <a:endParaRPr lang="en-US" altLang="zh-CN" dirty="0"/>
          </a:p>
          <a:p>
            <a:endParaRPr lang="en-US" altLang="zh-CN" dirty="0"/>
          </a:p>
          <a:p>
            <a:r>
              <a:rPr lang="en-US" altLang="zh-CN" dirty="0"/>
              <a:t>块设备</a:t>
            </a:r>
            <a:endParaRPr lang="en-US" altLang="zh-CN" dirty="0"/>
          </a:p>
          <a:p>
            <a:r>
              <a:rPr lang="en-US" altLang="zh-CN" dirty="0"/>
              <a:t>应用程序可以随机访问设备数据，程序可自行确定读取数据的位置。硬盘是典型的块设备，应用程序可以寻址磁盘上的任何位置，并由此读取数据。此外，数据的读写只能以块(通常是512B)的倍数进行。与字符设备不同，块设备并不支持基于字符的寻址。</a:t>
            </a:r>
            <a:endParaRPr lang="en-US" altLang="zh-CN" dirty="0"/>
          </a:p>
          <a:p>
            <a:r>
              <a:rPr lang="en-US" altLang="zh-CN" dirty="0"/>
              <a:t>如：硬盘、U盘</a:t>
            </a:r>
            <a:endParaRPr lang="en-US" altLang="zh-CN" dirty="0"/>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endParaRPr lang="zh-CN" altLang="en-US"/>
          </a:p>
          <a:p>
            <a:r>
              <a:rPr lang="zh-CN" altLang="en-US">
                <a:sym typeface="+mn-ea"/>
              </a:rPr>
              <a:t>现在的 Linux 内核允许多个驱动共享一个主设备号，但更多的设备都遵循一个驱动对一个主设备号的原则。</a:t>
            </a:r>
            <a:endParaRPr lang="zh-CN" altLang="en-US"/>
          </a:p>
          <a:p>
            <a:endParaRPr lang="zh-CN" altLang="en-US"/>
          </a:p>
          <a:p>
            <a:r>
              <a:rPr lang="zh-CN" altLang="en-US">
                <a:sym typeface="+mn-ea"/>
              </a:rPr>
              <a:t>内核由次设备号确定当前所指向的是哪个设备。根据所编写的驱动程序，可以从内核那里得到一个直接指向设备的指针，或者使用次设备号作为一个设备本地数组的索引。但不论如何，内核自身几乎不知道次设备号的什么事情。</a:t>
            </a:r>
            <a:endParaRPr lang="zh-CN" altLang="en-US"/>
          </a:p>
          <a:p>
            <a:r>
              <a:rPr lang="zh-CN" altLang="en-US">
                <a:sym typeface="+mn-ea"/>
              </a:rPr>
              <a:t>例如一个嵌入式系统，有两个LED指示灯，LED灯需要独立的打开或者关闭。那么，可以写一个LED灯的字符设备驱动程序，可以将其主设备号注册成5号设备，次设备号分别为1和2。这里，次设备号就分别表示两个LED灯</a:t>
            </a:r>
            <a:endParaRPr lang="zh-CN" altLang="en-US">
              <a:sym typeface="+mn-ea"/>
            </a:endParaRPr>
          </a:p>
          <a:p>
            <a:endParaRPr lang="zh-CN" altLang="en-US"/>
          </a:p>
          <a:p>
            <a:r>
              <a:rPr lang="zh-CN" altLang="en-US">
                <a:sym typeface="+mn-ea"/>
              </a:rPr>
              <a:t>一般的，主设备号标识出与设备关联的设备驱动。如 /dev/null 和 /dev/port 由 1 号驱动来管理。</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如果想访问底层设备，就必须打开对应的设备文件。也就是在这个打开的过程中，Linux内核将应用层和对应的驱动程序关联起来。</a:t>
            </a:r>
            <a:endParaRPr lang="zh-CN" altLang="en-US"/>
          </a:p>
          <a:p>
            <a:endParaRPr lang="zh-CN" altLang="en-US"/>
          </a:p>
          <a:p>
            <a:r>
              <a:rPr lang="zh-CN" altLang="en-US"/>
              <a:t>1.当open函数打开设备文件时，可以根据设备文件对应的struct inode结构体描述的信息，可以知道接下来要操作的设备类型（字符设备还是块设备）。还会分配一个struct file结构体。</a:t>
            </a:r>
            <a:endParaRPr lang="zh-CN" altLang="en-US"/>
          </a:p>
          <a:p>
            <a:endParaRPr lang="zh-CN" altLang="en-US"/>
          </a:p>
          <a:p>
            <a:r>
              <a:rPr lang="zh-CN" altLang="en-US"/>
              <a:t>2.根据struct inode结构体里面记录的设备号，可以找到对应的驱动程序。这里以字符设备为例。在Linux操作系统中每个字符设备有一个struct cdev结构体。此结构体描述了字符设备所有的信息，其中最重要一项的就是字符设备的操作函数接口。</a:t>
            </a:r>
            <a:endParaRPr lang="zh-CN" altLang="en-US"/>
          </a:p>
          <a:p>
            <a:endParaRPr lang="zh-CN" altLang="en-US"/>
          </a:p>
          <a:p>
            <a:r>
              <a:rPr lang="zh-CN" altLang="en-US"/>
              <a:t>3.找到struct cdev结构体后，Linux内核就会将struct cdev结构体所在的内存空间首地记录在struct inode结构体的i_cdev成员中。将struct cdev结构体的中记录的函数操作接口地址记录在struct file结构体的f_op成员中。</a:t>
            </a:r>
            <a:endParaRPr lang="zh-CN" altLang="en-US"/>
          </a:p>
          <a:p>
            <a:endParaRPr lang="zh-CN" altLang="en-US"/>
          </a:p>
          <a:p>
            <a:r>
              <a:rPr lang="zh-CN" altLang="en-US"/>
              <a:t>4.任务完成，VFS层会给应用层返回一个文件描述符（fd)。这个fd是和struct file结构体对应的。接下来上层的应用程序就可以通过fd来找到strut file,然后在由struct file找到操作字符设备的函数接口了。</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endParaRPr lang="zh-CN" altLang="en-US"/>
          </a:p>
          <a:p>
            <a:r>
              <a:rPr lang="zh-CN" altLang="en-US"/>
              <a:t>1 实现模块加载和卸载入口函数</a:t>
            </a:r>
            <a:endParaRPr lang="zh-CN" altLang="en-US"/>
          </a:p>
          <a:p>
            <a:r>
              <a:rPr lang="zh-CN" altLang="en-US"/>
              <a:t>module_init (hello_init);</a:t>
            </a:r>
            <a:endParaRPr lang="zh-CN" altLang="en-US"/>
          </a:p>
          <a:p>
            <a:r>
              <a:rPr lang="zh-CN" altLang="en-US"/>
              <a:t>module_exit (hello_exit);</a:t>
            </a:r>
            <a:endParaRPr lang="zh-CN" altLang="en-US"/>
          </a:p>
          <a:p>
            <a:endParaRPr lang="zh-CN" altLang="en-US"/>
          </a:p>
          <a:p>
            <a:r>
              <a:rPr lang="zh-CN" altLang="en-US"/>
              <a:t>2 申请主设备号</a:t>
            </a:r>
            <a:endParaRPr lang="zh-CN" altLang="en-US"/>
          </a:p>
          <a:p>
            <a:r>
              <a:rPr lang="zh-CN" altLang="en-US"/>
              <a:t>申请主设备号 (内核中用于区分和管理不同字符设备)</a:t>
            </a:r>
            <a:endParaRPr lang="zh-CN" altLang="en-US"/>
          </a:p>
          <a:p>
            <a:r>
              <a:rPr lang="zh-CN" altLang="en-US"/>
              <a:t>register_chrdev_region (devno, number_of_devices, "hello");</a:t>
            </a:r>
            <a:endParaRPr lang="zh-CN" altLang="en-US"/>
          </a:p>
          <a:p>
            <a:endParaRPr lang="zh-CN" altLang="en-US"/>
          </a:p>
          <a:p>
            <a:r>
              <a:rPr lang="zh-CN" altLang="en-US"/>
              <a:t>3 创建设备节点</a:t>
            </a:r>
            <a:endParaRPr lang="zh-CN" altLang="en-US"/>
          </a:p>
          <a:p>
            <a:r>
              <a:rPr lang="zh-CN" altLang="en-US"/>
              <a:t>创建设备节点文件 (为用户提供一个可操作到文件接口–open())</a:t>
            </a:r>
            <a:endParaRPr lang="zh-CN" altLang="en-US"/>
          </a:p>
          <a:p>
            <a:r>
              <a:rPr lang="zh-CN" altLang="en-US"/>
              <a:t>创建设备节点有两种方式：手动方式创建，函数自动创建。</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dirty="0">
                <a:latin typeface="微软雅黑" panose="020B0503020204020204" pitchFamily="34" charset="-122"/>
                <a:ea typeface="微软雅黑" panose="020B0503020204020204" pitchFamily="34" charset="-122"/>
                <a:cs typeface="微软雅黑" panose="020B0503020204020204" pitchFamily="34" charset="-122"/>
                <a:sym typeface="+mn-ea"/>
              </a:rPr>
              <a:t>QE表示使能Quad模式, ECC表示使能ECC</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OIP： FLASH是否处于操作模式，1: Busy, 0: Ready</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WEL: 是否写使能，1: write enable, 0: not write enable</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E_FAIL: 擦除错误，0: Passed, 1: Failed</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P_FAIL:编程错误， 0: Passed, 1: Failed</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ECC_S0, ECC_S1，ECC状态</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r>
              <a:rPr lang="zh-CN" altLang="en-US"/>
              <a:t>因为NAND FLASH在出厂和使用过程中都可能会产生坏块，且每个BLOCK的擦除次数是有限制的，超过规定次数后，BLOCK将无法再擦除（即产生坏块），因此，我们首先需要能对这些坏块进行识别跟标记，然后合理的分配和使用好的块，以最大限度的延长NAND FLASH的寿命。NAND FLASH的坏块识别有几种方式：1，NAND厂家出厂的时候，会在每个Block的第一个page和第二个page的spare区的第一个字节写入非0XFF的值来表示，我们可以通过这个判断该块是否为坏块；2，通过给每个Block写入数值（0XFF/0X00），然后读取出来，判断写入的数据和读取的数据是否完全一样，来识别坏块；3，通过读取数据时，校验ECC错误，来识别坏块。</a:t>
            </a:r>
            <a:endParaRPr lang="zh-CN" altLang="en-US"/>
          </a:p>
          <a:p>
            <a:endParaRPr lang="zh-CN" altLang="en-US"/>
          </a:p>
          <a:p>
            <a:r>
              <a:rPr lang="zh-CN" altLang="en-US"/>
              <a:t>ECC：NAND Flash出错的时候一般不会造成整个Block或是Page不能读取或是全部出错，而是整个Page（例如512Bytes）中只有一个或几个bit出错。一般使用一种比较专用的校验——ECC。ECC能纠正单比特错误和检测双比特错误，而且计算速度很快，但对1比特以上的错误无法纠正，对2比特以上的错误不保证能检测。</a:t>
            </a:r>
            <a:endParaRPr lang="zh-CN" altLang="en-US"/>
          </a:p>
          <a:p>
            <a:r>
              <a:rPr lang="zh-CN" altLang="en-US"/>
              <a:t>      ECC一般每256字节原始数据生成3字节ECC校验数据，这三字节共24比特分成两部分：6比特的列校验和16比特的行校验，多余的两个比特置1。（512生成两组ECC，共6字节） </a:t>
            </a:r>
            <a:endParaRPr lang="zh-CN" altLang="en-US"/>
          </a:p>
          <a:p>
            <a:r>
              <a:rPr lang="zh-CN" altLang="en-US"/>
              <a:t>      当往NAND Flash的page中写入数据的时候，每256字节我们生成一个ECC校验和，称之为原ECC校验和，保存到PAGE的OOB（out-of-band）数据区中。其位置就是eccpos[]。校验的时候，根据上述ECC生成原理不难推断：将从OOB区中读出的原ECC校验和新ECC校验和按位异或，若结果为0，则表示不存在错（或是出现了ECC无法检测的错误）；若3个字节异或结果中存在11个比特位为1，表示存在一个比特错误，且可纠正；若3个字节异或结果中只存在1个比特位为1，表示OOB区出错；其他情况均表示出现了无法纠正的错误。</a:t>
            </a:r>
            <a:endParaRPr lang="zh-CN" altLang="en-US"/>
          </a:p>
          <a:p>
            <a:r>
              <a:rPr lang="zh-CN" altLang="en-US"/>
              <a:t>5.补充</a:t>
            </a:r>
            <a:endParaRPr lang="zh-CN" altLang="en-US"/>
          </a:p>
          <a:p>
            <a:r>
              <a:rPr lang="zh-CN" altLang="en-US"/>
              <a:t>　 （1）需要对前面由于Page Program错误发现的坏块进行一下特别说明。如果在对一个块的某个page进行编程的时候发生了错误就要把这个块标记为坏块，首先就要把块里其他好的面的内容备份到另外一个空的好块里面，然后，把这个块标记为坏块。当然，这可能会犯“错杀”之误，一个补救的办法，就是在进行完块备份之后，再将这个坏块擦除一遍，如果Block Erase发生错误，那就证明这个块是个真正的坏块，那就毫不犹豫地将它打个“戳”吧！</a:t>
            </a:r>
            <a:endParaRPr lang="zh-CN" altLang="en-US"/>
          </a:p>
          <a:p>
            <a:r>
              <a:rPr lang="zh-CN" altLang="en-US"/>
              <a:t>　 （2）可能有人会问，为什么要使用每个块第一页的spare area的第六个byte作为坏块标记。这是NAND Flash生产商的默认约定，你可以看到Samsung,Toshiba,STMicroelectronics都是使用这个Byte作为坏块标记的。</a:t>
            </a:r>
            <a:endParaRPr lang="zh-CN" altLang="en-US"/>
          </a:p>
          <a:p>
            <a:endParaRPr lang="zh-CN" altLang="en-US"/>
          </a:p>
          <a:p>
            <a:r>
              <a:rPr lang="zh-CN" altLang="en-US"/>
              <a:t>     （3）为什么好块用0xff来标记？因为Nand Flash的擦除即是将相应块的位全部变为1，写操作时只能把芯片每一位(bit)只能从1变为0，而不能从0变为1。0XFF这个值就是标识擦除成功，是好块。</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097155" name="图片 3"/>
          <p:cNvPicPr>
            <a:picLocks noChangeAspect="1"/>
          </p:cNvPicPr>
          <p:nvPr userDrawn="1"/>
        </p:nvPicPr>
        <p:blipFill>
          <a:blip r:embed="rId2" cstate="print"/>
          <a:stretch>
            <a:fillRect/>
          </a:stretch>
        </p:blipFill>
        <p:spPr>
          <a:xfrm>
            <a:off x="0" y="-1"/>
            <a:ext cx="12192000" cy="6858001"/>
          </a:xfrm>
          <a:prstGeom prst="rect">
            <a:avLst/>
          </a:prstGeom>
        </p:spPr>
      </p:pic>
      <p:pic>
        <p:nvPicPr>
          <p:cNvPr id="2097156" name="图片 5"/>
          <p:cNvPicPr preferRelativeResize="0">
            <a:picLocks noChangeAspect="1" noChangeArrowheads="1"/>
          </p:cNvPicPr>
          <p:nvPr userDrawn="1"/>
        </p:nvPicPr>
        <p:blipFill>
          <a:blip r:embed="rId3"/>
          <a:srcRect t="2588" b="35785"/>
          <a:stretch>
            <a:fillRect/>
          </a:stretch>
        </p:blipFill>
        <p:spPr bwMode="auto">
          <a:xfrm>
            <a:off x="10395590" y="186624"/>
            <a:ext cx="1627187" cy="51752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48664" name="矩形 16"/>
          <p:cNvSpPr/>
          <p:nvPr userDrawn="1"/>
        </p:nvSpPr>
        <p:spPr>
          <a:xfrm>
            <a:off x="0" y="6648728"/>
            <a:ext cx="12192000" cy="9000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5" name="矩形 19"/>
          <p:cNvSpPr/>
          <p:nvPr userDrawn="1"/>
        </p:nvSpPr>
        <p:spPr>
          <a:xfrm>
            <a:off x="0" y="6681576"/>
            <a:ext cx="12192000" cy="175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6" name="文本框 20"/>
          <p:cNvSpPr txBox="1"/>
          <p:nvPr userDrawn="1"/>
        </p:nvSpPr>
        <p:spPr>
          <a:xfrm>
            <a:off x="10561309" y="6614126"/>
            <a:ext cx="2553630" cy="276999"/>
          </a:xfrm>
          <a:prstGeom prst="rect">
            <a:avLst/>
          </a:prstGeom>
          <a:noFill/>
        </p:spPr>
        <p:txBody>
          <a:bodyPr wrap="square" rtlCol="0">
            <a:spAutoFit/>
          </a:bodyPr>
          <a:lstStyle/>
          <a:p>
            <a:r>
              <a:rPr lang="en-US" altLang="zh-CN" sz="1200" b="1" dirty="0">
                <a:solidFill>
                  <a:schemeClr val="bg1"/>
                </a:solidFill>
              </a:rPr>
              <a:t>www.fiberhome.com</a:t>
            </a:r>
            <a:endParaRPr lang="zh-CN" altLang="en-US" sz="1200" b="1" dirty="0">
              <a:solidFill>
                <a:schemeClr val="bg1"/>
              </a:solidFill>
            </a:endParaRPr>
          </a:p>
        </p:txBody>
      </p:sp>
      <p:sp>
        <p:nvSpPr>
          <p:cNvPr id="1048667" name="矩形 21"/>
          <p:cNvSpPr/>
          <p:nvPr userDrawn="1"/>
        </p:nvSpPr>
        <p:spPr>
          <a:xfrm>
            <a:off x="1758224" y="6542530"/>
            <a:ext cx="10433776" cy="100800"/>
          </a:xfrm>
          <a:prstGeom prst="rect">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8" name="图片 22"/>
          <p:cNvPicPr>
            <a:picLocks noChangeAspect="1"/>
          </p:cNvPicPr>
          <p:nvPr userDrawn="1"/>
        </p:nvPicPr>
        <p:blipFill>
          <a:blip r:embed="rId2" cstate="print"/>
          <a:stretch>
            <a:fillRect/>
          </a:stretch>
        </p:blipFill>
        <p:spPr>
          <a:xfrm>
            <a:off x="161413" y="6432489"/>
            <a:ext cx="1592194" cy="329213"/>
          </a:xfrm>
          <a:prstGeom prst="rect">
            <a:avLst/>
          </a:prstGeom>
        </p:spPr>
      </p:pic>
      <p:cxnSp>
        <p:nvCxnSpPr>
          <p:cNvPr id="3145731" name="直接连接符 23"/>
          <p:cNvCxnSpPr/>
          <p:nvPr userDrawn="1"/>
        </p:nvCxnSpPr>
        <p:spPr>
          <a:xfrm flipH="1">
            <a:off x="8109857" y="6761702"/>
            <a:ext cx="24514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68" name="等腰三角形 24"/>
          <p:cNvSpPr/>
          <p:nvPr userDrawn="1"/>
        </p:nvSpPr>
        <p:spPr>
          <a:xfrm rot="5400000">
            <a:off x="-13909" y="6467220"/>
            <a:ext cx="201682" cy="173864"/>
          </a:xfrm>
          <a:prstGeom prst="triangle">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9" name="图片 9"/>
          <p:cNvPicPr>
            <a:picLocks noChangeAspect="1"/>
          </p:cNvPicPr>
          <p:nvPr userDrawn="1"/>
        </p:nvPicPr>
        <p:blipFill rotWithShape="1">
          <a:blip r:embed="rId3" cstate="print"/>
          <a:srcRect b="34162"/>
          <a:stretch>
            <a:fillRect/>
          </a:stretch>
        </p:blipFill>
        <p:spPr>
          <a:xfrm>
            <a:off x="10388880" y="213414"/>
            <a:ext cx="1559765" cy="4923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1048589" name="矩形 16"/>
          <p:cNvSpPr/>
          <p:nvPr userDrawn="1"/>
        </p:nvSpPr>
        <p:spPr>
          <a:xfrm>
            <a:off x="0" y="6648728"/>
            <a:ext cx="12192000" cy="9000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0" name="矩形 19"/>
          <p:cNvSpPr/>
          <p:nvPr userDrawn="1"/>
        </p:nvSpPr>
        <p:spPr>
          <a:xfrm>
            <a:off x="0" y="6681576"/>
            <a:ext cx="12192000" cy="175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1" name="文本框 20"/>
          <p:cNvSpPr txBox="1"/>
          <p:nvPr userDrawn="1"/>
        </p:nvSpPr>
        <p:spPr>
          <a:xfrm>
            <a:off x="10561309" y="6614126"/>
            <a:ext cx="2553630" cy="276999"/>
          </a:xfrm>
          <a:prstGeom prst="rect">
            <a:avLst/>
          </a:prstGeom>
          <a:noFill/>
        </p:spPr>
        <p:txBody>
          <a:bodyPr wrap="square" rtlCol="0">
            <a:spAutoFit/>
          </a:bodyPr>
          <a:lstStyle/>
          <a:p>
            <a:r>
              <a:rPr lang="en-US" altLang="zh-CN" sz="1200" b="1" dirty="0">
                <a:solidFill>
                  <a:schemeClr val="bg1"/>
                </a:solidFill>
              </a:rPr>
              <a:t>www.fiberhome.com</a:t>
            </a:r>
            <a:endParaRPr lang="zh-CN" altLang="en-US" sz="1200" b="1" dirty="0">
              <a:solidFill>
                <a:schemeClr val="bg1"/>
              </a:solidFill>
            </a:endParaRPr>
          </a:p>
        </p:txBody>
      </p:sp>
      <p:sp>
        <p:nvSpPr>
          <p:cNvPr id="1048592" name="矩形 21"/>
          <p:cNvSpPr/>
          <p:nvPr userDrawn="1"/>
        </p:nvSpPr>
        <p:spPr>
          <a:xfrm>
            <a:off x="1758224" y="6542530"/>
            <a:ext cx="10433776" cy="100800"/>
          </a:xfrm>
          <a:prstGeom prst="rect">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2" name="图片 22"/>
          <p:cNvPicPr>
            <a:picLocks noChangeAspect="1"/>
          </p:cNvPicPr>
          <p:nvPr userDrawn="1"/>
        </p:nvPicPr>
        <p:blipFill>
          <a:blip r:embed="rId2" cstate="print"/>
          <a:stretch>
            <a:fillRect/>
          </a:stretch>
        </p:blipFill>
        <p:spPr>
          <a:xfrm>
            <a:off x="161413" y="6432489"/>
            <a:ext cx="1592194" cy="329213"/>
          </a:xfrm>
          <a:prstGeom prst="rect">
            <a:avLst/>
          </a:prstGeom>
        </p:spPr>
      </p:pic>
      <p:cxnSp>
        <p:nvCxnSpPr>
          <p:cNvPr id="3145728" name="直接连接符 23"/>
          <p:cNvCxnSpPr/>
          <p:nvPr userDrawn="1"/>
        </p:nvCxnSpPr>
        <p:spPr>
          <a:xfrm flipH="1">
            <a:off x="8109857" y="6761702"/>
            <a:ext cx="24514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593" name="等腰三角形 24"/>
          <p:cNvSpPr/>
          <p:nvPr userDrawn="1"/>
        </p:nvSpPr>
        <p:spPr>
          <a:xfrm rot="5400000">
            <a:off x="-13909" y="6467220"/>
            <a:ext cx="201682" cy="173864"/>
          </a:xfrm>
          <a:prstGeom prst="triangle">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4" name="矩形 9"/>
          <p:cNvSpPr/>
          <p:nvPr userDrawn="1"/>
        </p:nvSpPr>
        <p:spPr>
          <a:xfrm>
            <a:off x="37542" y="0"/>
            <a:ext cx="131302" cy="551582"/>
          </a:xfrm>
          <a:prstGeom prst="rect">
            <a:avLst/>
          </a:prstGeom>
          <a:solidFill>
            <a:srgbClr val="0B4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5" name="矩形 10"/>
          <p:cNvSpPr/>
          <p:nvPr userDrawn="1"/>
        </p:nvSpPr>
        <p:spPr>
          <a:xfrm>
            <a:off x="161413" y="0"/>
            <a:ext cx="73997" cy="6251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标题 1"/>
          <p:cNvSpPr>
            <a:spLocks noGrp="1"/>
          </p:cNvSpPr>
          <p:nvPr>
            <p:ph type="title"/>
          </p:nvPr>
        </p:nvSpPr>
        <p:spPr>
          <a:xfrm>
            <a:off x="472440" y="19743"/>
            <a:ext cx="10515600" cy="1325563"/>
          </a:xfrm>
        </p:spPr>
        <p:txBody>
          <a:bodyPr>
            <a:normAutofit/>
          </a:bodyPr>
          <a:lstStyle>
            <a:lvl1pPr>
              <a:defRPr sz="3600" b="1">
                <a:solidFill>
                  <a:srgbClr val="0070C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048597" name="内容占位符 2"/>
          <p:cNvSpPr>
            <a:spLocks noGrp="1"/>
          </p:cNvSpPr>
          <p:nvPr>
            <p:ph idx="1"/>
          </p:nvPr>
        </p:nvSpPr>
        <p:spPr>
          <a:xfrm>
            <a:off x="472440" y="1475923"/>
            <a:ext cx="10515600" cy="4838380"/>
          </a:xfrm>
        </p:spPr>
        <p:txBody>
          <a:bodyPr/>
          <a:lstStyle>
            <a:lvl1pPr>
              <a:defRPr sz="2200" b="1">
                <a:latin typeface="微软雅黑" panose="020B0503020204020204" pitchFamily="34" charset="-122"/>
                <a:ea typeface="微软雅黑" panose="020B0503020204020204" pitchFamily="34" charset="-122"/>
              </a:defRPr>
            </a:lvl1pPr>
            <a:lvl2pPr>
              <a:defRPr sz="2000" b="1">
                <a:latin typeface="微软雅黑" panose="020B0503020204020204" pitchFamily="34" charset="-122"/>
                <a:ea typeface="微软雅黑" panose="020B0503020204020204" pitchFamily="34" charset="-122"/>
              </a:defRPr>
            </a:lvl2pPr>
            <a:lvl3pPr>
              <a:defRPr sz="1800" b="1">
                <a:latin typeface="微软雅黑" panose="020B0503020204020204" pitchFamily="34" charset="-122"/>
                <a:ea typeface="微软雅黑" panose="020B0503020204020204" pitchFamily="34" charset="-122"/>
              </a:defRPr>
            </a:lvl3pPr>
            <a:lvl4pPr>
              <a:defRPr sz="1600" b="1">
                <a:latin typeface="微软雅黑" panose="020B0503020204020204" pitchFamily="34" charset="-122"/>
                <a:ea typeface="微软雅黑" panose="020B0503020204020204" pitchFamily="34" charset="-122"/>
              </a:defRPr>
            </a:lvl4pPr>
            <a:lvl5pPr>
              <a:defRPr sz="1400"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2097153" name="图片 13"/>
          <p:cNvPicPr>
            <a:picLocks noChangeAspect="1"/>
          </p:cNvPicPr>
          <p:nvPr userDrawn="1"/>
        </p:nvPicPr>
        <p:blipFill rotWithShape="1">
          <a:blip r:embed="rId3" cstate="print"/>
          <a:srcRect b="34162"/>
          <a:stretch>
            <a:fillRect/>
          </a:stretch>
        </p:blipFill>
        <p:spPr>
          <a:xfrm>
            <a:off x="10445187" y="190165"/>
            <a:ext cx="1559765" cy="4923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1048669" name="矩形 15"/>
          <p:cNvSpPr/>
          <p:nvPr userDrawn="1"/>
        </p:nvSpPr>
        <p:spPr>
          <a:xfrm>
            <a:off x="0" y="6648728"/>
            <a:ext cx="12192000" cy="90000"/>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0" name="矩形 18"/>
          <p:cNvSpPr/>
          <p:nvPr userDrawn="1"/>
        </p:nvSpPr>
        <p:spPr>
          <a:xfrm>
            <a:off x="0" y="6681576"/>
            <a:ext cx="12192000" cy="175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1" name="文本框 19"/>
          <p:cNvSpPr txBox="1"/>
          <p:nvPr userDrawn="1"/>
        </p:nvSpPr>
        <p:spPr>
          <a:xfrm>
            <a:off x="10561309" y="6614126"/>
            <a:ext cx="2553630" cy="276999"/>
          </a:xfrm>
          <a:prstGeom prst="rect">
            <a:avLst/>
          </a:prstGeom>
          <a:noFill/>
        </p:spPr>
        <p:txBody>
          <a:bodyPr wrap="square" rtlCol="0">
            <a:spAutoFit/>
          </a:bodyPr>
          <a:lstStyle/>
          <a:p>
            <a:r>
              <a:rPr lang="en-US" altLang="zh-CN" sz="1200" b="1" dirty="0">
                <a:solidFill>
                  <a:schemeClr val="bg1"/>
                </a:solidFill>
              </a:rPr>
              <a:t>www.fiberhome.com</a:t>
            </a:r>
            <a:endParaRPr lang="zh-CN" altLang="en-US" sz="1200" b="1" dirty="0">
              <a:solidFill>
                <a:schemeClr val="bg1"/>
              </a:solidFill>
            </a:endParaRPr>
          </a:p>
        </p:txBody>
      </p:sp>
      <p:sp>
        <p:nvSpPr>
          <p:cNvPr id="1048672" name="矩形 20"/>
          <p:cNvSpPr/>
          <p:nvPr userDrawn="1"/>
        </p:nvSpPr>
        <p:spPr>
          <a:xfrm>
            <a:off x="1758224" y="6542530"/>
            <a:ext cx="10433776" cy="100800"/>
          </a:xfrm>
          <a:prstGeom prst="rect">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0" name="图片 21"/>
          <p:cNvPicPr>
            <a:picLocks noChangeAspect="1"/>
          </p:cNvPicPr>
          <p:nvPr userDrawn="1"/>
        </p:nvPicPr>
        <p:blipFill>
          <a:blip r:embed="rId2" cstate="print"/>
          <a:stretch>
            <a:fillRect/>
          </a:stretch>
        </p:blipFill>
        <p:spPr>
          <a:xfrm>
            <a:off x="161413" y="6432489"/>
            <a:ext cx="1592194" cy="329213"/>
          </a:xfrm>
          <a:prstGeom prst="rect">
            <a:avLst/>
          </a:prstGeom>
        </p:spPr>
      </p:pic>
      <p:cxnSp>
        <p:nvCxnSpPr>
          <p:cNvPr id="3145732" name="直接连接符 22"/>
          <p:cNvCxnSpPr/>
          <p:nvPr userDrawn="1"/>
        </p:nvCxnSpPr>
        <p:spPr>
          <a:xfrm flipH="1">
            <a:off x="8109857" y="6761702"/>
            <a:ext cx="24514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73" name="等腰三角形 23"/>
          <p:cNvSpPr/>
          <p:nvPr userDrawn="1"/>
        </p:nvSpPr>
        <p:spPr>
          <a:xfrm rot="5400000">
            <a:off x="-13909" y="6467220"/>
            <a:ext cx="201682" cy="173864"/>
          </a:xfrm>
          <a:prstGeom prst="triangle">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4" name="矩形 24"/>
          <p:cNvSpPr/>
          <p:nvPr userDrawn="1"/>
        </p:nvSpPr>
        <p:spPr>
          <a:xfrm>
            <a:off x="37542" y="0"/>
            <a:ext cx="131302" cy="551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5" name="矩形 25"/>
          <p:cNvSpPr/>
          <p:nvPr userDrawn="1"/>
        </p:nvSpPr>
        <p:spPr>
          <a:xfrm>
            <a:off x="161413" y="0"/>
            <a:ext cx="73997" cy="6251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1" name="图片 12"/>
          <p:cNvPicPr>
            <a:picLocks noChangeAspect="1"/>
          </p:cNvPicPr>
          <p:nvPr userDrawn="1"/>
        </p:nvPicPr>
        <p:blipFill rotWithShape="1">
          <a:blip r:embed="rId3" cstate="print"/>
          <a:srcRect b="34162"/>
          <a:stretch>
            <a:fillRect/>
          </a:stretch>
        </p:blipFill>
        <p:spPr>
          <a:xfrm>
            <a:off x="10460133" y="271525"/>
            <a:ext cx="1559765" cy="49235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容页_1">
    <p:spTree>
      <p:nvGrpSpPr>
        <p:cNvPr id="1" name=""/>
        <p:cNvGrpSpPr/>
        <p:nvPr/>
      </p:nvGrpSpPr>
      <p:grpSpPr>
        <a:xfrm>
          <a:off x="0" y="0"/>
          <a:ext cx="0" cy="0"/>
          <a:chOff x="0" y="0"/>
          <a:chExt cx="0" cy="0"/>
        </a:xfrm>
      </p:grpSpPr>
      <p:sp>
        <p:nvSpPr>
          <p:cNvPr id="1048676" name="文本框 11"/>
          <p:cNvSpPr txBox="1"/>
          <p:nvPr userDrawn="1"/>
        </p:nvSpPr>
        <p:spPr>
          <a:xfrm>
            <a:off x="10561309" y="6614126"/>
            <a:ext cx="2553630" cy="276999"/>
          </a:xfrm>
          <a:prstGeom prst="rect">
            <a:avLst/>
          </a:prstGeom>
          <a:noFill/>
        </p:spPr>
        <p:txBody>
          <a:bodyPr wrap="square" rtlCol="0">
            <a:spAutoFit/>
          </a:bodyPr>
          <a:lstStyle/>
          <a:p>
            <a:r>
              <a:rPr lang="en-US" altLang="zh-CN" sz="1200" dirty="0">
                <a:solidFill>
                  <a:schemeClr val="bg1"/>
                </a:solidFill>
              </a:rPr>
              <a:t>www.fiberhome.com</a:t>
            </a:r>
            <a:endParaRPr lang="zh-CN" altLang="en-US" sz="1200" dirty="0">
              <a:solidFill>
                <a:schemeClr val="bg1"/>
              </a:solidFill>
            </a:endParaRPr>
          </a:p>
        </p:txBody>
      </p:sp>
      <p:sp>
        <p:nvSpPr>
          <p:cNvPr id="1048677" name="标题 1"/>
          <p:cNvSpPr>
            <a:spLocks noGrp="1"/>
          </p:cNvSpPr>
          <p:nvPr>
            <p:ph type="title"/>
          </p:nvPr>
        </p:nvSpPr>
        <p:spPr>
          <a:xfrm>
            <a:off x="397921" y="259802"/>
            <a:ext cx="10515600" cy="654147"/>
          </a:xfrm>
        </p:spPr>
        <p:txBody>
          <a:bodyPr>
            <a:normAutofit/>
          </a:bodyPr>
          <a:lstStyle>
            <a:lvl1pPr>
              <a:defRPr sz="3600" b="1">
                <a:solidFill>
                  <a:srgbClr val="0070C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048678" name="内容占位符 2"/>
          <p:cNvSpPr>
            <a:spLocks noGrp="1"/>
          </p:cNvSpPr>
          <p:nvPr>
            <p:ph idx="1"/>
          </p:nvPr>
        </p:nvSpPr>
        <p:spPr>
          <a:xfrm>
            <a:off x="397921" y="1482498"/>
            <a:ext cx="10515600" cy="4754573"/>
          </a:xfrm>
        </p:spPr>
        <p:txBody>
          <a:bodyPr>
            <a:normAutofit/>
          </a:bodyPr>
          <a:lstStyle>
            <a:lvl1pPr>
              <a:defRPr sz="28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1800"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679" name="矩形 15"/>
          <p:cNvSpPr/>
          <p:nvPr userDrawn="1"/>
        </p:nvSpPr>
        <p:spPr>
          <a:xfrm>
            <a:off x="0" y="6648728"/>
            <a:ext cx="11658600" cy="112974"/>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0" name="矩形 18"/>
          <p:cNvSpPr/>
          <p:nvPr userDrawn="1"/>
        </p:nvSpPr>
        <p:spPr>
          <a:xfrm>
            <a:off x="0" y="6681575"/>
            <a:ext cx="11748332" cy="18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1" name="文本框 19"/>
          <p:cNvSpPr txBox="1"/>
          <p:nvPr userDrawn="1"/>
        </p:nvSpPr>
        <p:spPr>
          <a:xfrm>
            <a:off x="10078710" y="6623202"/>
            <a:ext cx="1669622" cy="276999"/>
          </a:xfrm>
          <a:prstGeom prst="rect">
            <a:avLst/>
          </a:prstGeom>
          <a:noFill/>
        </p:spPr>
        <p:txBody>
          <a:bodyPr wrap="square" rtlCol="0">
            <a:spAutoFit/>
          </a:bodyPr>
          <a:lstStyle/>
          <a:p>
            <a:r>
              <a:rPr lang="en-US" altLang="zh-CN" sz="1200" b="1" dirty="0">
                <a:solidFill>
                  <a:schemeClr val="bg1"/>
                </a:solidFill>
              </a:rPr>
              <a:t>www.fiberhome.com</a:t>
            </a:r>
            <a:endParaRPr lang="zh-CN" altLang="en-US" sz="1200" b="1" dirty="0">
              <a:solidFill>
                <a:schemeClr val="bg1"/>
              </a:solidFill>
            </a:endParaRPr>
          </a:p>
        </p:txBody>
      </p:sp>
      <p:sp>
        <p:nvSpPr>
          <p:cNvPr id="1048682" name="矩形 20"/>
          <p:cNvSpPr/>
          <p:nvPr userDrawn="1"/>
        </p:nvSpPr>
        <p:spPr>
          <a:xfrm>
            <a:off x="1758224" y="6511637"/>
            <a:ext cx="9990108" cy="159346"/>
          </a:xfrm>
          <a:prstGeom prst="rect">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62" name="图片 21"/>
          <p:cNvPicPr>
            <a:picLocks noChangeAspect="1"/>
          </p:cNvPicPr>
          <p:nvPr userDrawn="1"/>
        </p:nvPicPr>
        <p:blipFill>
          <a:blip r:embed="rId2" cstate="print"/>
          <a:stretch>
            <a:fillRect/>
          </a:stretch>
        </p:blipFill>
        <p:spPr>
          <a:xfrm>
            <a:off x="161413" y="6432489"/>
            <a:ext cx="1592194" cy="329213"/>
          </a:xfrm>
          <a:prstGeom prst="rect">
            <a:avLst/>
          </a:prstGeom>
        </p:spPr>
      </p:pic>
      <p:cxnSp>
        <p:nvCxnSpPr>
          <p:cNvPr id="3145733" name="直接连接符 22"/>
          <p:cNvCxnSpPr/>
          <p:nvPr userDrawn="1"/>
        </p:nvCxnSpPr>
        <p:spPr>
          <a:xfrm flipH="1">
            <a:off x="7627257" y="6761702"/>
            <a:ext cx="24514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83" name="等腰三角形 23"/>
          <p:cNvSpPr/>
          <p:nvPr userDrawn="1"/>
        </p:nvSpPr>
        <p:spPr>
          <a:xfrm rot="5400000">
            <a:off x="-13909" y="6467220"/>
            <a:ext cx="201682" cy="173864"/>
          </a:xfrm>
          <a:prstGeom prst="triangle">
            <a:avLst/>
          </a:prstGeom>
          <a:solidFill>
            <a:srgbClr val="F15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4" name="矩形 24"/>
          <p:cNvSpPr/>
          <p:nvPr userDrawn="1"/>
        </p:nvSpPr>
        <p:spPr>
          <a:xfrm>
            <a:off x="37542" y="0"/>
            <a:ext cx="131302" cy="5515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5" name="矩形 25"/>
          <p:cNvSpPr/>
          <p:nvPr userDrawn="1"/>
        </p:nvSpPr>
        <p:spPr>
          <a:xfrm>
            <a:off x="161413" y="0"/>
            <a:ext cx="73997" cy="6251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6" name="矩形 1"/>
          <p:cNvSpPr/>
          <p:nvPr userDrawn="1"/>
        </p:nvSpPr>
        <p:spPr>
          <a:xfrm>
            <a:off x="11744326" y="6511638"/>
            <a:ext cx="447674" cy="3463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7" name="TextBox 15"/>
          <p:cNvSpPr txBox="1">
            <a:spLocks noChangeArrowheads="1"/>
          </p:cNvSpPr>
          <p:nvPr userDrawn="1"/>
        </p:nvSpPr>
        <p:spPr bwMode="auto">
          <a:xfrm>
            <a:off x="11639698" y="6512850"/>
            <a:ext cx="649287" cy="338137"/>
          </a:xfrm>
          <a:prstGeom prst="rect">
            <a:avLst/>
          </a:prstGeom>
          <a:noFill/>
          <a:ln w="9525">
            <a:noFill/>
            <a:miter lim="800000"/>
          </a:ln>
        </p:spPr>
        <p:txBody>
          <a:bodyPr>
            <a:spAutoFit/>
          </a:bodyPr>
          <a:lstStyle/>
          <a:p>
            <a:pPr algn="ctr"/>
            <a:fld id="{60C7A1A1-3A4D-46CA-A61F-CFC4CFE79200}" type="slidenum">
              <a:rPr lang="zh-CN" altLang="en-US" sz="16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097163" name="图片 16"/>
          <p:cNvPicPr>
            <a:picLocks noChangeAspect="1"/>
          </p:cNvPicPr>
          <p:nvPr userDrawn="1"/>
        </p:nvPicPr>
        <p:blipFill rotWithShape="1">
          <a:blip r:embed="rId3" cstate="print"/>
          <a:srcRect b="34162"/>
          <a:stretch>
            <a:fillRect/>
          </a:stretch>
        </p:blipFill>
        <p:spPr>
          <a:xfrm>
            <a:off x="10476818" y="226173"/>
            <a:ext cx="1559765" cy="49235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88" name="日期占位符 1"/>
          <p:cNvSpPr>
            <a:spLocks noGrp="1"/>
          </p:cNvSpPr>
          <p:nvPr>
            <p:ph type="dt" sz="half" idx="10"/>
          </p:nvPr>
        </p:nvSpPr>
        <p:spPr/>
        <p:txBody>
          <a:bodyPr/>
          <a:lstStyle/>
          <a:p>
            <a:fld id="{705683DD-9769-49BF-AEB4-9453FFE637D3}" type="datetimeFigureOut">
              <a:rPr lang="zh-CN" altLang="en-US" smtClean="0"/>
            </a:fld>
            <a:endParaRPr lang="zh-CN" altLang="en-US"/>
          </a:p>
        </p:txBody>
      </p:sp>
      <p:sp>
        <p:nvSpPr>
          <p:cNvPr id="1048689" name="页脚占位符 2"/>
          <p:cNvSpPr>
            <a:spLocks noGrp="1"/>
          </p:cNvSpPr>
          <p:nvPr>
            <p:ph type="ftr" sz="quarter" idx="11"/>
          </p:nvPr>
        </p:nvSpPr>
        <p:spPr/>
        <p:txBody>
          <a:bodyPr/>
          <a:lstStyle/>
          <a:p>
            <a:endParaRPr lang="zh-CN" altLang="en-US"/>
          </a:p>
        </p:txBody>
      </p:sp>
      <p:sp>
        <p:nvSpPr>
          <p:cNvPr id="1048690" name="灯片编号占位符 3"/>
          <p:cNvSpPr>
            <a:spLocks noGrp="1"/>
          </p:cNvSpPr>
          <p:nvPr>
            <p:ph type="sldNum" sz="quarter" idx="12"/>
          </p:nvPr>
        </p:nvSpPr>
        <p:spPr/>
        <p:txBody>
          <a:bodyPr/>
          <a:lstStyle/>
          <a:p>
            <a:fld id="{FAC28A51-3024-4AB4-87AE-80337BB74DC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内页-1">
    <p:spTree>
      <p:nvGrpSpPr>
        <p:cNvPr id="1" name=""/>
        <p:cNvGrpSpPr/>
        <p:nvPr/>
      </p:nvGrpSpPr>
      <p:grpSpPr>
        <a:xfrm>
          <a:off x="0" y="0"/>
          <a:ext cx="0" cy="0"/>
          <a:chOff x="0" y="0"/>
          <a:chExt cx="0" cy="0"/>
        </a:xfrm>
      </p:grpSpPr>
      <p:sp>
        <p:nvSpPr>
          <p:cNvPr id="12" name="Freeform: Shape 32"/>
          <p:cNvSpPr/>
          <p:nvPr userDrawn="1"/>
        </p:nvSpPr>
        <p:spPr>
          <a:xfrm>
            <a:off x="0" y="6305550"/>
            <a:ext cx="10301431" cy="550431"/>
          </a:xfrm>
          <a:custGeom>
            <a:avLst/>
            <a:gdLst>
              <a:gd name="connsiteX0" fmla="*/ 1017668 w 18039806"/>
              <a:gd name="connsiteY0" fmla="*/ 22 h 1205949"/>
              <a:gd name="connsiteX1" fmla="*/ 1155689 w 18039806"/>
              <a:gd name="connsiteY1" fmla="*/ 4600 h 1205949"/>
              <a:gd name="connsiteX2" fmla="*/ 18039806 w 18039806"/>
              <a:gd name="connsiteY2" fmla="*/ 1205947 h 1205949"/>
              <a:gd name="connsiteX3" fmla="*/ 0 w 18039806"/>
              <a:gd name="connsiteY3" fmla="*/ 1205949 h 1205949"/>
              <a:gd name="connsiteX4" fmla="*/ 0 w 18039806"/>
              <a:gd name="connsiteY4" fmla="*/ 326707 h 1205949"/>
              <a:gd name="connsiteX5" fmla="*/ 37432 w 18039806"/>
              <a:gd name="connsiteY5" fmla="*/ 298589 h 1205949"/>
              <a:gd name="connsiteX6" fmla="*/ 617958 w 18039806"/>
              <a:gd name="connsiteY6" fmla="*/ 47178 h 1205949"/>
              <a:gd name="connsiteX7" fmla="*/ 1017668 w 18039806"/>
              <a:gd name="connsiteY7" fmla="*/ 22 h 1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39806" h="1205949">
                <a:moveTo>
                  <a:pt x="1017668" y="22"/>
                </a:moveTo>
                <a:cubicBezTo>
                  <a:pt x="1063343" y="-201"/>
                  <a:pt x="1109373" y="1304"/>
                  <a:pt x="1155689" y="4600"/>
                </a:cubicBezTo>
                <a:lnTo>
                  <a:pt x="18039806" y="1205947"/>
                </a:lnTo>
                <a:lnTo>
                  <a:pt x="0" y="1205949"/>
                </a:lnTo>
                <a:lnTo>
                  <a:pt x="0" y="326707"/>
                </a:lnTo>
                <a:lnTo>
                  <a:pt x="37432" y="298589"/>
                </a:lnTo>
                <a:cubicBezTo>
                  <a:pt x="212478" y="182383"/>
                  <a:pt x="408603" y="96311"/>
                  <a:pt x="617958" y="47178"/>
                </a:cubicBezTo>
                <a:cubicBezTo>
                  <a:pt x="746794" y="16944"/>
                  <a:pt x="880639" y="695"/>
                  <a:pt x="1017668" y="22"/>
                </a:cubicBezTo>
                <a:close/>
              </a:path>
            </a:pathLst>
          </a:custGeom>
          <a:solidFill>
            <a:schemeClr val="tx1">
              <a:lumMod val="8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37"/>
          <p:cNvSpPr txBox="1"/>
          <p:nvPr/>
        </p:nvSpPr>
        <p:spPr>
          <a:xfrm>
            <a:off x="180505" y="6580765"/>
            <a:ext cx="1739579" cy="215444"/>
          </a:xfrm>
          <a:prstGeom prst="rect">
            <a:avLst/>
          </a:prstGeom>
          <a:noFill/>
        </p:spPr>
        <p:txBody>
          <a:bodyPr wrap="none" rtlCol="0">
            <a:spAutoFit/>
          </a:bodyPr>
          <a:lstStyle/>
          <a:p>
            <a:pPr algn="l"/>
            <a:r>
              <a:rPr lang="zh-CN" altLang="en-US"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rPr>
              <a:t>烽火通信</a:t>
            </a:r>
            <a:r>
              <a:rPr lang="en-US" altLang="zh-CN"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rPr>
              <a:t>信息通信专家</a:t>
            </a:r>
            <a:endParaRPr lang="id-ID" sz="800" spc="300" dirty="0">
              <a:solidFill>
                <a:schemeClr val="bg2">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20" name="图片 19"/>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b="34830"/>
          <a:stretch>
            <a:fillRect/>
          </a:stretch>
        </p:blipFill>
        <p:spPr>
          <a:xfrm>
            <a:off x="11025380" y="190500"/>
            <a:ext cx="970999" cy="289155"/>
          </a:xfrm>
          <a:prstGeom prst="rect">
            <a:avLst/>
          </a:prstGeom>
        </p:spPr>
      </p:pic>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b="34830"/>
          <a:stretch>
            <a:fillRect/>
          </a:stretch>
        </p:blipFill>
        <p:spPr>
          <a:xfrm>
            <a:off x="10792800" y="129600"/>
            <a:ext cx="1264154" cy="396000"/>
          </a:xfrm>
          <a:prstGeom prst="rect">
            <a:avLst/>
          </a:prstGeom>
        </p:spPr>
      </p:pic>
      <p:sp>
        <p:nvSpPr>
          <p:cNvPr id="9" name="Text Placeholder 9"/>
          <p:cNvSpPr>
            <a:spLocks noGrp="1"/>
          </p:cNvSpPr>
          <p:nvPr>
            <p:ph type="body" sz="quarter" idx="14" hasCustomPrompt="1"/>
          </p:nvPr>
        </p:nvSpPr>
        <p:spPr>
          <a:xfrm>
            <a:off x="587566" y="297000"/>
            <a:ext cx="8304210" cy="457200"/>
          </a:xfrm>
        </p:spPr>
        <p:txBody>
          <a:bodyPr anchor="t">
            <a:noAutofit/>
          </a:bodyPr>
          <a:lstStyle>
            <a:lvl1pPr marL="0" indent="0">
              <a:buFontTx/>
              <a:buNone/>
              <a:defRPr sz="2800">
                <a:solidFill>
                  <a:srgbClr val="01429E"/>
                </a:solidFill>
                <a:latin typeface="微软雅黑" panose="020B0503020204020204" pitchFamily="34" charset="-122"/>
                <a:ea typeface="微软雅黑"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 单击此处编辑母版文本样式</a:t>
            </a:r>
            <a:endParaRPr lang="zh-CN" altLang="en-US" dirty="0"/>
          </a:p>
        </p:txBody>
      </p:sp>
      <p:sp>
        <p:nvSpPr>
          <p:cNvPr id="2" name="矩形 1"/>
          <p:cNvSpPr/>
          <p:nvPr userDrawn="1"/>
        </p:nvSpPr>
        <p:spPr>
          <a:xfrm>
            <a:off x="368914" y="468065"/>
            <a:ext cx="181930" cy="181930"/>
          </a:xfrm>
          <a:prstGeom prst="rect">
            <a:avLst/>
          </a:prstGeom>
          <a:solidFill>
            <a:srgbClr val="205EAB"/>
          </a:solidFill>
          <a:ln>
            <a:solidFill>
              <a:srgbClr val="0B5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37992" y="576397"/>
            <a:ext cx="99149" cy="9914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683DD-9769-49BF-AEB4-9453FFE637D3}"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28A51-3024-4AB4-87AE-80337BB74DCB}" type="slidenum">
              <a:rPr lang="zh-CN" altLang="en-US" smtClean="0"/>
            </a:fld>
            <a:endParaRPr lang="zh-CN" altLang="en-US"/>
          </a:p>
        </p:txBody>
      </p:sp>
      <p:sp>
        <p:nvSpPr>
          <p:cNvPr id="1048581" name="矩形 6"/>
          <p:cNvSpPr/>
          <p:nvPr userDrawn="1"/>
        </p:nvSpPr>
        <p:spPr>
          <a:xfrm>
            <a:off x="12304991" y="3563599"/>
            <a:ext cx="457015" cy="356501"/>
          </a:xfrm>
          <a:prstGeom prst="rect">
            <a:avLst/>
          </a:prstGeom>
          <a:solidFill>
            <a:srgbClr val="FF66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48582" name="矩形 7"/>
          <p:cNvSpPr/>
          <p:nvPr userDrawn="1"/>
        </p:nvSpPr>
        <p:spPr>
          <a:xfrm>
            <a:off x="12303852" y="4548881"/>
            <a:ext cx="458314" cy="356501"/>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48583" name="矩形 8"/>
          <p:cNvSpPr/>
          <p:nvPr userDrawn="1"/>
        </p:nvSpPr>
        <p:spPr>
          <a:xfrm>
            <a:off x="12303237" y="4056240"/>
            <a:ext cx="459017" cy="356501"/>
          </a:xfrm>
          <a:prstGeom prst="rect">
            <a:avLst/>
          </a:prstGeom>
          <a:solidFill>
            <a:srgbClr val="8E499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48584" name="矩形 9"/>
          <p:cNvSpPr/>
          <p:nvPr userDrawn="1"/>
        </p:nvSpPr>
        <p:spPr>
          <a:xfrm>
            <a:off x="12303237" y="5041523"/>
            <a:ext cx="459017" cy="356501"/>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48585" name="矩形 10"/>
          <p:cNvSpPr/>
          <p:nvPr userDrawn="1"/>
        </p:nvSpPr>
        <p:spPr>
          <a:xfrm>
            <a:off x="12302989" y="5534164"/>
            <a:ext cx="459017" cy="356501"/>
          </a:xfrm>
          <a:prstGeom prst="rect">
            <a:avLst/>
          </a:prstGeom>
          <a:solidFill>
            <a:srgbClr val="4040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48586" name="矩形 11"/>
          <p:cNvSpPr/>
          <p:nvPr userDrawn="1"/>
        </p:nvSpPr>
        <p:spPr>
          <a:xfrm>
            <a:off x="12302989" y="6026805"/>
            <a:ext cx="459017" cy="356501"/>
          </a:xfrm>
          <a:prstGeom prst="rect">
            <a:avLst/>
          </a:prstGeom>
          <a:solidFill>
            <a:srgbClr val="7F7F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48587" name="文本框 12"/>
          <p:cNvSpPr txBox="1"/>
          <p:nvPr userDrawn="1"/>
        </p:nvSpPr>
        <p:spPr>
          <a:xfrm>
            <a:off x="12288795" y="6519446"/>
            <a:ext cx="520700" cy="215444"/>
          </a:xfrm>
          <a:prstGeom prst="rect">
            <a:avLst/>
          </a:prstGeom>
          <a:noFill/>
        </p:spPr>
        <p:txBody>
          <a:bodyPr wrap="square" rtlCol="0">
            <a:spAutoFit/>
          </a:bodyPr>
          <a:lstStyle/>
          <a:p>
            <a:r>
              <a:rPr lang="zh-CN" altLang="en-US" sz="800" dirty="0">
                <a:latin typeface="微软雅黑" panose="020B0503020204020204" pitchFamily="34" charset="-122"/>
                <a:ea typeface="微软雅黑" panose="020B0503020204020204" pitchFamily="34" charset="-122"/>
              </a:rPr>
              <a:t>参考色</a:t>
            </a:r>
            <a:endParaRPr lang="en-US" altLang="zh-CN" sz="800" dirty="0">
              <a:latin typeface="微软雅黑" panose="020B0503020204020204" pitchFamily="34" charset="-122"/>
              <a:ea typeface="微软雅黑" panose="020B0503020204020204" pitchFamily="34" charset="-122"/>
            </a:endParaRPr>
          </a:p>
        </p:txBody>
      </p:sp>
      <p:sp>
        <p:nvSpPr>
          <p:cNvPr id="1048588" name="矩形 13"/>
          <p:cNvSpPr/>
          <p:nvPr userDrawn="1"/>
        </p:nvSpPr>
        <p:spPr>
          <a:xfrm>
            <a:off x="12303083" y="3085246"/>
            <a:ext cx="457015" cy="356501"/>
          </a:xfrm>
          <a:prstGeom prst="rect">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6.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首页模板.jpg"/>
          <p:cNvPicPr>
            <a:picLocks noChangeAspect="1"/>
          </p:cNvPicPr>
          <p:nvPr/>
        </p:nvPicPr>
        <p:blipFill>
          <a:blip r:embed="rId1"/>
          <a:stretch>
            <a:fillRect/>
          </a:stretch>
        </p:blipFill>
        <p:spPr>
          <a:xfrm>
            <a:off x="0" y="0"/>
            <a:ext cx="12192000" cy="6858000"/>
          </a:xfrm>
          <a:prstGeom prst="rect">
            <a:avLst/>
          </a:prstGeom>
        </p:spPr>
      </p:pic>
      <p:sp>
        <p:nvSpPr>
          <p:cNvPr id="3" name="文本框 5"/>
          <p:cNvSpPr txBox="1"/>
          <p:nvPr/>
        </p:nvSpPr>
        <p:spPr>
          <a:xfrm>
            <a:off x="1028693" y="4585257"/>
            <a:ext cx="11286484" cy="645160"/>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Flash</a:t>
            </a:r>
            <a:r>
              <a:rPr lang="zh-CN" altLang="en-US" sz="3600" dirty="0">
                <a:latin typeface="微软雅黑" panose="020B0503020204020204" pitchFamily="34" charset="-122"/>
                <a:ea typeface="微软雅黑" panose="020B0503020204020204" pitchFamily="34" charset="-122"/>
              </a:rPr>
              <a:t>、串口、字符设备、块设备总结分享</a:t>
            </a:r>
            <a:endParaRPr lang="zh-CN" altLang="en-US" sz="36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screen"/>
          <a:stretch>
            <a:fillRect/>
          </a:stretch>
        </p:blipFill>
        <p:spPr>
          <a:xfrm>
            <a:off x="1138638" y="5569000"/>
            <a:ext cx="940048" cy="940048"/>
          </a:xfrm>
          <a:prstGeom prst="rect">
            <a:avLst/>
          </a:prstGeom>
        </p:spPr>
      </p:pic>
      <p:sp>
        <p:nvSpPr>
          <p:cNvPr id="5" name="矩形 4"/>
          <p:cNvSpPr/>
          <p:nvPr/>
        </p:nvSpPr>
        <p:spPr>
          <a:xfrm>
            <a:off x="2286043" y="5614472"/>
            <a:ext cx="6095603" cy="922020"/>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烽火通信科技股份有限公司  宽带业务产出线  研发部</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张思伦</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07</a:t>
            </a:r>
            <a:r>
              <a:rPr lang="zh-CN" altLang="en-US" dirty="0">
                <a:latin typeface="微软雅黑" panose="020B0503020204020204" pitchFamily="34" charset="-122"/>
                <a:ea typeface="微软雅黑" panose="020B0503020204020204" pitchFamily="34" charset="-122"/>
              </a:rPr>
              <a:t>月</a:t>
            </a: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b="34830"/>
          <a:stretch>
            <a:fillRect/>
          </a:stretch>
        </p:blipFill>
        <p:spPr>
          <a:xfrm>
            <a:off x="1046256" y="3779214"/>
            <a:ext cx="2098231" cy="655731"/>
          </a:xfrm>
          <a:prstGeom prst="rect">
            <a:avLst/>
          </a:prstGeom>
        </p:spPr>
      </p:pic>
      <p:sp>
        <p:nvSpPr>
          <p:cNvPr id="7" name="Arc 21_1"/>
          <p:cNvSpPr/>
          <p:nvPr/>
        </p:nvSpPr>
        <p:spPr>
          <a:xfrm rot="2641125">
            <a:off x="542415" y="950799"/>
            <a:ext cx="2111151" cy="2069822"/>
          </a:xfrm>
          <a:prstGeom prst="arc">
            <a:avLst>
              <a:gd name="adj1" fmla="val 5513439"/>
              <a:gd name="adj2" fmla="val 0"/>
            </a:avLst>
          </a:prstGeom>
          <a:ln w="15875"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8" name="Arc 21_1"/>
          <p:cNvSpPr/>
          <p:nvPr/>
        </p:nvSpPr>
        <p:spPr>
          <a:xfrm rot="2641125">
            <a:off x="713811" y="1197386"/>
            <a:ext cx="1768359" cy="1733741"/>
          </a:xfrm>
          <a:prstGeom prst="arc">
            <a:avLst>
              <a:gd name="adj1" fmla="val 5513439"/>
              <a:gd name="adj2" fmla="val 0"/>
            </a:avLst>
          </a:prstGeom>
          <a:ln w="1270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9" name="Arc 21_1"/>
          <p:cNvSpPr/>
          <p:nvPr/>
        </p:nvSpPr>
        <p:spPr>
          <a:xfrm rot="2641125">
            <a:off x="848943" y="1412391"/>
            <a:ext cx="1498094" cy="1468767"/>
          </a:xfrm>
          <a:prstGeom prst="arc">
            <a:avLst>
              <a:gd name="adj1" fmla="val 5513439"/>
              <a:gd name="adj2" fmla="val 0"/>
            </a:avLst>
          </a:prstGeom>
          <a:ln w="3175"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10" name="Arc 21_1"/>
          <p:cNvSpPr/>
          <p:nvPr/>
        </p:nvSpPr>
        <p:spPr>
          <a:xfrm rot="2641125">
            <a:off x="988585" y="1631866"/>
            <a:ext cx="1218810" cy="1194950"/>
          </a:xfrm>
          <a:prstGeom prst="arc">
            <a:avLst>
              <a:gd name="adj1" fmla="val 5513439"/>
              <a:gd name="adj2" fmla="val 0"/>
            </a:avLst>
          </a:prstGeom>
          <a:ln w="1270"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sp>
        <p:nvSpPr>
          <p:cNvPr id="11" name="Arc 21_1"/>
          <p:cNvSpPr/>
          <p:nvPr/>
        </p:nvSpPr>
        <p:spPr>
          <a:xfrm rot="2641125">
            <a:off x="237686" y="526441"/>
            <a:ext cx="2720608" cy="2667348"/>
          </a:xfrm>
          <a:prstGeom prst="arc">
            <a:avLst>
              <a:gd name="adj1" fmla="val 5513439"/>
              <a:gd name="adj2" fmla="val 0"/>
            </a:avLst>
          </a:prstGeom>
          <a:ln w="22225" cap="rnd">
            <a:gradFill>
              <a:gsLst>
                <a:gs pos="100000">
                  <a:srgbClr val="EF5604"/>
                </a:gs>
                <a:gs pos="0">
                  <a:srgbClr val="009CD6"/>
                </a:gs>
                <a:gs pos="50000">
                  <a:schemeClr val="accent5">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zh-CN" altLang="en-US" sz="900">
              <a:solidFill>
                <a:prstClr val="black"/>
              </a:solidFill>
              <a:latin typeface="等线" panose="02010600030101010101" charset="-122"/>
              <a:ea typeface="等线" panose="02010600030101010101" charset="-122"/>
            </a:endParaRPr>
          </a:p>
        </p:txBody>
      </p:sp>
      <p:grpSp>
        <p:nvGrpSpPr>
          <p:cNvPr id="36" name="Group 90"/>
          <p:cNvGrpSpPr/>
          <p:nvPr/>
        </p:nvGrpSpPr>
        <p:grpSpPr bwMode="auto">
          <a:xfrm>
            <a:off x="3750664" y="415359"/>
            <a:ext cx="215900" cy="215900"/>
            <a:chOff x="1292" y="1310"/>
            <a:chExt cx="1900" cy="1900"/>
          </a:xfrm>
        </p:grpSpPr>
        <p:sp>
          <p:nvSpPr>
            <p:cNvPr id="37" name="AutoShape 91"/>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38" name="AutoShape 92"/>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39" name="Group 97"/>
          <p:cNvGrpSpPr/>
          <p:nvPr/>
        </p:nvGrpSpPr>
        <p:grpSpPr bwMode="auto">
          <a:xfrm>
            <a:off x="2239364" y="1350397"/>
            <a:ext cx="144462" cy="144462"/>
            <a:chOff x="1292" y="1310"/>
            <a:chExt cx="1900" cy="1900"/>
          </a:xfrm>
        </p:grpSpPr>
        <p:sp>
          <p:nvSpPr>
            <p:cNvPr id="40" name="AutoShape 98"/>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41" name="AutoShape 99"/>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42" name="Group 100"/>
          <p:cNvGrpSpPr/>
          <p:nvPr/>
        </p:nvGrpSpPr>
        <p:grpSpPr bwMode="auto">
          <a:xfrm>
            <a:off x="2094901" y="342334"/>
            <a:ext cx="215900" cy="215900"/>
            <a:chOff x="1292" y="1310"/>
            <a:chExt cx="1900" cy="1900"/>
          </a:xfrm>
        </p:grpSpPr>
        <p:sp>
          <p:nvSpPr>
            <p:cNvPr id="43" name="AutoShape 101"/>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44" name="AutoShape 102"/>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45" name="Group 103"/>
          <p:cNvGrpSpPr/>
          <p:nvPr/>
        </p:nvGrpSpPr>
        <p:grpSpPr bwMode="auto">
          <a:xfrm>
            <a:off x="3104551" y="1350397"/>
            <a:ext cx="142875" cy="142875"/>
            <a:chOff x="1292" y="1310"/>
            <a:chExt cx="1900" cy="1900"/>
          </a:xfrm>
        </p:grpSpPr>
        <p:sp>
          <p:nvSpPr>
            <p:cNvPr id="46" name="AutoShape 104"/>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47" name="AutoShape 105"/>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48" name="Group 106"/>
          <p:cNvGrpSpPr/>
          <p:nvPr/>
        </p:nvGrpSpPr>
        <p:grpSpPr bwMode="auto">
          <a:xfrm>
            <a:off x="2455264" y="701109"/>
            <a:ext cx="144462" cy="144463"/>
            <a:chOff x="1292" y="1310"/>
            <a:chExt cx="1900" cy="1900"/>
          </a:xfrm>
        </p:grpSpPr>
        <p:sp>
          <p:nvSpPr>
            <p:cNvPr id="49" name="AutoShape 107"/>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50" name="AutoShape 108"/>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51" name="Group 109"/>
          <p:cNvGrpSpPr/>
          <p:nvPr/>
        </p:nvGrpSpPr>
        <p:grpSpPr bwMode="auto">
          <a:xfrm>
            <a:off x="1086839" y="558234"/>
            <a:ext cx="144462" cy="144463"/>
            <a:chOff x="1292" y="1310"/>
            <a:chExt cx="1900" cy="1900"/>
          </a:xfrm>
        </p:grpSpPr>
        <p:sp>
          <p:nvSpPr>
            <p:cNvPr id="52" name="AutoShape 110"/>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53" name="AutoShape 111"/>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54" name="Group 112"/>
          <p:cNvGrpSpPr/>
          <p:nvPr/>
        </p:nvGrpSpPr>
        <p:grpSpPr bwMode="auto">
          <a:xfrm>
            <a:off x="3390301" y="2791847"/>
            <a:ext cx="144463" cy="144462"/>
            <a:chOff x="1292" y="1310"/>
            <a:chExt cx="1900" cy="1900"/>
          </a:xfrm>
        </p:grpSpPr>
        <p:sp>
          <p:nvSpPr>
            <p:cNvPr id="55" name="AutoShape 113"/>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56" name="AutoShape 114"/>
            <p:cNvSpPr>
              <a:spLocks noChangeArrowheads="1"/>
            </p:cNvSpPr>
            <p:nvPr/>
          </p:nvSpPr>
          <p:spPr bwMode="auto">
            <a:xfrm rot="900000">
              <a:off x="1292" y="1310"/>
              <a:ext cx="1851" cy="1851"/>
            </a:xfrm>
            <a:prstGeom prst="star4">
              <a:avLst>
                <a:gd name="adj" fmla="val 14370"/>
              </a:avLst>
            </a:prstGeom>
            <a:gradFill rotWithShape="1">
              <a:gsLst>
                <a:gs pos="0">
                  <a:srgbClr val="FFFF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grpSp>
        <p:nvGrpSpPr>
          <p:cNvPr id="57" name="Group 115"/>
          <p:cNvGrpSpPr/>
          <p:nvPr/>
        </p:nvGrpSpPr>
        <p:grpSpPr bwMode="auto">
          <a:xfrm>
            <a:off x="439139" y="629672"/>
            <a:ext cx="431800" cy="431800"/>
            <a:chOff x="1292" y="1310"/>
            <a:chExt cx="1900" cy="1900"/>
          </a:xfrm>
        </p:grpSpPr>
        <p:sp>
          <p:nvSpPr>
            <p:cNvPr id="58" name="AutoShape 116"/>
            <p:cNvSpPr>
              <a:spLocks noChangeArrowheads="1"/>
            </p:cNvSpPr>
            <p:nvPr/>
          </p:nvSpPr>
          <p:spPr bwMode="auto">
            <a:xfrm rot="3419877">
              <a:off x="1292" y="1310"/>
              <a:ext cx="1900" cy="1900"/>
            </a:xfrm>
            <a:prstGeom prst="star4">
              <a:avLst>
                <a:gd name="adj" fmla="val 17606"/>
              </a:avLst>
            </a:prstGeom>
            <a:gradFill rotWithShape="1">
              <a:gsLst>
                <a:gs pos="0">
                  <a:srgbClr val="FFFFFF">
                    <a:alpha val="52000"/>
                  </a:srgbClr>
                </a:gs>
                <a:gs pos="100000">
                  <a:srgbClr val="FFFFFF">
                    <a:alpha val="0"/>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sp>
          <p:nvSpPr>
            <p:cNvPr id="59" name="AutoShape 117"/>
            <p:cNvSpPr>
              <a:spLocks noChangeArrowheads="1"/>
            </p:cNvSpPr>
            <p:nvPr/>
          </p:nvSpPr>
          <p:spPr bwMode="auto">
            <a:xfrm rot="900000">
              <a:off x="1292" y="1310"/>
              <a:ext cx="1851" cy="1851"/>
            </a:xfrm>
            <a:prstGeom prst="star4">
              <a:avLst>
                <a:gd name="adj" fmla="val 14370"/>
              </a:avLst>
            </a:prstGeom>
            <a:gradFill rotWithShape="1">
              <a:gsLst>
                <a:gs pos="0">
                  <a:srgbClr val="66CCFF">
                    <a:alpha val="80000"/>
                  </a:srgbClr>
                </a:gs>
                <a:gs pos="100000">
                  <a:srgbClr val="FFFFFF">
                    <a:alpha val="10001"/>
                  </a:srgbClr>
                </a:gs>
              </a:gsLst>
              <a:path path="shape">
                <a:fillToRect l="50000" t="50000" r="50000" b="50000"/>
              </a:path>
            </a:gradFill>
            <a:ln w="9525" algn="ctr">
              <a:noFill/>
              <a:miter lim="800000"/>
            </a:ln>
            <a:effectLst/>
          </p:spPr>
          <p:txBody>
            <a:bodyPr wrap="none" anchor="ctr"/>
            <a:lstStyle/>
            <a:p>
              <a:pPr algn="r" fontAlgn="base">
                <a:spcBef>
                  <a:spcPct val="0"/>
                </a:spcBef>
                <a:spcAft>
                  <a:spcPct val="0"/>
                </a:spcAft>
                <a:defRPr/>
              </a:pPr>
              <a:endParaRPr lang="zh-CN" altLang="en-US" i="1" kern="0">
                <a:solidFill>
                  <a:srgbClr val="000000"/>
                </a:solidFill>
                <a:ea typeface="华文细黑"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53" presetClass="entr" presetSubtype="16" repeatCount="indefinite"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2200" fill="hold"/>
                                        <p:tgtEl>
                                          <p:spTgt spid="36"/>
                                        </p:tgtEl>
                                        <p:attrNameLst>
                                          <p:attrName>ppt_w</p:attrName>
                                        </p:attrNameLst>
                                      </p:cBhvr>
                                      <p:tavLst>
                                        <p:tav tm="0">
                                          <p:val>
                                            <p:fltVal val="0"/>
                                          </p:val>
                                        </p:tav>
                                        <p:tav tm="100000">
                                          <p:val>
                                            <p:strVal val="#ppt_w"/>
                                          </p:val>
                                        </p:tav>
                                      </p:tavLst>
                                    </p:anim>
                                    <p:anim calcmode="lin" valueType="num">
                                      <p:cBhvr>
                                        <p:cTn id="27" dur="2200" fill="hold"/>
                                        <p:tgtEl>
                                          <p:spTgt spid="36"/>
                                        </p:tgtEl>
                                        <p:attrNameLst>
                                          <p:attrName>ppt_h</p:attrName>
                                        </p:attrNameLst>
                                      </p:cBhvr>
                                      <p:tavLst>
                                        <p:tav tm="0">
                                          <p:val>
                                            <p:fltVal val="0"/>
                                          </p:val>
                                        </p:tav>
                                        <p:tav tm="100000">
                                          <p:val>
                                            <p:strVal val="#ppt_h"/>
                                          </p:val>
                                        </p:tav>
                                      </p:tavLst>
                                    </p:anim>
                                    <p:animEffect transition="in" filter="fade">
                                      <p:cBhvr>
                                        <p:cTn id="28" dur="2200"/>
                                        <p:tgtEl>
                                          <p:spTgt spid="36"/>
                                        </p:tgtEl>
                                      </p:cBhvr>
                                    </p:animEffect>
                                  </p:childTnLst>
                                </p:cTn>
                              </p:par>
                              <p:par>
                                <p:cTn id="29" presetID="53" presetClass="entr" presetSubtype="16" repeatCount="indefinite"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3700" fill="hold"/>
                                        <p:tgtEl>
                                          <p:spTgt spid="39"/>
                                        </p:tgtEl>
                                        <p:attrNameLst>
                                          <p:attrName>ppt_w</p:attrName>
                                        </p:attrNameLst>
                                      </p:cBhvr>
                                      <p:tavLst>
                                        <p:tav tm="0">
                                          <p:val>
                                            <p:fltVal val="0"/>
                                          </p:val>
                                        </p:tav>
                                        <p:tav tm="100000">
                                          <p:val>
                                            <p:strVal val="#ppt_w"/>
                                          </p:val>
                                        </p:tav>
                                      </p:tavLst>
                                    </p:anim>
                                    <p:anim calcmode="lin" valueType="num">
                                      <p:cBhvr>
                                        <p:cTn id="32" dur="3700" fill="hold"/>
                                        <p:tgtEl>
                                          <p:spTgt spid="39"/>
                                        </p:tgtEl>
                                        <p:attrNameLst>
                                          <p:attrName>ppt_h</p:attrName>
                                        </p:attrNameLst>
                                      </p:cBhvr>
                                      <p:tavLst>
                                        <p:tav tm="0">
                                          <p:val>
                                            <p:fltVal val="0"/>
                                          </p:val>
                                        </p:tav>
                                        <p:tav tm="100000">
                                          <p:val>
                                            <p:strVal val="#ppt_h"/>
                                          </p:val>
                                        </p:tav>
                                      </p:tavLst>
                                    </p:anim>
                                    <p:animEffect transition="in" filter="fade">
                                      <p:cBhvr>
                                        <p:cTn id="33" dur="3700"/>
                                        <p:tgtEl>
                                          <p:spTgt spid="39"/>
                                        </p:tgtEl>
                                      </p:cBhvr>
                                    </p:animEffect>
                                  </p:childTnLst>
                                </p:cTn>
                              </p:par>
                              <p:par>
                                <p:cTn id="34" presetID="53" presetClass="entr" presetSubtype="16" repeatCount="indefinite"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1800" fill="hold"/>
                                        <p:tgtEl>
                                          <p:spTgt spid="42"/>
                                        </p:tgtEl>
                                        <p:attrNameLst>
                                          <p:attrName>ppt_w</p:attrName>
                                        </p:attrNameLst>
                                      </p:cBhvr>
                                      <p:tavLst>
                                        <p:tav tm="0">
                                          <p:val>
                                            <p:fltVal val="0"/>
                                          </p:val>
                                        </p:tav>
                                        <p:tav tm="100000">
                                          <p:val>
                                            <p:strVal val="#ppt_w"/>
                                          </p:val>
                                        </p:tav>
                                      </p:tavLst>
                                    </p:anim>
                                    <p:anim calcmode="lin" valueType="num">
                                      <p:cBhvr>
                                        <p:cTn id="37" dur="1800" fill="hold"/>
                                        <p:tgtEl>
                                          <p:spTgt spid="42"/>
                                        </p:tgtEl>
                                        <p:attrNameLst>
                                          <p:attrName>ppt_h</p:attrName>
                                        </p:attrNameLst>
                                      </p:cBhvr>
                                      <p:tavLst>
                                        <p:tav tm="0">
                                          <p:val>
                                            <p:fltVal val="0"/>
                                          </p:val>
                                        </p:tav>
                                        <p:tav tm="100000">
                                          <p:val>
                                            <p:strVal val="#ppt_h"/>
                                          </p:val>
                                        </p:tav>
                                      </p:tavLst>
                                    </p:anim>
                                    <p:animEffect transition="in" filter="fade">
                                      <p:cBhvr>
                                        <p:cTn id="38" dur="1800"/>
                                        <p:tgtEl>
                                          <p:spTgt spid="42"/>
                                        </p:tgtEl>
                                      </p:cBhvr>
                                    </p:animEffect>
                                  </p:childTnLst>
                                </p:cTn>
                              </p:par>
                              <p:par>
                                <p:cTn id="39" presetID="53" presetClass="entr" presetSubtype="16" repeatCount="indefinite"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4400" fill="hold"/>
                                        <p:tgtEl>
                                          <p:spTgt spid="45"/>
                                        </p:tgtEl>
                                        <p:attrNameLst>
                                          <p:attrName>ppt_w</p:attrName>
                                        </p:attrNameLst>
                                      </p:cBhvr>
                                      <p:tavLst>
                                        <p:tav tm="0">
                                          <p:val>
                                            <p:fltVal val="0"/>
                                          </p:val>
                                        </p:tav>
                                        <p:tav tm="100000">
                                          <p:val>
                                            <p:strVal val="#ppt_w"/>
                                          </p:val>
                                        </p:tav>
                                      </p:tavLst>
                                    </p:anim>
                                    <p:anim calcmode="lin" valueType="num">
                                      <p:cBhvr>
                                        <p:cTn id="42" dur="4400" fill="hold"/>
                                        <p:tgtEl>
                                          <p:spTgt spid="45"/>
                                        </p:tgtEl>
                                        <p:attrNameLst>
                                          <p:attrName>ppt_h</p:attrName>
                                        </p:attrNameLst>
                                      </p:cBhvr>
                                      <p:tavLst>
                                        <p:tav tm="0">
                                          <p:val>
                                            <p:fltVal val="0"/>
                                          </p:val>
                                        </p:tav>
                                        <p:tav tm="100000">
                                          <p:val>
                                            <p:strVal val="#ppt_h"/>
                                          </p:val>
                                        </p:tav>
                                      </p:tavLst>
                                    </p:anim>
                                    <p:animEffect transition="in" filter="fade">
                                      <p:cBhvr>
                                        <p:cTn id="43" dur="4400"/>
                                        <p:tgtEl>
                                          <p:spTgt spid="45"/>
                                        </p:tgtEl>
                                      </p:cBhvr>
                                    </p:animEffect>
                                  </p:childTnLst>
                                </p:cTn>
                              </p:par>
                              <p:par>
                                <p:cTn id="44" presetID="53" presetClass="entr" presetSubtype="16" repeatCount="indefinite"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p:cTn id="46" dur="3500" fill="hold"/>
                                        <p:tgtEl>
                                          <p:spTgt spid="48"/>
                                        </p:tgtEl>
                                        <p:attrNameLst>
                                          <p:attrName>ppt_w</p:attrName>
                                        </p:attrNameLst>
                                      </p:cBhvr>
                                      <p:tavLst>
                                        <p:tav tm="0">
                                          <p:val>
                                            <p:fltVal val="0"/>
                                          </p:val>
                                        </p:tav>
                                        <p:tav tm="100000">
                                          <p:val>
                                            <p:strVal val="#ppt_w"/>
                                          </p:val>
                                        </p:tav>
                                      </p:tavLst>
                                    </p:anim>
                                    <p:anim calcmode="lin" valueType="num">
                                      <p:cBhvr>
                                        <p:cTn id="47" dur="3500" fill="hold"/>
                                        <p:tgtEl>
                                          <p:spTgt spid="48"/>
                                        </p:tgtEl>
                                        <p:attrNameLst>
                                          <p:attrName>ppt_h</p:attrName>
                                        </p:attrNameLst>
                                      </p:cBhvr>
                                      <p:tavLst>
                                        <p:tav tm="0">
                                          <p:val>
                                            <p:fltVal val="0"/>
                                          </p:val>
                                        </p:tav>
                                        <p:tav tm="100000">
                                          <p:val>
                                            <p:strVal val="#ppt_h"/>
                                          </p:val>
                                        </p:tav>
                                      </p:tavLst>
                                    </p:anim>
                                    <p:animEffect transition="in" filter="fade">
                                      <p:cBhvr>
                                        <p:cTn id="48" dur="3500"/>
                                        <p:tgtEl>
                                          <p:spTgt spid="48"/>
                                        </p:tgtEl>
                                      </p:cBhvr>
                                    </p:animEffect>
                                  </p:childTnLst>
                                </p:cTn>
                              </p:par>
                              <p:par>
                                <p:cTn id="49" presetID="53" presetClass="entr" presetSubtype="16" repeatCount="indefinite"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4200" fill="hold"/>
                                        <p:tgtEl>
                                          <p:spTgt spid="51"/>
                                        </p:tgtEl>
                                        <p:attrNameLst>
                                          <p:attrName>ppt_w</p:attrName>
                                        </p:attrNameLst>
                                      </p:cBhvr>
                                      <p:tavLst>
                                        <p:tav tm="0">
                                          <p:val>
                                            <p:fltVal val="0"/>
                                          </p:val>
                                        </p:tav>
                                        <p:tav tm="100000">
                                          <p:val>
                                            <p:strVal val="#ppt_w"/>
                                          </p:val>
                                        </p:tav>
                                      </p:tavLst>
                                    </p:anim>
                                    <p:anim calcmode="lin" valueType="num">
                                      <p:cBhvr>
                                        <p:cTn id="52" dur="4200" fill="hold"/>
                                        <p:tgtEl>
                                          <p:spTgt spid="51"/>
                                        </p:tgtEl>
                                        <p:attrNameLst>
                                          <p:attrName>ppt_h</p:attrName>
                                        </p:attrNameLst>
                                      </p:cBhvr>
                                      <p:tavLst>
                                        <p:tav tm="0">
                                          <p:val>
                                            <p:fltVal val="0"/>
                                          </p:val>
                                        </p:tav>
                                        <p:tav tm="100000">
                                          <p:val>
                                            <p:strVal val="#ppt_h"/>
                                          </p:val>
                                        </p:tav>
                                      </p:tavLst>
                                    </p:anim>
                                    <p:animEffect transition="in" filter="fade">
                                      <p:cBhvr>
                                        <p:cTn id="53" dur="4200"/>
                                        <p:tgtEl>
                                          <p:spTgt spid="51"/>
                                        </p:tgtEl>
                                      </p:cBhvr>
                                    </p:animEffect>
                                  </p:childTnLst>
                                </p:cTn>
                              </p:par>
                              <p:par>
                                <p:cTn id="54" presetID="53" presetClass="entr" presetSubtype="16" repeatCount="indefinite" fill="hold" nodeType="with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p:cTn id="56" dur="3000" fill="hold"/>
                                        <p:tgtEl>
                                          <p:spTgt spid="54"/>
                                        </p:tgtEl>
                                        <p:attrNameLst>
                                          <p:attrName>ppt_w</p:attrName>
                                        </p:attrNameLst>
                                      </p:cBhvr>
                                      <p:tavLst>
                                        <p:tav tm="0">
                                          <p:val>
                                            <p:fltVal val="0"/>
                                          </p:val>
                                        </p:tav>
                                        <p:tav tm="100000">
                                          <p:val>
                                            <p:strVal val="#ppt_w"/>
                                          </p:val>
                                        </p:tav>
                                      </p:tavLst>
                                    </p:anim>
                                    <p:anim calcmode="lin" valueType="num">
                                      <p:cBhvr>
                                        <p:cTn id="57" dur="3000" fill="hold"/>
                                        <p:tgtEl>
                                          <p:spTgt spid="54"/>
                                        </p:tgtEl>
                                        <p:attrNameLst>
                                          <p:attrName>ppt_h</p:attrName>
                                        </p:attrNameLst>
                                      </p:cBhvr>
                                      <p:tavLst>
                                        <p:tav tm="0">
                                          <p:val>
                                            <p:fltVal val="0"/>
                                          </p:val>
                                        </p:tav>
                                        <p:tav tm="100000">
                                          <p:val>
                                            <p:strVal val="#ppt_h"/>
                                          </p:val>
                                        </p:tav>
                                      </p:tavLst>
                                    </p:anim>
                                    <p:animEffect transition="in" filter="fade">
                                      <p:cBhvr>
                                        <p:cTn id="58" dur="3000"/>
                                        <p:tgtEl>
                                          <p:spTgt spid="54"/>
                                        </p:tgtEl>
                                      </p:cBhvr>
                                    </p:animEffect>
                                  </p:childTnLst>
                                </p:cTn>
                              </p:par>
                              <p:par>
                                <p:cTn id="59" presetID="53" presetClass="entr" presetSubtype="16"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p:cTn id="61" dur="1700" fill="hold"/>
                                        <p:tgtEl>
                                          <p:spTgt spid="57"/>
                                        </p:tgtEl>
                                        <p:attrNameLst>
                                          <p:attrName>ppt_w</p:attrName>
                                        </p:attrNameLst>
                                      </p:cBhvr>
                                      <p:tavLst>
                                        <p:tav tm="0">
                                          <p:val>
                                            <p:fltVal val="0"/>
                                          </p:val>
                                        </p:tav>
                                        <p:tav tm="100000">
                                          <p:val>
                                            <p:strVal val="#ppt_w"/>
                                          </p:val>
                                        </p:tav>
                                      </p:tavLst>
                                    </p:anim>
                                    <p:anim calcmode="lin" valueType="num">
                                      <p:cBhvr>
                                        <p:cTn id="62" dur="1700" fill="hold"/>
                                        <p:tgtEl>
                                          <p:spTgt spid="57"/>
                                        </p:tgtEl>
                                        <p:attrNameLst>
                                          <p:attrName>ppt_h</p:attrName>
                                        </p:attrNameLst>
                                      </p:cBhvr>
                                      <p:tavLst>
                                        <p:tav tm="0">
                                          <p:val>
                                            <p:fltVal val="0"/>
                                          </p:val>
                                        </p:tav>
                                        <p:tav tm="100000">
                                          <p:val>
                                            <p:strVal val="#ppt_h"/>
                                          </p:val>
                                        </p:tav>
                                      </p:tavLst>
                                    </p:anim>
                                    <p:animEffect transition="in" filter="fade">
                                      <p:cBhvr>
                                        <p:cTn id="63" dur="1700"/>
                                        <p:tgtEl>
                                          <p:spTgt spid="57"/>
                                        </p:tgtEl>
                                      </p:cBhvr>
                                    </p:animEffect>
                                  </p:childTnLst>
                                </p:cTn>
                              </p:par>
                              <p:par>
                                <p:cTn id="64" presetID="26" presetClass="emph" presetSubtype="0" repeatCount="indefinite" fill="hold" nodeType="withEffect">
                                  <p:stCondLst>
                                    <p:cond delay="0"/>
                                  </p:stCondLst>
                                  <p:childTnLst>
                                    <p:animEffect transition="out" filter="fade">
                                      <p:cBhvr>
                                        <p:cTn id="65" dur="4500" tmFilter="0, 0; .2, .5; .8, .5; 1, 0"/>
                                        <p:tgtEl>
                                          <p:spTgt spid="57"/>
                                        </p:tgtEl>
                                      </p:cBhvr>
                                    </p:animEffect>
                                    <p:animScale>
                                      <p:cBhvr>
                                        <p:cTn id="66" dur="2250" autoRev="1" fill="hold"/>
                                        <p:tgtEl>
                                          <p:spTgt spid="5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Nand Flash </a:t>
            </a:r>
            <a:r>
              <a:rPr lang="zh-CN" altLang="en-US" sz="3600" dirty="0">
                <a:sym typeface="+mn-ea"/>
              </a:rPr>
              <a:t>外置</a:t>
            </a:r>
            <a:r>
              <a:rPr lang="en-US" altLang="zh-CN" sz="3600" dirty="0">
                <a:sym typeface="+mn-ea"/>
              </a:rPr>
              <a:t>ECC demo</a:t>
            </a:r>
            <a:endParaRPr lang="en-US" altLang="zh-CN" sz="3600" dirty="0">
              <a:sym typeface="+mn-ea"/>
            </a:endParaRPr>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nvPicPr>
        <p:blipFill>
          <a:blip r:embed="rId1"/>
          <a:stretch>
            <a:fillRect/>
          </a:stretch>
        </p:blipFill>
        <p:spPr>
          <a:xfrm>
            <a:off x="2087880" y="983615"/>
            <a:ext cx="7842885" cy="5302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t>Nand flash</a:t>
            </a:r>
            <a:r>
              <a:rPr lang="zh-CN" altLang="en-US" sz="3600" dirty="0"/>
              <a:t>相关工作</a:t>
            </a:r>
            <a:r>
              <a:rPr lang="en-US" altLang="zh-CN" sz="3600" dirty="0"/>
              <a:t>——flash</a:t>
            </a:r>
            <a:r>
              <a:rPr lang="zh-CN" altLang="en-US" sz="3600" dirty="0"/>
              <a:t>适配</a:t>
            </a:r>
            <a:endParaRPr lang="zh-CN" altLang="en-US" sz="3600" dirty="0"/>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3397885" y="1043305"/>
            <a:ext cx="8614410" cy="5377815"/>
          </a:xfrm>
          <a:prstGeom prst="rect">
            <a:avLst/>
          </a:prstGeom>
        </p:spPr>
      </p:pic>
      <p:sp>
        <p:nvSpPr>
          <p:cNvPr id="6" name="文本框 5"/>
          <p:cNvSpPr txBox="1"/>
          <p:nvPr/>
        </p:nvSpPr>
        <p:spPr>
          <a:xfrm>
            <a:off x="158750" y="1579245"/>
            <a:ext cx="3239135" cy="64516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根据芯片厂家提供参数说明，查阅</a:t>
            </a:r>
            <a:r>
              <a:rPr lang="en-US" altLang="zh-CN">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a:latin typeface="微软雅黑" panose="020B0503020204020204" pitchFamily="34" charset="-122"/>
                <a:ea typeface="微软雅黑" panose="020B0503020204020204" pitchFamily="34" charset="-122"/>
                <a:cs typeface="微软雅黑" panose="020B0503020204020204" pitchFamily="34" charset="-122"/>
              </a:rPr>
              <a:t>芯片手册完成。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t>Nand flash</a:t>
            </a:r>
            <a:r>
              <a:rPr lang="zh-CN" altLang="en-US" sz="3600" dirty="0"/>
              <a:t>相关工作</a:t>
            </a:r>
            <a:r>
              <a:rPr lang="en-US" altLang="zh-CN" sz="3600" dirty="0"/>
              <a:t>——flash</a:t>
            </a:r>
            <a:r>
              <a:rPr lang="zh-CN" altLang="en-US" sz="3600" dirty="0"/>
              <a:t>测试</a:t>
            </a:r>
            <a:endParaRPr lang="zh-CN" altLang="en-US" sz="3600" dirty="0"/>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6" name="图片 105"/>
          <p:cNvPicPr/>
          <p:nvPr/>
        </p:nvPicPr>
        <p:blipFill>
          <a:blip r:embed="rId1"/>
          <a:srcRect r="30261"/>
          <a:stretch>
            <a:fillRect/>
          </a:stretch>
        </p:blipFill>
        <p:spPr>
          <a:xfrm>
            <a:off x="5647055" y="1281430"/>
            <a:ext cx="5953125" cy="4834255"/>
          </a:xfrm>
          <a:prstGeom prst="rect">
            <a:avLst/>
          </a:prstGeom>
          <a:noFill/>
          <a:ln w="9525">
            <a:noFill/>
          </a:ln>
        </p:spPr>
      </p:pic>
      <p:sp>
        <p:nvSpPr>
          <p:cNvPr id="4" name="文本框 3"/>
          <p:cNvSpPr txBox="1"/>
          <p:nvPr/>
        </p:nvSpPr>
        <p:spPr>
          <a:xfrm>
            <a:off x="424180" y="1464310"/>
            <a:ext cx="4875530" cy="313817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nandtest流程，对于每个block：</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1、读出原数据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2、擦除block，写随机数写满block</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3、读block，与写的随机数对比check 4次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4、回写原数据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5、再次读block，对原数据check 1次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375" y="297180"/>
            <a:ext cx="9573260" cy="686435"/>
          </a:xfrm>
        </p:spPr>
        <p:txBody>
          <a:bodyPr/>
          <a:lstStyle/>
          <a:p>
            <a:r>
              <a:rPr lang="en-US" sz="3600" dirty="0"/>
              <a:t>Nand flash</a:t>
            </a:r>
            <a:r>
              <a:rPr lang="zh-CN" altLang="en-US" sz="3600" dirty="0"/>
              <a:t>疑难问题</a:t>
            </a:r>
            <a:r>
              <a:rPr lang="en-US" altLang="zh-CN" sz="3600" dirty="0"/>
              <a:t>——</a:t>
            </a:r>
            <a:r>
              <a:rPr lang="zh-CN" altLang="en-US" sz="3600">
                <a:cs typeface="微软雅黑" panose="020B0503020204020204" pitchFamily="34" charset="-122"/>
                <a:sym typeface="+mn-ea"/>
              </a:rPr>
              <a:t>出现</a:t>
            </a:r>
            <a:r>
              <a:rPr lang="en-US" altLang="zh-CN" sz="3600">
                <a:cs typeface="微软雅黑" panose="020B0503020204020204" pitchFamily="34" charset="-122"/>
                <a:sym typeface="+mn-ea"/>
              </a:rPr>
              <a:t>ECC</a:t>
            </a:r>
            <a:r>
              <a:rPr lang="zh-CN" altLang="en-US" sz="3600">
                <a:cs typeface="微软雅黑" panose="020B0503020204020204" pitchFamily="34" charset="-122"/>
                <a:sym typeface="+mn-ea"/>
              </a:rPr>
              <a:t>错误</a:t>
            </a:r>
            <a:endParaRPr lang="zh-CN" altLang="en-US" sz="3600" dirty="0"/>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5553710" y="2541905"/>
            <a:ext cx="6511925" cy="2582545"/>
          </a:xfrm>
          <a:prstGeom prst="rect">
            <a:avLst/>
          </a:prstGeom>
        </p:spPr>
      </p:pic>
      <p:pic>
        <p:nvPicPr>
          <p:cNvPr id="6" name="图片 5"/>
          <p:cNvPicPr>
            <a:picLocks noChangeAspect="1"/>
          </p:cNvPicPr>
          <p:nvPr/>
        </p:nvPicPr>
        <p:blipFill>
          <a:blip r:embed="rId2"/>
          <a:stretch>
            <a:fillRect/>
          </a:stretch>
        </p:blipFill>
        <p:spPr>
          <a:xfrm>
            <a:off x="587375" y="1579880"/>
            <a:ext cx="4203065" cy="4086860"/>
          </a:xfrm>
          <a:prstGeom prst="rect">
            <a:avLst/>
          </a:prstGeom>
        </p:spPr>
      </p:pic>
      <p:sp>
        <p:nvSpPr>
          <p:cNvPr id="8" name="文本框 7"/>
          <p:cNvSpPr txBox="1"/>
          <p:nvPr/>
        </p:nvSpPr>
        <p:spPr>
          <a:xfrm>
            <a:off x="1728470" y="1097915"/>
            <a:ext cx="1768475" cy="398780"/>
          </a:xfrm>
          <a:prstGeom prst="rect">
            <a:avLst/>
          </a:prstGeom>
          <a:noFill/>
        </p:spPr>
        <p:txBody>
          <a:bodyPr wrap="none" rtlCol="0">
            <a:spAutoFit/>
          </a:bodyPr>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测试报错</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7435215" y="1869440"/>
            <a:ext cx="2748915" cy="398780"/>
          </a:xfrm>
          <a:prstGeom prst="rect">
            <a:avLst/>
          </a:prstGeom>
          <a:noFill/>
        </p:spPr>
        <p:txBody>
          <a:bodyPr wrap="none" rtlCol="0">
            <a:spAutoFit/>
          </a:bodyPr>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驱动报出</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ECC</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错误</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altLang="zh-CN" sz="3600" dirty="0"/>
              <a:t>UART </a:t>
            </a:r>
            <a:r>
              <a:rPr lang="zh-CN" altLang="en-US" sz="3600" dirty="0"/>
              <a:t>简介</a:t>
            </a:r>
            <a:endParaRPr lang="zh-CN" altLang="en-US" sz="3600" dirty="0"/>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descr="UART"/>
          <p:cNvPicPr>
            <a:picLocks noChangeAspect="1"/>
          </p:cNvPicPr>
          <p:nvPr/>
        </p:nvPicPr>
        <p:blipFill>
          <a:blip r:embed="rId1"/>
          <a:stretch>
            <a:fillRect/>
          </a:stretch>
        </p:blipFill>
        <p:spPr>
          <a:xfrm>
            <a:off x="720725" y="986155"/>
            <a:ext cx="9767570" cy="56800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altLang="zh-CN" sz="3600" dirty="0"/>
              <a:t>UART </a:t>
            </a:r>
            <a:r>
              <a:rPr lang="zh-CN" altLang="en-US" sz="3600" dirty="0"/>
              <a:t>工作流程</a:t>
            </a:r>
            <a:endParaRPr lang="zh-CN" altLang="en-US" sz="3600" dirty="0"/>
          </a:p>
          <a:p>
            <a:endParaRPr lang="zh-CN" altLang="en-US" sz="3600" dirty="0"/>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4509135" y="476250"/>
            <a:ext cx="7162800" cy="6381750"/>
          </a:xfrm>
          <a:prstGeom prst="rect">
            <a:avLst/>
          </a:prstGeom>
        </p:spPr>
      </p:pic>
      <p:sp>
        <p:nvSpPr>
          <p:cNvPr id="6" name="文本框 5"/>
          <p:cNvSpPr txBox="1"/>
          <p:nvPr/>
        </p:nvSpPr>
        <p:spPr>
          <a:xfrm>
            <a:off x="323850" y="1579245"/>
            <a:ext cx="3880485" cy="313817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发送数据时，CPU控制内存要发送的数据通过FIFO传给UART单位，UART里面的移位器，依次将数据发送出去，在发送完成后产生中断提醒CPU传输完成。</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接收数据时，获取接收引脚的电平，逐位放进接收移位器，再放入FIFO，写入内存。在接收完成后产生中断提醒CPU传输完成。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altLang="zh-CN" sz="3600" dirty="0"/>
              <a:t>UART </a:t>
            </a:r>
            <a:r>
              <a:rPr lang="zh-CN" altLang="en-US" sz="3600" dirty="0"/>
              <a:t>软件系统结构</a:t>
            </a:r>
            <a:endParaRPr lang="zh-CN" altLang="en-US" sz="3600" dirty="0"/>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文本框 5"/>
          <p:cNvSpPr txBox="1"/>
          <p:nvPr/>
        </p:nvSpPr>
        <p:spPr>
          <a:xfrm>
            <a:off x="5033010" y="1481455"/>
            <a:ext cx="4949825" cy="645160"/>
          </a:xfrm>
          <a:prstGeom prst="rect">
            <a:avLst/>
          </a:prstGeom>
          <a:noFill/>
        </p:spPr>
        <p:txBody>
          <a:bodyPr wrap="square" rtlCol="0" anchor="t">
            <a:spAutoFit/>
          </a:bodyPr>
          <a:p>
            <a:r>
              <a:rPr lang="zh-CN" altLang="en-US"/>
              <a:t>UART属于TTY体系的一部分，</a:t>
            </a:r>
            <a:r>
              <a:rPr lang="zh-CN" altLang="en-US">
                <a:sym typeface="+mn-ea"/>
              </a:rPr>
              <a:t>UART驱动，行规范和TTY驱动这个三元组就可以被称为TTY设备</a:t>
            </a:r>
            <a:endParaRPr lang="zh-CN" altLang="en-US"/>
          </a:p>
        </p:txBody>
      </p:sp>
      <p:pic>
        <p:nvPicPr>
          <p:cNvPr id="102" name="图片 101"/>
          <p:cNvPicPr/>
          <p:nvPr/>
        </p:nvPicPr>
        <p:blipFill>
          <a:blip r:embed="rId1"/>
          <a:stretch>
            <a:fillRect/>
          </a:stretch>
        </p:blipFill>
        <p:spPr>
          <a:xfrm>
            <a:off x="294005" y="2266315"/>
            <a:ext cx="11603990" cy="38182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TTY</a:t>
            </a:r>
            <a:r>
              <a:rPr lang="zh-CN" altLang="en-US" sz="3600" dirty="0">
                <a:sym typeface="+mn-ea"/>
              </a:rPr>
              <a:t>子系统结构图</a:t>
            </a:r>
            <a:endParaRPr lang="zh-CN" altLang="en-US" sz="3600" dirty="0">
              <a:sym typeface="+mn-ea"/>
            </a:endParaRPr>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4089400" y="993775"/>
            <a:ext cx="7406005" cy="5328285"/>
          </a:xfrm>
          <a:prstGeom prst="rect">
            <a:avLst/>
          </a:prstGeom>
        </p:spPr>
      </p:pic>
      <p:sp>
        <p:nvSpPr>
          <p:cNvPr id="5" name="文本框 4"/>
          <p:cNvSpPr txBox="1"/>
          <p:nvPr/>
        </p:nvSpPr>
        <p:spPr>
          <a:xfrm>
            <a:off x="286385" y="1443990"/>
            <a:ext cx="3803015" cy="1198880"/>
          </a:xfrm>
          <a:prstGeom prst="rect">
            <a:avLst/>
          </a:prstGeom>
          <a:noFill/>
        </p:spPr>
        <p:txBody>
          <a:bodyPr wrap="square" rtlCol="0" anchor="t">
            <a:spAutoFit/>
          </a:bodyPr>
          <a:p>
            <a:r>
              <a:rPr lang="en-US" altLang="zh-CN"/>
              <a:t>        </a:t>
            </a:r>
            <a:r>
              <a:rPr lang="zh-CN" altLang="en-US"/>
              <a:t>内核提供了几种不同的行规范。一次只能将其中一个连接到给定的串行设备。行规范的默认规则称为N_TTY。</a:t>
            </a:r>
            <a:endParaRPr lang="zh-CN" altLang="en-US"/>
          </a:p>
        </p:txBody>
      </p:sp>
      <p:sp>
        <p:nvSpPr>
          <p:cNvPr id="8" name="文本框 7"/>
          <p:cNvSpPr txBox="1"/>
          <p:nvPr/>
        </p:nvSpPr>
        <p:spPr>
          <a:xfrm>
            <a:off x="0" y="3422015"/>
            <a:ext cx="3953510" cy="2584450"/>
          </a:xfrm>
          <a:prstGeom prst="rect">
            <a:avLst/>
          </a:prstGeom>
          <a:noFill/>
        </p:spPr>
        <p:txBody>
          <a:bodyPr wrap="square" rtlCol="0" anchor="t">
            <a:spAutoFit/>
          </a:bodyPr>
          <a:p>
            <a:r>
              <a:rPr lang="zh-CN" altLang="en-US">
                <a:sym typeface="+mn-ea"/>
              </a:rPr>
              <a:t>设备节点	含义</a:t>
            </a:r>
            <a:endParaRPr lang="zh-CN" altLang="en-US"/>
          </a:p>
          <a:p>
            <a:r>
              <a:rPr lang="zh-CN" altLang="en-US">
                <a:sym typeface="+mn-ea"/>
              </a:rPr>
              <a:t>/dev/ttyS0、/dev/ttySAC0	串口</a:t>
            </a:r>
            <a:endParaRPr lang="zh-CN" altLang="en-US"/>
          </a:p>
          <a:p>
            <a:r>
              <a:rPr lang="zh-CN" altLang="en-US">
                <a:sym typeface="+mn-ea"/>
              </a:rPr>
              <a:t>/dev/tty1、/dev/tty2、/dev/tty3、……	虚拟终端设备节点</a:t>
            </a:r>
            <a:endParaRPr lang="zh-CN" altLang="en-US"/>
          </a:p>
          <a:p>
            <a:r>
              <a:rPr lang="zh-CN" altLang="en-US">
                <a:sym typeface="+mn-ea"/>
              </a:rPr>
              <a:t>/dev/tty0	前台终端</a:t>
            </a:r>
            <a:endParaRPr lang="zh-CN" altLang="en-US"/>
          </a:p>
          <a:p>
            <a:r>
              <a:rPr lang="zh-CN" altLang="en-US">
                <a:sym typeface="+mn-ea"/>
              </a:rPr>
              <a:t>/dev/tty	程序自己的终端，可能是串口、也可能是虚拟终端</a:t>
            </a:r>
            <a:endParaRPr lang="zh-CN" altLang="en-US"/>
          </a:p>
          <a:p>
            <a:r>
              <a:rPr lang="zh-CN" altLang="en-US">
                <a:sym typeface="+mn-ea"/>
              </a:rPr>
              <a:t>/dev/console	控制台，又内核的cmdline参数确定</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TTY</a:t>
            </a:r>
            <a:r>
              <a:rPr lang="zh-CN" altLang="en-US" sz="3600" dirty="0">
                <a:sym typeface="+mn-ea"/>
              </a:rPr>
              <a:t>驱动框架</a:t>
            </a:r>
            <a:endParaRPr lang="zh-CN" altLang="en-US" sz="3600" dirty="0">
              <a:sym typeface="+mn-ea"/>
            </a:endParaRPr>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587375" y="779780"/>
            <a:ext cx="11449685" cy="54851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TTY</a:t>
            </a:r>
            <a:r>
              <a:rPr lang="zh-CN" altLang="en-US" sz="3600" dirty="0">
                <a:sym typeface="+mn-ea"/>
              </a:rPr>
              <a:t>驱动框架</a:t>
            </a:r>
            <a:endParaRPr lang="zh-CN" altLang="en-US" sz="3600" dirty="0">
              <a:sym typeface="+mn-ea"/>
            </a:endParaRPr>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3" name="图片 102"/>
          <p:cNvPicPr/>
          <p:nvPr/>
        </p:nvPicPr>
        <p:blipFill>
          <a:blip r:embed="rId1"/>
          <a:stretch>
            <a:fillRect/>
          </a:stretch>
        </p:blipFill>
        <p:spPr>
          <a:xfrm>
            <a:off x="3547745" y="869315"/>
            <a:ext cx="7051675" cy="557720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7149" y="-16073"/>
            <a:ext cx="12249148" cy="6890146"/>
          </a:xfrm>
          <a:prstGeom prst="rect">
            <a:avLst/>
          </a:prstGeom>
        </p:spPr>
      </p:pic>
      <p:sp>
        <p:nvSpPr>
          <p:cNvPr id="19" name="文本框 5"/>
          <p:cNvSpPr txBox="1"/>
          <p:nvPr/>
        </p:nvSpPr>
        <p:spPr>
          <a:xfrm>
            <a:off x="5182104" y="698684"/>
            <a:ext cx="1706880" cy="993141"/>
          </a:xfrm>
          <a:prstGeom prst="rect">
            <a:avLst/>
          </a:prstGeom>
          <a:noFill/>
        </p:spPr>
        <p:txBody>
          <a:bodyPr wrap="none" rtlCol="0">
            <a:spAutoFit/>
          </a:bodyPr>
          <a:lstStyle/>
          <a:p>
            <a:pPr algn="ctr"/>
            <a:r>
              <a:rPr lang="zh-CN" altLang="en-US" sz="6000" spc="300" dirty="0">
                <a:solidFill>
                  <a:schemeClr val="bg1"/>
                </a:solidFill>
                <a:effectLst>
                  <a:outerShdw blurRad="63500" sx="101000" sy="101000" algn="ctr" rotWithShape="0">
                    <a:prstClr val="black">
                      <a:alpha val="40000"/>
                    </a:prstClr>
                  </a:outerShdw>
                </a:effectLst>
                <a:latin typeface="方正正中黑简体" panose="02000000000000000000" pitchFamily="2" charset="-122"/>
                <a:ea typeface="方正正中黑简体" panose="02000000000000000000" pitchFamily="2" charset="-122"/>
              </a:rPr>
              <a:t>目录</a:t>
            </a:r>
            <a:endParaRPr lang="zh-CN" altLang="en-US" sz="6000" spc="300" dirty="0">
              <a:solidFill>
                <a:schemeClr val="bg1"/>
              </a:solidFill>
              <a:effectLst>
                <a:outerShdw blurRad="63500" sx="101000" sy="101000" algn="ctr"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grpSp>
        <p:nvGrpSpPr>
          <p:cNvPr id="21" name="组合 7"/>
          <p:cNvGrpSpPr/>
          <p:nvPr/>
        </p:nvGrpSpPr>
        <p:grpSpPr>
          <a:xfrm>
            <a:off x="3529594" y="2175152"/>
            <a:ext cx="357632" cy="353568"/>
            <a:chOff x="6096000" y="-717629"/>
            <a:chExt cx="278839" cy="275670"/>
          </a:xfrm>
        </p:grpSpPr>
        <p:sp>
          <p:nvSpPr>
            <p:cNvPr id="22" name="圆角矩形 8"/>
            <p:cNvSpPr/>
            <p:nvPr/>
          </p:nvSpPr>
          <p:spPr>
            <a:xfrm>
              <a:off x="6096000" y="-717629"/>
              <a:ext cx="278839" cy="275670"/>
            </a:xfrm>
            <a:prstGeom prst="round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等腰三角形 9"/>
            <p:cNvSpPr/>
            <p:nvPr/>
          </p:nvSpPr>
          <p:spPr>
            <a:xfrm rot="5400000">
              <a:off x="6181464" y="-637802"/>
              <a:ext cx="134580" cy="11601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4" name="圆角矩形 18"/>
          <p:cNvSpPr/>
          <p:nvPr/>
        </p:nvSpPr>
        <p:spPr>
          <a:xfrm>
            <a:off x="3371169" y="3454955"/>
            <a:ext cx="5595106" cy="559866"/>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rPr>
              <a:t>2.UART AND TTY</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26" name="圆角矩形 24"/>
          <p:cNvSpPr/>
          <p:nvPr/>
        </p:nvSpPr>
        <p:spPr>
          <a:xfrm>
            <a:off x="3529330" y="3571875"/>
            <a:ext cx="357505" cy="353695"/>
          </a:xfrm>
          <a:prstGeom prst="round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5"/>
          <p:cNvSpPr/>
          <p:nvPr/>
        </p:nvSpPr>
        <p:spPr>
          <a:xfrm rot="5400000">
            <a:off x="3639185" y="3674110"/>
            <a:ext cx="172720" cy="14859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圆角矩形 10"/>
          <p:cNvSpPr/>
          <p:nvPr/>
        </p:nvSpPr>
        <p:spPr>
          <a:xfrm>
            <a:off x="3371169" y="4750357"/>
            <a:ext cx="5595106" cy="559866"/>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rPr>
              <a:t>字符设备、块设备</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nvGrpSpPr>
          <p:cNvPr id="29" name="组合 11"/>
          <p:cNvGrpSpPr/>
          <p:nvPr/>
        </p:nvGrpSpPr>
        <p:grpSpPr>
          <a:xfrm>
            <a:off x="3531617" y="4853506"/>
            <a:ext cx="357632" cy="353568"/>
            <a:chOff x="6096000" y="-717629"/>
            <a:chExt cx="278839" cy="275670"/>
          </a:xfrm>
        </p:grpSpPr>
        <p:sp>
          <p:nvSpPr>
            <p:cNvPr id="30" name="圆角矩形 12"/>
            <p:cNvSpPr/>
            <p:nvPr/>
          </p:nvSpPr>
          <p:spPr>
            <a:xfrm>
              <a:off x="6096000" y="-717629"/>
              <a:ext cx="278839" cy="275670"/>
            </a:xfrm>
            <a:prstGeom prst="round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13"/>
            <p:cNvSpPr/>
            <p:nvPr/>
          </p:nvSpPr>
          <p:spPr>
            <a:xfrm rot="5400000">
              <a:off x="6181464" y="-637802"/>
              <a:ext cx="134580" cy="11601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8" name="圆角矩形 6"/>
          <p:cNvSpPr/>
          <p:nvPr/>
        </p:nvSpPr>
        <p:spPr>
          <a:xfrm>
            <a:off x="3371169" y="5973646"/>
            <a:ext cx="5595106" cy="559866"/>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微软雅黑" panose="020B0503020204020204" pitchFamily="34" charset="-122"/>
                <a:ea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rPr>
              <a:t>总结</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2" name="圆角矩形 18"/>
          <p:cNvSpPr/>
          <p:nvPr/>
        </p:nvSpPr>
        <p:spPr>
          <a:xfrm>
            <a:off x="3388949" y="2071925"/>
            <a:ext cx="5595106" cy="559866"/>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solidFill>
                  <a:schemeClr val="tx1"/>
                </a:solidFill>
                <a:latin typeface="微软雅黑" panose="020B0503020204020204" pitchFamily="34" charset="-122"/>
                <a:ea typeface="微软雅黑" panose="020B0503020204020204" pitchFamily="34" charset="-122"/>
              </a:rPr>
              <a:t>1.Nand flash</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nvGrpSpPr>
          <p:cNvPr id="39" name="组合 7"/>
          <p:cNvGrpSpPr/>
          <p:nvPr/>
        </p:nvGrpSpPr>
        <p:grpSpPr>
          <a:xfrm>
            <a:off x="3529594" y="6076795"/>
            <a:ext cx="357632" cy="353568"/>
            <a:chOff x="6096000" y="-717629"/>
            <a:chExt cx="278839" cy="275670"/>
          </a:xfrm>
        </p:grpSpPr>
        <p:sp>
          <p:nvSpPr>
            <p:cNvPr id="40" name="圆角矩形 8"/>
            <p:cNvSpPr/>
            <p:nvPr/>
          </p:nvSpPr>
          <p:spPr>
            <a:xfrm>
              <a:off x="6096000" y="-717629"/>
              <a:ext cx="278839" cy="275670"/>
            </a:xfrm>
            <a:prstGeom prst="round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9"/>
            <p:cNvSpPr/>
            <p:nvPr/>
          </p:nvSpPr>
          <p:spPr>
            <a:xfrm rot="5400000">
              <a:off x="6181464" y="-637802"/>
              <a:ext cx="134580" cy="11601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 name="等腰三角形 25"/>
          <p:cNvSpPr/>
          <p:nvPr/>
        </p:nvSpPr>
        <p:spPr>
          <a:xfrm rot="5400000">
            <a:off x="3679825" y="2277110"/>
            <a:ext cx="172720" cy="14859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5" name="圆角矩形 24"/>
          <p:cNvSpPr/>
          <p:nvPr/>
        </p:nvSpPr>
        <p:spPr>
          <a:xfrm>
            <a:off x="3558540" y="2175510"/>
            <a:ext cx="357505" cy="353695"/>
          </a:xfrm>
          <a:prstGeom prst="round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ppt_x</p:attrName>
                                        </p:attrNameLst>
                                      </p:cBhvr>
                                      <p:tavLst>
                                        <p:tav tm="0">
                                          <p:val>
                                            <p:strVal val="#ppt_x-#ppt_w*1.125000"/>
                                          </p:val>
                                        </p:tav>
                                        <p:tav tm="100000">
                                          <p:val>
                                            <p:strVal val="#ppt_x"/>
                                          </p:val>
                                        </p:tav>
                                      </p:tavLst>
                                    </p:anim>
                                    <p:animEffect transition="in" filter="wipe(right)">
                                      <p:cBhvr>
                                        <p:cTn id="8" dur="500"/>
                                        <p:tgtEl>
                                          <p:spTgt spid="21"/>
                                        </p:tgtEl>
                                      </p:cBhvr>
                                    </p:animEffect>
                                  </p:childTnLst>
                                </p:cTn>
                              </p:par>
                              <p:par>
                                <p:cTn id="9" presetID="1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ppt_x</p:attrName>
                                        </p:attrNameLst>
                                      </p:cBhvr>
                                      <p:tavLst>
                                        <p:tav tm="0">
                                          <p:val>
                                            <p:strVal val="#ppt_x-#ppt_w*1.125000"/>
                                          </p:val>
                                        </p:tav>
                                        <p:tav tm="100000">
                                          <p:val>
                                            <p:strVal val="#ppt_x"/>
                                          </p:val>
                                        </p:tav>
                                      </p:tavLst>
                                    </p:anim>
                                    <p:animEffect transition="in" filter="wipe(right)">
                                      <p:cBhvr>
                                        <p:cTn id="12" dur="500"/>
                                        <p:tgtEl>
                                          <p:spTgt spid="29"/>
                                        </p:tgtEl>
                                      </p:cBhvr>
                                    </p:animEffect>
                                  </p:childTnLst>
                                </p:cTn>
                              </p:par>
                              <p:par>
                                <p:cTn id="13" presetID="12" presetClass="entr" presetSubtype="8"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p:tgtEl>
                                          <p:spTgt spid="39"/>
                                        </p:tgtEl>
                                        <p:attrNameLst>
                                          <p:attrName>ppt_x</p:attrName>
                                        </p:attrNameLst>
                                      </p:cBhvr>
                                      <p:tavLst>
                                        <p:tav tm="0">
                                          <p:val>
                                            <p:strVal val="#ppt_x-#ppt_w*1.125000"/>
                                          </p:val>
                                        </p:tav>
                                        <p:tav tm="100000">
                                          <p:val>
                                            <p:strVal val="#ppt_x"/>
                                          </p:val>
                                        </p:tav>
                                      </p:tavLst>
                                    </p:anim>
                                    <p:animEffect transition="in" filter="wipe(righ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UART</a:t>
            </a:r>
            <a:r>
              <a:rPr lang="zh-CN" altLang="en-US" sz="3600" dirty="0">
                <a:sym typeface="+mn-ea"/>
              </a:rPr>
              <a:t>相关工作</a:t>
            </a:r>
            <a:r>
              <a:rPr lang="en-US" altLang="zh-CN" sz="3600" dirty="0">
                <a:sym typeface="+mn-ea"/>
              </a:rPr>
              <a:t>——</a:t>
            </a:r>
            <a:r>
              <a:rPr lang="zh-CN" altLang="en-US" sz="3600" dirty="0">
                <a:sym typeface="+mn-ea"/>
              </a:rPr>
              <a:t>串口开关</a:t>
            </a:r>
            <a:endParaRPr lang="zh-CN" altLang="en-US" sz="3600" dirty="0">
              <a:sym typeface="+mn-ea"/>
            </a:endParaRPr>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descr="Serial_driver"/>
          <p:cNvPicPr>
            <a:picLocks noChangeAspect="1"/>
          </p:cNvPicPr>
          <p:nvPr/>
        </p:nvPicPr>
        <p:blipFill>
          <a:blip r:embed="rId1"/>
          <a:stretch>
            <a:fillRect/>
          </a:stretch>
        </p:blipFill>
        <p:spPr>
          <a:xfrm>
            <a:off x="1285240" y="1936750"/>
            <a:ext cx="8150225" cy="4500880"/>
          </a:xfrm>
          <a:prstGeom prst="rect">
            <a:avLst/>
          </a:prstGeom>
        </p:spPr>
      </p:pic>
      <p:sp>
        <p:nvSpPr>
          <p:cNvPr id="5" name="文本框 4"/>
          <p:cNvSpPr txBox="1"/>
          <p:nvPr/>
        </p:nvSpPr>
        <p:spPr>
          <a:xfrm>
            <a:off x="374015" y="1229995"/>
            <a:ext cx="5743575" cy="706755"/>
          </a:xfrm>
          <a:prstGeom prst="rect">
            <a:avLst/>
          </a:prstGeom>
          <a:noFill/>
        </p:spPr>
        <p:txBody>
          <a:bodyPr wrap="non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内核中使用全局变量</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g_flag</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作为串口底层控制开关</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proc</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作为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g_flag</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用户态读写接口</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UART</a:t>
            </a:r>
            <a:r>
              <a:rPr lang="zh-CN" altLang="en-US" sz="3600" dirty="0">
                <a:sym typeface="+mn-ea"/>
              </a:rPr>
              <a:t>疑难问题</a:t>
            </a:r>
            <a:r>
              <a:rPr lang="en-US" altLang="zh-CN" sz="3600" dirty="0">
                <a:sym typeface="+mn-ea"/>
              </a:rPr>
              <a:t>——</a:t>
            </a:r>
            <a:r>
              <a:rPr lang="zh-CN" altLang="en-US" sz="3600" dirty="0">
                <a:sym typeface="+mn-ea"/>
              </a:rPr>
              <a:t>串口卡死</a:t>
            </a:r>
            <a:endParaRPr lang="zh-CN" altLang="en-US" sz="3600" dirty="0">
              <a:sym typeface="+mn-ea"/>
            </a:endParaRPr>
          </a:p>
        </p:txBody>
      </p:sp>
      <p:sp>
        <p:nvSpPr>
          <p:cNvPr id="2" name="文本框 1"/>
          <p:cNvSpPr txBox="1"/>
          <p:nvPr/>
        </p:nvSpPr>
        <p:spPr>
          <a:xfrm>
            <a:off x="587375" y="1074420"/>
            <a:ext cx="9972040" cy="64516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问题描述：设备串口卡死，串口输入无法回显。telnet可以正常使用。内核模块的打印可正常输出</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telnet上设备，使用ps查看进程状态。截取部分日志如下：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custDataLst>
              <p:tags r:id="rId1"/>
            </p:custDataLst>
          </p:nvPr>
        </p:nvPicPr>
        <p:blipFill>
          <a:blip r:embed="rId2"/>
          <a:stretch>
            <a:fillRect/>
          </a:stretch>
        </p:blipFill>
        <p:spPr>
          <a:xfrm>
            <a:off x="3211830" y="1810385"/>
            <a:ext cx="6657975" cy="42957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UART</a:t>
            </a:r>
            <a:r>
              <a:rPr lang="zh-CN" altLang="en-US" sz="3600" dirty="0">
                <a:sym typeface="+mn-ea"/>
              </a:rPr>
              <a:t>疑难问题</a:t>
            </a:r>
            <a:r>
              <a:rPr lang="en-US" altLang="zh-CN" sz="3600" dirty="0">
                <a:sym typeface="+mn-ea"/>
              </a:rPr>
              <a:t>——</a:t>
            </a:r>
            <a:r>
              <a:rPr lang="zh-CN" altLang="en-US" sz="3600" dirty="0">
                <a:sym typeface="+mn-ea"/>
              </a:rPr>
              <a:t>串口卡死</a:t>
            </a:r>
            <a:endParaRPr lang="zh-CN" altLang="en-US" sz="3600" dirty="0">
              <a:sym typeface="+mn-ea"/>
            </a:endParaRPr>
          </a:p>
        </p:txBody>
      </p:sp>
      <p:sp>
        <p:nvSpPr>
          <p:cNvPr id="2" name="文本框 1"/>
          <p:cNvSpPr txBox="1"/>
          <p:nvPr/>
        </p:nvSpPr>
        <p:spPr>
          <a:xfrm>
            <a:off x="587375" y="1074420"/>
            <a:ext cx="8543925" cy="368300"/>
          </a:xfrm>
          <a:prstGeom prst="rect">
            <a:avLst/>
          </a:prstGeom>
          <a:noFill/>
        </p:spPr>
        <p:txBody>
          <a:bodyPr wrap="square" rtlCol="0" anchor="t">
            <a:spAutoFit/>
          </a:bodyPr>
          <a:p>
            <a:r>
              <a:rPr lang="zh-CN" altLang="en-US">
                <a:sym typeface="+mn-ea"/>
              </a:rPr>
              <a:t>开启系统sysrq功能，</a:t>
            </a:r>
            <a:r>
              <a:rPr lang="zh-CN" altLang="en-US"/>
              <a:t>执行echo t &gt; /proc/sysirq后，截取的部分卡住进程的日志。</a:t>
            </a:r>
            <a:endParaRPr lang="zh-CN" altLang="en-US"/>
          </a:p>
        </p:txBody>
      </p:sp>
      <p:pic>
        <p:nvPicPr>
          <p:cNvPr id="4" name="图片 3"/>
          <p:cNvPicPr>
            <a:picLocks noChangeAspect="1"/>
          </p:cNvPicPr>
          <p:nvPr/>
        </p:nvPicPr>
        <p:blipFill>
          <a:blip r:embed="rId1"/>
          <a:stretch>
            <a:fillRect/>
          </a:stretch>
        </p:blipFill>
        <p:spPr>
          <a:xfrm>
            <a:off x="587375" y="1533525"/>
            <a:ext cx="4829175" cy="629920"/>
          </a:xfrm>
          <a:prstGeom prst="rect">
            <a:avLst/>
          </a:prstGeom>
        </p:spPr>
      </p:pic>
      <p:pic>
        <p:nvPicPr>
          <p:cNvPr id="5" name="图片 4"/>
          <p:cNvPicPr>
            <a:picLocks noChangeAspect="1"/>
          </p:cNvPicPr>
          <p:nvPr/>
        </p:nvPicPr>
        <p:blipFill>
          <a:blip r:embed="rId2"/>
          <a:stretch>
            <a:fillRect/>
          </a:stretch>
        </p:blipFill>
        <p:spPr>
          <a:xfrm>
            <a:off x="486410" y="2163445"/>
            <a:ext cx="5662930" cy="4374515"/>
          </a:xfrm>
          <a:prstGeom prst="rect">
            <a:avLst/>
          </a:prstGeom>
        </p:spPr>
      </p:pic>
      <p:pic>
        <p:nvPicPr>
          <p:cNvPr id="7" name="图片 6"/>
          <p:cNvPicPr>
            <a:picLocks noChangeAspect="1"/>
          </p:cNvPicPr>
          <p:nvPr/>
        </p:nvPicPr>
        <p:blipFill>
          <a:blip r:embed="rId3"/>
          <a:stretch>
            <a:fillRect/>
          </a:stretch>
        </p:blipFill>
        <p:spPr>
          <a:xfrm>
            <a:off x="6149340" y="2164080"/>
            <a:ext cx="5690235" cy="43738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UART</a:t>
            </a:r>
            <a:r>
              <a:rPr lang="zh-CN" altLang="en-US" sz="3600" dirty="0">
                <a:sym typeface="+mn-ea"/>
              </a:rPr>
              <a:t>疑难问题</a:t>
            </a:r>
            <a:r>
              <a:rPr lang="en-US" altLang="zh-CN" sz="3600" dirty="0">
                <a:sym typeface="+mn-ea"/>
              </a:rPr>
              <a:t>——</a:t>
            </a:r>
            <a:r>
              <a:rPr lang="zh-CN" altLang="en-US" sz="3600" dirty="0">
                <a:sym typeface="+mn-ea"/>
              </a:rPr>
              <a:t>串口卡死</a:t>
            </a:r>
            <a:endParaRPr lang="zh-CN" altLang="en-US" sz="3600" dirty="0">
              <a:sym typeface="+mn-ea"/>
            </a:endParaRPr>
          </a:p>
        </p:txBody>
      </p:sp>
      <p:pic>
        <p:nvPicPr>
          <p:cNvPr id="6" name="图片 5"/>
          <p:cNvPicPr>
            <a:picLocks noChangeAspect="1"/>
          </p:cNvPicPr>
          <p:nvPr/>
        </p:nvPicPr>
        <p:blipFill>
          <a:blip r:embed="rId1"/>
          <a:stretch>
            <a:fillRect/>
          </a:stretch>
        </p:blipFill>
        <p:spPr>
          <a:xfrm>
            <a:off x="5695950" y="1533525"/>
            <a:ext cx="6496050" cy="4933950"/>
          </a:xfrm>
          <a:prstGeom prst="rect">
            <a:avLst/>
          </a:prstGeom>
        </p:spPr>
      </p:pic>
      <p:sp>
        <p:nvSpPr>
          <p:cNvPr id="8" name="文本框 7"/>
          <p:cNvSpPr txBox="1"/>
          <p:nvPr/>
        </p:nvSpPr>
        <p:spPr>
          <a:xfrm>
            <a:off x="193040" y="1991995"/>
            <a:ext cx="5296535" cy="1198880"/>
          </a:xfrm>
          <a:prstGeom prst="rect">
            <a:avLst/>
          </a:prstGeom>
          <a:noFill/>
        </p:spPr>
        <p:txBody>
          <a:bodyPr wrap="square" rtlCol="0" anchor="t">
            <a:spAutoFit/>
          </a:bodyPr>
          <a:p>
            <a:r>
              <a:rPr lang="en-US" altLang="zh-CN">
                <a:sym typeface="+mn-ea"/>
              </a:rPr>
              <a:t>        </a:t>
            </a:r>
            <a:r>
              <a:rPr lang="zh-CN" altLang="en-US">
                <a:sym typeface="+mn-ea"/>
              </a:rPr>
              <a:t>阻塞原因：fhandlinkd进程调用打印的时候，获取到了tty的锁，打印有一个环形缓冲区，环形缓冲区数据满了，需要等待串口将数据打印到屏幕后清空。</a:t>
            </a:r>
            <a:endParaRPr lang="zh-CN" altLang="en-US"/>
          </a:p>
        </p:txBody>
      </p:sp>
      <p:sp>
        <p:nvSpPr>
          <p:cNvPr id="9" name="文本框 8"/>
          <p:cNvSpPr txBox="1"/>
          <p:nvPr/>
        </p:nvSpPr>
        <p:spPr>
          <a:xfrm>
            <a:off x="193040" y="3308985"/>
            <a:ext cx="5296535" cy="1476375"/>
          </a:xfrm>
          <a:prstGeom prst="rect">
            <a:avLst/>
          </a:prstGeom>
          <a:noFill/>
        </p:spPr>
        <p:txBody>
          <a:bodyPr wrap="square" rtlCol="0" anchor="t">
            <a:spAutoFit/>
          </a:bodyPr>
          <a:p>
            <a:r>
              <a:rPr lang="en-US" altLang="zh-CN">
                <a:sym typeface="+mn-ea"/>
              </a:rPr>
              <a:t>        </a:t>
            </a:r>
            <a:r>
              <a:rPr lang="zh-CN" altLang="en-US">
                <a:sym typeface="+mn-ea"/>
              </a:rPr>
              <a:t>串口没有唤醒挂起的打印任务。导致后续的sh, iptables,cat等进程调用printf函数的时候，程序就会阻塞在获取tty锁的地方，因为这把锁已经被fhanlink进程占住了，而fhandlinkd又因为缓冲区被占满而进入等待状态</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zh-CN" altLang="en-US" sz="3600" dirty="0"/>
              <a:t>字符设备、块设备</a:t>
            </a:r>
            <a:endParaRPr lang="zh-CN" altLang="en-US" sz="3600" dirty="0"/>
          </a:p>
        </p:txBody>
      </p:sp>
      <p:sp>
        <p:nvSpPr>
          <p:cNvPr id="2" name="Rectangle 2"/>
          <p:cNvSpPr>
            <a:spLocks noChangeArrowheads="1"/>
          </p:cNvSpPr>
          <p:nvPr/>
        </p:nvSpPr>
        <p:spPr bwMode="auto">
          <a:xfrm>
            <a:off x="3643746" y="76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8455893"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descr="linux设备分类"/>
          <p:cNvPicPr>
            <a:picLocks noChangeAspect="1"/>
          </p:cNvPicPr>
          <p:nvPr/>
        </p:nvPicPr>
        <p:blipFill>
          <a:blip r:embed="rId1"/>
          <a:stretch>
            <a:fillRect/>
          </a:stretch>
        </p:blipFill>
        <p:spPr>
          <a:xfrm>
            <a:off x="381635" y="1427480"/>
            <a:ext cx="10140950" cy="4437380"/>
          </a:xfrm>
          <a:prstGeom prst="rect">
            <a:avLst/>
          </a:prstGeom>
        </p:spPr>
      </p:pic>
      <p:sp>
        <p:nvSpPr>
          <p:cNvPr id="7" name="文本框 6"/>
          <p:cNvSpPr txBox="1"/>
          <p:nvPr/>
        </p:nvSpPr>
        <p:spPr>
          <a:xfrm>
            <a:off x="5821045" y="1059180"/>
            <a:ext cx="4069080" cy="368300"/>
          </a:xfrm>
          <a:prstGeom prst="rect">
            <a:avLst/>
          </a:prstGeom>
          <a:noFill/>
        </p:spPr>
        <p:txBody>
          <a:bodyPr wrap="none" rtlCol="0">
            <a:spAutoFit/>
          </a:bodyPr>
          <a:p>
            <a:r>
              <a:rPr lang="zh-CN" altLang="en-US"/>
              <a:t>字符设备与块设备区别：能否随机访问</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zh-CN" altLang="en-US" sz="3600" dirty="0"/>
              <a:t>主、次设备号</a:t>
            </a:r>
            <a:endParaRPr lang="zh-CN" altLang="en-US" sz="3600" dirty="0"/>
          </a:p>
        </p:txBody>
      </p:sp>
      <p:sp>
        <p:nvSpPr>
          <p:cNvPr id="2" name="Rectangle 2"/>
          <p:cNvSpPr>
            <a:spLocks noChangeArrowheads="1"/>
          </p:cNvSpPr>
          <p:nvPr/>
        </p:nvSpPr>
        <p:spPr bwMode="auto">
          <a:xfrm>
            <a:off x="3643746" y="768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8455893"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316865" y="1073785"/>
            <a:ext cx="8575040" cy="341503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Linux的设备管理是和文件系统紧密结合的，各种设备都以文件的形式存放在/dev目录下，称为设备文件。应用程序可以打开、关闭和读写这些设备文件，完成对设备的操作，就像操作普通的数据文件一样。为了管理这些设备，系统为设备编了号，每个设备号又分为主设备号和次设备号。主设备号用来区分不同种类的设备，而次设备号用来区分同一类型的多个设备。对于常用设备，Linux有约定俗成的编号，如硬盘的主设备号是3。</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一个字符设备或者块设备都有一个主设备号和次设备号。主设备号和次设备号统称为设备号。主设备号用来表示一个特定的驱动程序。次设备号用来表示使用该驱动程序的各设备。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a:p>
            <a:endParaRPr lang="zh-CN" altLang="en-US"/>
          </a:p>
          <a:p>
            <a:endParaRPr lang="zh-CN" altLang="en-US"/>
          </a:p>
        </p:txBody>
      </p:sp>
      <p:pic>
        <p:nvPicPr>
          <p:cNvPr id="10" name="图片 9"/>
          <p:cNvPicPr>
            <a:picLocks noChangeAspect="1"/>
          </p:cNvPicPr>
          <p:nvPr/>
        </p:nvPicPr>
        <p:blipFill>
          <a:blip r:embed="rId1"/>
          <a:stretch>
            <a:fillRect/>
          </a:stretch>
        </p:blipFill>
        <p:spPr>
          <a:xfrm>
            <a:off x="1256030" y="3791585"/>
            <a:ext cx="8458200" cy="2171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zh-CN" altLang="en-US" sz="3600" dirty="0"/>
              <a:t>字符设备架构</a:t>
            </a:r>
            <a:endParaRPr lang="zh-CN" altLang="en-US" sz="3600" dirty="0"/>
          </a:p>
        </p:txBody>
      </p:sp>
      <p:sp>
        <p:nvSpPr>
          <p:cNvPr id="6" name="Rectangle 4"/>
          <p:cNvSpPr>
            <a:spLocks noChangeArrowheads="1"/>
          </p:cNvSpPr>
          <p:nvPr/>
        </p:nvSpPr>
        <p:spPr bwMode="auto">
          <a:xfrm>
            <a:off x="8455893"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398145" y="983615"/>
            <a:ext cx="11793855" cy="2584450"/>
          </a:xfrm>
          <a:prstGeom prst="rect">
            <a:avLst/>
          </a:prstGeom>
          <a:noFill/>
        </p:spPr>
        <p:txBody>
          <a:bodyPr wrap="square" rtlCol="0" anchor="t">
            <a:spAutoFit/>
          </a:bodyPr>
          <a:p>
            <a:r>
              <a:rPr lang="zh-CN" altLang="en-US"/>
              <a:t>1、每个文件都用一个struct inode结构体来描述，这个结构体里面记录了这个文件的所有信息，例如：文件类型，访问权限等。</a:t>
            </a:r>
            <a:endParaRPr lang="zh-CN" altLang="en-US"/>
          </a:p>
          <a:p>
            <a:endParaRPr lang="zh-CN" altLang="en-US"/>
          </a:p>
          <a:p>
            <a:r>
              <a:rPr lang="zh-CN" altLang="en-US"/>
              <a:t>2、每个驱动程序在应用层的/dev目录下都会有一个设备文件和它对应，并且该文件会有对应的主设备号和次设备号。</a:t>
            </a:r>
            <a:endParaRPr lang="zh-CN" altLang="en-US"/>
          </a:p>
          <a:p>
            <a:endParaRPr lang="zh-CN" altLang="en-US"/>
          </a:p>
          <a:p>
            <a:r>
              <a:rPr lang="zh-CN" altLang="en-US"/>
              <a:t>3、每个驱动程序都要分配一个主设备号，字符设备的设备号保存在struct cdev结构体中。</a:t>
            </a:r>
            <a:endParaRPr lang="zh-CN" altLang="en-US"/>
          </a:p>
          <a:p>
            <a:endParaRPr lang="zh-CN" altLang="en-US"/>
          </a:p>
          <a:p>
            <a:r>
              <a:rPr lang="zh-CN" altLang="en-US"/>
              <a:t>4、每打开一次文件，Linux操作系统在VFS层都会分配一个struct file结构体来描述打开的这个文件。该结构体用于维护文件打开权限、文件指针偏移值、私有内存地址等信息。</a:t>
            </a:r>
            <a:endParaRPr lang="zh-CN" altLang="en-US"/>
          </a:p>
        </p:txBody>
      </p:sp>
      <p:pic>
        <p:nvPicPr>
          <p:cNvPr id="7" name="图片 6"/>
          <p:cNvPicPr>
            <a:picLocks noChangeAspect="1"/>
          </p:cNvPicPr>
          <p:nvPr/>
        </p:nvPicPr>
        <p:blipFill>
          <a:blip r:embed="rId1"/>
          <a:stretch>
            <a:fillRect/>
          </a:stretch>
        </p:blipFill>
        <p:spPr>
          <a:xfrm>
            <a:off x="1534160" y="3602990"/>
            <a:ext cx="9124315" cy="26111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zh-CN" altLang="en-US" sz="3600" dirty="0"/>
              <a:t>字符设备架构</a:t>
            </a:r>
            <a:endParaRPr lang="zh-CN" altLang="en-US" sz="3600" dirty="0"/>
          </a:p>
        </p:txBody>
      </p:sp>
      <p:pic>
        <p:nvPicPr>
          <p:cNvPr id="2" name="图片 1"/>
          <p:cNvPicPr>
            <a:picLocks noChangeAspect="1"/>
          </p:cNvPicPr>
          <p:nvPr/>
        </p:nvPicPr>
        <p:blipFill>
          <a:blip r:embed="rId1"/>
          <a:stretch>
            <a:fillRect/>
          </a:stretch>
        </p:blipFill>
        <p:spPr>
          <a:xfrm>
            <a:off x="1684020" y="1129030"/>
            <a:ext cx="8823325" cy="51860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zh-CN" altLang="en-US" sz="3600" dirty="0"/>
              <a:t>总结</a:t>
            </a:r>
            <a:endParaRPr lang="zh-CN" altLang="en-US" sz="3600" dirty="0"/>
          </a:p>
        </p:txBody>
      </p:sp>
      <p:sp>
        <p:nvSpPr>
          <p:cNvPr id="4" name="文本框 3"/>
          <p:cNvSpPr txBox="1"/>
          <p:nvPr/>
        </p:nvSpPr>
        <p:spPr>
          <a:xfrm>
            <a:off x="1091565" y="1282065"/>
            <a:ext cx="7319010" cy="398780"/>
          </a:xfrm>
          <a:prstGeom prst="rect">
            <a:avLst/>
          </a:prstGeom>
          <a:noFill/>
        </p:spPr>
        <p:txBody>
          <a:bodyPr wrap="non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理解</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flash</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uart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、字符设备、块设备原理，遇到问题灵活分析</a:t>
            </a:r>
            <a:r>
              <a:rPr lang="zh-CN" altLang="en-US"/>
              <a:t>。</a:t>
            </a:r>
            <a:endParaRPr lang="zh-CN" altLang="en-US"/>
          </a:p>
        </p:txBody>
      </p:sp>
      <p:sp>
        <p:nvSpPr>
          <p:cNvPr id="5" name="文本框 4"/>
          <p:cNvSpPr txBox="1"/>
          <p:nvPr/>
        </p:nvSpPr>
        <p:spPr>
          <a:xfrm>
            <a:off x="8891905" y="5242560"/>
            <a:ext cx="1842770" cy="645160"/>
          </a:xfrm>
          <a:prstGeom prst="rect">
            <a:avLst/>
          </a:prstGeom>
          <a:noFill/>
        </p:spPr>
        <p:txBody>
          <a:bodyPr wrap="none" rtlCol="0">
            <a:spAutoFit/>
          </a:bodyPr>
          <a:p>
            <a:r>
              <a:rPr lang="en-US" altLang="zh-CN" sz="3600"/>
              <a:t>THANKS!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altLang="zh-CN" sz="3600" dirty="0"/>
              <a:t>Nand flash</a:t>
            </a:r>
            <a:r>
              <a:rPr lang="zh-CN" altLang="en-US" sz="3600" dirty="0"/>
              <a:t>物理结构</a:t>
            </a:r>
            <a:endParaRPr lang="zh-CN" altLang="en-US" sz="3600" dirty="0"/>
          </a:p>
        </p:txBody>
      </p:sp>
      <p:sp>
        <p:nvSpPr>
          <p:cNvPr id="6" name="矩形 5"/>
          <p:cNvSpPr/>
          <p:nvPr/>
        </p:nvSpPr>
        <p:spPr>
          <a:xfrm>
            <a:off x="268605" y="1281430"/>
            <a:ext cx="5396865" cy="3692525"/>
          </a:xfrm>
          <a:prstGeom prst="rect">
            <a:avLst/>
          </a:prstGeom>
        </p:spPr>
        <p:txBody>
          <a:bodyPr wrap="square">
            <a:spAutoFit/>
          </a:bodyPr>
          <a:lstStyle/>
          <a:p>
            <a:pPr indent="0">
              <a:buNone/>
            </a:pPr>
            <a:r>
              <a:rPr lang="zh-CN" altLang="en-US" dirty="0">
                <a:latin typeface="微软雅黑" panose="020B0503020204020204" pitchFamily="34" charset="-122"/>
                <a:ea typeface="微软雅黑" panose="020B0503020204020204" pitchFamily="34" charset="-122"/>
              </a:rPr>
              <a:t>特性：</a:t>
            </a:r>
            <a:endParaRPr lang="en-US" altLang="zh-CN"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rPr>
              <a:t>采用8位并口访问，具有访问速度快的优势</a:t>
            </a:r>
            <a:r>
              <a:rPr 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rPr>
              <a:t>操作以块（block）为基本单位。每块又分成多个页（page），页大小一般是2048字节，写操作具有只可以写0，不能写1的特性，</a:t>
            </a:r>
            <a:r>
              <a:rPr lang="zh-CN" dirty="0">
                <a:latin typeface="微软雅黑" panose="020B0503020204020204" pitchFamily="34" charset="-122"/>
                <a:ea typeface="微软雅黑" panose="020B0503020204020204" pitchFamily="34" charset="-122"/>
              </a:rPr>
              <a:t>写前必须先擦除。</a:t>
            </a:r>
            <a:endParaRPr lang="zh-CN" dirty="0">
              <a:latin typeface="微软雅黑" panose="020B0503020204020204" pitchFamily="34" charset="-122"/>
              <a:ea typeface="微软雅黑" panose="020B0503020204020204" pitchFamily="34" charset="-122"/>
            </a:endParaRPr>
          </a:p>
          <a:p>
            <a:endParaRPr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rPr>
              <a:t>page由2部分组成：数据存储区（data area）和备用区域（spare area），</a:t>
            </a:r>
            <a:r>
              <a:rPr lang="zh-CN" dirty="0">
                <a:latin typeface="微软雅黑" panose="020B0503020204020204" pitchFamily="34" charset="-122"/>
                <a:ea typeface="微软雅黑" panose="020B0503020204020204" pitchFamily="34" charset="-122"/>
              </a:rPr>
              <a:t>以</a:t>
            </a:r>
            <a:r>
              <a:rPr lang="en-US" dirty="0">
                <a:latin typeface="微软雅黑" panose="020B0503020204020204" pitchFamily="34" charset="-122"/>
                <a:ea typeface="微软雅黑" panose="020B0503020204020204" pitchFamily="34" charset="-122"/>
              </a:rPr>
              <a:t>W25N01GV</a:t>
            </a:r>
            <a:r>
              <a:rPr lang="zh-CN" altLang="en-US" dirty="0">
                <a:latin typeface="微软雅黑" panose="020B0503020204020204" pitchFamily="34" charset="-122"/>
                <a:ea typeface="微软雅黑" panose="020B0503020204020204" pitchFamily="34" charset="-122"/>
              </a:rPr>
              <a:t>为例</a:t>
            </a:r>
            <a:r>
              <a:rPr dirty="0">
                <a:latin typeface="微软雅黑" panose="020B0503020204020204" pitchFamily="34" charset="-122"/>
                <a:ea typeface="微软雅黑" panose="020B0503020204020204" pitchFamily="34" charset="-122"/>
              </a:rPr>
              <a:t>，数据存储区大小为2K字节，备用区域大小为64字节。我们存储的有效数据，一般都是存储在数据存储区。备用区域一般用来存放ECC校验值</a:t>
            </a:r>
            <a:endParaRPr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5848350" y="654050"/>
            <a:ext cx="6343650" cy="5381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Nand flash </a:t>
            </a:r>
            <a:r>
              <a:rPr lang="zh-CN" altLang="en-US" sz="3600" dirty="0">
                <a:sym typeface="+mn-ea"/>
              </a:rPr>
              <a:t>寻址</a:t>
            </a:r>
            <a:endParaRPr lang="zh-CN" altLang="en-US" sz="3600" dirty="0">
              <a:sym typeface="+mn-ea"/>
            </a:endParaRPr>
          </a:p>
        </p:txBody>
      </p:sp>
      <p:sp>
        <p:nvSpPr>
          <p:cNvPr id="6" name="矩形 5"/>
          <p:cNvSpPr/>
          <p:nvPr/>
        </p:nvSpPr>
        <p:spPr>
          <a:xfrm>
            <a:off x="0" y="2417445"/>
            <a:ext cx="3367405" cy="3538220"/>
          </a:xfrm>
          <a:prstGeom prst="rect">
            <a:avLst/>
          </a:prstGeom>
        </p:spPr>
        <p:txBody>
          <a:bodyPr wrap="square">
            <a:spAutoFit/>
          </a:bodyPr>
          <a:lstStyle/>
          <a:p>
            <a:pPr lvl="1" indent="0">
              <a:buFont typeface="Arial" panose="020B0604020202020204" pitchFamily="34" charset="0"/>
              <a:buNone/>
            </a:pP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NAND FLASH的地址分为三类：</a:t>
            </a:r>
            <a:endParaRPr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Arial" panose="020B0604020202020204" pitchFamily="34" charset="0"/>
              <a:buChar char="•"/>
            </a:pPr>
            <a:endParaRPr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Arial" panose="020B0604020202020204" pitchFamily="34" charset="0"/>
              <a:buChar char="•"/>
            </a:pP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块地址（Block Address）用于在一个Page内部字节寻址</a:t>
            </a:r>
            <a:endParaRPr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Arial" panose="020B0604020202020204" pitchFamily="34" charset="0"/>
              <a:buChar char="•"/>
            </a:pPr>
            <a:endParaRPr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Arial" panose="020B0604020202020204" pitchFamily="34" charset="0"/>
              <a:buChar char="•"/>
            </a:pP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页地址（Page Address</a:t>
            </a:r>
            <a:r>
              <a:rPr 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Row</a:t>
            </a: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 Address</a:t>
            </a: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）用于在一个Block内部页寻址</a:t>
            </a:r>
            <a:endParaRPr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Arial" panose="020B0604020202020204" pitchFamily="34" charset="0"/>
              <a:buChar char="•"/>
            </a:pPr>
            <a:endParaRPr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buFont typeface="Arial" panose="020B0604020202020204" pitchFamily="34" charset="0"/>
              <a:buChar char="•"/>
            </a:pPr>
            <a:r>
              <a:rPr sz="1600" dirty="0">
                <a:latin typeface="微软雅黑" panose="020B0503020204020204" pitchFamily="34" charset="-122"/>
                <a:ea typeface="微软雅黑" panose="020B0503020204020204" pitchFamily="34" charset="-122"/>
                <a:cs typeface="微软雅黑" panose="020B0503020204020204" pitchFamily="34" charset="-122"/>
                <a:sym typeface="+mn-ea"/>
              </a:rPr>
              <a:t>列地址（Column Address）用于在NAND内部块寻址</a:t>
            </a:r>
            <a:endParaRPr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indent="0">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1169554" y="13520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101600" y="838835"/>
            <a:ext cx="11988800" cy="1442085"/>
          </a:xfrm>
          <a:prstGeom prst="rect">
            <a:avLst/>
          </a:prstGeom>
        </p:spPr>
      </p:pic>
      <p:pic>
        <p:nvPicPr>
          <p:cNvPr id="13" name="图片 12"/>
          <p:cNvPicPr>
            <a:picLocks noChangeAspect="1"/>
          </p:cNvPicPr>
          <p:nvPr/>
        </p:nvPicPr>
        <p:blipFill>
          <a:blip r:embed="rId3"/>
          <a:stretch>
            <a:fillRect/>
          </a:stretch>
        </p:blipFill>
        <p:spPr>
          <a:xfrm>
            <a:off x="3367405" y="2280920"/>
            <a:ext cx="8343900" cy="4181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Nand flash</a:t>
            </a:r>
            <a:r>
              <a:rPr lang="zh-CN" altLang="en-US" sz="3600" dirty="0">
                <a:sym typeface="+mn-ea"/>
              </a:rPr>
              <a:t>通用寄存器</a:t>
            </a:r>
            <a:endParaRPr lang="zh-CN" altLang="en-US" sz="3600" dirty="0">
              <a:sym typeface="+mn-ea"/>
            </a:endParaRPr>
          </a:p>
        </p:txBody>
      </p:sp>
      <p:sp>
        <p:nvSpPr>
          <p:cNvPr id="6" name="矩形 5"/>
          <p:cNvSpPr/>
          <p:nvPr/>
        </p:nvSpPr>
        <p:spPr>
          <a:xfrm>
            <a:off x="777240" y="3383915"/>
            <a:ext cx="10464165" cy="1476375"/>
          </a:xfrm>
          <a:prstGeom prst="rect">
            <a:avLst/>
          </a:prstGeom>
        </p:spPr>
        <p:txBody>
          <a:bodyPr wrap="square">
            <a:spAutoFit/>
          </a:bodyPr>
          <a:lstStyle/>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A0 寄存器用做一些Block的写保护</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B0寄存器是Secure OTP</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配置寄存器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C0寄存器是状态寄存器</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667385" y="983615"/>
            <a:ext cx="10391775" cy="2400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Nand flash </a:t>
            </a:r>
            <a:r>
              <a:rPr lang="en-US" altLang="zh-CN" sz="3600" dirty="0">
                <a:sym typeface="+mn-ea"/>
              </a:rPr>
              <a:t>oob</a:t>
            </a:r>
            <a:r>
              <a:rPr lang="zh-CN" altLang="en-US" sz="3600" dirty="0">
                <a:sym typeface="+mn-ea"/>
              </a:rPr>
              <a:t>区域</a:t>
            </a:r>
            <a:endParaRPr lang="zh-CN" altLang="en-US" sz="3600" dirty="0">
              <a:sym typeface="+mn-ea"/>
            </a:endParaRPr>
          </a:p>
        </p:txBody>
      </p:sp>
      <p:sp>
        <p:nvSpPr>
          <p:cNvPr id="7" name="Rectangle 2"/>
          <p:cNvSpPr>
            <a:spLocks noChangeArrowheads="1"/>
          </p:cNvSpPr>
          <p:nvPr/>
        </p:nvSpPr>
        <p:spPr bwMode="auto">
          <a:xfrm>
            <a:off x="2826327" y="3657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 name="图片 11"/>
          <p:cNvPicPr>
            <a:picLocks noChangeAspect="1"/>
          </p:cNvPicPr>
          <p:nvPr/>
        </p:nvPicPr>
        <p:blipFill>
          <a:blip r:embed="rId1"/>
          <a:srcRect l="-1097" r="4544"/>
          <a:stretch>
            <a:fillRect/>
          </a:stretch>
        </p:blipFill>
        <p:spPr>
          <a:xfrm>
            <a:off x="3143885" y="1579245"/>
            <a:ext cx="8943340" cy="4211955"/>
          </a:xfrm>
          <a:prstGeom prst="rect">
            <a:avLst/>
          </a:prstGeom>
        </p:spPr>
      </p:pic>
      <p:sp>
        <p:nvSpPr>
          <p:cNvPr id="13" name="文本框 12"/>
          <p:cNvSpPr txBox="1"/>
          <p:nvPr/>
        </p:nvSpPr>
        <p:spPr>
          <a:xfrm>
            <a:off x="587375" y="1281430"/>
            <a:ext cx="2842260" cy="1322070"/>
          </a:xfrm>
          <a:prstGeom prst="rect">
            <a:avLst/>
          </a:prstGeom>
          <a:noFill/>
        </p:spPr>
        <p:txBody>
          <a:bodyPr wrap="square" rtlCol="0" anchor="t">
            <a:spAutoFit/>
          </a:bodyPr>
          <a:p>
            <a:r>
              <a:rPr lang="zh-CN" altLang="en-US" sz="2000">
                <a:latin typeface="Times New Roman" panose="02020603050405020304" charset="0"/>
                <a:cs typeface="Times New Roman" panose="02020603050405020304" charset="0"/>
              </a:rPr>
              <a:t>▪ Spare area (OOB)</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ECC code </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Bad block information</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File system information</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t>Nand Flash</a:t>
            </a:r>
            <a:r>
              <a:rPr lang="zh-CN" altLang="en-US" sz="3600" dirty="0"/>
              <a:t>坏块管理</a:t>
            </a:r>
            <a:r>
              <a:rPr lang="en-US" altLang="zh-CN" sz="3600" dirty="0"/>
              <a:t>—BBM</a:t>
            </a:r>
            <a:endParaRPr lang="en-US" altLang="zh-CN" sz="3600" dirty="0"/>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587375" y="1145540"/>
            <a:ext cx="4067175" cy="1476375"/>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NAND FLASH的坏块：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1、NAND厂家出厂的时候标记的坏块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2、使用过程中产生的坏块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3784600" y="32385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8" name="矩形 7"/>
          <p:cNvSpPr/>
          <p:nvPr/>
        </p:nvSpPr>
        <p:spPr>
          <a:xfrm>
            <a:off x="4203700" y="32385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0" name="矩形 9"/>
          <p:cNvSpPr/>
          <p:nvPr/>
        </p:nvSpPr>
        <p:spPr>
          <a:xfrm>
            <a:off x="4711700" y="32385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1" name="矩形 10"/>
          <p:cNvSpPr/>
          <p:nvPr/>
        </p:nvSpPr>
        <p:spPr>
          <a:xfrm>
            <a:off x="5219700" y="32385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2" name="矩形 11"/>
          <p:cNvSpPr/>
          <p:nvPr/>
        </p:nvSpPr>
        <p:spPr>
          <a:xfrm>
            <a:off x="5727700" y="3238500"/>
            <a:ext cx="508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50</a:t>
            </a:r>
            <a:endParaRPr lang="en-US" altLang="zh-CN"/>
          </a:p>
        </p:txBody>
      </p:sp>
      <p:sp>
        <p:nvSpPr>
          <p:cNvPr id="13" name="矩形 12"/>
          <p:cNvSpPr/>
          <p:nvPr/>
        </p:nvSpPr>
        <p:spPr>
          <a:xfrm>
            <a:off x="6235700" y="32385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51</a:t>
            </a:r>
            <a:endParaRPr lang="en-US" altLang="zh-CN"/>
          </a:p>
        </p:txBody>
      </p:sp>
      <p:sp>
        <p:nvSpPr>
          <p:cNvPr id="14" name="矩形 13"/>
          <p:cNvSpPr/>
          <p:nvPr/>
        </p:nvSpPr>
        <p:spPr>
          <a:xfrm>
            <a:off x="6743700" y="32385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5" name="矩形 14"/>
          <p:cNvSpPr/>
          <p:nvPr/>
        </p:nvSpPr>
        <p:spPr>
          <a:xfrm>
            <a:off x="7251700" y="3238500"/>
            <a:ext cx="698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1023</a:t>
            </a:r>
            <a:endParaRPr lang="en-US" altLang="zh-CN"/>
          </a:p>
        </p:txBody>
      </p:sp>
      <p:sp>
        <p:nvSpPr>
          <p:cNvPr id="16" name="矩形 15"/>
          <p:cNvSpPr/>
          <p:nvPr/>
        </p:nvSpPr>
        <p:spPr>
          <a:xfrm>
            <a:off x="7950200" y="3238500"/>
            <a:ext cx="698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1024</a:t>
            </a:r>
            <a:endParaRPr lang="en-US" altLang="zh-CN"/>
          </a:p>
        </p:txBody>
      </p:sp>
      <p:sp>
        <p:nvSpPr>
          <p:cNvPr id="17" name="矩形 16"/>
          <p:cNvSpPr/>
          <p:nvPr/>
        </p:nvSpPr>
        <p:spPr>
          <a:xfrm>
            <a:off x="3784600" y="44196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8" name="矩形 17"/>
          <p:cNvSpPr/>
          <p:nvPr/>
        </p:nvSpPr>
        <p:spPr>
          <a:xfrm>
            <a:off x="4203700" y="44196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9" name="矩形 18"/>
          <p:cNvSpPr/>
          <p:nvPr/>
        </p:nvSpPr>
        <p:spPr>
          <a:xfrm>
            <a:off x="4711700" y="44196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矩形 19"/>
          <p:cNvSpPr/>
          <p:nvPr/>
        </p:nvSpPr>
        <p:spPr>
          <a:xfrm>
            <a:off x="5219700" y="44196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21" name="矩形 20"/>
          <p:cNvSpPr/>
          <p:nvPr/>
        </p:nvSpPr>
        <p:spPr>
          <a:xfrm>
            <a:off x="5727700" y="44196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endParaRPr lang="en-US" altLang="zh-CN"/>
          </a:p>
        </p:txBody>
      </p:sp>
      <p:sp>
        <p:nvSpPr>
          <p:cNvPr id="22" name="矩形 21"/>
          <p:cNvSpPr/>
          <p:nvPr/>
        </p:nvSpPr>
        <p:spPr>
          <a:xfrm>
            <a:off x="6235700" y="44196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51</a:t>
            </a:r>
            <a:endParaRPr lang="en-US" altLang="zh-CN"/>
          </a:p>
        </p:txBody>
      </p:sp>
      <p:sp>
        <p:nvSpPr>
          <p:cNvPr id="23" name="矩形 22"/>
          <p:cNvSpPr/>
          <p:nvPr/>
        </p:nvSpPr>
        <p:spPr>
          <a:xfrm>
            <a:off x="6743700" y="4419600"/>
            <a:ext cx="50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24" name="矩形 23"/>
          <p:cNvSpPr/>
          <p:nvPr/>
        </p:nvSpPr>
        <p:spPr>
          <a:xfrm>
            <a:off x="7251700" y="4419600"/>
            <a:ext cx="698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1023</a:t>
            </a:r>
            <a:endParaRPr lang="en-US" altLang="zh-CN"/>
          </a:p>
        </p:txBody>
      </p:sp>
      <p:sp>
        <p:nvSpPr>
          <p:cNvPr id="25" name="矩形 24"/>
          <p:cNvSpPr/>
          <p:nvPr/>
        </p:nvSpPr>
        <p:spPr>
          <a:xfrm>
            <a:off x="7950200" y="4419600"/>
            <a:ext cx="698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1024</a:t>
            </a:r>
            <a:endParaRPr lang="en-US" altLang="zh-CN"/>
          </a:p>
        </p:txBody>
      </p:sp>
      <p:sp>
        <p:nvSpPr>
          <p:cNvPr id="26" name="文本框 25"/>
          <p:cNvSpPr txBox="1"/>
          <p:nvPr/>
        </p:nvSpPr>
        <p:spPr>
          <a:xfrm>
            <a:off x="2338070" y="3251200"/>
            <a:ext cx="1097280" cy="368300"/>
          </a:xfrm>
          <a:prstGeom prst="rect">
            <a:avLst/>
          </a:prstGeom>
          <a:noFill/>
        </p:spPr>
        <p:txBody>
          <a:bodyPr wrap="none" rtlCol="0">
            <a:spAutoFit/>
          </a:bodyPr>
          <a:p>
            <a:r>
              <a:rPr lang="zh-CN" altLang="en-US"/>
              <a:t>物理地址</a:t>
            </a:r>
            <a:endParaRPr lang="zh-CN" altLang="en-US"/>
          </a:p>
        </p:txBody>
      </p:sp>
      <p:sp>
        <p:nvSpPr>
          <p:cNvPr id="28" name="文本框 27"/>
          <p:cNvSpPr txBox="1"/>
          <p:nvPr/>
        </p:nvSpPr>
        <p:spPr>
          <a:xfrm>
            <a:off x="2338070" y="4432300"/>
            <a:ext cx="1097280" cy="368300"/>
          </a:xfrm>
          <a:prstGeom prst="rect">
            <a:avLst/>
          </a:prstGeom>
          <a:noFill/>
        </p:spPr>
        <p:txBody>
          <a:bodyPr wrap="none" rtlCol="0">
            <a:spAutoFit/>
          </a:bodyPr>
          <a:p>
            <a:r>
              <a:rPr lang="zh-CN" altLang="en-US"/>
              <a:t>逻辑地址</a:t>
            </a:r>
            <a:endParaRPr lang="zh-CN" altLang="en-US"/>
          </a:p>
        </p:txBody>
      </p:sp>
      <p:cxnSp>
        <p:nvCxnSpPr>
          <p:cNvPr id="29" name="直接箭头连接符 28"/>
          <p:cNvCxnSpPr>
            <a:stCxn id="12" idx="2"/>
          </p:cNvCxnSpPr>
          <p:nvPr/>
        </p:nvCxnSpPr>
        <p:spPr>
          <a:xfrm>
            <a:off x="5981700" y="3619500"/>
            <a:ext cx="127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2"/>
          </p:cNvCxnSpPr>
          <p:nvPr/>
        </p:nvCxnSpPr>
        <p:spPr>
          <a:xfrm flipH="1">
            <a:off x="6108700" y="3619500"/>
            <a:ext cx="1492250" cy="71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左大括号 31"/>
          <p:cNvSpPr/>
          <p:nvPr/>
        </p:nvSpPr>
        <p:spPr>
          <a:xfrm rot="5400000">
            <a:off x="7608570" y="2198370"/>
            <a:ext cx="492125" cy="1587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3" name="文本框 32"/>
          <p:cNvSpPr txBox="1"/>
          <p:nvPr/>
        </p:nvSpPr>
        <p:spPr>
          <a:xfrm>
            <a:off x="7192010" y="2253615"/>
            <a:ext cx="1325880" cy="368300"/>
          </a:xfrm>
          <a:prstGeom prst="rect">
            <a:avLst/>
          </a:prstGeom>
          <a:noFill/>
        </p:spPr>
        <p:txBody>
          <a:bodyPr wrap="none" rtlCol="0">
            <a:spAutoFit/>
          </a:bodyPr>
          <a:p>
            <a:r>
              <a:rPr lang="zh-CN" altLang="en-US"/>
              <a:t>预留备用块</a:t>
            </a:r>
            <a:endParaRPr lang="zh-CN" altLang="en-US"/>
          </a:p>
        </p:txBody>
      </p:sp>
      <p:sp>
        <p:nvSpPr>
          <p:cNvPr id="34" name="文本框 33"/>
          <p:cNvSpPr txBox="1"/>
          <p:nvPr/>
        </p:nvSpPr>
        <p:spPr>
          <a:xfrm>
            <a:off x="7192010" y="3835400"/>
            <a:ext cx="1954530" cy="368300"/>
          </a:xfrm>
          <a:prstGeom prst="rect">
            <a:avLst/>
          </a:prstGeom>
          <a:noFill/>
        </p:spPr>
        <p:txBody>
          <a:bodyPr wrap="none" rtlCol="0">
            <a:spAutoFit/>
          </a:bodyPr>
          <a:p>
            <a:r>
              <a:rPr lang="en-US" altLang="zh-CN"/>
              <a:t>BBT:</a:t>
            </a:r>
            <a:r>
              <a:rPr lang="zh-CN" altLang="en-US"/>
              <a:t>记录映射关系</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Nand Flash </a:t>
            </a:r>
            <a:r>
              <a:rPr lang="zh-CN" altLang="en-US" sz="3600" dirty="0">
                <a:sym typeface="+mn-ea"/>
              </a:rPr>
              <a:t>驱动框架</a:t>
            </a:r>
            <a:endParaRPr lang="zh-CN" altLang="en-US" sz="3600" dirty="0">
              <a:sym typeface="+mn-ea"/>
            </a:endParaRPr>
          </a:p>
        </p:txBody>
      </p:sp>
      <p:sp>
        <p:nvSpPr>
          <p:cNvPr id="2" name="圆角矩形 1"/>
          <p:cNvSpPr/>
          <p:nvPr/>
        </p:nvSpPr>
        <p:spPr>
          <a:xfrm>
            <a:off x="6479540" y="3265170"/>
            <a:ext cx="1310005" cy="71691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solidFill>
                  <a:srgbClr val="FF0000"/>
                </a:solidFill>
              </a:rPr>
              <a:t>主控</a:t>
            </a:r>
            <a:endParaRPr lang="zh-CN" altLang="en-US" sz="2800">
              <a:solidFill>
                <a:srgbClr val="FF0000"/>
              </a:solidFill>
            </a:endParaRPr>
          </a:p>
        </p:txBody>
      </p:sp>
      <p:sp>
        <p:nvSpPr>
          <p:cNvPr id="4" name="圆角矩形 3"/>
          <p:cNvSpPr/>
          <p:nvPr/>
        </p:nvSpPr>
        <p:spPr>
          <a:xfrm>
            <a:off x="8460740" y="1878330"/>
            <a:ext cx="1243330" cy="7829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solidFill>
                  <a:srgbClr val="FF0000"/>
                </a:solidFill>
              </a:rPr>
              <a:t>DDR</a:t>
            </a:r>
            <a:endParaRPr lang="en-US" altLang="zh-CN" sz="2800">
              <a:solidFill>
                <a:srgbClr val="FF0000"/>
              </a:solidFill>
            </a:endParaRPr>
          </a:p>
        </p:txBody>
      </p:sp>
      <p:sp>
        <p:nvSpPr>
          <p:cNvPr id="5" name="圆角矩形 4"/>
          <p:cNvSpPr/>
          <p:nvPr/>
        </p:nvSpPr>
        <p:spPr>
          <a:xfrm>
            <a:off x="10375265" y="3230880"/>
            <a:ext cx="1381760" cy="76263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solidFill>
                  <a:srgbClr val="FF0000"/>
                </a:solidFill>
              </a:rPr>
              <a:t>flash</a:t>
            </a:r>
            <a:endParaRPr lang="en-US" altLang="zh-CN" sz="2800">
              <a:solidFill>
                <a:srgbClr val="FF0000"/>
              </a:solidFill>
            </a:endParaRPr>
          </a:p>
        </p:txBody>
      </p:sp>
      <p:sp>
        <p:nvSpPr>
          <p:cNvPr id="8" name="圆角矩形 7"/>
          <p:cNvSpPr/>
          <p:nvPr/>
        </p:nvSpPr>
        <p:spPr>
          <a:xfrm>
            <a:off x="8023860" y="4575175"/>
            <a:ext cx="2116455" cy="817880"/>
          </a:xfrm>
          <a:prstGeom prst="roundRect">
            <a:avLst/>
          </a:prstGeom>
          <a:ln w="38100">
            <a:prstDash val="dashDot"/>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solidFill>
                  <a:srgbClr val="FF0000"/>
                </a:solidFill>
              </a:rPr>
              <a:t>ECC</a:t>
            </a:r>
            <a:r>
              <a:rPr lang="zh-CN" altLang="en-US" sz="2800">
                <a:solidFill>
                  <a:srgbClr val="FF0000"/>
                </a:solidFill>
              </a:rPr>
              <a:t>控制器</a:t>
            </a:r>
            <a:endParaRPr lang="zh-CN" altLang="en-US" sz="2800">
              <a:solidFill>
                <a:srgbClr val="FF0000"/>
              </a:solidFill>
            </a:endParaRPr>
          </a:p>
        </p:txBody>
      </p:sp>
      <p:cxnSp>
        <p:nvCxnSpPr>
          <p:cNvPr id="19" name="直接箭头连接符 18"/>
          <p:cNvCxnSpPr>
            <a:stCxn id="4" idx="1"/>
          </p:cNvCxnSpPr>
          <p:nvPr/>
        </p:nvCxnSpPr>
        <p:spPr>
          <a:xfrm flipH="1">
            <a:off x="7134860" y="2270125"/>
            <a:ext cx="1325880" cy="9950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5" idx="0"/>
          </p:cNvCxnSpPr>
          <p:nvPr/>
        </p:nvCxnSpPr>
        <p:spPr>
          <a:xfrm>
            <a:off x="9704070" y="2270125"/>
            <a:ext cx="1362075" cy="96075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4" idx="2"/>
            <a:endCxn id="8" idx="0"/>
          </p:cNvCxnSpPr>
          <p:nvPr/>
        </p:nvCxnSpPr>
        <p:spPr>
          <a:xfrm>
            <a:off x="9082405" y="2661285"/>
            <a:ext cx="0" cy="19138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 idx="1"/>
          </p:cNvCxnSpPr>
          <p:nvPr/>
        </p:nvCxnSpPr>
        <p:spPr>
          <a:xfrm>
            <a:off x="7134860" y="3982085"/>
            <a:ext cx="889000" cy="10020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5" idx="1"/>
          </p:cNvCxnSpPr>
          <p:nvPr/>
        </p:nvCxnSpPr>
        <p:spPr>
          <a:xfrm flipV="1">
            <a:off x="7789545" y="3612515"/>
            <a:ext cx="2585720" cy="1143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374015" y="3329305"/>
            <a:ext cx="1179195" cy="8464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solidFill>
                  <a:srgbClr val="FF0000"/>
                </a:solidFill>
              </a:rPr>
              <a:t>主控</a:t>
            </a:r>
            <a:endParaRPr lang="zh-CN" altLang="en-US" sz="2800">
              <a:solidFill>
                <a:srgbClr val="FF0000"/>
              </a:solidFill>
            </a:endParaRPr>
          </a:p>
        </p:txBody>
      </p:sp>
      <p:sp>
        <p:nvSpPr>
          <p:cNvPr id="25" name="圆角矩形 24"/>
          <p:cNvSpPr/>
          <p:nvPr/>
        </p:nvSpPr>
        <p:spPr>
          <a:xfrm>
            <a:off x="2106930" y="1906270"/>
            <a:ext cx="1096010" cy="72707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solidFill>
                  <a:srgbClr val="FF0000"/>
                </a:solidFill>
              </a:rPr>
              <a:t>DDR</a:t>
            </a:r>
            <a:endParaRPr lang="en-US" altLang="zh-CN" sz="2800">
              <a:solidFill>
                <a:srgbClr val="FF0000"/>
              </a:solidFill>
            </a:endParaRPr>
          </a:p>
        </p:txBody>
      </p:sp>
      <p:sp>
        <p:nvSpPr>
          <p:cNvPr id="26" name="圆角矩形 25"/>
          <p:cNvSpPr/>
          <p:nvPr/>
        </p:nvSpPr>
        <p:spPr>
          <a:xfrm>
            <a:off x="3656330" y="3329940"/>
            <a:ext cx="1179195" cy="8464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solidFill>
                  <a:srgbClr val="FF0000"/>
                </a:solidFill>
              </a:rPr>
              <a:t>flash</a:t>
            </a:r>
            <a:endParaRPr lang="en-US" altLang="zh-CN" sz="2800">
              <a:solidFill>
                <a:srgbClr val="FF0000"/>
              </a:solidFill>
            </a:endParaRPr>
          </a:p>
        </p:txBody>
      </p:sp>
      <p:cxnSp>
        <p:nvCxnSpPr>
          <p:cNvPr id="28" name="直接箭头连接符 27"/>
          <p:cNvCxnSpPr>
            <a:stCxn id="25" idx="1"/>
            <a:endCxn id="24" idx="0"/>
          </p:cNvCxnSpPr>
          <p:nvPr/>
        </p:nvCxnSpPr>
        <p:spPr>
          <a:xfrm flipH="1">
            <a:off x="963930" y="2270125"/>
            <a:ext cx="1143000" cy="105918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3"/>
            <a:endCxn id="26" idx="0"/>
          </p:cNvCxnSpPr>
          <p:nvPr/>
        </p:nvCxnSpPr>
        <p:spPr>
          <a:xfrm>
            <a:off x="3202940" y="2270125"/>
            <a:ext cx="1043305" cy="10598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3"/>
            <a:endCxn id="26" idx="1"/>
          </p:cNvCxnSpPr>
          <p:nvPr/>
        </p:nvCxnSpPr>
        <p:spPr>
          <a:xfrm>
            <a:off x="1553210" y="3752850"/>
            <a:ext cx="2103120" cy="6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3656330" y="4491990"/>
            <a:ext cx="1179195" cy="84645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p>
            <a:pPr algn="ctr"/>
            <a:r>
              <a:rPr lang="en-US" altLang="zh-CN" sz="2800">
                <a:solidFill>
                  <a:srgbClr val="FF0000"/>
                </a:solidFill>
              </a:rPr>
              <a:t>ECC</a:t>
            </a:r>
            <a:endParaRPr lang="en-US" altLang="zh-CN" sz="2800">
              <a:solidFill>
                <a:srgbClr val="FF0000"/>
              </a:solidFill>
            </a:endParaRPr>
          </a:p>
        </p:txBody>
      </p:sp>
      <p:sp>
        <p:nvSpPr>
          <p:cNvPr id="34" name="圆角矩形 33"/>
          <p:cNvSpPr/>
          <p:nvPr/>
        </p:nvSpPr>
        <p:spPr>
          <a:xfrm>
            <a:off x="3319145" y="2997835"/>
            <a:ext cx="1803400" cy="2477135"/>
          </a:xfrm>
          <a:prstGeom prst="roundRect">
            <a:avLst/>
          </a:prstGeom>
          <a:noFill/>
          <a:ln w="38100">
            <a:prstDash val="sysDot"/>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sz="2800">
              <a:solidFill>
                <a:srgbClr val="FF0000"/>
              </a:solidFill>
            </a:endParaRPr>
          </a:p>
        </p:txBody>
      </p:sp>
      <p:sp>
        <p:nvSpPr>
          <p:cNvPr id="35" name="文本框 34"/>
          <p:cNvSpPr txBox="1"/>
          <p:nvPr/>
        </p:nvSpPr>
        <p:spPr>
          <a:xfrm>
            <a:off x="2106930" y="1174750"/>
            <a:ext cx="1358900" cy="460375"/>
          </a:xfrm>
          <a:prstGeom prst="rect">
            <a:avLst/>
          </a:prstGeom>
          <a:noFill/>
        </p:spPr>
        <p:txBody>
          <a:bodyPr wrap="non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内置</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ECC</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8345170" y="1174750"/>
            <a:ext cx="1358900" cy="460375"/>
          </a:xfrm>
          <a:prstGeom prst="rect">
            <a:avLst/>
          </a:prstGeom>
          <a:noFill/>
        </p:spPr>
        <p:txBody>
          <a:bodyPr wrap="non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外置</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ECC</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587566" y="296999"/>
            <a:ext cx="8304210" cy="686673"/>
          </a:xfrm>
        </p:spPr>
        <p:txBody>
          <a:bodyPr/>
          <a:lstStyle/>
          <a:p>
            <a:r>
              <a:rPr lang="en-US" sz="3600" dirty="0">
                <a:sym typeface="+mn-ea"/>
              </a:rPr>
              <a:t>Nand Flash </a:t>
            </a:r>
            <a:r>
              <a:rPr lang="zh-CN" altLang="en-US" sz="3600" dirty="0">
                <a:sym typeface="+mn-ea"/>
              </a:rPr>
              <a:t>外置</a:t>
            </a:r>
            <a:r>
              <a:rPr lang="en-US" altLang="zh-CN" sz="3600" dirty="0">
                <a:sym typeface="+mn-ea"/>
              </a:rPr>
              <a:t>ECC demo</a:t>
            </a:r>
            <a:endParaRPr lang="en-US" altLang="zh-CN" sz="3600" dirty="0">
              <a:sym typeface="+mn-ea"/>
            </a:endParaRPr>
          </a:p>
        </p:txBody>
      </p:sp>
      <p:sp>
        <p:nvSpPr>
          <p:cNvPr id="9" name="Rectangle 4"/>
          <p:cNvSpPr>
            <a:spLocks noChangeArrowheads="1"/>
          </p:cNvSpPr>
          <p:nvPr/>
        </p:nvSpPr>
        <p:spPr bwMode="auto">
          <a:xfrm>
            <a:off x="1156854" y="1281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1"/>
          <a:stretch>
            <a:fillRect/>
          </a:stretch>
        </p:blipFill>
        <p:spPr>
          <a:xfrm>
            <a:off x="2542540" y="906780"/>
            <a:ext cx="8201660" cy="546798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860,&quot;width&quot;:15465}"/>
</p:tagLst>
</file>

<file path=ppt/tags/tag2.xml><?xml version="1.0" encoding="utf-8"?>
<p:tagLst xmlns:p="http://schemas.openxmlformats.org/presentationml/2006/main">
  <p:tag name="KSO_WM_UNIT_PLACING_PICTURE_USER_VIEWPORT" val="{&quot;height&quot;:6765,&quot;width&quot;:10485}"/>
</p:tagLst>
</file>

<file path=ppt/tags/tag3.xml><?xml version="1.0" encoding="utf-8"?>
<p:tagLst xmlns:p="http://schemas.openxmlformats.org/presentationml/2006/main">
  <p:tag name="COMMONDATA" val="eyJoZGlkIjoiMjNkMGRhZWRlNTY1MWFhMDhkNDkxZjY3NzIyMWFhMz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2612</Words>
  <Application>WPS 演示</Application>
  <PresentationFormat>宽屏</PresentationFormat>
  <Paragraphs>231</Paragraphs>
  <Slides>28</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Arial</vt:lpstr>
      <vt:lpstr>宋体</vt:lpstr>
      <vt:lpstr>Wingdings</vt:lpstr>
      <vt:lpstr>Calibri</vt:lpstr>
      <vt:lpstr>微软雅黑</vt:lpstr>
      <vt:lpstr>Arial Unicode MS</vt:lpstr>
      <vt:lpstr>Segoe UI</vt:lpstr>
      <vt:lpstr>等线</vt:lpstr>
      <vt:lpstr>华文细黑</vt:lpstr>
      <vt:lpstr>方正正中黑简体</vt:lpstr>
      <vt:lpstr>黑体</vt:lpstr>
      <vt:lpstr>Times New Roman</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吴剑波</dc:creator>
  <cp:lastModifiedBy>jiayu.yin</cp:lastModifiedBy>
  <cp:revision>410</cp:revision>
  <dcterms:created xsi:type="dcterms:W3CDTF">2020-12-22T01:01:00Z</dcterms:created>
  <dcterms:modified xsi:type="dcterms:W3CDTF">2023-02-27T08:39:22Z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KSORubyTemplateID">
    <vt:lpwstr>2</vt:lpwstr>
  </property>
  <property fmtid="{D5CDD505-2E9C-101B-9397-08002B2CF9AE}" pid="4" name="ICV">
    <vt:lpwstr>F72A5F83793549CBBA92455C94988AFA</vt:lpwstr>
  </property>
</Properties>
</file>