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2022/8/20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2022/8/20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2022/8/20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2022/8/20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2022/8/20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2022/8/20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2022/8/20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2022/8/20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2022/8/20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2022/8/20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2022/8/20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2022/8/20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>
            <a:extLst>
              <a:ext uri="{FF2B5EF4-FFF2-40B4-BE49-F238E27FC236}">
                <a16:creationId xmlns:a16="http://schemas.microsoft.com/office/drawing/2014/main" id="{05C2593F-F668-9692-5EE1-BC086ED3F888}"/>
              </a:ext>
            </a:extLst>
          </p:cNvPr>
          <p:cNvSpPr/>
          <p:nvPr/>
        </p:nvSpPr>
        <p:spPr>
          <a:xfrm rot="10800000" flipH="1" flipV="1">
            <a:off x="1335249" y="967880"/>
            <a:ext cx="1409352" cy="2860646"/>
          </a:xfrm>
          <a:prstGeom prst="cube">
            <a:avLst>
              <a:gd name="adj" fmla="val 94168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立方体 5">
            <a:extLst>
              <a:ext uri="{FF2B5EF4-FFF2-40B4-BE49-F238E27FC236}">
                <a16:creationId xmlns:a16="http://schemas.microsoft.com/office/drawing/2014/main" id="{EBD46A40-8478-7A0E-B649-BF680CEA5F58}"/>
              </a:ext>
            </a:extLst>
          </p:cNvPr>
          <p:cNvSpPr/>
          <p:nvPr/>
        </p:nvSpPr>
        <p:spPr>
          <a:xfrm rot="10800000" flipH="1" flipV="1">
            <a:off x="1479261" y="967881"/>
            <a:ext cx="1409352" cy="2860646"/>
          </a:xfrm>
          <a:prstGeom prst="cube">
            <a:avLst>
              <a:gd name="adj" fmla="val 94168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7141DA37-3A3C-E322-1D0B-BC31C4CBA317}"/>
              </a:ext>
            </a:extLst>
          </p:cNvPr>
          <p:cNvSpPr/>
          <p:nvPr/>
        </p:nvSpPr>
        <p:spPr>
          <a:xfrm rot="10800000" flipH="1" flipV="1">
            <a:off x="2149330" y="1618028"/>
            <a:ext cx="928378" cy="2189004"/>
          </a:xfrm>
          <a:prstGeom prst="cube">
            <a:avLst>
              <a:gd name="adj" fmla="val 9145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F5A5A3FB-2044-1BAB-8B1B-48EFE1578679}"/>
              </a:ext>
            </a:extLst>
          </p:cNvPr>
          <p:cNvSpPr/>
          <p:nvPr/>
        </p:nvSpPr>
        <p:spPr>
          <a:xfrm rot="10800000" flipH="1" flipV="1">
            <a:off x="2301027" y="1639523"/>
            <a:ext cx="928378" cy="2189003"/>
          </a:xfrm>
          <a:prstGeom prst="cube">
            <a:avLst>
              <a:gd name="adj" fmla="val 84228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FB537365-46B9-AC18-EC7A-5A251293B6B9}"/>
              </a:ext>
            </a:extLst>
          </p:cNvPr>
          <p:cNvSpPr/>
          <p:nvPr/>
        </p:nvSpPr>
        <p:spPr>
          <a:xfrm rot="10800000" flipH="1" flipV="1">
            <a:off x="2486292" y="1650272"/>
            <a:ext cx="928378" cy="2167507"/>
          </a:xfrm>
          <a:prstGeom prst="cube">
            <a:avLst>
              <a:gd name="adj" fmla="val 84228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5CF34D5-ECB6-1BA1-F3E2-45363F00F147}"/>
              </a:ext>
            </a:extLst>
          </p:cNvPr>
          <p:cNvGrpSpPr/>
          <p:nvPr/>
        </p:nvGrpSpPr>
        <p:grpSpPr>
          <a:xfrm>
            <a:off x="3107583" y="2364562"/>
            <a:ext cx="1633475" cy="1444135"/>
            <a:chOff x="3225988" y="2373646"/>
            <a:chExt cx="1633475" cy="1444135"/>
          </a:xfrm>
        </p:grpSpPr>
        <p:sp>
          <p:nvSpPr>
            <p:cNvPr id="10" name="立方体 9">
              <a:extLst>
                <a:ext uri="{FF2B5EF4-FFF2-40B4-BE49-F238E27FC236}">
                  <a16:creationId xmlns:a16="http://schemas.microsoft.com/office/drawing/2014/main" id="{24D02F1F-7E3E-A7A7-88FD-27E1E6A674E6}"/>
                </a:ext>
              </a:extLst>
            </p:cNvPr>
            <p:cNvSpPr/>
            <p:nvPr/>
          </p:nvSpPr>
          <p:spPr>
            <a:xfrm rot="10800000" flipH="1" flipV="1">
              <a:off x="3225988" y="2388504"/>
              <a:ext cx="646537" cy="1429277"/>
            </a:xfrm>
            <a:prstGeom prst="cube">
              <a:avLst>
                <a:gd name="adj" fmla="val 70650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>
              <a:extLst>
                <a:ext uri="{FF2B5EF4-FFF2-40B4-BE49-F238E27FC236}">
                  <a16:creationId xmlns:a16="http://schemas.microsoft.com/office/drawing/2014/main" id="{4835639F-004E-3CAA-C22B-CF4CBCF7E84B}"/>
                </a:ext>
              </a:extLst>
            </p:cNvPr>
            <p:cNvSpPr/>
            <p:nvPr/>
          </p:nvSpPr>
          <p:spPr>
            <a:xfrm rot="10800000" flipH="1" flipV="1">
              <a:off x="3452247" y="2377757"/>
              <a:ext cx="764095" cy="1429276"/>
            </a:xfrm>
            <a:prstGeom prst="cube">
              <a:avLst>
                <a:gd name="adj" fmla="val 64864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立方体 14">
              <a:extLst>
                <a:ext uri="{FF2B5EF4-FFF2-40B4-BE49-F238E27FC236}">
                  <a16:creationId xmlns:a16="http://schemas.microsoft.com/office/drawing/2014/main" id="{05C50DCB-B10A-443B-6278-A6D00CB9DCE3}"/>
                </a:ext>
              </a:extLst>
            </p:cNvPr>
            <p:cNvSpPr/>
            <p:nvPr/>
          </p:nvSpPr>
          <p:spPr>
            <a:xfrm rot="10800000" flipH="1" flipV="1">
              <a:off x="3773808" y="2373646"/>
              <a:ext cx="764095" cy="1429276"/>
            </a:xfrm>
            <a:prstGeom prst="cube">
              <a:avLst>
                <a:gd name="adj" fmla="val 64864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立方体 15">
              <a:extLst>
                <a:ext uri="{FF2B5EF4-FFF2-40B4-BE49-F238E27FC236}">
                  <a16:creationId xmlns:a16="http://schemas.microsoft.com/office/drawing/2014/main" id="{AEEED08D-2559-B664-FFF4-93438691C814}"/>
                </a:ext>
              </a:extLst>
            </p:cNvPr>
            <p:cNvSpPr/>
            <p:nvPr/>
          </p:nvSpPr>
          <p:spPr>
            <a:xfrm rot="10800000" flipH="1" flipV="1">
              <a:off x="4095368" y="2373647"/>
              <a:ext cx="764095" cy="1429276"/>
            </a:xfrm>
            <a:prstGeom prst="cube">
              <a:avLst>
                <a:gd name="adj" fmla="val 64864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B04896E-5F1F-A717-675A-B1D6FC84E58A}"/>
              </a:ext>
            </a:extLst>
          </p:cNvPr>
          <p:cNvGrpSpPr/>
          <p:nvPr/>
        </p:nvGrpSpPr>
        <p:grpSpPr>
          <a:xfrm>
            <a:off x="4572753" y="2813376"/>
            <a:ext cx="2014322" cy="1022061"/>
            <a:chOff x="4866264" y="2839846"/>
            <a:chExt cx="2014322" cy="1022061"/>
          </a:xfrm>
        </p:grpSpPr>
        <p:sp>
          <p:nvSpPr>
            <p:cNvPr id="23" name="立方体 22">
              <a:extLst>
                <a:ext uri="{FF2B5EF4-FFF2-40B4-BE49-F238E27FC236}">
                  <a16:creationId xmlns:a16="http://schemas.microsoft.com/office/drawing/2014/main" id="{0CDE915F-B026-F038-8047-46FD5365F873}"/>
                </a:ext>
              </a:extLst>
            </p:cNvPr>
            <p:cNvSpPr/>
            <p:nvPr/>
          </p:nvSpPr>
          <p:spPr>
            <a:xfrm rot="10800000" flipH="1" flipV="1">
              <a:off x="4866264" y="2839846"/>
              <a:ext cx="533742" cy="1014111"/>
            </a:xfrm>
            <a:prstGeom prst="cube">
              <a:avLst>
                <a:gd name="adj" fmla="val 64864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立方体 23">
              <a:extLst>
                <a:ext uri="{FF2B5EF4-FFF2-40B4-BE49-F238E27FC236}">
                  <a16:creationId xmlns:a16="http://schemas.microsoft.com/office/drawing/2014/main" id="{1B56F56E-6BD9-4EE0-9979-FA7856182D91}"/>
                </a:ext>
              </a:extLst>
            </p:cNvPr>
            <p:cNvSpPr/>
            <p:nvPr/>
          </p:nvSpPr>
          <p:spPr>
            <a:xfrm rot="10800000" flipH="1" flipV="1">
              <a:off x="5098405" y="2839846"/>
              <a:ext cx="821955" cy="1014112"/>
            </a:xfrm>
            <a:prstGeom prst="cube">
              <a:avLst>
                <a:gd name="adj" fmla="val 44431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立方体 24">
              <a:extLst>
                <a:ext uri="{FF2B5EF4-FFF2-40B4-BE49-F238E27FC236}">
                  <a16:creationId xmlns:a16="http://schemas.microsoft.com/office/drawing/2014/main" id="{26C97F5B-E335-0A62-F8A4-8D6DF277639F}"/>
                </a:ext>
              </a:extLst>
            </p:cNvPr>
            <p:cNvSpPr/>
            <p:nvPr/>
          </p:nvSpPr>
          <p:spPr>
            <a:xfrm rot="10800000" flipH="1" flipV="1">
              <a:off x="5578518" y="2839846"/>
              <a:ext cx="821955" cy="1014112"/>
            </a:xfrm>
            <a:prstGeom prst="cube">
              <a:avLst>
                <a:gd name="adj" fmla="val 44431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立方体 25">
              <a:extLst>
                <a:ext uri="{FF2B5EF4-FFF2-40B4-BE49-F238E27FC236}">
                  <a16:creationId xmlns:a16="http://schemas.microsoft.com/office/drawing/2014/main" id="{370355F1-0115-1E40-1A6C-611D78985DA2}"/>
                </a:ext>
              </a:extLst>
            </p:cNvPr>
            <p:cNvSpPr/>
            <p:nvPr/>
          </p:nvSpPr>
          <p:spPr>
            <a:xfrm rot="10800000" flipH="1" flipV="1">
              <a:off x="6058631" y="2847795"/>
              <a:ext cx="821955" cy="1014112"/>
            </a:xfrm>
            <a:prstGeom prst="cube">
              <a:avLst>
                <a:gd name="adj" fmla="val 44431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3BD3F07F-5A61-4CB9-AC4B-78A2A187B05E}"/>
              </a:ext>
            </a:extLst>
          </p:cNvPr>
          <p:cNvGrpSpPr/>
          <p:nvPr/>
        </p:nvGrpSpPr>
        <p:grpSpPr>
          <a:xfrm>
            <a:off x="6435188" y="3144866"/>
            <a:ext cx="2080586" cy="672914"/>
            <a:chOff x="7255180" y="3137483"/>
            <a:chExt cx="2080586" cy="672914"/>
          </a:xfrm>
        </p:grpSpPr>
        <p:sp>
          <p:nvSpPr>
            <p:cNvPr id="35" name="立方体 34">
              <a:extLst>
                <a:ext uri="{FF2B5EF4-FFF2-40B4-BE49-F238E27FC236}">
                  <a16:creationId xmlns:a16="http://schemas.microsoft.com/office/drawing/2014/main" id="{0B775804-8836-BF54-22F7-34A9D7AE1817}"/>
                </a:ext>
              </a:extLst>
            </p:cNvPr>
            <p:cNvSpPr/>
            <p:nvPr/>
          </p:nvSpPr>
          <p:spPr>
            <a:xfrm rot="10800000" flipH="1" flipV="1">
              <a:off x="7255180" y="3137483"/>
              <a:ext cx="640247" cy="665439"/>
            </a:xfrm>
            <a:prstGeom prst="cube">
              <a:avLst>
                <a:gd name="adj" fmla="val 44431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立方体 35">
              <a:extLst>
                <a:ext uri="{FF2B5EF4-FFF2-40B4-BE49-F238E27FC236}">
                  <a16:creationId xmlns:a16="http://schemas.microsoft.com/office/drawing/2014/main" id="{DA43533C-6774-0F3A-79A6-60D0629C0CA8}"/>
                </a:ext>
              </a:extLst>
            </p:cNvPr>
            <p:cNvSpPr/>
            <p:nvPr/>
          </p:nvSpPr>
          <p:spPr>
            <a:xfrm rot="10800000" flipH="1" flipV="1">
              <a:off x="7634284" y="3137483"/>
              <a:ext cx="741256" cy="665439"/>
            </a:xfrm>
            <a:prstGeom prst="cube">
              <a:avLst>
                <a:gd name="adj" fmla="val 44431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立方体 38">
              <a:extLst>
                <a:ext uri="{FF2B5EF4-FFF2-40B4-BE49-F238E27FC236}">
                  <a16:creationId xmlns:a16="http://schemas.microsoft.com/office/drawing/2014/main" id="{BDAEA0F0-0124-865A-9AD9-13ED92715D9C}"/>
                </a:ext>
              </a:extLst>
            </p:cNvPr>
            <p:cNvSpPr/>
            <p:nvPr/>
          </p:nvSpPr>
          <p:spPr>
            <a:xfrm rot="10800000" flipH="1" flipV="1">
              <a:off x="8114397" y="3137483"/>
              <a:ext cx="741256" cy="665439"/>
            </a:xfrm>
            <a:prstGeom prst="cube">
              <a:avLst>
                <a:gd name="adj" fmla="val 44431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立方体 39">
              <a:extLst>
                <a:ext uri="{FF2B5EF4-FFF2-40B4-BE49-F238E27FC236}">
                  <a16:creationId xmlns:a16="http://schemas.microsoft.com/office/drawing/2014/main" id="{43D737A0-2C56-2014-A619-F81199EA8748}"/>
                </a:ext>
              </a:extLst>
            </p:cNvPr>
            <p:cNvSpPr/>
            <p:nvPr/>
          </p:nvSpPr>
          <p:spPr>
            <a:xfrm rot="10800000" flipH="1" flipV="1">
              <a:off x="8594510" y="3144958"/>
              <a:ext cx="741256" cy="665439"/>
            </a:xfrm>
            <a:prstGeom prst="cube">
              <a:avLst>
                <a:gd name="adj" fmla="val 44431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立方体 41">
            <a:extLst>
              <a:ext uri="{FF2B5EF4-FFF2-40B4-BE49-F238E27FC236}">
                <a16:creationId xmlns:a16="http://schemas.microsoft.com/office/drawing/2014/main" id="{D5DF5CB0-BAA2-8D6D-3D2B-C0C8F50FF0FF}"/>
              </a:ext>
            </a:extLst>
          </p:cNvPr>
          <p:cNvSpPr/>
          <p:nvPr/>
        </p:nvSpPr>
        <p:spPr>
          <a:xfrm rot="10800000" flipH="1" flipV="1">
            <a:off x="8373006" y="3411343"/>
            <a:ext cx="515108" cy="169877"/>
          </a:xfrm>
          <a:prstGeom prst="cube">
            <a:avLst>
              <a:gd name="adj" fmla="val 3041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立方体 42">
            <a:extLst>
              <a:ext uri="{FF2B5EF4-FFF2-40B4-BE49-F238E27FC236}">
                <a16:creationId xmlns:a16="http://schemas.microsoft.com/office/drawing/2014/main" id="{3EA187E6-A1E6-5546-1867-AD106498F001}"/>
              </a:ext>
            </a:extLst>
          </p:cNvPr>
          <p:cNvSpPr/>
          <p:nvPr/>
        </p:nvSpPr>
        <p:spPr>
          <a:xfrm rot="10800000" flipH="1" flipV="1">
            <a:off x="8906406" y="3477585"/>
            <a:ext cx="400932" cy="52388"/>
          </a:xfrm>
          <a:prstGeom prst="cube">
            <a:avLst>
              <a:gd name="adj" fmla="val 3181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立方体 43">
            <a:extLst>
              <a:ext uri="{FF2B5EF4-FFF2-40B4-BE49-F238E27FC236}">
                <a16:creationId xmlns:a16="http://schemas.microsoft.com/office/drawing/2014/main" id="{4609CEED-E978-5D9C-5873-9D35F893ED1F}"/>
              </a:ext>
            </a:extLst>
          </p:cNvPr>
          <p:cNvSpPr/>
          <p:nvPr/>
        </p:nvSpPr>
        <p:spPr>
          <a:xfrm rot="10800000" flipH="1" flipV="1">
            <a:off x="9320868" y="3477585"/>
            <a:ext cx="400932" cy="52388"/>
          </a:xfrm>
          <a:prstGeom prst="cube">
            <a:avLst>
              <a:gd name="adj" fmla="val 3181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立方体 44">
            <a:extLst>
              <a:ext uri="{FF2B5EF4-FFF2-40B4-BE49-F238E27FC236}">
                <a16:creationId xmlns:a16="http://schemas.microsoft.com/office/drawing/2014/main" id="{BAE69A93-2732-0549-1C36-D91E53BE755E}"/>
              </a:ext>
            </a:extLst>
          </p:cNvPr>
          <p:cNvSpPr/>
          <p:nvPr/>
        </p:nvSpPr>
        <p:spPr>
          <a:xfrm rot="10800000" flipH="1" flipV="1">
            <a:off x="9735330" y="3477584"/>
            <a:ext cx="212813" cy="45719"/>
          </a:xfrm>
          <a:prstGeom prst="cube">
            <a:avLst>
              <a:gd name="adj" fmla="val 3181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立方体 45">
            <a:extLst>
              <a:ext uri="{FF2B5EF4-FFF2-40B4-BE49-F238E27FC236}">
                <a16:creationId xmlns:a16="http://schemas.microsoft.com/office/drawing/2014/main" id="{1615C45A-F1BC-B0E4-50FC-88C01C82F467}"/>
              </a:ext>
            </a:extLst>
          </p:cNvPr>
          <p:cNvSpPr/>
          <p:nvPr/>
        </p:nvSpPr>
        <p:spPr>
          <a:xfrm rot="10800000" flipH="1" flipV="1">
            <a:off x="9961673" y="3480918"/>
            <a:ext cx="131850" cy="45719"/>
          </a:xfrm>
          <a:prstGeom prst="cube">
            <a:avLst>
              <a:gd name="adj" fmla="val 3181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1629413E-2EFC-8392-D6DE-8E477A89473B}"/>
              </a:ext>
            </a:extLst>
          </p:cNvPr>
          <p:cNvSpPr/>
          <p:nvPr/>
        </p:nvSpPr>
        <p:spPr>
          <a:xfrm>
            <a:off x="1261433" y="1650272"/>
            <a:ext cx="5039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C330064-BB23-BE38-FDAB-E4F8E620FFA2}"/>
              </a:ext>
            </a:extLst>
          </p:cNvPr>
          <p:cNvSpPr txBox="1"/>
          <p:nvPr/>
        </p:nvSpPr>
        <p:spPr>
          <a:xfrm>
            <a:off x="2131693" y="598547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224×224×64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5B0945D-42AE-5958-51C9-A033FE564E57}"/>
              </a:ext>
            </a:extLst>
          </p:cNvPr>
          <p:cNvSpPr txBox="1"/>
          <p:nvPr/>
        </p:nvSpPr>
        <p:spPr>
          <a:xfrm>
            <a:off x="1591100" y="3845611"/>
            <a:ext cx="157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112×112×128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2EF3159-C48F-2593-D247-3E25CF2AF163}"/>
              </a:ext>
            </a:extLst>
          </p:cNvPr>
          <p:cNvSpPr txBox="1"/>
          <p:nvPr/>
        </p:nvSpPr>
        <p:spPr>
          <a:xfrm>
            <a:off x="3425934" y="1970348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56×56×256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5F6D907-45F5-D4DA-5924-3F06D02D1AAA}"/>
              </a:ext>
            </a:extLst>
          </p:cNvPr>
          <p:cNvSpPr txBox="1"/>
          <p:nvPr/>
        </p:nvSpPr>
        <p:spPr>
          <a:xfrm>
            <a:off x="4921348" y="3845611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28×28×512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0BDA3B0-9CC6-7BD1-C787-45D122F99E39}"/>
              </a:ext>
            </a:extLst>
          </p:cNvPr>
          <p:cNvSpPr txBox="1"/>
          <p:nvPr/>
        </p:nvSpPr>
        <p:spPr>
          <a:xfrm>
            <a:off x="6859166" y="2806766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14×14×512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8613C04-2CDF-002A-EFA8-11BD53FA0BAF}"/>
              </a:ext>
            </a:extLst>
          </p:cNvPr>
          <p:cNvSpPr txBox="1"/>
          <p:nvPr/>
        </p:nvSpPr>
        <p:spPr>
          <a:xfrm>
            <a:off x="8069207" y="3978689"/>
            <a:ext cx="112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7×7×512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88B86F9-8885-37A8-793F-590DBB0E6F79}"/>
              </a:ext>
            </a:extLst>
          </p:cNvPr>
          <p:cNvCxnSpPr>
            <a:cxnSpLocks/>
          </p:cNvCxnSpPr>
          <p:nvPr/>
        </p:nvCxnSpPr>
        <p:spPr>
          <a:xfrm>
            <a:off x="8617644" y="3629219"/>
            <a:ext cx="25832" cy="3974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左大括号 55">
            <a:extLst>
              <a:ext uri="{FF2B5EF4-FFF2-40B4-BE49-F238E27FC236}">
                <a16:creationId xmlns:a16="http://schemas.microsoft.com/office/drawing/2014/main" id="{0793C633-5189-2ED5-C846-274F3D3E4F7E}"/>
              </a:ext>
            </a:extLst>
          </p:cNvPr>
          <p:cNvSpPr/>
          <p:nvPr/>
        </p:nvSpPr>
        <p:spPr>
          <a:xfrm rot="5400000">
            <a:off x="9267475" y="3180126"/>
            <a:ext cx="79726" cy="49843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E996AE2-E3E7-7888-0221-8CEF18B431D5}"/>
              </a:ext>
            </a:extLst>
          </p:cNvPr>
          <p:cNvSpPr txBox="1"/>
          <p:nvPr/>
        </p:nvSpPr>
        <p:spPr>
          <a:xfrm>
            <a:off x="8732560" y="3087585"/>
            <a:ext cx="122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1×1×4096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608EC42-C353-D08D-EDD2-E9DEE1C9E352}"/>
              </a:ext>
            </a:extLst>
          </p:cNvPr>
          <p:cNvSpPr txBox="1"/>
          <p:nvPr/>
        </p:nvSpPr>
        <p:spPr>
          <a:xfrm>
            <a:off x="9307338" y="3919883"/>
            <a:ext cx="122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1×1×1000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669EED0-9ED5-FB1B-2958-76876FE82A24}"/>
              </a:ext>
            </a:extLst>
          </p:cNvPr>
          <p:cNvCxnSpPr>
            <a:cxnSpLocks/>
          </p:cNvCxnSpPr>
          <p:nvPr/>
        </p:nvCxnSpPr>
        <p:spPr>
          <a:xfrm>
            <a:off x="9855775" y="3570413"/>
            <a:ext cx="25832" cy="3974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6A86C1D6-2C2B-5E31-7734-3097C4668242}"/>
              </a:ext>
            </a:extLst>
          </p:cNvPr>
          <p:cNvSpPr txBox="1"/>
          <p:nvPr/>
        </p:nvSpPr>
        <p:spPr>
          <a:xfrm>
            <a:off x="6096184" y="2399042"/>
            <a:ext cx="110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Conv4_3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FF91081-2F2D-9E69-B8D4-1E75027A3BE3}"/>
              </a:ext>
            </a:extLst>
          </p:cNvPr>
          <p:cNvSpPr txBox="1"/>
          <p:nvPr/>
        </p:nvSpPr>
        <p:spPr>
          <a:xfrm>
            <a:off x="8145146" y="2359679"/>
            <a:ext cx="110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Conv5_3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505D8099-4EAE-51FC-D47B-1E9E2D6EFCE1}"/>
              </a:ext>
            </a:extLst>
          </p:cNvPr>
          <p:cNvCxnSpPr>
            <a:stCxn id="26" idx="0"/>
          </p:cNvCxnSpPr>
          <p:nvPr/>
        </p:nvCxnSpPr>
        <p:spPr>
          <a:xfrm flipV="1">
            <a:off x="6358699" y="2670175"/>
            <a:ext cx="156401" cy="1511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E0AAE40-B4F2-DAA7-986D-611AE6CC91B4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8294805" y="2729011"/>
            <a:ext cx="402105" cy="38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D89DC0D-B1CC-899E-874F-4A1CD85CB614}"/>
              </a:ext>
            </a:extLst>
          </p:cNvPr>
          <p:cNvCxnSpPr>
            <a:cxnSpLocks/>
          </p:cNvCxnSpPr>
          <p:nvPr/>
        </p:nvCxnSpPr>
        <p:spPr>
          <a:xfrm flipV="1">
            <a:off x="8638192" y="2959816"/>
            <a:ext cx="345276" cy="4275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3C24E78C-19CF-BA05-7957-E8A0154FBFD6}"/>
              </a:ext>
            </a:extLst>
          </p:cNvPr>
          <p:cNvSpPr txBox="1"/>
          <p:nvPr/>
        </p:nvSpPr>
        <p:spPr>
          <a:xfrm>
            <a:off x="8696910" y="2677580"/>
            <a:ext cx="87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Pool_5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D9CB08E-29B8-645B-56BE-E96068731A6E}"/>
              </a:ext>
            </a:extLst>
          </p:cNvPr>
          <p:cNvSpPr txBox="1"/>
          <p:nvPr/>
        </p:nvSpPr>
        <p:spPr>
          <a:xfrm>
            <a:off x="5350042" y="598547"/>
            <a:ext cx="184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VGG-16 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7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1488DE58-1266-B997-DBBA-5521BA09C3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0122308"/>
                  </p:ext>
                </p:extLst>
              </p:nvPr>
            </p:nvGraphicFramePr>
            <p:xfrm>
              <a:off x="1189605" y="363220"/>
              <a:ext cx="9812790" cy="61315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962558">
                      <a:extLst>
                        <a:ext uri="{9D8B030D-6E8A-4147-A177-3AD203B41FA5}">
                          <a16:colId xmlns:a16="http://schemas.microsoft.com/office/drawing/2014/main" val="139264456"/>
                        </a:ext>
                      </a:extLst>
                    </a:gridCol>
                    <a:gridCol w="1962558">
                      <a:extLst>
                        <a:ext uri="{9D8B030D-6E8A-4147-A177-3AD203B41FA5}">
                          <a16:colId xmlns:a16="http://schemas.microsoft.com/office/drawing/2014/main" val="3788657755"/>
                        </a:ext>
                      </a:extLst>
                    </a:gridCol>
                    <a:gridCol w="3925116">
                      <a:extLst>
                        <a:ext uri="{9D8B030D-6E8A-4147-A177-3AD203B41FA5}">
                          <a16:colId xmlns:a16="http://schemas.microsoft.com/office/drawing/2014/main" val="1519110107"/>
                        </a:ext>
                      </a:extLst>
                    </a:gridCol>
                    <a:gridCol w="1962558">
                      <a:extLst>
                        <a:ext uri="{9D8B030D-6E8A-4147-A177-3AD203B41FA5}">
                          <a16:colId xmlns:a16="http://schemas.microsoft.com/office/drawing/2014/main" val="24592941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特征层名称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特征图尺寸</a:t>
                          </a:r>
                          <a:r>
                            <a:rPr lang="en-US" altLang="zh-CN" dirty="0"/>
                            <a:t>(w,h)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Default Boxes</a:t>
                          </a:r>
                          <a:r>
                            <a:rPr lang="zh-CN" altLang="en-US" dirty="0"/>
                            <a:t>尺寸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Default Boxes</a:t>
                          </a:r>
                          <a:r>
                            <a:rPr lang="zh-CN" altLang="en-US" dirty="0"/>
                            <a:t>数量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994559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Conv4_3</a:t>
                          </a:r>
                        </a:p>
                        <a:p>
                          <a:pPr algn="ctr"/>
                          <a:r>
                            <a:rPr lang="en-US" altLang="zh-CN" sz="1400" dirty="0"/>
                            <a:t>(Feature Map_1)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38×38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1:1</a:t>
                          </a:r>
                          <a:r>
                            <a:rPr lang="zh-CN" altLang="en-US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→</a:t>
                          </a: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21</a:t>
                          </a:r>
                          <a:r>
                            <a:rPr lang="zh-CN" altLang="en-US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zh-CN" altLang="en-US" sz="14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21×45</m:t>
                                  </m:r>
                                </m:e>
                              </m:rad>
                            </m:oMath>
                          </a14:m>
                          <a:r>
                            <a:rPr lang="zh-CN" alt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；</a:t>
                          </a:r>
                          <a:endParaRPr lang="en-US" altLang="zh-CN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1:2</a:t>
                          </a:r>
                          <a:r>
                            <a:rPr lang="zh-CN" altLang="en-US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→</a:t>
                          </a: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21;</a:t>
                          </a:r>
                        </a:p>
                        <a:p>
                          <a:pPr algn="ctr"/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2:1</a:t>
                          </a:r>
                          <a:r>
                            <a:rPr lang="zh-CN" altLang="en-US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→</a:t>
                          </a: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21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38×38×4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9491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Conv7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(Feature Map_2)</a:t>
                          </a:r>
                          <a:endParaRPr lang="zh-CN" altLang="en-US" sz="1400" dirty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19×19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1:1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→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45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zh-CN" altLang="en-US" sz="12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45×99</m:t>
                                  </m:r>
                                </m:e>
                              </m:rad>
                            </m:oMath>
                          </a14:m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；</a:t>
                          </a:r>
                          <a:endParaRPr lang="en-US" altLang="zh-CN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1:2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→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45;</a:t>
                          </a:r>
                        </a:p>
                        <a:p>
                          <a:pPr algn="ctr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2:1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→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45;</a:t>
                          </a:r>
                        </a:p>
                        <a:p>
                          <a:pPr algn="ctr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1:3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→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45;</a:t>
                          </a:r>
                        </a:p>
                        <a:p>
                          <a:pPr algn="ctr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3:1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→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19×19×6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97980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Conv8_2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(Feature Map_3)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10×10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1:1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→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99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zh-CN" altLang="en-US" sz="12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99×153</m:t>
                                  </m:r>
                                </m:e>
                              </m:rad>
                            </m:oMath>
                          </a14:m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；</a:t>
                          </a:r>
                          <a:endParaRPr lang="en-US" altLang="zh-CN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1:2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→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99;</a:t>
                          </a:r>
                        </a:p>
                        <a:p>
                          <a:pPr algn="ctr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2:1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→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99;</a:t>
                          </a:r>
                        </a:p>
                        <a:p>
                          <a:pPr algn="ctr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1:3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→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99;</a:t>
                          </a:r>
                        </a:p>
                        <a:p>
                          <a:pPr algn="ctr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3:1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→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99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10×10×6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3114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Conv9_2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(Feature Map_4)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5×5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1:1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→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153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zh-CN" altLang="en-US" sz="12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153×207</m:t>
                                  </m:r>
                                </m:e>
                              </m:rad>
                            </m:oMath>
                          </a14:m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；</a:t>
                          </a:r>
                          <a:endParaRPr lang="en-US" altLang="zh-CN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1:2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→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153;</a:t>
                          </a:r>
                        </a:p>
                        <a:p>
                          <a:pPr algn="ctr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2:1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→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153;</a:t>
                          </a:r>
                        </a:p>
                        <a:p>
                          <a:pPr algn="ctr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1:3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→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153;</a:t>
                          </a:r>
                        </a:p>
                        <a:p>
                          <a:pPr algn="ctr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3:1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→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153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5×5×6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1886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Conv10_2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(Feature Map_5)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3×3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1:1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→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207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zh-CN" altLang="en-US" sz="12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207×261</m:t>
                                  </m:r>
                                </m:e>
                              </m:rad>
                            </m:oMath>
                          </a14:m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；</a:t>
                          </a:r>
                          <a:endParaRPr lang="en-US" altLang="zh-CN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1:2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→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207;</a:t>
                          </a:r>
                        </a:p>
                        <a:p>
                          <a:pPr algn="ctr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2:1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→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207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3×3×4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52578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Conv11_2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(Feature Map_6)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1×1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1:1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→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261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zh-CN" altLang="en-US" sz="12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261×315</m:t>
                                  </m:r>
                                </m:e>
                              </m:rad>
                            </m:oMath>
                          </a14:m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；</a:t>
                          </a:r>
                          <a:endParaRPr lang="en-US" altLang="zh-CN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1:2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→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261;</a:t>
                          </a:r>
                        </a:p>
                        <a:p>
                          <a:pPr algn="ctr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2:1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→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261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1×1×4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84612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1488DE58-1266-B997-DBBA-5521BA09C3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0122308"/>
                  </p:ext>
                </p:extLst>
              </p:nvPr>
            </p:nvGraphicFramePr>
            <p:xfrm>
              <a:off x="1189605" y="363220"/>
              <a:ext cx="9812790" cy="61315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962558">
                      <a:extLst>
                        <a:ext uri="{9D8B030D-6E8A-4147-A177-3AD203B41FA5}">
                          <a16:colId xmlns:a16="http://schemas.microsoft.com/office/drawing/2014/main" val="139264456"/>
                        </a:ext>
                      </a:extLst>
                    </a:gridCol>
                    <a:gridCol w="1962558">
                      <a:extLst>
                        <a:ext uri="{9D8B030D-6E8A-4147-A177-3AD203B41FA5}">
                          <a16:colId xmlns:a16="http://schemas.microsoft.com/office/drawing/2014/main" val="3788657755"/>
                        </a:ext>
                      </a:extLst>
                    </a:gridCol>
                    <a:gridCol w="3925116">
                      <a:extLst>
                        <a:ext uri="{9D8B030D-6E8A-4147-A177-3AD203B41FA5}">
                          <a16:colId xmlns:a16="http://schemas.microsoft.com/office/drawing/2014/main" val="1519110107"/>
                        </a:ext>
                      </a:extLst>
                    </a:gridCol>
                    <a:gridCol w="1962558">
                      <a:extLst>
                        <a:ext uri="{9D8B030D-6E8A-4147-A177-3AD203B41FA5}">
                          <a16:colId xmlns:a16="http://schemas.microsoft.com/office/drawing/2014/main" val="24592941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特征层名称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特征图尺寸</a:t>
                          </a:r>
                          <a:r>
                            <a:rPr lang="en-US" altLang="zh-CN" dirty="0"/>
                            <a:t>(w,h)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Default Boxes</a:t>
                          </a:r>
                          <a:r>
                            <a:rPr lang="zh-CN" altLang="en-US" dirty="0"/>
                            <a:t>尺寸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Default Boxes</a:t>
                          </a:r>
                          <a:r>
                            <a:rPr lang="zh-CN" altLang="en-US" dirty="0"/>
                            <a:t>数量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9945590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Conv4_3</a:t>
                          </a:r>
                        </a:p>
                        <a:p>
                          <a:pPr algn="ctr"/>
                          <a:r>
                            <a:rPr lang="en-US" altLang="zh-CN" sz="1400" dirty="0"/>
                            <a:t>(Feature Map_1)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38×38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55" t="-48889" r="-50776" b="-6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38×38×4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9491057"/>
                      </a:ext>
                    </a:extLst>
                  </a:tr>
                  <a:tr h="1158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Conv7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(Feature Map_2)</a:t>
                          </a:r>
                          <a:endParaRPr lang="zh-CN" altLang="en-US" sz="1400" dirty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19×19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55" t="-105789" r="-50776" b="-3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19×19×6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9798042"/>
                      </a:ext>
                    </a:extLst>
                  </a:tr>
                  <a:tr h="1158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Conv8_2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(Feature Map_3)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10×10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55" t="-204712" r="-50776" b="-229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10×10×6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3114270"/>
                      </a:ext>
                    </a:extLst>
                  </a:tr>
                  <a:tr h="1158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Conv9_2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(Feature Map_4)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5×5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55" t="-306316" r="-50776" b="-13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5×5×6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1886304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Conv10_2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(Feature Map_5)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3×3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55" t="-643333" r="-50776" b="-1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3×3×4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52578285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Conv11_2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(Feature Map_6)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1×1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55" t="-743333" r="-50776" b="-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1×1×4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84612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6111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>
            <a:extLst>
              <a:ext uri="{FF2B5EF4-FFF2-40B4-BE49-F238E27FC236}">
                <a16:creationId xmlns:a16="http://schemas.microsoft.com/office/drawing/2014/main" id="{2C7DAA8C-EF05-1678-99EB-23D2486B40FC}"/>
              </a:ext>
            </a:extLst>
          </p:cNvPr>
          <p:cNvGrpSpPr/>
          <p:nvPr/>
        </p:nvGrpSpPr>
        <p:grpSpPr>
          <a:xfrm>
            <a:off x="1875816" y="1341123"/>
            <a:ext cx="8440367" cy="3992085"/>
            <a:chOff x="924993" y="1117189"/>
            <a:chExt cx="8440367" cy="399208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3F7BC31-0C5B-577F-B421-02017B5102C9}"/>
                </a:ext>
              </a:extLst>
            </p:cNvPr>
            <p:cNvGrpSpPr/>
            <p:nvPr/>
          </p:nvGrpSpPr>
          <p:grpSpPr>
            <a:xfrm>
              <a:off x="924993" y="1895911"/>
              <a:ext cx="1029640" cy="2335024"/>
              <a:chOff x="1243775" y="1493240"/>
              <a:chExt cx="1029640" cy="2335024"/>
            </a:xfrm>
          </p:grpSpPr>
          <p:sp>
            <p:nvSpPr>
              <p:cNvPr id="2" name="立方体 1">
                <a:extLst>
                  <a:ext uri="{FF2B5EF4-FFF2-40B4-BE49-F238E27FC236}">
                    <a16:creationId xmlns:a16="http://schemas.microsoft.com/office/drawing/2014/main" id="{6FEFDD6C-C1B3-A8DB-E993-605DD875413F}"/>
                  </a:ext>
                </a:extLst>
              </p:cNvPr>
              <p:cNvSpPr/>
              <p:nvPr/>
            </p:nvSpPr>
            <p:spPr>
              <a:xfrm flipH="1">
                <a:off x="1359014" y="1493240"/>
                <a:ext cx="914401" cy="2273417"/>
              </a:xfrm>
              <a:prstGeom prst="cube">
                <a:avLst>
                  <a:gd name="adj" fmla="val 8330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70CA722-956F-FCB4-7801-4CD5756A37FD}"/>
                  </a:ext>
                </a:extLst>
              </p:cNvPr>
              <p:cNvSpPr txBox="1"/>
              <p:nvPr/>
            </p:nvSpPr>
            <p:spPr>
              <a:xfrm rot="2461632">
                <a:off x="1243775" y="2476059"/>
                <a:ext cx="9428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300×300</a:t>
                </a:r>
                <a:endParaRPr lang="zh-CN" altLang="en-US" sz="1400" dirty="0"/>
              </a:p>
            </p:txBody>
          </p: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03CEFD0-149D-A706-CF8F-3486D40E7B6A}"/>
                  </a:ext>
                </a:extLst>
              </p:cNvPr>
              <p:cNvSpPr txBox="1"/>
              <p:nvPr/>
            </p:nvSpPr>
            <p:spPr>
              <a:xfrm>
                <a:off x="2070232" y="3520487"/>
                <a:ext cx="2031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3</a:t>
                </a:r>
                <a:endParaRPr lang="zh-CN" altLang="en-US" sz="1400" dirty="0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9BC770F0-007E-C26E-80DA-805C1C488967}"/>
                </a:ext>
              </a:extLst>
            </p:cNvPr>
            <p:cNvGrpSpPr/>
            <p:nvPr/>
          </p:nvGrpSpPr>
          <p:grpSpPr>
            <a:xfrm>
              <a:off x="2153821" y="1772816"/>
              <a:ext cx="2940017" cy="2546784"/>
              <a:chOff x="2116500" y="1844104"/>
              <a:chExt cx="2937228" cy="2326206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D7C5F0E3-7426-4D76-8A72-3F494EA751DB}"/>
                  </a:ext>
                </a:extLst>
              </p:cNvPr>
              <p:cNvGrpSpPr/>
              <p:nvPr/>
            </p:nvGrpSpPr>
            <p:grpSpPr>
              <a:xfrm>
                <a:off x="2705143" y="2136710"/>
                <a:ext cx="1213564" cy="2033600"/>
                <a:chOff x="876117" y="1411162"/>
                <a:chExt cx="1464686" cy="2418270"/>
              </a:xfrm>
            </p:grpSpPr>
            <p:sp>
              <p:nvSpPr>
                <p:cNvPr id="8" name="立方体 7">
                  <a:extLst>
                    <a:ext uri="{FF2B5EF4-FFF2-40B4-BE49-F238E27FC236}">
                      <a16:creationId xmlns:a16="http://schemas.microsoft.com/office/drawing/2014/main" id="{C885BC7A-818F-ACD4-DA04-11FE401C3440}"/>
                    </a:ext>
                  </a:extLst>
                </p:cNvPr>
                <p:cNvSpPr/>
                <p:nvPr/>
              </p:nvSpPr>
              <p:spPr>
                <a:xfrm flipH="1">
                  <a:off x="933311" y="1411162"/>
                  <a:ext cx="1340104" cy="2355495"/>
                </a:xfrm>
                <a:prstGeom prst="cube">
                  <a:avLst>
                    <a:gd name="adj" fmla="val 5744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D2EE43FF-0479-479B-D951-2E4D0226F77A}"/>
                    </a:ext>
                  </a:extLst>
                </p:cNvPr>
                <p:cNvSpPr txBox="1"/>
                <p:nvPr/>
              </p:nvSpPr>
              <p:spPr>
                <a:xfrm rot="2461632">
                  <a:off x="876117" y="2405911"/>
                  <a:ext cx="909807" cy="365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/>
                    <a:t>19×19</a:t>
                  </a:r>
                  <a:endParaRPr lang="zh-CN" altLang="en-US" sz="1400" dirty="0"/>
                </a:p>
              </p:txBody>
            </p: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DAE6EDD5-B364-C113-C13A-3BC3DA135E4E}"/>
                    </a:ext>
                  </a:extLst>
                </p:cNvPr>
                <p:cNvSpPr txBox="1"/>
                <p:nvPr/>
              </p:nvSpPr>
              <p:spPr>
                <a:xfrm>
                  <a:off x="1705847" y="3463437"/>
                  <a:ext cx="634956" cy="365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/>
                    <a:t>576</a:t>
                  </a:r>
                  <a:endParaRPr lang="zh-CN" altLang="en-US" sz="1400" dirty="0"/>
                </a:p>
              </p:txBody>
            </p:sp>
          </p:grpSp>
          <p:sp>
            <p:nvSpPr>
              <p:cNvPr id="6" name="立方体 5">
                <a:extLst>
                  <a:ext uri="{FF2B5EF4-FFF2-40B4-BE49-F238E27FC236}">
                    <a16:creationId xmlns:a16="http://schemas.microsoft.com/office/drawing/2014/main" id="{3EBAA642-3EA6-A01A-C104-7C9F6DBDF899}"/>
                  </a:ext>
                </a:extLst>
              </p:cNvPr>
              <p:cNvSpPr/>
              <p:nvPr/>
            </p:nvSpPr>
            <p:spPr>
              <a:xfrm flipH="1">
                <a:off x="2116500" y="1844104"/>
                <a:ext cx="2852444" cy="2273417"/>
              </a:xfrm>
              <a:prstGeom prst="cube">
                <a:avLst/>
              </a:prstGeom>
              <a:noFill/>
              <a:ln w="3175">
                <a:solidFill>
                  <a:schemeClr val="tx1"/>
                </a:solidFill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FD2FB3FC-01E2-1F18-5C9B-AF2085260832}"/>
                  </a:ext>
                </a:extLst>
              </p:cNvPr>
              <p:cNvGrpSpPr/>
              <p:nvPr/>
            </p:nvGrpSpPr>
            <p:grpSpPr>
              <a:xfrm>
                <a:off x="3792024" y="2450645"/>
                <a:ext cx="1261704" cy="1718683"/>
                <a:chOff x="1001178" y="1797371"/>
                <a:chExt cx="1261704" cy="1718683"/>
              </a:xfrm>
            </p:grpSpPr>
            <p:sp>
              <p:nvSpPr>
                <p:cNvPr id="12" name="立方体 11">
                  <a:extLst>
                    <a:ext uri="{FF2B5EF4-FFF2-40B4-BE49-F238E27FC236}">
                      <a16:creationId xmlns:a16="http://schemas.microsoft.com/office/drawing/2014/main" id="{96A7A167-9563-CAEB-4379-F8E8D753EB70}"/>
                    </a:ext>
                  </a:extLst>
                </p:cNvPr>
                <p:cNvSpPr/>
                <p:nvPr/>
              </p:nvSpPr>
              <p:spPr>
                <a:xfrm flipH="1">
                  <a:off x="1119401" y="1797371"/>
                  <a:ext cx="1050787" cy="1665151"/>
                </a:xfrm>
                <a:prstGeom prst="cube">
                  <a:avLst>
                    <a:gd name="adj" fmla="val 43297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D3CC5845-EE1D-B56F-3385-4D5D405F810C}"/>
                    </a:ext>
                  </a:extLst>
                </p:cNvPr>
                <p:cNvSpPr txBox="1"/>
                <p:nvPr/>
              </p:nvSpPr>
              <p:spPr>
                <a:xfrm rot="2461632">
                  <a:off x="1001178" y="2560703"/>
                  <a:ext cx="94281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/>
                    <a:t>10×10</a:t>
                  </a:r>
                  <a:endParaRPr lang="zh-CN" altLang="en-US" sz="1400" dirty="0"/>
                </a:p>
              </p:txBody>
            </p: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F194632-BD21-094B-2706-7E9D10D55A8D}"/>
                    </a:ext>
                  </a:extLst>
                </p:cNvPr>
                <p:cNvSpPr txBox="1"/>
                <p:nvPr/>
              </p:nvSpPr>
              <p:spPr>
                <a:xfrm>
                  <a:off x="1595569" y="3208277"/>
                  <a:ext cx="66731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/>
                    <a:t>1280</a:t>
                  </a:r>
                  <a:endParaRPr lang="zh-CN" altLang="en-US" sz="1400" dirty="0"/>
                </a:p>
              </p:txBody>
            </p:sp>
          </p:grp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1C846C9D-533F-68C6-1A8A-6843169AA58D}"/>
                </a:ext>
              </a:extLst>
            </p:cNvPr>
            <p:cNvGrpSpPr/>
            <p:nvPr/>
          </p:nvGrpSpPr>
          <p:grpSpPr>
            <a:xfrm>
              <a:off x="6351033" y="3308113"/>
              <a:ext cx="824343" cy="956973"/>
              <a:chOff x="6509654" y="3053868"/>
              <a:chExt cx="824343" cy="956973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C847971C-462C-6D22-6C44-3F8559A72831}"/>
                  </a:ext>
                </a:extLst>
              </p:cNvPr>
              <p:cNvGrpSpPr/>
              <p:nvPr/>
            </p:nvGrpSpPr>
            <p:grpSpPr>
              <a:xfrm>
                <a:off x="6509654" y="3053868"/>
                <a:ext cx="750990" cy="884883"/>
                <a:chOff x="6302953" y="3346051"/>
                <a:chExt cx="750990" cy="884883"/>
              </a:xfrm>
            </p:grpSpPr>
            <p:sp>
              <p:nvSpPr>
                <p:cNvPr id="19" name="立方体 18">
                  <a:extLst>
                    <a:ext uri="{FF2B5EF4-FFF2-40B4-BE49-F238E27FC236}">
                      <a16:creationId xmlns:a16="http://schemas.microsoft.com/office/drawing/2014/main" id="{0E905E6F-0644-C951-9405-8662C5EF955C}"/>
                    </a:ext>
                  </a:extLst>
                </p:cNvPr>
                <p:cNvSpPr/>
                <p:nvPr/>
              </p:nvSpPr>
              <p:spPr>
                <a:xfrm flipH="1">
                  <a:off x="6400559" y="3346051"/>
                  <a:ext cx="653384" cy="884883"/>
                </a:xfrm>
                <a:prstGeom prst="cube">
                  <a:avLst>
                    <a:gd name="adj" fmla="val 43297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691CBD9F-8829-48F3-7CC2-A998888CAC83}"/>
                    </a:ext>
                  </a:extLst>
                </p:cNvPr>
                <p:cNvSpPr txBox="1"/>
                <p:nvPr/>
              </p:nvSpPr>
              <p:spPr>
                <a:xfrm rot="2461632">
                  <a:off x="6302953" y="3651575"/>
                  <a:ext cx="52471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/>
                    <a:t>3×3</a:t>
                  </a:r>
                  <a:endParaRPr lang="zh-CN" altLang="en-US" sz="1400" dirty="0"/>
                </a:p>
              </p:txBody>
            </p:sp>
          </p:grp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F30BB82-7A35-9904-694A-9C207A9C8783}"/>
                  </a:ext>
                </a:extLst>
              </p:cNvPr>
              <p:cNvSpPr txBox="1"/>
              <p:nvPr/>
            </p:nvSpPr>
            <p:spPr>
              <a:xfrm>
                <a:off x="6807905" y="3703064"/>
                <a:ext cx="5260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256</a:t>
                </a:r>
                <a:endParaRPr lang="zh-CN" altLang="en-US" sz="1400" dirty="0"/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4FB6E39A-8E9C-26F2-269E-A41F3329F943}"/>
                </a:ext>
              </a:extLst>
            </p:cNvPr>
            <p:cNvGrpSpPr/>
            <p:nvPr/>
          </p:nvGrpSpPr>
          <p:grpSpPr>
            <a:xfrm>
              <a:off x="5107263" y="2857566"/>
              <a:ext cx="1021714" cy="1407520"/>
              <a:chOff x="5600389" y="1991060"/>
              <a:chExt cx="1021714" cy="1407520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86F1B539-07F1-96A3-683E-33E9D5FB5308}"/>
                  </a:ext>
                </a:extLst>
              </p:cNvPr>
              <p:cNvGrpSpPr/>
              <p:nvPr/>
            </p:nvGrpSpPr>
            <p:grpSpPr>
              <a:xfrm>
                <a:off x="5665402" y="1991060"/>
                <a:ext cx="956701" cy="1407520"/>
                <a:chOff x="5232144" y="2882261"/>
                <a:chExt cx="956701" cy="1407520"/>
              </a:xfrm>
            </p:grpSpPr>
            <p:sp>
              <p:nvSpPr>
                <p:cNvPr id="16" name="立方体 15">
                  <a:extLst>
                    <a:ext uri="{FF2B5EF4-FFF2-40B4-BE49-F238E27FC236}">
                      <a16:creationId xmlns:a16="http://schemas.microsoft.com/office/drawing/2014/main" id="{4B772D12-FCE9-F2DD-7F92-35D949706529}"/>
                    </a:ext>
                  </a:extLst>
                </p:cNvPr>
                <p:cNvSpPr/>
                <p:nvPr/>
              </p:nvSpPr>
              <p:spPr>
                <a:xfrm flipH="1">
                  <a:off x="5232144" y="2882261"/>
                  <a:ext cx="942537" cy="1348674"/>
                </a:xfrm>
                <a:prstGeom prst="cube">
                  <a:avLst>
                    <a:gd name="adj" fmla="val 43297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5F1011C7-0B6B-BACF-1B0E-DB0182FB020E}"/>
                    </a:ext>
                  </a:extLst>
                </p:cNvPr>
                <p:cNvSpPr txBox="1"/>
                <p:nvPr/>
              </p:nvSpPr>
              <p:spPr>
                <a:xfrm>
                  <a:off x="5662753" y="3982004"/>
                  <a:ext cx="52609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/>
                    <a:t>512</a:t>
                  </a:r>
                  <a:endParaRPr lang="zh-CN" altLang="en-US" sz="1400" dirty="0"/>
                </a:p>
              </p:txBody>
            </p:sp>
          </p:grp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618FC30-6104-202C-129E-600EB31B60C0}"/>
                  </a:ext>
                </a:extLst>
              </p:cNvPr>
              <p:cNvSpPr txBox="1"/>
              <p:nvPr/>
            </p:nvSpPr>
            <p:spPr>
              <a:xfrm rot="2461632">
                <a:off x="5600389" y="2575445"/>
                <a:ext cx="5247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5×5</a:t>
                </a:r>
                <a:endParaRPr lang="zh-CN" altLang="en-US" sz="1400" dirty="0"/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2873B3B0-0C34-1AFB-4C46-F2EA4CCEB4E4}"/>
                </a:ext>
              </a:extLst>
            </p:cNvPr>
            <p:cNvGrpSpPr/>
            <p:nvPr/>
          </p:nvGrpSpPr>
          <p:grpSpPr>
            <a:xfrm>
              <a:off x="7283511" y="3428481"/>
              <a:ext cx="824343" cy="836605"/>
              <a:chOff x="6509654" y="3174236"/>
              <a:chExt cx="824343" cy="836605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8FEE51FA-4388-E7DA-6E32-A234B38D18CD}"/>
                  </a:ext>
                </a:extLst>
              </p:cNvPr>
              <p:cNvGrpSpPr/>
              <p:nvPr/>
            </p:nvGrpSpPr>
            <p:grpSpPr>
              <a:xfrm>
                <a:off x="6509654" y="3174236"/>
                <a:ext cx="750990" cy="764515"/>
                <a:chOff x="6302953" y="3466419"/>
                <a:chExt cx="750990" cy="764515"/>
              </a:xfrm>
            </p:grpSpPr>
            <p:sp>
              <p:nvSpPr>
                <p:cNvPr id="30" name="立方体 29">
                  <a:extLst>
                    <a:ext uri="{FF2B5EF4-FFF2-40B4-BE49-F238E27FC236}">
                      <a16:creationId xmlns:a16="http://schemas.microsoft.com/office/drawing/2014/main" id="{A15D6045-0AD8-674F-79F0-B9EBD31C23AA}"/>
                    </a:ext>
                  </a:extLst>
                </p:cNvPr>
                <p:cNvSpPr/>
                <p:nvPr/>
              </p:nvSpPr>
              <p:spPr>
                <a:xfrm flipH="1">
                  <a:off x="6400559" y="3466419"/>
                  <a:ext cx="653384" cy="764515"/>
                </a:xfrm>
                <a:prstGeom prst="cube">
                  <a:avLst>
                    <a:gd name="adj" fmla="val 43297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9C62900F-47F4-005D-4649-2F4B4FB7B440}"/>
                    </a:ext>
                  </a:extLst>
                </p:cNvPr>
                <p:cNvSpPr txBox="1"/>
                <p:nvPr/>
              </p:nvSpPr>
              <p:spPr>
                <a:xfrm rot="2461632">
                  <a:off x="6302953" y="3651575"/>
                  <a:ext cx="52471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/>
                    <a:t>2×2</a:t>
                  </a:r>
                  <a:endParaRPr lang="zh-CN" altLang="en-US" sz="1400" dirty="0"/>
                </a:p>
              </p:txBody>
            </p:sp>
          </p:grp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A80A921-CB2F-58C4-F58C-440AD90DC721}"/>
                  </a:ext>
                </a:extLst>
              </p:cNvPr>
              <p:cNvSpPr txBox="1"/>
              <p:nvPr/>
            </p:nvSpPr>
            <p:spPr>
              <a:xfrm>
                <a:off x="6807905" y="3703064"/>
                <a:ext cx="5260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256</a:t>
                </a:r>
                <a:endParaRPr lang="zh-CN" altLang="en-US" sz="1400" dirty="0"/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BD2D51C-8FA0-0C87-4856-B198F0D889FF}"/>
                </a:ext>
              </a:extLst>
            </p:cNvPr>
            <p:cNvGrpSpPr/>
            <p:nvPr/>
          </p:nvGrpSpPr>
          <p:grpSpPr>
            <a:xfrm>
              <a:off x="8221690" y="3479216"/>
              <a:ext cx="776035" cy="809955"/>
              <a:chOff x="6493033" y="3174236"/>
              <a:chExt cx="958648" cy="852939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24CF4FF4-F9DE-483F-71AE-035757D3C96A}"/>
                  </a:ext>
                </a:extLst>
              </p:cNvPr>
              <p:cNvGrpSpPr/>
              <p:nvPr/>
            </p:nvGrpSpPr>
            <p:grpSpPr>
              <a:xfrm>
                <a:off x="6493033" y="3174236"/>
                <a:ext cx="767611" cy="764515"/>
                <a:chOff x="6286332" y="3466419"/>
                <a:chExt cx="767611" cy="764515"/>
              </a:xfrm>
            </p:grpSpPr>
            <p:sp>
              <p:nvSpPr>
                <p:cNvPr id="35" name="立方体 34">
                  <a:extLst>
                    <a:ext uri="{FF2B5EF4-FFF2-40B4-BE49-F238E27FC236}">
                      <a16:creationId xmlns:a16="http://schemas.microsoft.com/office/drawing/2014/main" id="{436801EA-B2EF-DE3C-3587-1B7F79BBC30E}"/>
                    </a:ext>
                  </a:extLst>
                </p:cNvPr>
                <p:cNvSpPr/>
                <p:nvPr/>
              </p:nvSpPr>
              <p:spPr>
                <a:xfrm flipH="1">
                  <a:off x="6400559" y="3466419"/>
                  <a:ext cx="653384" cy="764515"/>
                </a:xfrm>
                <a:prstGeom prst="cube">
                  <a:avLst>
                    <a:gd name="adj" fmla="val 43297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258C0BA2-B179-0868-C94F-2CE5539A495A}"/>
                    </a:ext>
                  </a:extLst>
                </p:cNvPr>
                <p:cNvSpPr txBox="1"/>
                <p:nvPr/>
              </p:nvSpPr>
              <p:spPr>
                <a:xfrm rot="2461632">
                  <a:off x="6286332" y="3681277"/>
                  <a:ext cx="660064" cy="3241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/>
                    <a:t>1×1</a:t>
                  </a:r>
                  <a:endParaRPr lang="zh-CN" altLang="en-US" sz="1400" dirty="0"/>
                </a:p>
              </p:txBody>
            </p:sp>
          </p:grp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0F4605E-A126-7160-3006-5009E7A5EB39}"/>
                  </a:ext>
                </a:extLst>
              </p:cNvPr>
              <p:cNvSpPr txBox="1"/>
              <p:nvPr/>
            </p:nvSpPr>
            <p:spPr>
              <a:xfrm>
                <a:off x="6807905" y="3703064"/>
                <a:ext cx="643776" cy="324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128</a:t>
                </a:r>
                <a:endParaRPr lang="zh-CN" altLang="en-US" sz="1400" dirty="0"/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15779BD-C832-B643-5F1A-B2D20F09C49A}"/>
                </a:ext>
              </a:extLst>
            </p:cNvPr>
            <p:cNvSpPr txBox="1"/>
            <p:nvPr/>
          </p:nvSpPr>
          <p:spPr>
            <a:xfrm>
              <a:off x="2481896" y="2043354"/>
              <a:ext cx="1474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layer_out_13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61D3A9C-F05F-3378-5D71-B4FB23CF317A}"/>
                </a:ext>
              </a:extLst>
            </p:cNvPr>
            <p:cNvSpPr txBox="1"/>
            <p:nvPr/>
          </p:nvSpPr>
          <p:spPr>
            <a:xfrm>
              <a:off x="3999675" y="2427568"/>
              <a:ext cx="1044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output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3AD835F-E808-B37E-6FB3-D0FB57352FD1}"/>
                </a:ext>
              </a:extLst>
            </p:cNvPr>
            <p:cNvSpPr txBox="1"/>
            <p:nvPr/>
          </p:nvSpPr>
          <p:spPr>
            <a:xfrm>
              <a:off x="5042277" y="2415075"/>
              <a:ext cx="1200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residual_1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31D64A5-135C-B888-0114-25E6602B81F8}"/>
                </a:ext>
              </a:extLst>
            </p:cNvPr>
            <p:cNvSpPr txBox="1"/>
            <p:nvPr/>
          </p:nvSpPr>
          <p:spPr>
            <a:xfrm>
              <a:off x="6121868" y="2716025"/>
              <a:ext cx="1200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residual_2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F215045-571C-1C72-C715-483A10B4D5E2}"/>
                </a:ext>
              </a:extLst>
            </p:cNvPr>
            <p:cNvSpPr txBox="1"/>
            <p:nvPr/>
          </p:nvSpPr>
          <p:spPr>
            <a:xfrm>
              <a:off x="7041969" y="3004231"/>
              <a:ext cx="1200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residual_3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5249F80-394B-DA52-ABA5-3B013809D209}"/>
                </a:ext>
              </a:extLst>
            </p:cNvPr>
            <p:cNvSpPr txBox="1"/>
            <p:nvPr/>
          </p:nvSpPr>
          <p:spPr>
            <a:xfrm>
              <a:off x="8022124" y="3182900"/>
              <a:ext cx="1200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residual_4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6B6247B-79A9-23CC-BC2F-E8CAE6101608}"/>
                </a:ext>
              </a:extLst>
            </p:cNvPr>
            <p:cNvSpPr txBox="1"/>
            <p:nvPr/>
          </p:nvSpPr>
          <p:spPr>
            <a:xfrm>
              <a:off x="1144523" y="4522842"/>
              <a:ext cx="2855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ConvBNReLU(96,96×6,pad_mode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=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‘same’)</a:t>
              </a:r>
              <a:endParaRPr lang="zh-CN" altLang="en-US" sz="1200" dirty="0"/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44FF2D80-29EA-E7B3-10D1-965F0F9A467C}"/>
                </a:ext>
              </a:extLst>
            </p:cNvPr>
            <p:cNvCxnSpPr>
              <a:stCxn id="43" idx="0"/>
            </p:cNvCxnSpPr>
            <p:nvPr/>
          </p:nvCxnSpPr>
          <p:spPr>
            <a:xfrm flipV="1">
              <a:off x="2572099" y="4318525"/>
              <a:ext cx="774055" cy="20431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B9B46EC-10BE-3A53-4D8D-EBB9F649E27D}"/>
                </a:ext>
              </a:extLst>
            </p:cNvPr>
            <p:cNvSpPr txBox="1"/>
            <p:nvPr/>
          </p:nvSpPr>
          <p:spPr>
            <a:xfrm>
              <a:off x="3836230" y="1117189"/>
              <a:ext cx="19206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InvertedResidual(1280,512,srtide=2,expand_ratio=0.5)</a:t>
              </a:r>
              <a:endParaRPr lang="zh-CN" altLang="en-US" sz="1200" dirty="0"/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ED5F82D8-E07C-C706-AE70-7A000C4B162A}"/>
                </a:ext>
              </a:extLst>
            </p:cNvPr>
            <p:cNvCxnSpPr>
              <a:cxnSpLocks/>
              <a:stCxn id="46" idx="2"/>
              <a:endCxn id="39" idx="0"/>
            </p:cNvCxnSpPr>
            <p:nvPr/>
          </p:nvCxnSpPr>
          <p:spPr>
            <a:xfrm>
              <a:off x="4796576" y="1578854"/>
              <a:ext cx="846140" cy="83622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F480239-03CC-7969-EEBF-B5A11F10F164}"/>
                </a:ext>
              </a:extLst>
            </p:cNvPr>
            <p:cNvSpPr txBox="1"/>
            <p:nvPr/>
          </p:nvSpPr>
          <p:spPr>
            <a:xfrm>
              <a:off x="5355772" y="4647609"/>
              <a:ext cx="2025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InvertedResidual(512,256,srtide=2,expand_ratio=0.25)</a:t>
              </a:r>
              <a:endParaRPr lang="zh-CN" altLang="en-US" sz="1200" dirty="0"/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46EA4A97-B7D1-C45C-A222-DDCEF758F4B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6341081" y="4265086"/>
              <a:ext cx="571249" cy="3962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0273B45-97B2-57D2-75E4-3608FD35972D}"/>
                </a:ext>
              </a:extLst>
            </p:cNvPr>
            <p:cNvSpPr txBox="1"/>
            <p:nvPr/>
          </p:nvSpPr>
          <p:spPr>
            <a:xfrm>
              <a:off x="6314453" y="1577848"/>
              <a:ext cx="19206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InvertedResidual(256,256,srtide=2,expand_ratio=0.5)</a:t>
              </a:r>
              <a:endParaRPr lang="zh-CN" altLang="en-US" sz="1200" dirty="0"/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FF2EBEE2-93C3-B41B-CB9D-163E35941293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7246931" y="2027833"/>
              <a:ext cx="395477" cy="97639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93894F1-0889-CF57-4C2F-EB04FEA4F20F}"/>
                </a:ext>
              </a:extLst>
            </p:cNvPr>
            <p:cNvSpPr txBox="1"/>
            <p:nvPr/>
          </p:nvSpPr>
          <p:spPr>
            <a:xfrm>
              <a:off x="7444669" y="4634365"/>
              <a:ext cx="19206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InvertedResidual(256,128,srtide=2,expand_ratio=0.25)</a:t>
              </a:r>
              <a:endParaRPr lang="zh-CN" altLang="en-US" sz="1200" dirty="0"/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5BB19170-6EBB-3075-F7E1-E64413372283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8259644" y="4289171"/>
              <a:ext cx="477510" cy="38955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890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D4779033-9DB9-933A-4E9B-70AD44B97C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3465046"/>
                  </p:ext>
                </p:extLst>
              </p:nvPr>
            </p:nvGraphicFramePr>
            <p:xfrm>
              <a:off x="1049646" y="99440"/>
              <a:ext cx="9812790" cy="6535422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962558">
                      <a:extLst>
                        <a:ext uri="{9D8B030D-6E8A-4147-A177-3AD203B41FA5}">
                          <a16:colId xmlns:a16="http://schemas.microsoft.com/office/drawing/2014/main" val="139264456"/>
                        </a:ext>
                      </a:extLst>
                    </a:gridCol>
                    <a:gridCol w="1962558">
                      <a:extLst>
                        <a:ext uri="{9D8B030D-6E8A-4147-A177-3AD203B41FA5}">
                          <a16:colId xmlns:a16="http://schemas.microsoft.com/office/drawing/2014/main" val="3788657755"/>
                        </a:ext>
                      </a:extLst>
                    </a:gridCol>
                    <a:gridCol w="3925116">
                      <a:extLst>
                        <a:ext uri="{9D8B030D-6E8A-4147-A177-3AD203B41FA5}">
                          <a16:colId xmlns:a16="http://schemas.microsoft.com/office/drawing/2014/main" val="1519110107"/>
                        </a:ext>
                      </a:extLst>
                    </a:gridCol>
                    <a:gridCol w="1962558">
                      <a:extLst>
                        <a:ext uri="{9D8B030D-6E8A-4147-A177-3AD203B41FA5}">
                          <a16:colId xmlns:a16="http://schemas.microsoft.com/office/drawing/2014/main" val="24592941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特征层名称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特征图尺寸</a:t>
                          </a:r>
                          <a:r>
                            <a:rPr lang="en-US" altLang="zh-CN" dirty="0"/>
                            <a:t>(w,h)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Default Boxes</a:t>
                          </a:r>
                          <a:r>
                            <a:rPr lang="zh-CN" altLang="en-US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尺寸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Default Boxes</a:t>
                          </a:r>
                          <a:r>
                            <a:rPr lang="zh-CN" altLang="en-US" dirty="0"/>
                            <a:t>数量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99455908"/>
                      </a:ext>
                    </a:extLst>
                  </a:tr>
                  <a:tr h="467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Layer_out_13</a:t>
                          </a:r>
                        </a:p>
                        <a:p>
                          <a:pPr algn="ctr"/>
                          <a:r>
                            <a:rPr lang="en-US" altLang="zh-CN" sz="1400" dirty="0"/>
                            <a:t>(Feature Map_1)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19×19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1:1</a:t>
                          </a:r>
                          <a:r>
                            <a:rPr lang="zh-CN" altLang="en-US" sz="12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→</a:t>
                          </a: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1.2</a:t>
                          </a:r>
                          <a:r>
                            <a:rPr lang="zh-CN" altLang="en-US" sz="12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，</a:t>
                          </a:r>
                          <a:endParaRPr lang="en-US" altLang="zh-CN" sz="1200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2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2:</m:t>
                              </m:r>
                              <m:r>
                                <m:rPr>
                                  <m:nor/>
                                </m:rPr>
                                <a:rPr lang="en-US" altLang="zh-CN" sz="1200" b="0" i="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zh-CN" altLang="en-US" sz="1200" dirty="0" smtClean="0"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(1.2×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12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，</m:t>
                              </m:r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1.2/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12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zh-CN" alt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；</a:t>
                          </a:r>
                          <a:endParaRPr lang="en-US" altLang="zh-CN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2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1:</m:t>
                              </m:r>
                              <m:r>
                                <m:rPr>
                                  <m:nor/>
                                </m:rPr>
                                <a:rPr lang="en-US" altLang="zh-CN" sz="1200" b="0" i="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zh-CN" altLang="en-US" sz="1200" dirty="0" smtClean="0"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(1.2/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12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，</m:t>
                              </m:r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1.2×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12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19×19×3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9491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output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(Feature Map_2)</a:t>
                          </a:r>
                          <a:endParaRPr lang="zh-CN" altLang="en-US" sz="1400" dirty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10×10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1:1</a:t>
                          </a:r>
                          <a:r>
                            <a:rPr lang="zh-CN" altLang="en-US" sz="12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→</a:t>
                          </a: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1.344</a:t>
                          </a:r>
                          <a:r>
                            <a:rPr lang="zh-CN" altLang="en-US" sz="12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zh-CN" altLang="en-US" sz="12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1.344×1.488</m:t>
                                  </m:r>
                                </m:e>
                              </m:rad>
                            </m:oMath>
                          </a14:m>
                          <a:r>
                            <a:rPr lang="zh-CN" alt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；</a:t>
                          </a:r>
                          <a:endParaRPr lang="en-US" altLang="zh-CN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2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1:</m:t>
                              </m:r>
                              <m:r>
                                <m:rPr>
                                  <m:nor/>
                                </m:rPr>
                                <a:rPr lang="en-US" altLang="zh-CN" sz="1200" b="0" i="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zh-CN" altLang="en-US" sz="1200" dirty="0" smtClean="0"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(1.344/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12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，</m:t>
                              </m:r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1.344×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12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en-US" altLang="zh-CN" sz="1200" b="0" i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;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2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2:</m:t>
                              </m:r>
                              <m:r>
                                <m:rPr>
                                  <m:nor/>
                                </m:rPr>
                                <a:rPr lang="en-US" altLang="zh-CN" sz="1200" b="0" i="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zh-CN" altLang="en-US" sz="1200" dirty="0" smtClean="0"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(1.344×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12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，</m:t>
                              </m:r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1.344/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12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zh-CN" alt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；</a:t>
                          </a:r>
                          <a:endParaRPr lang="en-US" altLang="zh-CN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2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1:</m:t>
                              </m:r>
                              <m:r>
                                <m:rPr>
                                  <m:nor/>
                                </m:rPr>
                                <a:rPr lang="en-US" altLang="zh-CN" sz="1200" b="0" i="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zh-CN" altLang="en-US" sz="1200" dirty="0" smtClean="0"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(1.344/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12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3</m:t>
                                  </m:r>
                                </m:e>
                              </m:rad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，</m:t>
                              </m:r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1.344×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12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3</m:t>
                                  </m:r>
                                </m:e>
                              </m:rad>
                              <m:r>
                                <a:rPr lang="en-US" altLang="zh-CN" sz="1200" b="0" i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;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20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3: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200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1200" dirty="0" smtClean="0"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altLang="zh-CN" sz="1200" b="0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(1.344×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sz="120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e>
                                </m:rad>
                                <m:r>
                                  <a:rPr lang="zh-CN" altLang="en-US" sz="12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，</m:t>
                                </m:r>
                                <m:r>
                                  <a:rPr lang="en-US" altLang="zh-CN" sz="1200" b="0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1.344/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sz="120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e>
                                </m:rad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 sz="12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10×10×6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97980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Invertedresidual_1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(Feature Map_3)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5×5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1:1</a:t>
                          </a:r>
                          <a:r>
                            <a:rPr lang="zh-CN" altLang="en-US" sz="12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→</a:t>
                          </a: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1.488</a:t>
                          </a:r>
                          <a:r>
                            <a:rPr lang="zh-CN" altLang="en-US" sz="12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zh-CN" altLang="en-US" sz="12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1.488×1.632</m:t>
                                  </m:r>
                                </m:e>
                              </m:rad>
                            </m:oMath>
                          </a14:m>
                          <a:r>
                            <a:rPr lang="zh-CN" alt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；</a:t>
                          </a:r>
                          <a:endParaRPr lang="en-US" altLang="zh-CN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2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1:</m:t>
                              </m:r>
                              <m:r>
                                <m:rPr>
                                  <m:nor/>
                                </m:rPr>
                                <a:rPr lang="en-US" altLang="zh-CN" sz="1200" b="0" i="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zh-CN" altLang="en-US" sz="1200" dirty="0" smtClean="0"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(1.488/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12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，</m:t>
                              </m:r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1.488×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12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en-US" altLang="zh-CN" sz="1200" b="0" i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;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2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2:</m:t>
                              </m:r>
                              <m:r>
                                <m:rPr>
                                  <m:nor/>
                                </m:rPr>
                                <a:rPr lang="en-US" altLang="zh-CN" sz="1200" b="0" i="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zh-CN" altLang="en-US" sz="1200" dirty="0" smtClean="0"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(1.488×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12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，</m:t>
                              </m:r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1.488/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12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zh-CN" alt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；</a:t>
                          </a:r>
                          <a:endParaRPr lang="en-US" altLang="zh-CN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2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1:</m:t>
                              </m:r>
                              <m:r>
                                <m:rPr>
                                  <m:nor/>
                                </m:rPr>
                                <a:rPr lang="en-US" altLang="zh-CN" sz="1200" b="0" i="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zh-CN" altLang="en-US" sz="1200" dirty="0" smtClean="0"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(1.488/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12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3</m:t>
                                  </m:r>
                                </m:e>
                              </m:rad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，</m:t>
                              </m:r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1.488×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12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3</m:t>
                                  </m:r>
                                </m:e>
                              </m:rad>
                              <m:r>
                                <a:rPr lang="en-US" altLang="zh-CN" sz="1200" b="0" i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;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20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3: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200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1200" dirty="0" smtClean="0"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altLang="zh-CN" sz="1200" b="0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(1.488×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sz="120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e>
                                </m:rad>
                                <m:r>
                                  <a:rPr lang="zh-CN" altLang="en-US" sz="12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，</m:t>
                                </m:r>
                                <m:r>
                                  <a:rPr lang="en-US" altLang="zh-CN" sz="1200" b="0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1.488/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sz="120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e>
                                </m:rad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 sz="12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5×5×6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3114270"/>
                      </a:ext>
                    </a:extLst>
                  </a:tr>
                  <a:tr h="4429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Invertedresidual_2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(Feature Map_4)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3×3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1:1</a:t>
                          </a:r>
                          <a:r>
                            <a:rPr lang="zh-CN" altLang="en-US" sz="12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→</a:t>
                          </a: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1.632</a:t>
                          </a:r>
                          <a:r>
                            <a:rPr lang="zh-CN" altLang="en-US" sz="12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zh-CN" altLang="en-US" sz="12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1.632×1.776</m:t>
                                  </m:r>
                                </m:e>
                              </m:rad>
                            </m:oMath>
                          </a14:m>
                          <a:r>
                            <a:rPr lang="zh-CN" alt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；</a:t>
                          </a:r>
                          <a:endParaRPr lang="en-US" altLang="zh-CN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2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1:</m:t>
                              </m:r>
                              <m:r>
                                <m:rPr>
                                  <m:nor/>
                                </m:rPr>
                                <a:rPr lang="en-US" altLang="zh-CN" sz="1200" b="0" i="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zh-CN" altLang="en-US" sz="1200" dirty="0" smtClean="0"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(1.632/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12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，</m:t>
                              </m:r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1.632×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12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en-US" altLang="zh-CN" sz="1200" b="0" i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;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2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2:</m:t>
                              </m:r>
                              <m:r>
                                <m:rPr>
                                  <m:nor/>
                                </m:rPr>
                                <a:rPr lang="en-US" altLang="zh-CN" sz="1200" b="0" i="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zh-CN" altLang="en-US" sz="1200" dirty="0" smtClean="0"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(1.632×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12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，</m:t>
                              </m:r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1.632/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12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zh-CN" alt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；</a:t>
                          </a:r>
                          <a:endParaRPr lang="en-US" altLang="zh-CN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2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1:</m:t>
                              </m:r>
                              <m:r>
                                <m:rPr>
                                  <m:nor/>
                                </m:rPr>
                                <a:rPr lang="en-US" altLang="zh-CN" sz="1200" b="0" i="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zh-CN" altLang="en-US" sz="1200" dirty="0" smtClean="0"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(1.632/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12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3</m:t>
                                  </m:r>
                                </m:e>
                              </m:rad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，</m:t>
                              </m:r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1.632×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12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3</m:t>
                                  </m:r>
                                </m:e>
                              </m:rad>
                              <m:r>
                                <a:rPr lang="en-US" altLang="zh-CN" sz="1200" b="0" i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;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20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3: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200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1200" dirty="0" smtClean="0"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altLang="zh-CN" sz="1200" b="0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(1.632×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sz="120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e>
                                </m:rad>
                                <m:r>
                                  <a:rPr lang="zh-CN" altLang="en-US" sz="12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，</m:t>
                                </m:r>
                                <m:r>
                                  <a:rPr lang="en-US" altLang="zh-CN" sz="1200" b="0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1.632/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sz="120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e>
                                </m:rad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 sz="12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3×3×6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1886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Invertedresidual_3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(Feature Map_5)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2×2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1:1</a:t>
                          </a:r>
                          <a:r>
                            <a:rPr lang="zh-CN" altLang="en-US" sz="12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→</a:t>
                          </a: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1.776</a:t>
                          </a:r>
                          <a:r>
                            <a:rPr lang="zh-CN" altLang="en-US" sz="12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zh-CN" altLang="en-US" sz="12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1.776×1.92</m:t>
                                  </m:r>
                                </m:e>
                              </m:rad>
                            </m:oMath>
                          </a14:m>
                          <a:r>
                            <a:rPr lang="zh-CN" alt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；</a:t>
                          </a:r>
                          <a:endParaRPr lang="en-US" altLang="zh-CN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2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1:</m:t>
                              </m:r>
                              <m:r>
                                <m:rPr>
                                  <m:nor/>
                                </m:rPr>
                                <a:rPr lang="en-US" altLang="zh-CN" sz="1200" b="0" i="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zh-CN" altLang="en-US" sz="1200" dirty="0" smtClean="0"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(1.776/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12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，</m:t>
                              </m:r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1.776×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12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en-US" altLang="zh-CN" sz="1200" b="0" i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;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2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2:</m:t>
                              </m:r>
                              <m:r>
                                <m:rPr>
                                  <m:nor/>
                                </m:rPr>
                                <a:rPr lang="en-US" altLang="zh-CN" sz="1200" b="0" i="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zh-CN" altLang="en-US" sz="1200" dirty="0" smtClean="0"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(1.776×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12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，</m:t>
                              </m:r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1.776/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12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zh-CN" alt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；</a:t>
                          </a:r>
                          <a:endParaRPr lang="en-US" altLang="zh-CN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2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1:</m:t>
                              </m:r>
                              <m:r>
                                <m:rPr>
                                  <m:nor/>
                                </m:rPr>
                                <a:rPr lang="en-US" altLang="zh-CN" sz="1200" b="0" i="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zh-CN" altLang="en-US" sz="1200" dirty="0" smtClean="0"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(1.776/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12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3</m:t>
                                  </m:r>
                                </m:e>
                              </m:rad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，</m:t>
                              </m:r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1.776×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12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3</m:t>
                                  </m:r>
                                </m:e>
                              </m:rad>
                              <m:r>
                                <a:rPr lang="en-US" altLang="zh-CN" sz="1200" b="0" i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;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20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3: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200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1200" dirty="0" smtClean="0"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altLang="zh-CN" sz="1200" b="0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(1.776×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sz="120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e>
                                </m:rad>
                                <m:r>
                                  <a:rPr lang="zh-CN" altLang="en-US" sz="12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，</m:t>
                                </m:r>
                                <m:r>
                                  <a:rPr lang="en-US" altLang="zh-CN" sz="1200" b="0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1.776/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sz="120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e>
                                </m:rad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 sz="12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2×2×6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52578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Invertedresidual_4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(Feature Map_6)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1×1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1:1</a:t>
                          </a:r>
                          <a:r>
                            <a:rPr lang="zh-CN" altLang="en-US" sz="12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→</a:t>
                          </a: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1.92</a:t>
                          </a:r>
                          <a:r>
                            <a:rPr lang="zh-CN" altLang="en-US" sz="12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zh-CN" altLang="en-US" sz="12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sz="1200" b="0" i="0" dirty="0" smtClean="0"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1200" dirty="0" smtClean="0"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.92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×1.95</m:t>
                                  </m:r>
                                </m:e>
                              </m:rad>
                            </m:oMath>
                          </a14:m>
                          <a:r>
                            <a:rPr lang="zh-CN" alt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；</a:t>
                          </a:r>
                          <a:endParaRPr lang="en-US" altLang="zh-CN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2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1:</m:t>
                              </m:r>
                              <m:r>
                                <m:rPr>
                                  <m:nor/>
                                </m:rPr>
                                <a:rPr lang="en-US" altLang="zh-CN" sz="1200" b="0" i="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zh-CN" altLang="en-US" sz="1200" dirty="0" smtClean="0"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(1.92/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12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，</m:t>
                              </m:r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1.92×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12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en-US" altLang="zh-CN" sz="1200" b="0" i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;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2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2:</m:t>
                              </m:r>
                              <m:r>
                                <m:rPr>
                                  <m:nor/>
                                </m:rPr>
                                <a:rPr lang="en-US" altLang="zh-CN" sz="1200" b="0" i="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zh-CN" altLang="en-US" sz="1200" dirty="0" smtClean="0"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(1.92×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12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，</m:t>
                              </m:r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1.92/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12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zh-CN" alt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；</a:t>
                          </a:r>
                          <a:endParaRPr lang="en-US" altLang="zh-CN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2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1:</m:t>
                              </m:r>
                              <m:r>
                                <m:rPr>
                                  <m:nor/>
                                </m:rPr>
                                <a:rPr lang="en-US" altLang="zh-CN" sz="1200" b="0" i="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zh-CN" altLang="en-US" sz="1200" dirty="0" smtClean="0"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(1.92/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12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3</m:t>
                                  </m:r>
                                </m:e>
                              </m:rad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，</m:t>
                              </m:r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1.92×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120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3</m:t>
                                  </m:r>
                                </m:e>
                              </m:rad>
                              <m:r>
                                <a:rPr lang="en-US" altLang="zh-CN" sz="1200" b="0" i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;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20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3: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200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1200" dirty="0" smtClean="0"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altLang="zh-CN" sz="1200" b="0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(1.92×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sz="120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e>
                                </m:rad>
                                <m:r>
                                  <a:rPr lang="zh-CN" altLang="en-US" sz="12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，</m:t>
                                </m:r>
                                <m:r>
                                  <a:rPr lang="en-US" altLang="zh-CN" sz="1200" b="0" i="1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1.92/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sz="120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e>
                                </m:rad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 sz="12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1×1×6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84612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D4779033-9DB9-933A-4E9B-70AD44B97C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3465046"/>
                  </p:ext>
                </p:extLst>
              </p:nvPr>
            </p:nvGraphicFramePr>
            <p:xfrm>
              <a:off x="1049646" y="99440"/>
              <a:ext cx="9812790" cy="6535422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962558">
                      <a:extLst>
                        <a:ext uri="{9D8B030D-6E8A-4147-A177-3AD203B41FA5}">
                          <a16:colId xmlns:a16="http://schemas.microsoft.com/office/drawing/2014/main" val="139264456"/>
                        </a:ext>
                      </a:extLst>
                    </a:gridCol>
                    <a:gridCol w="1962558">
                      <a:extLst>
                        <a:ext uri="{9D8B030D-6E8A-4147-A177-3AD203B41FA5}">
                          <a16:colId xmlns:a16="http://schemas.microsoft.com/office/drawing/2014/main" val="3788657755"/>
                        </a:ext>
                      </a:extLst>
                    </a:gridCol>
                    <a:gridCol w="3925116">
                      <a:extLst>
                        <a:ext uri="{9D8B030D-6E8A-4147-A177-3AD203B41FA5}">
                          <a16:colId xmlns:a16="http://schemas.microsoft.com/office/drawing/2014/main" val="1519110107"/>
                        </a:ext>
                      </a:extLst>
                    </a:gridCol>
                    <a:gridCol w="1962558">
                      <a:extLst>
                        <a:ext uri="{9D8B030D-6E8A-4147-A177-3AD203B41FA5}">
                          <a16:colId xmlns:a16="http://schemas.microsoft.com/office/drawing/2014/main" val="24592941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特征层名称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特征图尺寸</a:t>
                          </a:r>
                          <a:r>
                            <a:rPr lang="en-US" altLang="zh-CN" dirty="0"/>
                            <a:t>(w,h)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Default Boxes</a:t>
                          </a:r>
                          <a:r>
                            <a:rPr lang="zh-CN" altLang="en-US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尺寸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Default Boxes</a:t>
                          </a:r>
                          <a:r>
                            <a:rPr lang="zh-CN" altLang="en-US" dirty="0"/>
                            <a:t>数量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99455908"/>
                      </a:ext>
                    </a:extLst>
                  </a:tr>
                  <a:tr h="6757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Layer_out_13</a:t>
                          </a:r>
                        </a:p>
                        <a:p>
                          <a:pPr algn="ctr"/>
                          <a:r>
                            <a:rPr lang="en-US" altLang="zh-CN" sz="1400" dirty="0"/>
                            <a:t>(Feature Map_1)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19×19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55" t="-60360" r="-50776" b="-815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19×19×3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9491057"/>
                      </a:ext>
                    </a:extLst>
                  </a:tr>
                  <a:tr h="10974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output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(Feature Map_2)</a:t>
                          </a:r>
                          <a:endParaRPr lang="zh-CN" altLang="en-US" sz="1400" dirty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10×10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55" t="-98889" r="-50776" b="-4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10×10×6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9798042"/>
                      </a:ext>
                    </a:extLst>
                  </a:tr>
                  <a:tr h="10974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Invertedresidual_1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(Feature Map_3)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5×5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55" t="-198889" r="-50776" b="-3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5×5×6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3114270"/>
                      </a:ext>
                    </a:extLst>
                  </a:tr>
                  <a:tr h="10974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Invertedresidual_2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(Feature Map_4)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3×3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55" t="-298889" r="-50776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3×3×6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1886304"/>
                      </a:ext>
                    </a:extLst>
                  </a:tr>
                  <a:tr h="10974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Invertedresidual_3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(Feature Map_5)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2×2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55" t="-396685" r="-50776" b="-1016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2×2×6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52578285"/>
                      </a:ext>
                    </a:extLst>
                  </a:tr>
                  <a:tr h="10989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Invertedresidual_4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(Feature Map_6)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1×1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55" t="-499444" r="-50776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1×1×6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84612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05695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5F7BEE03-7631-A5A4-708D-215845DC0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893106"/>
              </p:ext>
            </p:extLst>
          </p:nvPr>
        </p:nvGraphicFramePr>
        <p:xfrm>
          <a:off x="3734967" y="1130726"/>
          <a:ext cx="4320000" cy="432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31075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1821982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468862587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829660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6748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728260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152B39D9-8BAF-5B36-0160-EE81A34B538B}"/>
              </a:ext>
            </a:extLst>
          </p:cNvPr>
          <p:cNvSpPr/>
          <p:nvPr/>
        </p:nvSpPr>
        <p:spPr>
          <a:xfrm>
            <a:off x="4395830" y="1765518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05BA60E-DA4D-ED7E-5D81-40461BD69F8C}"/>
              </a:ext>
            </a:extLst>
          </p:cNvPr>
          <p:cNvSpPr/>
          <p:nvPr/>
        </p:nvSpPr>
        <p:spPr>
          <a:xfrm>
            <a:off x="3700943" y="1104185"/>
            <a:ext cx="72000" cy="7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EF9540D-C98B-8844-5FF2-42B4B3BEFC84}"/>
              </a:ext>
            </a:extLst>
          </p:cNvPr>
          <p:cNvCxnSpPr/>
          <p:nvPr/>
        </p:nvCxnSpPr>
        <p:spPr>
          <a:xfrm flipH="1">
            <a:off x="2743200" y="1176185"/>
            <a:ext cx="847288" cy="4009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6BC5289-6DC6-258C-71EA-72B68E939DDF}"/>
              </a:ext>
            </a:extLst>
          </p:cNvPr>
          <p:cNvSpPr txBox="1"/>
          <p:nvPr/>
        </p:nvSpPr>
        <p:spPr>
          <a:xfrm>
            <a:off x="1619546" y="1653130"/>
            <a:ext cx="1784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当前遍历特征图坐标点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391440B-498C-9EF8-4BF0-A36C281F0C58}"/>
              </a:ext>
            </a:extLst>
          </p:cNvPr>
          <p:cNvCxnSpPr>
            <a:cxnSpLocks/>
          </p:cNvCxnSpPr>
          <p:nvPr/>
        </p:nvCxnSpPr>
        <p:spPr>
          <a:xfrm flipV="1">
            <a:off x="4484903" y="813732"/>
            <a:ext cx="498158" cy="8413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13633BD-44B8-6BF7-A550-3C8BAE2A40E6}"/>
              </a:ext>
            </a:extLst>
          </p:cNvPr>
          <p:cNvSpPr txBox="1"/>
          <p:nvPr/>
        </p:nvSpPr>
        <p:spPr>
          <a:xfrm>
            <a:off x="3993158" y="475178"/>
            <a:ext cx="2256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当前</a:t>
            </a:r>
            <a:r>
              <a:rPr lang="en-US" altLang="zh-CN" sz="1600" dirty="0"/>
              <a:t>cell</a:t>
            </a:r>
            <a:r>
              <a:rPr lang="zh-CN" altLang="en-US" sz="1600" dirty="0"/>
              <a:t>的中心坐标点</a:t>
            </a:r>
          </a:p>
        </p:txBody>
      </p:sp>
    </p:spTree>
    <p:extLst>
      <p:ext uri="{BB962C8B-B14F-4D97-AF65-F5344CB8AC3E}">
        <p14:creationId xmlns:p14="http://schemas.microsoft.com/office/powerpoint/2010/main" val="2600019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664</Words>
  <Application>Microsoft Office PowerPoint</Application>
  <PresentationFormat>宽屏</PresentationFormat>
  <Paragraphs>147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TIanYixin</dc:creator>
  <cp:lastModifiedBy>田 艺欣</cp:lastModifiedBy>
  <cp:revision>14</cp:revision>
  <dcterms:created xsi:type="dcterms:W3CDTF">2022-08-07T02:01:20Z</dcterms:created>
  <dcterms:modified xsi:type="dcterms:W3CDTF">2022-08-20T06:47:31Z</dcterms:modified>
</cp:coreProperties>
</file>