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64" r:id="rId4"/>
    <p:sldId id="268" r:id="rId5"/>
    <p:sldId id="266" r:id="rId6"/>
    <p:sldId id="280" r:id="rId7"/>
    <p:sldId id="289" r:id="rId8"/>
    <p:sldId id="282" r:id="rId9"/>
    <p:sldId id="283" r:id="rId10"/>
    <p:sldId id="284" r:id="rId11"/>
    <p:sldId id="290" r:id="rId12"/>
    <p:sldId id="286" r:id="rId13"/>
    <p:sldId id="287" r:id="rId14"/>
    <p:sldId id="288" r:id="rId15"/>
    <p:sldId id="279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6" autoAdjust="0"/>
  </p:normalViewPr>
  <p:slideViewPr>
    <p:cSldViewPr>
      <p:cViewPr varScale="1">
        <p:scale>
          <a:sx n="81" d="100"/>
          <a:sy n="81" d="100"/>
        </p:scale>
        <p:origin x="1498" y="67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D54B6-29B0-4D9C-8009-755FBABF13C5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1935C-8F10-4A2C-B768-AEBC5E7521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21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935C-8F10-4A2C-B768-AEBC5E75218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997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935C-8F10-4A2C-B768-AEBC5E75218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65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935C-8F10-4A2C-B768-AEBC5E75218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81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935C-8F10-4A2C-B768-AEBC5E75218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314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935C-8F10-4A2C-B768-AEBC5E75218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2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935C-8F10-4A2C-B768-AEBC5E75218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421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935C-8F10-4A2C-B768-AEBC5E75218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64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935C-8F10-4A2C-B768-AEBC5E75218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305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935C-8F10-4A2C-B768-AEBC5E75218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1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935C-8F10-4A2C-B768-AEBC5E75218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45032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935C-8F10-4A2C-B768-AEBC5E75218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336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A1935C-8F10-4A2C-B768-AEBC5E75218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622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jiazhang-ml.pub/Supplement-GRRO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" y="2937659"/>
                <a:ext cx="9143999" cy="218162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Jia</m:t>
                        </m:r>
                        <m:r>
                          <a:rPr lang="en-US" altLang="zh-CN" sz="1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Zhang</m:t>
                        </m:r>
                      </m:e>
                      <m:sup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m:rPr>
                            <m:sty m:val="p"/>
                          </m:rPr>
                          <a:rPr lang="en-US" altLang="zh-CN" sz="18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idong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Lin</m:t>
                        </m:r>
                      </m:e>
                      <m:sup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Jiang</m:t>
                        </m:r>
                      </m:e>
                      <m:sup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Shaozi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Li</m:t>
                        </m:r>
                      </m:e>
                      <m:sup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Yong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Tang</m:t>
                        </m:r>
                      </m:e>
                      <m:sup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8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Kay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Chen</m:t>
                        </m:r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Tan</m:t>
                        </m:r>
                      </m:e>
                      <m:sup>
                        <m:r>
                          <a:rPr lang="en-US" altLang="zh-CN" sz="18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altLang="zh-CN" sz="1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alatino Linotype" pitchFamily="18" charset="0"/>
                  <a:ea typeface="华文新魏" pitchFamily="2" charset="-122"/>
                  <a:cs typeface="Times New Roman" pitchFamily="18" charset="0"/>
                </a:endParaRPr>
              </a:p>
              <a:p>
                <a:endPara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Palatino Linotype" pitchFamily="18" charset="0"/>
                  <a:ea typeface="华文新魏" pitchFamily="2" charset="-122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1. Department of Artificial Intelligence, Xiamen University, China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2. School of Mathematical Sciences, Xiamen University, China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3. School of Computer Science, South China Normal University, China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4. Department of Computer Science, City University of Hong Kong, Hong Kong</a:t>
                </a:r>
                <a:endParaRPr lang="zh-CN" altLang="en-US" sz="1400" dirty="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>
          <p:sp>
            <p:nvSpPr>
              <p:cNvPr id="5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" y="2937659"/>
                <a:ext cx="9143999" cy="2181620"/>
              </a:xfrm>
              <a:blipFill>
                <a:blip r:embed="rId2"/>
                <a:stretch>
                  <a:fillRect t="-16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1">
            <a:extLst>
              <a:ext uri="{FF2B5EF4-FFF2-40B4-BE49-F238E27FC236}">
                <a16:creationId xmlns:a16="http://schemas.microsoft.com/office/drawing/2014/main" id="{D20959B5-1735-4016-9C6E-6277C8C8A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548680"/>
            <a:ext cx="9143999" cy="1790700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Palatino Linotype" pitchFamily="18" charset="0"/>
              </a:rPr>
              <a:t>Multi-label Feature Selection via Global Relevance and Redundancy Optimization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8EBDDC5-C70C-4903-B7E0-55B6AE7CE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646" y="5538612"/>
            <a:ext cx="770708" cy="7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F3E10EF-40E5-4DC6-85E3-1228EAE0E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538612"/>
            <a:ext cx="772962" cy="77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DFCB4E55-EB60-46F4-99E1-2CAA4A27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227" y="5538612"/>
            <a:ext cx="770708" cy="7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26654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6327480" cy="6936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Performance Evaluation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1028126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0854F802-FC4E-40F0-9851-A815A98E1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063475"/>
            <a:ext cx="7920880" cy="51784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DA6B872-178F-4F0F-8FBA-28F0C7C87B74}"/>
              </a:ext>
            </a:extLst>
          </p:cNvPr>
          <p:cNvSpPr txBox="1"/>
          <p:nvPr/>
        </p:nvSpPr>
        <p:spPr>
          <a:xfrm>
            <a:off x="0" y="6337827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7030A0"/>
                </a:solidFill>
                <a:latin typeface="Palatino Linotype" panose="02040502050505030304" pitchFamily="18" charset="0"/>
              </a:rPr>
              <a:t>Note: </a:t>
            </a:r>
            <a:r>
              <a:rPr lang="en-US" altLang="zh-CN" sz="1400" dirty="0">
                <a:latin typeface="Palatino Linotype" panose="02040502050505030304" pitchFamily="18" charset="0"/>
              </a:rPr>
              <a:t>The details on the other metrics are available on the web: </a:t>
            </a:r>
            <a:r>
              <a:rPr lang="en-US" altLang="zh-CN" sz="1400" dirty="0">
                <a:latin typeface="Palatino Linotype" panose="02040502050505030304" pitchFamily="18" charset="0"/>
                <a:hlinkClick r:id="rId4"/>
              </a:rPr>
              <a:t>https://jiazhang-ml.pub/Supplement-GRRO.pdf</a:t>
            </a:r>
            <a:endParaRPr lang="zh-CN" altLang="en-US" sz="1400" dirty="0">
              <a:latin typeface="Palatino Linotype" panose="0204050205050503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AC834FF-E3D4-402B-B465-70316429A1AA}"/>
              </a:ext>
            </a:extLst>
          </p:cNvPr>
          <p:cNvSpPr txBox="1"/>
          <p:nvPr/>
        </p:nvSpPr>
        <p:spPr>
          <a:xfrm>
            <a:off x="-3004" y="1071148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Palatino Linotype" pitchFamily="18" charset="0"/>
              </a:rPr>
              <a:t>Macro-F1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17ED1C-C5DB-469E-90D7-49FD71B68EDC}"/>
              </a:ext>
            </a:extLst>
          </p:cNvPr>
          <p:cNvSpPr txBox="1"/>
          <p:nvPr/>
        </p:nvSpPr>
        <p:spPr>
          <a:xfrm>
            <a:off x="-3004" y="3468017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Palatino Linotype" pitchFamily="18" charset="0"/>
              </a:rPr>
              <a:t>Micro-F1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A29ED20-5D68-47CD-A412-C7D4095799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76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6327480" cy="6936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Performance Evaluation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1028126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28B99EE5-9BFC-4A50-B20A-8A4B666D40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57137"/>
            <a:ext cx="9144000" cy="28074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73C74E-6699-4B1F-B1CD-A2D460489418}"/>
              </a:ext>
            </a:extLst>
          </p:cNvPr>
          <p:cNvSpPr txBox="1"/>
          <p:nvPr/>
        </p:nvSpPr>
        <p:spPr>
          <a:xfrm>
            <a:off x="251520" y="1293369"/>
            <a:ext cx="8640960" cy="1162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The proposed methods. i.e., GRRO-LS and GRRO, rank 1st and 2nd respectively among all the methods, and GRRO-LS can achieve highly competitive performance against the selected comparing methods.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56A389-176F-4D2A-AF9A-14E7BA3D72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6327480" cy="6936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Efficiency Evaluation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1028126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D2E5FABA-3607-4F38-93C8-A046CBDFB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83" y="2129424"/>
            <a:ext cx="5537434" cy="42748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25CEB2B-E3AF-4AF3-A9E1-4D7C1E35BC8A}"/>
              </a:ext>
            </a:extLst>
          </p:cNvPr>
          <p:cNvSpPr txBox="1"/>
          <p:nvPr/>
        </p:nvSpPr>
        <p:spPr>
          <a:xfrm>
            <a:off x="107504" y="1138302"/>
            <a:ext cx="8856984" cy="793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GRRO performs the best in terms of average ranking (Ave. Rank.). Theoretically, the proposed methods</a:t>
            </a:r>
            <a:r>
              <a:rPr lang="zh-CN" altLang="en-US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 </a:t>
            </a:r>
            <a:r>
              <a:rPr lang="en-US" altLang="zh-CN" sz="1600" dirty="0">
                <a:solidFill>
                  <a:srgbClr val="FF0000"/>
                </a:solidFill>
                <a:latin typeface="Palatino Linotype" panose="02040502050505030304" pitchFamily="18" charset="0"/>
              </a:rPr>
              <a:t>GRRO-LS and GRRO have the similar result on running time.</a:t>
            </a:r>
            <a:endParaRPr lang="zh-CN" altLang="en-US" sz="16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A74F1F-4CFE-490F-A1EC-A0D32E135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47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6327480" cy="6936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Parameter Analysis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1028126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AE81913D-BA30-4331-8DB7-FDF717AF9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429"/>
            <a:ext cx="4447153" cy="54114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EF3197D-EBDC-4526-9594-C838A14F0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670" y="1219541"/>
            <a:ext cx="4555670" cy="22553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CB9C77E-59F9-451A-9B97-19D912910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827" y="3508106"/>
            <a:ext cx="4555711" cy="13216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499894-FEDA-4DF8-ACFC-3B584BAF6365}"/>
                  </a:ext>
                </a:extLst>
              </p:cNvPr>
              <p:cNvSpPr txBox="1"/>
              <p:nvPr/>
            </p:nvSpPr>
            <p:spPr>
              <a:xfrm>
                <a:off x="4572000" y="5077457"/>
                <a:ext cx="4536497" cy="1531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Feature selection benefits to the performance.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The proposed method is sensitive to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16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zh-CN" sz="16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l"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A small value of </a:t>
                </a:r>
                <a:r>
                  <a:rPr lang="en-US" altLang="zh-CN" sz="1600" i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k,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e.g., </a:t>
                </a:r>
                <a:r>
                  <a:rPr lang="en-US" altLang="zh-CN" sz="1600" i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k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=5, helps to label-specific feature selection.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499894-FEDA-4DF8-ACFC-3B584BAF6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77457"/>
                <a:ext cx="4536497" cy="1531958"/>
              </a:xfrm>
              <a:prstGeom prst="rect">
                <a:avLst/>
              </a:prstGeom>
              <a:blipFill>
                <a:blip r:embed="rId6"/>
                <a:stretch>
                  <a:fillRect l="-538" r="-1882" b="-4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08EB2A09-9C9F-4FA2-8819-86B003F4A1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2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6327480" cy="6936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Conclusion and Future Work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1028126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8FF9AC7-824F-4A0A-B98A-2C7F0AC14B66}"/>
              </a:ext>
            </a:extLst>
          </p:cNvPr>
          <p:cNvSpPr txBox="1"/>
          <p:nvPr/>
        </p:nvSpPr>
        <p:spPr>
          <a:xfrm>
            <a:off x="323528" y="1340826"/>
            <a:ext cx="8496944" cy="227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Palatino Linotype" panose="02040502050505030304" pitchFamily="18" charset="0"/>
              </a:rPr>
              <a:t>Our main contribution is to propose a general global optimization framework, in which feature relevance, label relevance (i.e., label correlation), and feature redundancy are taken into account.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Palatino Linotype" panose="02040502050505030304" pitchFamily="18" charset="0"/>
              </a:rPr>
              <a:t>Our proposal has an excellent mechanism for utilizing inherent properties of multi-label learning, specially, we provide a formulation to extend the proposal  with label-specific features.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C0BCD6-65B3-4039-A723-4E8568EA1F8F}"/>
              </a:ext>
            </a:extLst>
          </p:cNvPr>
          <p:cNvSpPr txBox="1"/>
          <p:nvPr/>
        </p:nvSpPr>
        <p:spPr>
          <a:xfrm>
            <a:off x="323528" y="3714814"/>
            <a:ext cx="8496944" cy="21274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dirty="0">
                <a:solidFill>
                  <a:srgbClr val="7030A0"/>
                </a:solidFill>
                <a:latin typeface="Palatino Linotype" panose="02040502050505030304" pitchFamily="18" charset="0"/>
              </a:rPr>
              <a:t>Future work: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Palatino Linotype" panose="02040502050505030304" pitchFamily="18" charset="0"/>
              </a:rPr>
              <a:t>Further study of labeling information exploitation considering the issues of the class-imbalance and the relative labeling-importance.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800" dirty="0">
                <a:latin typeface="Palatino Linotype" panose="02040502050505030304" pitchFamily="18" charset="0"/>
              </a:rPr>
              <a:t>The analysis of genetic data with high dimensionality, such as the application on autism spectrum disorder.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E45722A-26A0-490A-B339-47A6D148F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14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8401871-2D2A-456E-8947-246FF1BA8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1296144"/>
          </a:xfrm>
        </p:spPr>
        <p:txBody>
          <a:bodyPr>
            <a:noAutofit/>
          </a:bodyPr>
          <a:lstStyle/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CN" sz="4000" b="1" spc="300" dirty="0">
                <a:latin typeface="Palatino Linotype" pitchFamily="18" charset="0"/>
                <a:cs typeface="Arabic Typesetting" panose="03020402040406030203" pitchFamily="66" charset="-78"/>
              </a:rPr>
              <a:t>THANK YOU FOR YOUR ATTENTION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DD33C6-6E94-4E00-BDD2-3979EC299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9DA1B91-F183-481E-AC5B-E5A799CF4EB0}"/>
              </a:ext>
            </a:extLst>
          </p:cNvPr>
          <p:cNvSpPr txBox="1"/>
          <p:nvPr/>
        </p:nvSpPr>
        <p:spPr>
          <a:xfrm>
            <a:off x="248337" y="3140968"/>
            <a:ext cx="86473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latin typeface="Palatino Linotype" panose="02040502050505030304" pitchFamily="18" charset="0"/>
              </a:rPr>
              <a:t>This work is supported by the National Natural Science Foundation of China (No. 61876159, No. 61806172, No. 61572409, No. U1705286, No. 61571188, No. 61772211 &amp; No. U1811263), the National Key Research and Development Program of China (No.2018YFC0831402), Fujian Province 2011 Collaborative Innovation Center of TCM Health Management, Collaborative Innovation Center of Chinese Oolong Tea Industry-Collaborative Innovation Center (2011) of Fujian Province.</a:t>
            </a:r>
            <a:endParaRPr lang="zh-CN" altLang="en-US" sz="1400" dirty="0">
              <a:latin typeface="Palatino Linotype" panose="0204050205050503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3C0872-65C8-4B06-B8CB-61AF787C9B42}"/>
              </a:ext>
            </a:extLst>
          </p:cNvPr>
          <p:cNvSpPr txBox="1"/>
          <p:nvPr/>
        </p:nvSpPr>
        <p:spPr>
          <a:xfrm>
            <a:off x="248337" y="4595083"/>
            <a:ext cx="86473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dirty="0">
                <a:latin typeface="Palatino Linotype" panose="02040502050505030304" pitchFamily="18" charset="0"/>
              </a:rPr>
              <a:t>Please pay your attention to our extended version of the conference paper entitled “Fast Multi-label Feature Selection via Global Relevance and Redundancy Optimization”. The extension focuses on large-scale multi-label feature selection, and the pre-print will come soon. Thank you!</a:t>
            </a:r>
            <a:endParaRPr lang="zh-CN" altLang="en-US"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4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6327480" cy="6936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Multi-label Learning</a:t>
            </a:r>
            <a:endParaRPr lang="zh-CN" altLang="en-US" sz="3200" dirty="0">
              <a:latin typeface="Palatino Linotype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908720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9023" y="1556792"/>
            <a:ext cx="4608512" cy="1584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323527" y="1001318"/>
            <a:ext cx="8496835" cy="793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>
                <a:latin typeface="Palatino Linotype" pitchFamily="18" charset="0"/>
                <a:ea typeface="华文新魏" pitchFamily="2" charset="-122"/>
              </a:rPr>
              <a:t>For </a:t>
            </a:r>
            <a:r>
              <a:rPr lang="en-US" altLang="zh-CN" sz="1600" dirty="0">
                <a:solidFill>
                  <a:srgbClr val="C00000"/>
                </a:solidFill>
                <a:latin typeface="Palatino Linotype" pitchFamily="18" charset="0"/>
                <a:ea typeface="华文新魏" pitchFamily="2" charset="-122"/>
              </a:rPr>
              <a:t>single-label learning</a:t>
            </a:r>
            <a:r>
              <a:rPr lang="en-US" altLang="zh-CN" sz="1600" dirty="0">
                <a:latin typeface="Palatino Linotype" pitchFamily="18" charset="0"/>
                <a:ea typeface="华文新魏" pitchFamily="2" charset="-122"/>
              </a:rPr>
              <a:t>, an instance is attributed with a single label characterizing its semantics.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0795" y="3935441"/>
            <a:ext cx="4536504" cy="2273012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23292" y="3371032"/>
            <a:ext cx="8496834" cy="793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n"/>
            </a:pPr>
            <a:r>
              <a:rPr lang="en-US" altLang="zh-CN" sz="1600" dirty="0">
                <a:solidFill>
                  <a:srgbClr val="C00000"/>
                </a:solidFill>
                <a:latin typeface="Palatino Linotype" pitchFamily="18" charset="0"/>
                <a:ea typeface="华文新魏" pitchFamily="2" charset="-122"/>
              </a:rPr>
              <a:t>Multi-label learning </a:t>
            </a:r>
            <a:r>
              <a:rPr lang="en-US" altLang="zh-CN" sz="1600" dirty="0">
                <a:latin typeface="Palatino Linotype" pitchFamily="18" charset="0"/>
                <a:ea typeface="华文新魏" pitchFamily="2" charset="-122"/>
              </a:rPr>
              <a:t>deals with examples which may be associated with multiple labels simultaneously.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DA12A99-F486-4B29-A996-DC6C837EB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1FCF1CD-2C9E-4ECB-BC4F-34A2324E7D96}"/>
              </a:ext>
            </a:extLst>
          </p:cNvPr>
          <p:cNvSpPr txBox="1"/>
          <p:nvPr/>
        </p:nvSpPr>
        <p:spPr>
          <a:xfrm>
            <a:off x="179512" y="6348901"/>
            <a:ext cx="86406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Palatino Linotype" panose="02040502050505030304" pitchFamily="18" charset="0"/>
              </a:rPr>
              <a:t>M.-L. Zhang, Z.-H. Zhou: A Review on Multi-Label Learning Algorithms. </a:t>
            </a:r>
            <a:r>
              <a:rPr lang="en-US" altLang="zh-CN" sz="1200" i="1" dirty="0">
                <a:latin typeface="Palatino Linotype" panose="02040502050505030304" pitchFamily="18" charset="0"/>
              </a:rPr>
              <a:t>IEEE Trans. </a:t>
            </a:r>
            <a:r>
              <a:rPr lang="en-US" altLang="zh-CN" sz="1200" i="1" dirty="0" err="1">
                <a:latin typeface="Palatino Linotype" panose="02040502050505030304" pitchFamily="18" charset="0"/>
              </a:rPr>
              <a:t>Knowl</a:t>
            </a:r>
            <a:r>
              <a:rPr lang="en-US" altLang="zh-CN" sz="1200" i="1" dirty="0">
                <a:latin typeface="Palatino Linotype" panose="02040502050505030304" pitchFamily="18" charset="0"/>
              </a:rPr>
              <a:t>. Data Eng. </a:t>
            </a:r>
            <a:r>
              <a:rPr lang="en-US" altLang="zh-CN" sz="1200" dirty="0">
                <a:latin typeface="Palatino Linotype" panose="02040502050505030304" pitchFamily="18" charset="0"/>
              </a:rPr>
              <a:t>26(8): 1819-1837 (2014)</a:t>
            </a:r>
          </a:p>
        </p:txBody>
      </p:sp>
    </p:spTree>
    <p:extLst>
      <p:ext uri="{BB962C8B-B14F-4D97-AF65-F5344CB8AC3E}">
        <p14:creationId xmlns:p14="http://schemas.microsoft.com/office/powerpoint/2010/main" val="1209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6327480" cy="6936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Multi-label Feature Selection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908720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35106" y="1024151"/>
            <a:ext cx="8496944" cy="377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>
                <a:latin typeface="Palatino Linotype" pitchFamily="18" charset="0"/>
              </a:rPr>
              <a:t>In practice, the curve of learning performance w.r.t. the feature dimension looks like this</a:t>
            </a:r>
            <a:endParaRPr lang="zh-CN" altLang="en-US" sz="1600" dirty="0">
              <a:latin typeface="Palatino Linotype" pitchFamily="18" charset="0"/>
            </a:endParaRPr>
          </a:p>
        </p:txBody>
      </p:sp>
      <p:pic>
        <p:nvPicPr>
          <p:cNvPr id="1028" name="Picture 4" descr="C:\Users\张佳\Desktop\optimal feature subs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552" y="1371006"/>
            <a:ext cx="3989886" cy="237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1547664" y="3501008"/>
            <a:ext cx="2821402" cy="34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Palatino Linotype" pitchFamily="18" charset="0"/>
              </a:rPr>
              <a:t>Optimal number of features</a:t>
            </a:r>
            <a:endParaRPr lang="zh-CN" altLang="en-US" sz="1400" dirty="0">
              <a:solidFill>
                <a:srgbClr val="C00000"/>
              </a:solidFill>
              <a:latin typeface="Palatino Linotype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3528" y="3804753"/>
            <a:ext cx="84969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Palatino Linotype" pitchFamily="18" charset="0"/>
              </a:rPr>
              <a:t>For a fixed sample size, there is an optimal number of features to use.</a:t>
            </a:r>
            <a:endParaRPr lang="zh-CN" altLang="en-US" sz="1600" dirty="0">
              <a:latin typeface="Palatino Linotype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869" y="4177478"/>
            <a:ext cx="5931418" cy="1963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矩形 8"/>
          <p:cNvSpPr/>
          <p:nvPr/>
        </p:nvSpPr>
        <p:spPr>
          <a:xfrm>
            <a:off x="323528" y="6375811"/>
            <a:ext cx="849694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Palatino Linotype" pitchFamily="18" charset="0"/>
              </a:rPr>
              <a:t>Y. Li, T. Li, H. Liu: Recent advances in feature selection and its applications. </a:t>
            </a:r>
            <a:r>
              <a:rPr lang="en-US" altLang="zh-CN" sz="1200" i="1" dirty="0" err="1">
                <a:latin typeface="Palatino Linotype" pitchFamily="18" charset="0"/>
              </a:rPr>
              <a:t>Knowl</a:t>
            </a:r>
            <a:r>
              <a:rPr lang="en-US" altLang="zh-CN" sz="1200" i="1" dirty="0">
                <a:latin typeface="Palatino Linotype" pitchFamily="18" charset="0"/>
              </a:rPr>
              <a:t>. Inf. Syst. </a:t>
            </a:r>
            <a:r>
              <a:rPr lang="en-US" altLang="zh-CN" sz="1200" dirty="0">
                <a:latin typeface="Palatino Linotype" pitchFamily="18" charset="0"/>
              </a:rPr>
              <a:t>53(3): 551-577 (2017)</a:t>
            </a:r>
            <a:endParaRPr lang="zh-CN" altLang="en-US" sz="1200" dirty="0">
              <a:latin typeface="Palatino Linotype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525313" y="2239614"/>
            <a:ext cx="32951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Palatino Linotype" pitchFamily="18" charset="0"/>
              </a:rPr>
              <a:t>http://www.visiondummy.com/2014/04/curs</a:t>
            </a:r>
          </a:p>
          <a:p>
            <a:r>
              <a:rPr lang="en-US" altLang="zh-CN" sz="1200" dirty="0">
                <a:latin typeface="Palatino Linotype" pitchFamily="18" charset="0"/>
              </a:rPr>
              <a:t>e-dimensionality-affect-classification/</a:t>
            </a:r>
            <a:endParaRPr lang="zh-CN" altLang="en-US" sz="1200" dirty="0">
              <a:latin typeface="Palatino Linotype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7BA5560-FFEB-4EF5-A214-629684737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96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7630740" cy="693660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Information Theoretical based Methods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1028126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11397" y="1141657"/>
            <a:ext cx="8496943" cy="993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en-US" altLang="zh-CN" sz="16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Intuitively, with more selected features, the effect of feature redundancy should gradually decrease;</a:t>
            </a:r>
          </a:p>
          <a:p>
            <a:pPr marL="285750" indent="-285750" algn="just">
              <a:lnSpc>
                <a:spcPct val="125000"/>
              </a:lnSpc>
              <a:buFont typeface="Wingdings" pitchFamily="2" charset="2"/>
              <a:buChar char="l"/>
            </a:pPr>
            <a:r>
              <a:rPr lang="en-US" altLang="zh-CN" sz="16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Meanwhile, pairwise feature independence becomes stronger.</a:t>
            </a:r>
            <a:endParaRPr lang="en-US" altLang="zh-CN" sz="1600" dirty="0">
              <a:latin typeface="Palatino Linotype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72118"/>
            <a:ext cx="3528392" cy="807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427984" y="2560739"/>
            <a:ext cx="43924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latin typeface="Palatino Linotype" pitchFamily="18" charset="0"/>
              </a:rPr>
              <a:t>H. </a:t>
            </a:r>
            <a:r>
              <a:rPr lang="en-US" altLang="zh-CN" sz="1200" dirty="0" err="1">
                <a:latin typeface="Palatino Linotype" pitchFamily="18" charset="0"/>
              </a:rPr>
              <a:t>Peng</a:t>
            </a:r>
            <a:r>
              <a:rPr lang="en-US" altLang="zh-CN" sz="1200" dirty="0">
                <a:latin typeface="Palatino Linotype" pitchFamily="18" charset="0"/>
              </a:rPr>
              <a:t>, F. Long, C. H. Q. Ding: Feature Selection Based on Mutual Information: Criteria of Max-Dependency, Max-Relevance, and Min-Redundancy. </a:t>
            </a:r>
            <a:r>
              <a:rPr lang="en-US" altLang="zh-CN" sz="1200" i="1" dirty="0">
                <a:latin typeface="Palatino Linotype" pitchFamily="18" charset="0"/>
              </a:rPr>
              <a:t>IEEE Trans. Pattern Anal. Mach. </a:t>
            </a:r>
            <a:r>
              <a:rPr lang="en-US" altLang="zh-CN" sz="1200" i="1" dirty="0" err="1">
                <a:latin typeface="Palatino Linotype" pitchFamily="18" charset="0"/>
              </a:rPr>
              <a:t>Intell</a:t>
            </a:r>
            <a:r>
              <a:rPr lang="en-US" altLang="zh-CN" sz="1200" i="1" dirty="0">
                <a:latin typeface="Palatino Linotype" pitchFamily="18" charset="0"/>
              </a:rPr>
              <a:t>.</a:t>
            </a:r>
            <a:r>
              <a:rPr lang="en-US" altLang="zh-CN" sz="1200" dirty="0">
                <a:latin typeface="Palatino Linotype" pitchFamily="18" charset="0"/>
              </a:rPr>
              <a:t> 27(8): 1226-1238 (2005)    </a:t>
            </a:r>
            <a:r>
              <a:rPr lang="en-US" altLang="zh-CN" sz="1200" b="1" u="sng" dirty="0">
                <a:solidFill>
                  <a:srgbClr val="C00000"/>
                </a:solidFill>
                <a:latin typeface="Palatino Linotype" pitchFamily="18" charset="0"/>
              </a:rPr>
              <a:t>Cited by 8119</a:t>
            </a:r>
            <a:endParaRPr lang="zh-CN" altLang="en-US" sz="1200" b="1" u="sng" dirty="0">
              <a:solidFill>
                <a:srgbClr val="C00000"/>
              </a:solidFill>
              <a:latin typeface="Palatino Linotyp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59324" y="2360638"/>
            <a:ext cx="1847690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000" dirty="0">
                <a:latin typeface="Palatino Linotype" pitchFamily="18" charset="0"/>
              </a:rPr>
              <a:t>maximum relevance between features and labels</a:t>
            </a:r>
            <a:endParaRPr lang="zh-CN" altLang="en-US" sz="1000" dirty="0">
              <a:latin typeface="Palatino Linotype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763688" y="2921642"/>
            <a:ext cx="756084" cy="354038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2411760" y="2760795"/>
            <a:ext cx="216024" cy="2154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11398" y="4079504"/>
            <a:ext cx="7094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Palatino Linotype" pitchFamily="18" charset="0"/>
              </a:rPr>
              <a:t>Optimization Formulation for Minimum Redundancy Maximum Relevance:</a:t>
            </a:r>
            <a:endParaRPr lang="zh-CN" altLang="en-US" sz="1600" dirty="0">
              <a:latin typeface="Palatino Linotype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903498"/>
            <a:ext cx="1674186" cy="342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4684381"/>
            <a:ext cx="2232248" cy="70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2046566" y="485125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Palatino Linotype" pitchFamily="18" charset="0"/>
              </a:rPr>
              <a:t>s.t.</a:t>
            </a:r>
            <a:endParaRPr lang="zh-CN" altLang="en-US" dirty="0">
              <a:latin typeface="Palatino Linotype" pitchFamily="18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23528" y="5591672"/>
            <a:ext cx="84969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dirty="0">
                <a:solidFill>
                  <a:srgbClr val="7030A0"/>
                </a:solidFill>
                <a:latin typeface="Palatino Linotype" pitchFamily="18" charset="0"/>
              </a:rPr>
              <a:t>Note: </a:t>
            </a:r>
            <a:r>
              <a:rPr lang="en-US" altLang="zh-CN" sz="1600" i="1" dirty="0">
                <a:solidFill>
                  <a:srgbClr val="7030A0"/>
                </a:solidFill>
                <a:latin typeface="Palatino Linotype" pitchFamily="18" charset="0"/>
              </a:rPr>
              <a:t>x </a:t>
            </a:r>
            <a:r>
              <a:rPr lang="en-US" altLang="zh-CN" sz="1600" dirty="0">
                <a:solidFill>
                  <a:srgbClr val="7030A0"/>
                </a:solidFill>
                <a:latin typeface="Palatino Linotype" pitchFamily="18" charset="0"/>
              </a:rPr>
              <a:t>is a feature weight vector, which can access the importance of all the features.</a:t>
            </a:r>
            <a:endParaRPr lang="zh-CN" altLang="en-US" sz="1600" dirty="0">
              <a:solidFill>
                <a:srgbClr val="7030A0"/>
              </a:solidFill>
              <a:latin typeface="Palatino Linotype" pitchFamily="18" charset="0"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1210309" y="2760795"/>
            <a:ext cx="397169" cy="22562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flipV="1">
            <a:off x="1835697" y="3679242"/>
            <a:ext cx="0" cy="13378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4716016" y="4693880"/>
            <a:ext cx="40923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latin typeface="Palatino Linotype" pitchFamily="18" charset="0"/>
              </a:rPr>
              <a:t>H. Lim, D.-W. Kim. Convex optimization approach for multi-label feature selection based on mutual information. In Proceedings of the 23</a:t>
            </a:r>
            <a:r>
              <a:rPr lang="en-US" altLang="zh-CN" sz="1200" baseline="30000" dirty="0">
                <a:latin typeface="Palatino Linotype" pitchFamily="18" charset="0"/>
              </a:rPr>
              <a:t>rd</a:t>
            </a:r>
            <a:r>
              <a:rPr lang="en-US" altLang="zh-CN" sz="1200" dirty="0">
                <a:latin typeface="Palatino Linotype" pitchFamily="18" charset="0"/>
              </a:rPr>
              <a:t> International Conference on Pattern Recognition, pages 1512–1517, 2016</a:t>
            </a:r>
            <a:endParaRPr lang="zh-CN" altLang="en-US" sz="1200" dirty="0">
              <a:latin typeface="Palatino Linotype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3528" y="4499025"/>
            <a:ext cx="12586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70C0"/>
                </a:solidFill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mRMR</a:t>
            </a:r>
            <a:r>
              <a:rPr lang="en-US" altLang="zh-CN" sz="1600" dirty="0">
                <a:solidFill>
                  <a:srgbClr val="0070C0"/>
                </a:solidFill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-opt:</a:t>
            </a:r>
          </a:p>
        </p:txBody>
      </p:sp>
      <p:sp>
        <p:nvSpPr>
          <p:cNvPr id="24" name="矩形 23"/>
          <p:cNvSpPr/>
          <p:nvPr/>
        </p:nvSpPr>
        <p:spPr>
          <a:xfrm>
            <a:off x="323528" y="2391462"/>
            <a:ext cx="8867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>
                <a:solidFill>
                  <a:srgbClr val="0070C0"/>
                </a:solidFill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mRMR</a:t>
            </a:r>
            <a:r>
              <a:rPr lang="en-US" altLang="zh-CN" sz="1600" dirty="0">
                <a:solidFill>
                  <a:srgbClr val="0070C0"/>
                </a:solidFill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94D2AF7-F5FC-4542-9A5E-6E4D41857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2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6327480" cy="6936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Challenges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1028126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323529" y="1340768"/>
            <a:ext cx="8496834" cy="236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Many information theoretical based methods select candidate features one by one using a </a:t>
            </a:r>
            <a:r>
              <a:rPr lang="en-US" altLang="zh-CN" dirty="0">
                <a:solidFill>
                  <a:srgbClr val="7030A0"/>
                </a:solidFill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heuristic search strategy</a:t>
            </a:r>
            <a:r>
              <a:rPr lang="en-US" altLang="zh-CN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, until obtain a size-specific feature subset.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These methods are </a:t>
            </a:r>
            <a:r>
              <a:rPr lang="en-US" altLang="zh-CN" sz="1600" dirty="0">
                <a:solidFill>
                  <a:srgbClr val="C00000"/>
                </a:solidFill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easily trapped in local optima</a:t>
            </a:r>
            <a:r>
              <a:rPr lang="en-US" altLang="zh-CN" sz="16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. Not surprisingly, they may be in trouble to find an optimal feature subset.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Heuristic search is </a:t>
            </a:r>
            <a:r>
              <a:rPr lang="en-US" altLang="zh-CN" sz="1600" dirty="0">
                <a:solidFill>
                  <a:srgbClr val="C00000"/>
                </a:solidFill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time-consuming</a:t>
            </a:r>
            <a:r>
              <a:rPr lang="en-US" altLang="zh-CN" sz="16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while a mass of ineffective and repetitive entropy calculations are involved in the criterion function.</a:t>
            </a:r>
            <a:endParaRPr lang="zh-CN" altLang="en-US" sz="1600" dirty="0"/>
          </a:p>
        </p:txBody>
      </p:sp>
      <p:sp>
        <p:nvSpPr>
          <p:cNvPr id="7" name="矩形 6"/>
          <p:cNvSpPr/>
          <p:nvPr/>
        </p:nvSpPr>
        <p:spPr>
          <a:xfrm>
            <a:off x="323528" y="4810219"/>
            <a:ext cx="8496944" cy="793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Label relationship;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16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Extension like binary relevance: class-imbalance, relative labeling-importance…</a:t>
            </a:r>
          </a:p>
        </p:txBody>
      </p:sp>
      <p:sp>
        <p:nvSpPr>
          <p:cNvPr id="3" name="矩形 2"/>
          <p:cNvSpPr/>
          <p:nvPr/>
        </p:nvSpPr>
        <p:spPr>
          <a:xfrm>
            <a:off x="323637" y="3933056"/>
            <a:ext cx="84968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altLang="zh-CN" dirty="0">
                <a:solidFill>
                  <a:srgbClr val="C00000"/>
                </a:solidFill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Limitation of various </a:t>
            </a:r>
            <a:r>
              <a:rPr lang="en-US" altLang="zh-CN" dirty="0" err="1">
                <a:solidFill>
                  <a:srgbClr val="C00000"/>
                </a:solidFill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mRMR</a:t>
            </a:r>
            <a:r>
              <a:rPr lang="en-US" altLang="zh-CN" dirty="0">
                <a:solidFill>
                  <a:srgbClr val="C00000"/>
                </a:solidFill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-opt methods: </a:t>
            </a:r>
            <a:r>
              <a:rPr lang="en-US" altLang="zh-CN" sz="1600" dirty="0">
                <a:solidFill>
                  <a:srgbClr val="7030A0"/>
                </a:solidFill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It’s designed for multi-label feature selection, but unfriendly for multi-label data understanding.</a:t>
            </a:r>
          </a:p>
          <a:p>
            <a:pPr algn="just">
              <a:lnSpc>
                <a:spcPct val="150000"/>
              </a:lnSpc>
            </a:pPr>
            <a:endParaRPr lang="en-US" altLang="zh-CN" dirty="0">
              <a:solidFill>
                <a:srgbClr val="C00000"/>
              </a:solidFill>
              <a:latin typeface="Palatino Linotype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4E1B5E-8F8A-46CB-984D-026C51A2F1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42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6327480" cy="69366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Global Relevance and Redundancy Optimization - GRRO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1028126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E69525F-DA24-4CBC-82BB-DE3920977DF6}"/>
              </a:ext>
            </a:extLst>
          </p:cNvPr>
          <p:cNvSpPr/>
          <p:nvPr/>
        </p:nvSpPr>
        <p:spPr>
          <a:xfrm>
            <a:off x="252259" y="1045661"/>
            <a:ext cx="8496943" cy="993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>
                <a:latin typeface="Palatino Linotype" pitchFamily="18" charset="0"/>
              </a:rPr>
              <a:t>To address the challenges, we propose a general global optimization framework GRRO to conduct multi-label feature selection.</a:t>
            </a:r>
          </a:p>
          <a:p>
            <a:pPr marL="285750" indent="-285750" algn="just">
              <a:lnSpc>
                <a:spcPct val="125000"/>
              </a:lnSpc>
              <a:buFont typeface="Wingdings" pitchFamily="2" charset="2"/>
              <a:buChar char="l"/>
            </a:pPr>
            <a:endParaRPr lang="en-US" altLang="zh-CN" sz="1600" dirty="0">
              <a:latin typeface="Palatino Linotype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BE63DE-9E75-493B-8810-A382586CD5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75" y="1746686"/>
            <a:ext cx="8459374" cy="406565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90BBCCE-A08E-4248-9B81-630E89D88922}"/>
              </a:ext>
            </a:extLst>
          </p:cNvPr>
          <p:cNvSpPr/>
          <p:nvPr/>
        </p:nvSpPr>
        <p:spPr>
          <a:xfrm>
            <a:off x="323528" y="6047928"/>
            <a:ext cx="8581084" cy="685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>
                <a:latin typeface="Palatino Linotype" pitchFamily="18" charset="0"/>
              </a:rPr>
              <a:t>a. We provide an optimization scheme to model feature relevance and feature redundancy;</a:t>
            </a:r>
          </a:p>
          <a:p>
            <a:pPr algn="just">
              <a:lnSpc>
                <a:spcPct val="125000"/>
              </a:lnSpc>
            </a:pPr>
            <a:r>
              <a:rPr lang="en-US" altLang="zh-CN" sz="1600" dirty="0">
                <a:latin typeface="Palatino Linotype" pitchFamily="18" charset="0"/>
              </a:rPr>
              <a:t>b. We learn label relevance by exploiting second-order label correlation.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E379944-FFC0-49EE-B8AB-D8506E9DD747}"/>
              </a:ext>
            </a:extLst>
          </p:cNvPr>
          <p:cNvSpPr txBox="1"/>
          <p:nvPr/>
        </p:nvSpPr>
        <p:spPr>
          <a:xfrm>
            <a:off x="323528" y="573269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Palatino Linotype" pitchFamily="18" charset="0"/>
              </a:rPr>
              <a:t>The core idea: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D7ED83-5FDE-4E11-99AD-68CC2EE092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6327480" cy="69366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Global Relevance and Redundancy Optimization - GRRO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1028126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AE92AA6-847E-4902-8EE1-AE1FECAC615B}"/>
              </a:ext>
            </a:extLst>
          </p:cNvPr>
          <p:cNvSpPr/>
          <p:nvPr/>
        </p:nvSpPr>
        <p:spPr>
          <a:xfrm>
            <a:off x="272424" y="1103772"/>
            <a:ext cx="8496943" cy="413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dirty="0">
                <a:solidFill>
                  <a:srgbClr val="7030A0"/>
                </a:solidFill>
                <a:latin typeface="Palatino Linotype" pitchFamily="18" charset="0"/>
              </a:rPr>
              <a:t>The optimization objective function: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3C1D2C-5D66-4FD2-8F17-058237BA6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126" y="1464247"/>
            <a:ext cx="5244241" cy="493576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9C6AFE85-0A4E-4FDD-9471-A0D0D1382891}"/>
              </a:ext>
            </a:extLst>
          </p:cNvPr>
          <p:cNvSpPr/>
          <p:nvPr/>
        </p:nvSpPr>
        <p:spPr>
          <a:xfrm>
            <a:off x="4245206" y="1222597"/>
            <a:ext cx="299723" cy="4183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zh-CN" altLang="en-US" sz="2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A142393-BC28-4DE6-8B4C-90D12B6996FA}"/>
              </a:ext>
            </a:extLst>
          </p:cNvPr>
          <p:cNvSpPr/>
          <p:nvPr/>
        </p:nvSpPr>
        <p:spPr>
          <a:xfrm>
            <a:off x="6036992" y="1210071"/>
            <a:ext cx="299723" cy="4183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zh-CN" altLang="en-US" sz="2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BFC6C68-310A-41D1-A200-52E394E67BB1}"/>
              </a:ext>
            </a:extLst>
          </p:cNvPr>
          <p:cNvSpPr/>
          <p:nvPr/>
        </p:nvSpPr>
        <p:spPr>
          <a:xfrm>
            <a:off x="7561291" y="1222596"/>
            <a:ext cx="299723" cy="4183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endParaRPr lang="zh-CN" altLang="en-US" sz="20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D257EEC-8A1D-4E62-8E50-60894DF52CD1}"/>
              </a:ext>
            </a:extLst>
          </p:cNvPr>
          <p:cNvSpPr/>
          <p:nvPr/>
        </p:nvSpPr>
        <p:spPr>
          <a:xfrm>
            <a:off x="332520" y="2468794"/>
            <a:ext cx="330805" cy="3876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dirty="0">
                <a:solidFill>
                  <a:srgbClr val="C00000"/>
                </a:solidFill>
                <a:latin typeface="Palatino Linotype" panose="02040502050505030304" pitchFamily="18" charset="0"/>
                <a:ea typeface="华文新魏" panose="02010800040101010101" pitchFamily="2" charset="-122"/>
              </a:rPr>
              <a:t>1</a:t>
            </a:r>
            <a:endParaRPr lang="zh-CN" altLang="en-US" sz="1600" dirty="0">
              <a:solidFill>
                <a:srgbClr val="C00000"/>
              </a:solidFill>
              <a:latin typeface="Palatino Linotype" panose="02040502050505030304" pitchFamily="18" charset="0"/>
              <a:ea typeface="华文新魏" panose="02010800040101010101" pitchFamily="2" charset="-122"/>
            </a:endParaRPr>
          </a:p>
        </p:txBody>
      </p:sp>
      <p:sp>
        <p:nvSpPr>
          <p:cNvPr id="19" name="右箭头 13">
            <a:extLst>
              <a:ext uri="{FF2B5EF4-FFF2-40B4-BE49-F238E27FC236}">
                <a16:creationId xmlns:a16="http://schemas.microsoft.com/office/drawing/2014/main" id="{EE2F0794-A24F-42ED-B26B-82941FF7F7B3}"/>
              </a:ext>
            </a:extLst>
          </p:cNvPr>
          <p:cNvSpPr/>
          <p:nvPr/>
        </p:nvSpPr>
        <p:spPr>
          <a:xfrm>
            <a:off x="1053589" y="2567456"/>
            <a:ext cx="978408" cy="24231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1600">
              <a:latin typeface="Palatino Linotype" panose="02040502050505030304" pitchFamily="18" charset="0"/>
            </a:endParaRPr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85C0C9AF-E965-48A0-A088-D84BDEC6FAA9}"/>
              </a:ext>
            </a:extLst>
          </p:cNvPr>
          <p:cNvSpPr txBox="1"/>
          <p:nvPr/>
        </p:nvSpPr>
        <p:spPr>
          <a:xfrm>
            <a:off x="2418344" y="2385612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Palatino Linotype" panose="02040502050505030304" pitchFamily="18" charset="0"/>
                <a:ea typeface="华文新魏" panose="02010800040101010101" pitchFamily="2" charset="-122"/>
              </a:rPr>
              <a:t>Feature relevance exploitation. </a:t>
            </a:r>
            <a:r>
              <a:rPr lang="en-US" altLang="zh-CN" sz="1600" b="1" dirty="0">
                <a:latin typeface="Palatino Linotype" panose="0204050205050503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sz="1600" dirty="0">
                <a:latin typeface="Palatino Linotype" panose="02040502050505030304" pitchFamily="18" charset="0"/>
                <a:ea typeface="华文新魏" panose="02010800040101010101" pitchFamily="2" charset="-122"/>
              </a:rPr>
              <a:t> is the matrix which preserves the correlation between features and labels. </a:t>
            </a:r>
            <a:endParaRPr lang="zh-CN" altLang="en-US" sz="1600" dirty="0">
              <a:latin typeface="Palatino Linotype" panose="02040502050505030304" pitchFamily="18" charset="0"/>
              <a:ea typeface="华文新魏" panose="02010800040101010101" pitchFamily="2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AE9BD90-1BC7-4B0D-A4B9-C054072412BB}"/>
              </a:ext>
            </a:extLst>
          </p:cNvPr>
          <p:cNvSpPr/>
          <p:nvPr/>
        </p:nvSpPr>
        <p:spPr>
          <a:xfrm>
            <a:off x="328603" y="3238278"/>
            <a:ext cx="330805" cy="3492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dirty="0">
                <a:solidFill>
                  <a:srgbClr val="C00000"/>
                </a:solidFill>
                <a:latin typeface="Palatino Linotype" panose="02040502050505030304" pitchFamily="18" charset="0"/>
                <a:ea typeface="华文新魏" panose="02010800040101010101" pitchFamily="2" charset="-122"/>
              </a:rPr>
              <a:t>2</a:t>
            </a:r>
            <a:endParaRPr lang="zh-CN" altLang="en-US" sz="1600" dirty="0">
              <a:solidFill>
                <a:srgbClr val="C00000"/>
              </a:solidFill>
              <a:latin typeface="Palatino Linotype" panose="02040502050505030304" pitchFamily="18" charset="0"/>
              <a:ea typeface="华文新魏" panose="02010800040101010101" pitchFamily="2" charset="-122"/>
            </a:endParaRPr>
          </a:p>
        </p:txBody>
      </p:sp>
      <p:sp>
        <p:nvSpPr>
          <p:cNvPr id="22" name="右箭头 32">
            <a:extLst>
              <a:ext uri="{FF2B5EF4-FFF2-40B4-BE49-F238E27FC236}">
                <a16:creationId xmlns:a16="http://schemas.microsoft.com/office/drawing/2014/main" id="{84344807-B2F4-4EC0-A0F0-772945FB28C1}"/>
              </a:ext>
            </a:extLst>
          </p:cNvPr>
          <p:cNvSpPr/>
          <p:nvPr/>
        </p:nvSpPr>
        <p:spPr>
          <a:xfrm>
            <a:off x="1049672" y="3310707"/>
            <a:ext cx="978408" cy="24231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1600">
              <a:latin typeface="Palatino Linotype" panose="02040502050505030304" pitchFamily="18" charset="0"/>
            </a:endParaRPr>
          </a:p>
        </p:txBody>
      </p:sp>
      <p:sp>
        <p:nvSpPr>
          <p:cNvPr id="23" name="TextBox 33">
            <a:extLst>
              <a:ext uri="{FF2B5EF4-FFF2-40B4-BE49-F238E27FC236}">
                <a16:creationId xmlns:a16="http://schemas.microsoft.com/office/drawing/2014/main" id="{0A91CBC1-B61D-46A7-AC86-60992D6CE2CD}"/>
              </a:ext>
            </a:extLst>
          </p:cNvPr>
          <p:cNvSpPr txBox="1"/>
          <p:nvPr/>
        </p:nvSpPr>
        <p:spPr>
          <a:xfrm>
            <a:off x="2418345" y="3128863"/>
            <a:ext cx="6192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Palatino Linotype" panose="02040502050505030304" pitchFamily="18" charset="0"/>
                <a:ea typeface="华文新魏" panose="02010800040101010101" pitchFamily="2" charset="-122"/>
              </a:rPr>
              <a:t>Feature redundancy exploitation. </a:t>
            </a:r>
            <a:r>
              <a:rPr lang="en-US" altLang="zh-CN" sz="1600" b="1" dirty="0">
                <a:latin typeface="Palatino Linotype" panose="0204050205050503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sz="1600" dirty="0">
                <a:latin typeface="Palatino Linotype" panose="02040502050505030304" pitchFamily="18" charset="0"/>
                <a:ea typeface="华文新魏" panose="02010800040101010101" pitchFamily="2" charset="-122"/>
              </a:rPr>
              <a:t> is the symmetric matrix containing the correlation information of features. </a:t>
            </a:r>
            <a:endParaRPr lang="zh-CN" altLang="en-US" sz="1600" dirty="0">
              <a:latin typeface="Palatino Linotype" panose="02040502050505030304" pitchFamily="18" charset="0"/>
              <a:ea typeface="华文新魏" panose="02010800040101010101" pitchFamily="2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665E1BB5-5937-4352-A38F-8AA6CF9BCAE3}"/>
              </a:ext>
            </a:extLst>
          </p:cNvPr>
          <p:cNvSpPr/>
          <p:nvPr/>
        </p:nvSpPr>
        <p:spPr>
          <a:xfrm>
            <a:off x="328604" y="4012579"/>
            <a:ext cx="330805" cy="4183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1600" dirty="0">
                <a:solidFill>
                  <a:srgbClr val="C00000"/>
                </a:solidFill>
                <a:latin typeface="Palatino Linotype" panose="02040502050505030304" pitchFamily="18" charset="0"/>
                <a:ea typeface="华文新魏" panose="02010800040101010101" pitchFamily="2" charset="-122"/>
              </a:rPr>
              <a:t>3</a:t>
            </a:r>
            <a:endParaRPr lang="zh-CN" altLang="en-US" sz="1600" dirty="0">
              <a:solidFill>
                <a:srgbClr val="C00000"/>
              </a:solidFill>
              <a:latin typeface="Palatino Linotype" panose="02040502050505030304" pitchFamily="18" charset="0"/>
              <a:ea typeface="华文新魏" panose="02010800040101010101" pitchFamily="2" charset="-122"/>
            </a:endParaRPr>
          </a:p>
        </p:txBody>
      </p:sp>
      <p:sp>
        <p:nvSpPr>
          <p:cNvPr id="25" name="右箭头 35">
            <a:extLst>
              <a:ext uri="{FF2B5EF4-FFF2-40B4-BE49-F238E27FC236}">
                <a16:creationId xmlns:a16="http://schemas.microsoft.com/office/drawing/2014/main" id="{4C3311B6-3B05-466E-9D08-860F6659C468}"/>
              </a:ext>
            </a:extLst>
          </p:cNvPr>
          <p:cNvSpPr/>
          <p:nvPr/>
        </p:nvSpPr>
        <p:spPr>
          <a:xfrm>
            <a:off x="1049673" y="4109541"/>
            <a:ext cx="978407" cy="242316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1600">
              <a:latin typeface="Palatino Linotype" panose="02040502050505030304" pitchFamily="18" charset="0"/>
            </a:endParaRPr>
          </a:p>
        </p:txBody>
      </p:sp>
      <p:sp>
        <p:nvSpPr>
          <p:cNvPr id="26" name="TextBox 36">
            <a:extLst>
              <a:ext uri="{FF2B5EF4-FFF2-40B4-BE49-F238E27FC236}">
                <a16:creationId xmlns:a16="http://schemas.microsoft.com/office/drawing/2014/main" id="{9B694404-D266-4DFE-8612-E340EF8EFE0E}"/>
              </a:ext>
            </a:extLst>
          </p:cNvPr>
          <p:cNvSpPr txBox="1"/>
          <p:nvPr/>
        </p:nvSpPr>
        <p:spPr>
          <a:xfrm>
            <a:off x="2457254" y="3927657"/>
            <a:ext cx="6153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>
                <a:latin typeface="Palatino Linotype" panose="02040502050505030304" pitchFamily="18" charset="0"/>
                <a:ea typeface="华文新魏" panose="02010800040101010101" pitchFamily="2" charset="-122"/>
              </a:rPr>
              <a:t>Label relevance exploitation. </a:t>
            </a:r>
            <a:r>
              <a:rPr lang="en-US" altLang="zh-CN" sz="1600" b="1" dirty="0">
                <a:latin typeface="Palatino Linotype" panose="0204050205050503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 sz="1600" dirty="0">
                <a:latin typeface="Palatino Linotype" panose="02040502050505030304" pitchFamily="18" charset="0"/>
                <a:ea typeface="华文新魏" panose="02010800040101010101" pitchFamily="2" charset="-122"/>
              </a:rPr>
              <a:t> denotes the correlation between labels.</a:t>
            </a:r>
            <a:endParaRPr lang="zh-CN" altLang="en-US" sz="1600" dirty="0">
              <a:latin typeface="Palatino Linotype" panose="02040502050505030304" pitchFamily="18" charset="0"/>
              <a:ea typeface="华文新魏" panose="02010800040101010101" pitchFamily="2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D19BD5-FD07-4D17-8688-93D5822A0B6E}"/>
              </a:ext>
            </a:extLst>
          </p:cNvPr>
          <p:cNvSpPr txBox="1"/>
          <p:nvPr/>
        </p:nvSpPr>
        <p:spPr>
          <a:xfrm>
            <a:off x="1959206" y="1900075"/>
            <a:ext cx="3150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solidFill>
                  <a:srgbClr val="FF0000"/>
                </a:solidFill>
                <a:latin typeface="Palatino Linotype" panose="02040502050505030304" pitchFamily="18" charset="0"/>
              </a:rPr>
              <a:t>feature coefficient matrix</a:t>
            </a:r>
            <a:endParaRPr lang="zh-CN" altLang="en-US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A6F1ED9-27A5-4FA4-AEFB-36D7ED38103B}"/>
              </a:ext>
            </a:extLst>
          </p:cNvPr>
          <p:cNvCxnSpPr>
            <a:cxnSpLocks/>
          </p:cNvCxnSpPr>
          <p:nvPr/>
        </p:nvCxnSpPr>
        <p:spPr>
          <a:xfrm flipV="1">
            <a:off x="3292200" y="1888159"/>
            <a:ext cx="526550" cy="130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0ABCB1F-439B-4141-96C3-EFBEEDA94756}"/>
              </a:ext>
            </a:extLst>
          </p:cNvPr>
          <p:cNvSpPr txBox="1"/>
          <p:nvPr/>
        </p:nvSpPr>
        <p:spPr>
          <a:xfrm>
            <a:off x="269303" y="4740542"/>
            <a:ext cx="8320605" cy="1351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Computational efficiency</a:t>
            </a:r>
            <a:r>
              <a:rPr lang="en-US" altLang="zh-CN" sz="1400" b="0" i="0" u="none" strike="noStrike" baseline="0" dirty="0">
                <a:latin typeface="Palatino Linotype" panose="02040502050505030304" pitchFamily="18" charset="0"/>
              </a:rPr>
              <a:t>: GRRO can be easily solved for generating the optimal solution,  and only needs to go through the relevance and redundancy information one time </a:t>
            </a:r>
            <a:r>
              <a:rPr lang="en-US" altLang="zh-CN" sz="1400" dirty="0">
                <a:latin typeface="Palatino Linotype" panose="02040502050505030304" pitchFamily="18" charset="0"/>
              </a:rPr>
              <a:t>for</a:t>
            </a:r>
            <a:r>
              <a:rPr lang="zh-CN" altLang="en-US" sz="1400" dirty="0">
                <a:latin typeface="Palatino Linotype" panose="02040502050505030304" pitchFamily="18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</a:rPr>
              <a:t>feature</a:t>
            </a:r>
            <a:r>
              <a:rPr lang="zh-CN" altLang="en-US" sz="1400" dirty="0">
                <a:latin typeface="Palatino Linotype" panose="02040502050505030304" pitchFamily="18" charset="0"/>
              </a:rPr>
              <a:t> </a:t>
            </a:r>
            <a:r>
              <a:rPr lang="en-US" altLang="zh-CN" sz="1400" dirty="0">
                <a:latin typeface="Palatino Linotype" panose="02040502050505030304" pitchFamily="18" charset="0"/>
              </a:rPr>
              <a:t>evaluation</a:t>
            </a:r>
            <a:r>
              <a:rPr lang="en-US" altLang="zh-CN" sz="1400" b="0" i="0" u="none" strike="noStrike" baseline="0" dirty="0">
                <a:latin typeface="Palatino Linotype" panose="0204050205050503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Scalability</a:t>
            </a:r>
            <a:r>
              <a:rPr lang="en-US" altLang="zh-CN" sz="1400" dirty="0">
                <a:latin typeface="Palatino Linotype" panose="02040502050505030304" pitchFamily="18" charset="0"/>
              </a:rPr>
              <a:t>: GRRO achieves feature selection across all labels while feature selection result for each label is available. By virtue of this property, GRRO is easily scalable for multi-label data understanding.</a:t>
            </a:r>
            <a:endParaRPr lang="zh-CN" altLang="en-US" sz="1400" dirty="0">
              <a:latin typeface="Palatino Linotype" panose="0204050205050503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2370EF1E-CE28-4662-887F-DAD7B2402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6327480" cy="693660"/>
          </a:xfrm>
        </p:spPr>
        <p:txBody>
          <a:bodyPr>
            <a:normAutofit fontScale="90000"/>
          </a:bodyPr>
          <a:lstStyle/>
          <a:p>
            <a:r>
              <a:rPr lang="en-US" altLang="zh-CN" sz="32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Extension to Label-specific Feature Selection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1028126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E207346-D629-4223-BFA0-64C13B7A200B}"/>
              </a:ext>
            </a:extLst>
          </p:cNvPr>
          <p:cNvSpPr/>
          <p:nvPr/>
        </p:nvSpPr>
        <p:spPr>
          <a:xfrm>
            <a:off x="272424" y="1103772"/>
            <a:ext cx="8496943" cy="3263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1600" dirty="0">
                <a:solidFill>
                  <a:srgbClr val="7030A0"/>
                </a:solidFill>
                <a:latin typeface="Palatino Linotype" pitchFamily="18" charset="0"/>
              </a:rPr>
              <a:t>The global optimization result, i.e., feature coefficient matrix </a:t>
            </a:r>
            <a:r>
              <a:rPr lang="en-US" altLang="zh-CN" sz="1600" b="1" dirty="0">
                <a:solidFill>
                  <a:srgbClr val="7030A0"/>
                </a:solidFill>
                <a:latin typeface="Palatino Linotype" pitchFamily="18" charset="0"/>
              </a:rPr>
              <a:t>Z</a:t>
            </a:r>
            <a:r>
              <a:rPr lang="en-US" altLang="zh-CN" sz="1600" dirty="0">
                <a:solidFill>
                  <a:srgbClr val="7030A0"/>
                </a:solidFill>
                <a:latin typeface="Palatino Linotype" pitchFamily="18" charset="0"/>
              </a:rPr>
              <a:t>, is utilized as the </a:t>
            </a:r>
            <a:r>
              <a:rPr lang="en-US" altLang="zh-CN" sz="1600" i="1" dirty="0">
                <a:solidFill>
                  <a:srgbClr val="7030A0"/>
                </a:solidFill>
                <a:latin typeface="Palatino Linotype" pitchFamily="18" charset="0"/>
              </a:rPr>
              <a:t>priori</a:t>
            </a:r>
            <a:r>
              <a:rPr lang="en-US" altLang="zh-CN" sz="1600" dirty="0">
                <a:solidFill>
                  <a:srgbClr val="7030A0"/>
                </a:solidFill>
                <a:latin typeface="Palatino Linotype" pitchFamily="18" charset="0"/>
              </a:rPr>
              <a:t> knowledge to exploit label-specific feature selection locally.</a:t>
            </a:r>
          </a:p>
          <a:p>
            <a:pPr algn="just">
              <a:lnSpc>
                <a:spcPct val="125000"/>
              </a:lnSpc>
            </a:pPr>
            <a:endParaRPr lang="en-US" altLang="zh-CN" dirty="0">
              <a:solidFill>
                <a:srgbClr val="7030A0"/>
              </a:solidFill>
              <a:latin typeface="Palatino Linotype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Palatino Linotype" pitchFamily="18" charset="0"/>
              </a:rPr>
              <a:t>Steps:</a:t>
            </a: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Palatino Linotype" pitchFamily="18" charset="0"/>
              </a:rPr>
              <a:t>We analyze discriminative features for each label, and these features are specified as the label-specific features with respect to the corresponding label. </a:t>
            </a: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Palatino Linotype" pitchFamily="18" charset="0"/>
            </a:endParaRPr>
          </a:p>
          <a:p>
            <a:pPr algn="just">
              <a:lnSpc>
                <a:spcPct val="125000"/>
              </a:lnSpc>
            </a:pPr>
            <a:endParaRPr lang="en-US" altLang="zh-CN" sz="1600" dirty="0">
              <a:latin typeface="Palatino Linotype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1600" dirty="0">
              <a:latin typeface="Palatino Linotype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1600" dirty="0">
                <a:latin typeface="Palatino Linotype" pitchFamily="18" charset="0"/>
              </a:rPr>
              <a:t>We update the weight matrix with the weight information of label-specific features.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43642B3-0F70-4A5F-9A33-20DB3351A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3212976"/>
            <a:ext cx="3528392" cy="68057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DC180BF-969B-419C-9D50-C93B478A1D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81" y="4625340"/>
            <a:ext cx="3688413" cy="7376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70D51F-0D6C-40D6-BEA7-D53D294A9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8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36DD79A-1170-4076-BF58-C84B286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43052"/>
            <a:ext cx="6327480" cy="693660"/>
          </a:xfrm>
        </p:spPr>
        <p:txBody>
          <a:bodyPr>
            <a:normAutofit/>
          </a:bodyPr>
          <a:lstStyle/>
          <a:p>
            <a:r>
              <a:rPr lang="en-US" altLang="zh-CN" sz="3200" dirty="0">
                <a:latin typeface="Palatino Linotype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Experimental Setup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FF162AF3-F6B2-4699-8F42-2D0BBAA1A7F7}"/>
              </a:ext>
            </a:extLst>
          </p:cNvPr>
          <p:cNvCxnSpPr>
            <a:cxnSpLocks/>
          </p:cNvCxnSpPr>
          <p:nvPr/>
        </p:nvCxnSpPr>
        <p:spPr>
          <a:xfrm>
            <a:off x="323528" y="1028126"/>
            <a:ext cx="6327480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CEA642D-381B-43BE-94EF-DFC1DF6C48A0}"/>
              </a:ext>
            </a:extLst>
          </p:cNvPr>
          <p:cNvSpPr/>
          <p:nvPr/>
        </p:nvSpPr>
        <p:spPr>
          <a:xfrm>
            <a:off x="272424" y="1103772"/>
            <a:ext cx="3075440" cy="3686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Palatino Linotype" pitchFamily="18" charset="0"/>
              </a:rPr>
              <a:t>Twenty benchmark multi-label </a:t>
            </a:r>
            <a:r>
              <a:rPr lang="en-US" altLang="zh-CN" sz="1600" b="1" dirty="0">
                <a:latin typeface="Palatino Linotype" pitchFamily="18" charset="0"/>
              </a:rPr>
              <a:t>data sets </a:t>
            </a:r>
            <a:r>
              <a:rPr lang="en-US" altLang="zh-CN" sz="1400" dirty="0">
                <a:latin typeface="Palatino Linotype" pitchFamily="18" charset="0"/>
              </a:rPr>
              <a:t>are employed, which are mainly from the domains including text, multimedia, and biology.</a:t>
            </a: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latin typeface="Palatino Linotype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Palatino Linotype" pitchFamily="18" charset="0"/>
              </a:rPr>
              <a:t>Evaluation metrics: </a:t>
            </a: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latin typeface="Palatino Linotype" pitchFamily="18" charset="0"/>
              </a:rPr>
              <a:t>      -Label-based: macro-F1, micro-F1</a:t>
            </a:r>
          </a:p>
          <a:p>
            <a:pPr algn="just">
              <a:lnSpc>
                <a:spcPct val="125000"/>
              </a:lnSpc>
            </a:pPr>
            <a:r>
              <a:rPr lang="en-US" altLang="zh-CN" sz="1400" dirty="0">
                <a:latin typeface="Palatino Linotype" pitchFamily="18" charset="0"/>
              </a:rPr>
              <a:t>      -Example-based: Hamming loss, </a:t>
            </a:r>
          </a:p>
          <a:p>
            <a:pPr algn="just">
              <a:lnSpc>
                <a:spcPct val="125000"/>
              </a:lnSpc>
            </a:pPr>
            <a:endParaRPr lang="en-US" altLang="zh-CN" sz="1400" dirty="0">
              <a:latin typeface="Palatino Linotype" pitchFamily="18" charset="0"/>
            </a:endParaRPr>
          </a:p>
          <a:p>
            <a:pPr algn="just">
              <a:lnSpc>
                <a:spcPct val="125000"/>
              </a:lnSpc>
            </a:pPr>
            <a:endParaRPr lang="en-US" altLang="zh-CN" sz="1400" dirty="0">
              <a:latin typeface="Palatino Linotype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endParaRPr lang="en-US" altLang="zh-CN" sz="1400" dirty="0">
              <a:latin typeface="Palatino Linotype" pitchFamily="18" charset="0"/>
            </a:endParaRPr>
          </a:p>
          <a:p>
            <a:pPr marL="285750" indent="-285750" algn="just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lang="en-US" altLang="zh-CN" sz="1600" b="1" dirty="0">
                <a:latin typeface="Palatino Linotype" pitchFamily="18" charset="0"/>
              </a:rPr>
              <a:t>Comparing methods: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A86938-74BB-46C9-9F8F-3891CAF3FCB7}"/>
              </a:ext>
            </a:extLst>
          </p:cNvPr>
          <p:cNvSpPr txBox="1"/>
          <p:nvPr/>
        </p:nvSpPr>
        <p:spPr>
          <a:xfrm>
            <a:off x="535436" y="3573016"/>
            <a:ext cx="2808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ranking loss, coverage, average precision.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30731A7-555B-42C7-9A20-15276AEA099D}"/>
              </a:ext>
            </a:extLst>
          </p:cNvPr>
          <p:cNvSpPr txBox="1"/>
          <p:nvPr/>
        </p:nvSpPr>
        <p:spPr>
          <a:xfrm>
            <a:off x="535436" y="4725485"/>
            <a:ext cx="8213028" cy="1028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itchFamily="18" charset="0"/>
                <a:ea typeface="宋体" panose="02010600030101010101" pitchFamily="2" charset="-122"/>
                <a:cs typeface="+mn-cs"/>
              </a:rPr>
              <a:t>All of comparing methods are information theoretical based methods, including four heuristic methods PMU [Lee and Kim, 2013], MDMR [Lin et al., 2015], FIMF [Lee and Kim, 2015], and SCLS [Lee and Kim, 2017], and one optimization method MICO [Sun et al., 2019].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08E9D06-9848-4E5D-9D87-0D93F80B2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886" y="138164"/>
            <a:ext cx="1070477" cy="9005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11C89FB-6757-4557-8440-6B0BF015D4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48" y="1148045"/>
            <a:ext cx="4803632" cy="345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42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1236</Words>
  <Application>Microsoft Office PowerPoint</Application>
  <PresentationFormat>全屏显示(4:3)</PresentationFormat>
  <Paragraphs>109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华文新魏</vt:lpstr>
      <vt:lpstr>Arial</vt:lpstr>
      <vt:lpstr>Calibri</vt:lpstr>
      <vt:lpstr>Cambria Math</vt:lpstr>
      <vt:lpstr>Palatino Linotype</vt:lpstr>
      <vt:lpstr>Wingdings</vt:lpstr>
      <vt:lpstr>Office 主题</vt:lpstr>
      <vt:lpstr>Multi-label Feature Selection via Global Relevance and Redundancy Optimization</vt:lpstr>
      <vt:lpstr>Multi-label Learning</vt:lpstr>
      <vt:lpstr>Multi-label Feature Selection</vt:lpstr>
      <vt:lpstr>Information Theoretical based Methods</vt:lpstr>
      <vt:lpstr>Challenges</vt:lpstr>
      <vt:lpstr>Global Relevance and Redundancy Optimization - GRRO</vt:lpstr>
      <vt:lpstr>Global Relevance and Redundancy Optimization - GRRO</vt:lpstr>
      <vt:lpstr>Extension to Label-specific Feature Selection</vt:lpstr>
      <vt:lpstr>Experimental Setup</vt:lpstr>
      <vt:lpstr>Performance Evaluation</vt:lpstr>
      <vt:lpstr>Performance Evaluation</vt:lpstr>
      <vt:lpstr>Efficiency Evaluation</vt:lpstr>
      <vt:lpstr>Parameter Analysis</vt:lpstr>
      <vt:lpstr>Conclusion and Future Work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张佳</dc:creator>
  <cp:lastModifiedBy>张 佳</cp:lastModifiedBy>
  <cp:revision>262</cp:revision>
  <dcterms:created xsi:type="dcterms:W3CDTF">2019-09-20T08:07:44Z</dcterms:created>
  <dcterms:modified xsi:type="dcterms:W3CDTF">2020-12-08T18:46:49Z</dcterms:modified>
</cp:coreProperties>
</file>