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3" r:id="rId4"/>
    <p:sldId id="304" r:id="rId5"/>
    <p:sldId id="302" r:id="rId6"/>
    <p:sldId id="290" r:id="rId7"/>
    <p:sldId id="291" r:id="rId8"/>
    <p:sldId id="289" r:id="rId9"/>
    <p:sldId id="258" r:id="rId10"/>
    <p:sldId id="262" r:id="rId11"/>
    <p:sldId id="264" r:id="rId12"/>
    <p:sldId id="292" r:id="rId13"/>
    <p:sldId id="272" r:id="rId14"/>
    <p:sldId id="300" r:id="rId15"/>
    <p:sldId id="265" r:id="rId16"/>
    <p:sldId id="274" r:id="rId17"/>
    <p:sldId id="273" r:id="rId18"/>
    <p:sldId id="282" r:id="rId19"/>
    <p:sldId id="301" r:id="rId20"/>
    <p:sldId id="266" r:id="rId21"/>
    <p:sldId id="269" r:id="rId22"/>
    <p:sldId id="296" r:id="rId23"/>
    <p:sldId id="281" r:id="rId24"/>
    <p:sldId id="277" r:id="rId25"/>
    <p:sldId id="278" r:id="rId26"/>
    <p:sldId id="267" r:id="rId27"/>
    <p:sldId id="298" r:id="rId28"/>
    <p:sldId id="276" r:id="rId29"/>
    <p:sldId id="299" r:id="rId30"/>
    <p:sldId id="268" r:id="rId31"/>
    <p:sldId id="280" r:id="rId32"/>
    <p:sldId id="294" r:id="rId33"/>
    <p:sldId id="293" r:id="rId34"/>
    <p:sldId id="285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special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28584808"/>
        <c:axId val="528587784"/>
      </c:barChart>
      <c:catAx>
        <c:axId val="528584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528587784"/>
        <c:crosses val="autoZero"/>
        <c:auto val="1"/>
        <c:lblAlgn val="ctr"/>
        <c:lblOffset val="100"/>
        <c:noMultiLvlLbl val="0"/>
      </c:catAx>
      <c:valAx>
        <c:axId val="52858778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Solving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28584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524E-51C4-FC4B-B485-2D8FADBC94E4}" type="datetimeFigureOut">
              <a:rPr lang="en-US" smtClean="0"/>
              <a:t>3/8/12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07CB-BA6A-1F4C-893A-105F69AA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07CB-BA6A-1F4C-893A-105F69AA60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5B2E-7F46-924D-B428-BB19E751860A}" type="datetimeFigureOut">
              <a:rPr lang="en-US" smtClean="0"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764960" cy="1470025"/>
          </a:xfrm>
        </p:spPr>
        <p:txBody>
          <a:bodyPr/>
          <a:lstStyle/>
          <a:p>
            <a:r>
              <a:rPr lang="en-US" dirty="0" smtClean="0"/>
              <a:t>KINT: </a:t>
            </a:r>
            <a:r>
              <a:rPr lang="en-US" dirty="0" smtClean="0"/>
              <a:t>Improving </a:t>
            </a:r>
            <a:r>
              <a:rPr lang="en-US" dirty="0" smtClean="0"/>
              <a:t>Integer Security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6280"/>
            <a:ext cx="6400800" cy="1052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Xi Wang, </a:t>
            </a:r>
            <a:r>
              <a:rPr lang="en-US" dirty="0" err="1" smtClean="0"/>
              <a:t>Haogang</a:t>
            </a:r>
            <a:r>
              <a:rPr lang="en-US" dirty="0" smtClean="0"/>
              <a:t> Chen, </a:t>
            </a:r>
            <a:endParaRPr lang="en-US" dirty="0" smtClean="0"/>
          </a:p>
          <a:p>
            <a:r>
              <a:rPr lang="en-US" dirty="0" err="1" smtClean="0"/>
              <a:t>Nickolai</a:t>
            </a:r>
            <a:r>
              <a:rPr lang="en-US" dirty="0" smtClean="0"/>
              <a:t> </a:t>
            </a:r>
            <a:r>
              <a:rPr lang="en-US" dirty="0" err="1" smtClean="0"/>
              <a:t>Zeldovich</a:t>
            </a:r>
            <a:r>
              <a:rPr lang="en-US" smtClean="0"/>
              <a:t>, </a:t>
            </a:r>
            <a:r>
              <a:rPr lang="en-US" smtClean="0"/>
              <a:t>Frans </a:t>
            </a:r>
            <a:r>
              <a:rPr lang="en-US" dirty="0" smtClean="0"/>
              <a:t>Kaashoek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 malicious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9423" y="3740459"/>
            <a:ext cx="6668518" cy="226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</a:t>
            </a:r>
            <a:r>
              <a:rPr lang="en-US" sz="1400" b="1" dirty="0" smtClean="0">
                <a:latin typeface="Consolas"/>
                <a:cs typeface="Consolas"/>
              </a:rPr>
              <a:t>0x80000000</a:t>
            </a:r>
            <a:r>
              <a:rPr lang="en-US" sz="1400" dirty="0" smtClean="0">
                <a:latin typeface="Consolas"/>
                <a:cs typeface="Consolas"/>
              </a:rPr>
              <a:t>; /* 2</a:t>
            </a:r>
            <a:r>
              <a:rPr lang="en-US" sz="1400" baseline="30000" dirty="0" smtClean="0">
                <a:latin typeface="Consolas"/>
                <a:cs typeface="Consolas"/>
              </a:rPr>
              <a:t>31</a:t>
            </a:r>
            <a:r>
              <a:rPr lang="en-US" sz="1400" dirty="0" smtClean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</a:t>
            </a:r>
            <a:r>
              <a:rPr lang="en-US" sz="1400" b="1" dirty="0" smtClean="0">
                <a:latin typeface="Consolas"/>
                <a:cs typeface="Consolas"/>
              </a:rPr>
              <a:t>count * </a:t>
            </a:r>
            <a:r>
              <a:rPr lang="en-US" sz="1400" b="1" dirty="0" err="1" smtClean="0">
                <a:latin typeface="Consolas"/>
                <a:cs typeface="Consolas"/>
              </a:rPr>
              <a:t>sizeof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struct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latin typeface="Consolas"/>
                <a:cs typeface="Consolas"/>
              </a:rPr>
              <a:t>posix_acl_entry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9469" y="1958435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9469" y="1592492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29423" y="1592358"/>
            <a:ext cx="4258063" cy="171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8123" y="4047117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3" y="3060627"/>
            <a:ext cx="960862" cy="960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47" y="3124127"/>
            <a:ext cx="641383" cy="635418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527594" y="3056397"/>
            <a:ext cx="3159206" cy="575672"/>
          </a:xfrm>
          <a:prstGeom prst="wedgeEllipseCallout">
            <a:avLst>
              <a:gd name="adj1" fmla="val -89790"/>
              <a:gd name="adj2" fmla="val 2285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 * 8 = 0</a:t>
            </a:r>
            <a:endParaRPr lang="en-US" sz="28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9468" y="2325444"/>
            <a:ext cx="2218474" cy="579806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Buffer overflow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511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17" grpId="0" animBg="1" autoUpdateAnimBg="0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integer error is non-trivial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714079"/>
            <a:ext cx="6668518" cy="2875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if (count &gt; 25)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24400" y="2349500"/>
            <a:ext cx="3390900" cy="863601"/>
          </a:xfrm>
          <a:prstGeom prst="wedgeEllipseCallout">
            <a:avLst>
              <a:gd name="adj1" fmla="val -117231"/>
              <a:gd name="adj2" fmla="val 799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ount &lt; 0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0x80000000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48114"/>
            <a:ext cx="390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2009 – Nov 2011: Vulnerable</a:t>
            </a:r>
          </a:p>
          <a:p>
            <a:r>
              <a:rPr lang="en-US" dirty="0" smtClean="0"/>
              <a:t>Nov 2011: First fix from XFS developers</a:t>
            </a:r>
          </a:p>
          <a:p>
            <a:r>
              <a:rPr lang="en-US" dirty="0" smtClean="0"/>
              <a:t>Dec 2011: Second fix from 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32131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/* sanity check on “count” required */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3149600"/>
            <a:ext cx="16129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LLVM IR &amp; annotations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7900" y="17145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Error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7900" y="315595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Path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7900" y="45339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Range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0" y="3149600"/>
            <a:ext cx="16510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Constraint solver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rot="5400000" flipH="1" flipV="1">
            <a:off x="1955800" y="1587500"/>
            <a:ext cx="9969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1981200" y="3435350"/>
            <a:ext cx="9461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>
            <a:stCxn id="4" idx="3"/>
            <a:endCxn id="7" idx="1"/>
          </p:cNvCxnSpPr>
          <p:nvPr/>
        </p:nvCxnSpPr>
        <p:spPr>
          <a:xfrm>
            <a:off x="2197100" y="3587750"/>
            <a:ext cx="13208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>
            <a:stCxn id="7" idx="3"/>
            <a:endCxn id="9" idx="1"/>
          </p:cNvCxnSpPr>
          <p:nvPr/>
        </p:nvCxnSpPr>
        <p:spPr>
          <a:xfrm flipV="1">
            <a:off x="4902200" y="3587750"/>
            <a:ext cx="15113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6" idx="3"/>
            <a:endCxn id="9" idx="0"/>
          </p:cNvCxnSpPr>
          <p:nvPr/>
        </p:nvCxnSpPr>
        <p:spPr>
          <a:xfrm>
            <a:off x="4902200" y="2152650"/>
            <a:ext cx="2336800" cy="9969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8" idx="3"/>
            <a:endCxn id="9" idx="2"/>
          </p:cNvCxnSpPr>
          <p:nvPr/>
        </p:nvCxnSpPr>
        <p:spPr>
          <a:xfrm flipV="1">
            <a:off x="4902200" y="4025900"/>
            <a:ext cx="2336800" cy="9461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4930775" y="1104900"/>
            <a:ext cx="1851025" cy="750888"/>
          </a:xfrm>
          <a:prstGeom prst="wedgeEllipseCallout">
            <a:avLst>
              <a:gd name="adj1" fmla="val -68836"/>
              <a:gd name="adj2" fmla="val 85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the op go wrong?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4902200" y="2387600"/>
            <a:ext cx="1879600" cy="768350"/>
          </a:xfrm>
          <a:prstGeom prst="wedgeEllipseCallout">
            <a:avLst>
              <a:gd name="adj1" fmla="val -66740"/>
              <a:gd name="adj2" fmla="val 90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op reachable?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4902200" y="3860800"/>
            <a:ext cx="2438400" cy="730250"/>
          </a:xfrm>
          <a:prstGeom prst="wedgeEllipseCallout">
            <a:avLst>
              <a:gd name="adj1" fmla="val -66064"/>
              <a:gd name="adj2" fmla="val 782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 across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generation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14400" y="1600201"/>
            <a:ext cx="75692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 *</a:t>
            </a: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if (count &gt; 25)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/* allocation size: 12 +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count * 8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kmalloc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count *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struct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posix_acl_entry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, GFP_KERNEL);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97300"/>
            <a:ext cx="542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Error:		¬(count ≤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-1) /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8)</a:t>
            </a:r>
          </a:p>
          <a:p>
            <a:r>
              <a:rPr lang="en-US" sz="2800" dirty="0" smtClean="0"/>
              <a:t>Path:	</a:t>
            </a:r>
            <a:r>
              <a:rPr lang="en-US" sz="2800" dirty="0"/>
              <a:t>	</a:t>
            </a:r>
            <a:r>
              <a:rPr lang="en-US" sz="2800" dirty="0" smtClean="0"/>
              <a:t>¬(</a:t>
            </a:r>
            <a:r>
              <a:rPr lang="en-US" sz="2800" dirty="0"/>
              <a:t>count &gt;</a:t>
            </a:r>
            <a:r>
              <a:rPr lang="en-US" sz="2800" baseline="-250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25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Query:</a:t>
            </a:r>
            <a:r>
              <a:rPr lang="en-US" sz="2800" dirty="0"/>
              <a:t>	</a:t>
            </a:r>
            <a:r>
              <a:rPr lang="en-US" sz="2800" dirty="0" err="1" smtClean="0"/>
              <a:t>Error</a:t>
            </a:r>
            <a:r>
              <a:rPr lang="en-US" sz="2800" dirty="0" err="1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err="1" smtClean="0"/>
              <a:t>Path</a:t>
            </a:r>
            <a:endParaRPr lang="en-US" sz="28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81250" y="5194300"/>
            <a:ext cx="749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914400" y="5600701"/>
            <a:ext cx="1790700" cy="649286"/>
          </a:xfrm>
          <a:prstGeom prst="wedgeRectCallout">
            <a:avLst>
              <a:gd name="adj1" fmla="val 54466"/>
              <a:gd name="adj2" fmla="val -11132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predicate: op goes wrong?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67100" y="5194300"/>
            <a:ext cx="660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40200" y="5600701"/>
            <a:ext cx="1619250" cy="649286"/>
          </a:xfrm>
          <a:prstGeom prst="wedgeRectCallout">
            <a:avLst>
              <a:gd name="adj1" fmla="val -65125"/>
              <a:gd name="adj2" fmla="val -11132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predicate: path feasible?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653" y="4696143"/>
            <a:ext cx="345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Y - count: 2</a:t>
            </a:r>
            <a:r>
              <a:rPr lang="en-US" sz="2800" baseline="30000" dirty="0"/>
              <a:t>31</a:t>
            </a:r>
            <a:r>
              <a:rPr lang="en-US" sz="28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00" y="4241800"/>
            <a:ext cx="23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solidFill>
                  <a:srgbClr val="FF0000"/>
                </a:solidFill>
              </a:rPr>
              <a:t>¬</a:t>
            </a:r>
            <a:r>
              <a:rPr lang="en-US" sz="2800" dirty="0">
                <a:solidFill>
                  <a:srgbClr val="FF0000"/>
                </a:solidFill>
              </a:rPr>
              <a:t>(count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3303" y="4696144"/>
            <a:ext cx="18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</a:t>
            </a:r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83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7" grpId="1"/>
      <p:bldP spid="19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predicate: sinking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527296"/>
            <a:ext cx="6883400" cy="93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unsigned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size </a:t>
            </a:r>
            <a:r>
              <a:rPr lang="en-US" dirty="0">
                <a:latin typeface="Consolas"/>
                <a:cs typeface="Consolas"/>
              </a:rPr>
              <a:t>= x * 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1700" y="4775194"/>
            <a:ext cx="6883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(size);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1700" y="3340095"/>
            <a:ext cx="6883400" cy="147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if (x &gt; UINT_MAX / y)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    return -EINVAL;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false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simple and scalable</a:t>
            </a:r>
          </a:p>
          <a:p>
            <a:pPr lvl="1"/>
            <a:r>
              <a:rPr lang="en-US" dirty="0" smtClean="0"/>
              <a:t>Within a single function</a:t>
            </a:r>
          </a:p>
          <a:p>
            <a:r>
              <a:rPr lang="en-US" dirty="0" smtClean="0"/>
              <a:t>Unroll loop once --- DAG</a:t>
            </a:r>
          </a:p>
          <a:p>
            <a:pPr marL="0" lvl="1" indent="0">
              <a:buNone/>
            </a:pPr>
            <a:r>
              <a:rPr lang="en-US" dirty="0" smtClean="0"/>
              <a:t>	“</a:t>
            </a:r>
            <a:r>
              <a:rPr lang="en-US" dirty="0"/>
              <a:t>So the kernel literally doesn't tend to have loops.” </a:t>
            </a:r>
            <a:r>
              <a:rPr lang="en-US" dirty="0" smtClean="0"/>
              <a:t>							-</a:t>
            </a:r>
            <a:r>
              <a:rPr lang="en-US" dirty="0"/>
              <a:t>-- Linus </a:t>
            </a:r>
            <a:r>
              <a:rPr lang="en-US" dirty="0" smtClean="0"/>
              <a:t>Torvalds</a:t>
            </a:r>
          </a:p>
          <a:p>
            <a:r>
              <a:rPr lang="en-US" dirty="0" smtClean="0"/>
              <a:t>The path predicate of block b is the logical OR of predicates from each of its predecessors</a:t>
            </a:r>
          </a:p>
          <a:p>
            <a:r>
              <a:rPr lang="en-US" dirty="0" smtClean="0"/>
              <a:t>Apply the algorithm recursively within a function</a:t>
            </a:r>
          </a:p>
        </p:txBody>
      </p:sp>
    </p:spTree>
    <p:extLst>
      <p:ext uri="{BB962C8B-B14F-4D97-AF65-F5344CB8AC3E}">
        <p14:creationId xmlns:p14="http://schemas.microsoft.com/office/powerpoint/2010/main" val="413216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predicates across functions</a:t>
            </a:r>
          </a:p>
          <a:p>
            <a:pPr lvl="1"/>
            <a:r>
              <a:rPr lang="en-US" dirty="0"/>
              <a:t>Goal: reduce false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Parameters, global variables, structure fields</a:t>
            </a:r>
          </a:p>
          <a:p>
            <a:r>
              <a:rPr lang="en-US" dirty="0" smtClean="0"/>
              <a:t>User annotations</a:t>
            </a:r>
          </a:p>
          <a:p>
            <a:pPr lvl="1"/>
            <a:r>
              <a:rPr lang="en-US" dirty="0" smtClean="0"/>
              <a:t>Number of CPUs</a:t>
            </a:r>
          </a:p>
          <a:p>
            <a:r>
              <a:rPr lang="en-US" dirty="0" smtClean="0"/>
              <a:t>Example: x in [1, 10]</a:t>
            </a:r>
          </a:p>
          <a:p>
            <a:pPr lvl="1"/>
            <a:r>
              <a:rPr lang="en-US" dirty="0" smtClean="0"/>
              <a:t>Predicate: x ≥ 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x ≤ 10</a:t>
            </a:r>
          </a:p>
        </p:txBody>
      </p:sp>
    </p:spTree>
    <p:extLst>
      <p:ext uri="{BB962C8B-B14F-4D97-AF65-F5344CB8AC3E}">
        <p14:creationId xmlns:p14="http://schemas.microsoft.com/office/powerpoint/2010/main" val="24266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efficiently: rewriting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 /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x &gt; y </a:t>
            </a:r>
            <a:r>
              <a:rPr lang="en-US" dirty="0" smtClean="0"/>
              <a:t>(div): solver not good at div</a:t>
            </a:r>
          </a:p>
          <a:p>
            <a:r>
              <a:rPr lang="en-US" dirty="0" smtClean="0"/>
              <a:t>Rewrite to: x</a:t>
            </a:r>
            <a:r>
              <a:rPr lang="en-US" baseline="-25000" dirty="0" smtClean="0"/>
              <a:t>2n</a:t>
            </a:r>
            <a:r>
              <a:rPr lang="en-US" dirty="0" smtClean="0"/>
              <a:t> * y</a:t>
            </a:r>
            <a:r>
              <a:rPr lang="en-US" baseline="-25000" dirty="0" smtClean="0"/>
              <a:t>2n</a:t>
            </a:r>
            <a:r>
              <a:rPr lang="en-US" dirty="0" smtClean="0"/>
              <a:t> &gt; N 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optimization for N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5245093"/>
              </p:ext>
            </p:extLst>
          </p:nvPr>
        </p:nvGraphicFramePr>
        <p:xfrm>
          <a:off x="1358900" y="3708400"/>
          <a:ext cx="516890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66634"/>
            <a:ext cx="26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to 2.5x faster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from untrusted channels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, disk, network</a:t>
            </a:r>
            <a:endParaRPr lang="en-US" dirty="0"/>
          </a:p>
          <a:p>
            <a:pPr lvl="1"/>
            <a:r>
              <a:rPr lang="en-US" dirty="0" smtClean="0"/>
              <a:t>Limited hardware trust: USB</a:t>
            </a:r>
          </a:p>
          <a:p>
            <a:r>
              <a:rPr lang="en-US" dirty="0" smtClean="0"/>
              <a:t>Values used in sensitive places</a:t>
            </a:r>
          </a:p>
          <a:p>
            <a:pPr lvl="1"/>
            <a:r>
              <a:rPr lang="en-US" dirty="0" err="1" smtClean="0"/>
              <a:t>kmalloc</a:t>
            </a:r>
            <a:r>
              <a:rPr lang="en-US" dirty="0" smtClean="0"/>
              <a:t>() size</a:t>
            </a:r>
          </a:p>
          <a:p>
            <a:pPr lvl="1"/>
            <a:r>
              <a:rPr lang="en-US" dirty="0" smtClean="0"/>
              <a:t>Branching condition</a:t>
            </a:r>
          </a:p>
          <a:p>
            <a:r>
              <a:rPr lang="en-US" dirty="0" smtClean="0"/>
              <a:t>Error-prone contexts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96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LLVM/Clang</a:t>
            </a:r>
          </a:p>
          <a:p>
            <a:r>
              <a:rPr lang="en-US" dirty="0" err="1" smtClean="0"/>
              <a:t>Boolector</a:t>
            </a:r>
            <a:r>
              <a:rPr lang="en-US" dirty="0" smtClean="0"/>
              <a:t> constraint solver</a:t>
            </a:r>
          </a:p>
          <a:p>
            <a:r>
              <a:rPr lang="en-US" dirty="0" smtClean="0"/>
              <a:t>Drop-in replacement for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result falls out of range</a:t>
            </a:r>
          </a:p>
          <a:p>
            <a:pPr lvl="1"/>
            <a:r>
              <a:rPr lang="en-US" dirty="0" smtClean="0"/>
              <a:t>Mathematically: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2</a:t>
            </a:r>
            <a:r>
              <a:rPr lang="en-US" baseline="30000" dirty="0" smtClean="0"/>
              <a:t>34</a:t>
            </a:r>
          </a:p>
          <a:p>
            <a:pPr lvl="1"/>
            <a:r>
              <a:rPr lang="en-US" dirty="0" smtClean="0"/>
              <a:t>Machine (32-bit):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Out-of-range cases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Oversized shift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truncation</a:t>
            </a:r>
          </a:p>
          <a:p>
            <a:pPr lvl="1"/>
            <a:r>
              <a:rPr lang="en-US" dirty="0" smtClean="0"/>
              <a:t>Sign misinterpretation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00005" y="296932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03587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07169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10754" y="29717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13118" y="2971149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416700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720282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3867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327449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31031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34613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238198" y="29759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540562" y="297954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44144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147726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51311" y="29819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754251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57833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361418" y="29839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in finding new bugs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False errors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80+ confirmed/fixed bugs in the Linux kernel</a:t>
            </a:r>
          </a:p>
          <a:p>
            <a:pPr lvl="1"/>
            <a:r>
              <a:rPr lang="en-US" dirty="0" smtClean="0"/>
              <a:t>Widespread: kernel/mm/drivers/</a:t>
            </a:r>
            <a:r>
              <a:rPr lang="en-US" dirty="0" err="1" smtClean="0"/>
              <a:t>fs</a:t>
            </a:r>
            <a:r>
              <a:rPr lang="en-US" dirty="0" smtClean="0"/>
              <a:t>/net/sound</a:t>
            </a:r>
          </a:p>
          <a:p>
            <a:r>
              <a:rPr lang="en-US" dirty="0" smtClean="0"/>
              <a:t>Attack vectors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/network/disk/</a:t>
            </a:r>
            <a:r>
              <a:rPr lang="en-US" dirty="0" err="1" smtClean="0"/>
              <a:t>usb</a:t>
            </a:r>
            <a:endParaRPr lang="en-US" dirty="0" smtClean="0"/>
          </a:p>
          <a:p>
            <a:r>
              <a:rPr lang="en-US" dirty="0" smtClean="0"/>
              <a:t>Impact</a:t>
            </a:r>
          </a:p>
          <a:p>
            <a:pPr lvl="1"/>
            <a:r>
              <a:rPr lang="en-US" dirty="0" smtClean="0"/>
              <a:t>Allocation size: buffer overflow</a:t>
            </a:r>
          </a:p>
          <a:p>
            <a:pPr lvl="1"/>
            <a:r>
              <a:rPr lang="en-US" dirty="0" smtClean="0"/>
              <a:t>Broken error handling: logic bugs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known bugs </a:t>
            </a:r>
            <a:r>
              <a:rPr lang="en-US" dirty="0" smtClean="0"/>
              <a:t>but fixed incorrectly</a:t>
            </a:r>
            <a:endParaRPr lang="en-US" dirty="0"/>
          </a:p>
          <a:p>
            <a:r>
              <a:rPr lang="en-US" dirty="0"/>
              <a:t>One fixed three </a:t>
            </a:r>
            <a:r>
              <a:rPr lang="en-US" dirty="0" smtClean="0"/>
              <a:t>times incorrectly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</a:t>
            </a:r>
            <a:r>
              <a:rPr lang="en-US" dirty="0"/>
              <a:t>-line </a:t>
            </a:r>
            <a:r>
              <a:rPr lang="en-US" dirty="0" smtClean="0"/>
              <a:t>check (from </a:t>
            </a:r>
            <a:r>
              <a:rPr lang="en-US" dirty="0" err="1" smtClean="0"/>
              <a:t>git</a:t>
            </a:r>
            <a:r>
              <a:rPr lang="en-US" dirty="0" smtClean="0"/>
              <a:t> log)</a:t>
            </a:r>
            <a:endParaRPr lang="en-US" dirty="0"/>
          </a:p>
          <a:p>
            <a:r>
              <a:rPr lang="en-US" dirty="0"/>
              <a:t>Two CVE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eceived </a:t>
            </a:r>
            <a:r>
              <a:rPr lang="en-US" dirty="0"/>
              <a:t>extensive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-2008-3526 (</a:t>
            </a:r>
            <a:r>
              <a:rPr lang="en-US" dirty="0" err="1"/>
              <a:t>sctp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800"/>
            <a:ext cx="8229600" cy="19986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nsolas"/>
                <a:cs typeface="Consolas"/>
              </a:rPr>
              <a:t>k</a:t>
            </a:r>
            <a:r>
              <a:rPr lang="en-US" dirty="0" err="1" smtClean="0">
                <a:latin typeface="Consolas"/>
                <a:cs typeface="Consolas"/>
              </a:rPr>
              <a:t>ey_len</a:t>
            </a:r>
            <a:r>
              <a:rPr lang="en-US" dirty="0" smtClean="0">
                <a:latin typeface="Consolas"/>
                <a:cs typeface="Consolas"/>
              </a:rPr>
              <a:t> = 0xffffffff (UINT_MAX)</a:t>
            </a:r>
          </a:p>
          <a:p>
            <a:r>
              <a:rPr lang="en-US" dirty="0" smtClean="0"/>
              <a:t>LHS: negative?</a:t>
            </a:r>
          </a:p>
          <a:p>
            <a:r>
              <a:rPr lang="en-US" dirty="0" smtClean="0"/>
              <a:t>C 101: unsigned type promotion</a:t>
            </a:r>
          </a:p>
          <a:p>
            <a:r>
              <a:rPr lang="en-US" dirty="0" smtClean="0"/>
              <a:t>KINT: LHS is large positive 2</a:t>
            </a:r>
            <a:r>
              <a:rPr lang="en-US" baseline="30000" dirty="0" smtClean="0"/>
              <a:t>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30400"/>
            <a:ext cx="7926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u32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smtClean="0">
                <a:latin typeface="Consolas"/>
                <a:cs typeface="Consolas"/>
              </a:rPr>
              <a:t>/</a:t>
            </a:r>
          </a:p>
          <a:p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(INT_MAX -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>
                <a:latin typeface="Consolas"/>
                <a:cs typeface="Consolas"/>
              </a:rPr>
              <a:t>))</a:t>
            </a:r>
          </a:p>
          <a:p>
            <a:r>
              <a:rPr lang="en-US" dirty="0" smtClean="0">
                <a:latin typeface="Consolas"/>
                <a:cs typeface="Consolas"/>
              </a:rPr>
              <a:t>    return </a:t>
            </a:r>
            <a:r>
              <a:rPr lang="en-US" dirty="0">
                <a:latin typeface="Consolas"/>
                <a:cs typeface="Consolas"/>
              </a:rPr>
              <a:t>NULL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key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kmalloc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gfp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1981200"/>
            <a:ext cx="546100" cy="292100"/>
          </a:xfrm>
          <a:prstGeom prst="ellipse">
            <a:avLst/>
          </a:prstGeom>
          <a:noFill/>
          <a:ln w="3810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3111500" y="1384300"/>
            <a:ext cx="3924300" cy="596900"/>
          </a:xfrm>
          <a:prstGeom prst="wedgeRectCallout">
            <a:avLst>
              <a:gd name="adj1" fmla="val -41678"/>
              <a:gd name="adj2" fmla="val 1006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/>
                <a:cs typeface="Consolas"/>
              </a:rPr>
              <a:t>key_len</a:t>
            </a:r>
            <a:r>
              <a:rPr lang="en-US" dirty="0" smtClean="0">
                <a:latin typeface="Consolas"/>
                <a:cs typeface="Consolas"/>
              </a:rPr>
              <a:t> &gt; INT_MAX </a:t>
            </a:r>
            <a:r>
              <a:rPr lang="en-US" dirty="0">
                <a:latin typeface="Consolas"/>
                <a:cs typeface="Consolas"/>
              </a:rPr>
              <a:t>–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(…)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10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36 CVE integer errors in recent three years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xcluding those found by KINT</a:t>
            </a:r>
          </a:p>
          <a:p>
            <a:r>
              <a:rPr lang="en-US" dirty="0" smtClean="0"/>
              <a:t>KINT found 34 out of 36</a:t>
            </a:r>
          </a:p>
          <a:p>
            <a:r>
              <a:rPr lang="en-US" dirty="0" smtClean="0"/>
              <a:t>2 missing</a:t>
            </a:r>
          </a:p>
          <a:p>
            <a:pPr lvl="1"/>
            <a:r>
              <a:rPr lang="en-US" dirty="0" smtClean="0"/>
              <a:t>1 loop</a:t>
            </a:r>
          </a:p>
          <a:p>
            <a:pPr lvl="1"/>
            <a:r>
              <a:rPr lang="en-US" dirty="0" smtClean="0"/>
              <a:t>1 architecture</a:t>
            </a:r>
            <a:r>
              <a:rPr lang="en-US" dirty="0"/>
              <a:t>-</a:t>
            </a:r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CVE cases (fixed code)</a:t>
            </a:r>
          </a:p>
          <a:p>
            <a:pPr lvl="1"/>
            <a:r>
              <a:rPr lang="en-US" dirty="0" smtClean="0"/>
              <a:t>1 false error out of 36</a:t>
            </a:r>
          </a:p>
          <a:p>
            <a:pPr lvl="1"/>
            <a:r>
              <a:rPr lang="en-US" smtClean="0"/>
              <a:t>2 bad fixes</a:t>
            </a:r>
            <a:endParaRPr lang="en-US" dirty="0" smtClean="0"/>
          </a:p>
          <a:p>
            <a:pPr lvl="1"/>
            <a:r>
              <a:rPr lang="en-US" dirty="0" smtClean="0"/>
              <a:t>Useful for verifying patches</a:t>
            </a:r>
          </a:p>
          <a:p>
            <a:r>
              <a:rPr lang="en-US" dirty="0" smtClean="0"/>
              <a:t>Experience on the Linux kernel</a:t>
            </a:r>
          </a:p>
          <a:p>
            <a:pPr lvl="1"/>
            <a:r>
              <a:rPr lang="en-US" dirty="0" smtClean="0"/>
              <a:t>Inspected 97 allocation-related warnings</a:t>
            </a:r>
          </a:p>
          <a:p>
            <a:pPr lvl="1"/>
            <a:r>
              <a:rPr lang="en-US" dirty="0" smtClean="0"/>
              <a:t>Found 6 exploitable bugs in 12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CPU cores (SMT), Linux 3.2</a:t>
            </a:r>
          </a:p>
          <a:p>
            <a:pPr lvl="1"/>
            <a:r>
              <a:rPr lang="en-US" dirty="0" smtClean="0"/>
              <a:t>22 min (predicate generation + solving)</a:t>
            </a:r>
          </a:p>
          <a:p>
            <a:pPr lvl="1"/>
            <a:r>
              <a:rPr lang="en-US" dirty="0" smtClean="0"/>
              <a:t>8,637 C files</a:t>
            </a:r>
          </a:p>
          <a:p>
            <a:pPr lvl="1"/>
            <a:r>
              <a:rPr lang="en-US" dirty="0" smtClean="0"/>
              <a:t>411,851 constraint solving queries</a:t>
            </a:r>
          </a:p>
          <a:p>
            <a:pPr lvl="1"/>
            <a:r>
              <a:rPr lang="en-US" dirty="0" smtClean="0"/>
              <a:t>10 timeouts (5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4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work: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common error patterns</a:t>
            </a:r>
          </a:p>
          <a:p>
            <a:pPr lvl="1"/>
            <a:r>
              <a:rPr lang="en-US" smtClean="0"/>
              <a:t>Broken error </a:t>
            </a:r>
            <a:r>
              <a:rPr lang="en-US" dirty="0" smtClean="0"/>
              <a:t>handling: (</a:t>
            </a:r>
            <a:r>
              <a:rPr lang="en-US" dirty="0" err="1" smtClean="0"/>
              <a:t>uint</a:t>
            </a:r>
            <a:r>
              <a:rPr lang="en-US" dirty="0" smtClean="0"/>
              <a:t> &lt; 0)</a:t>
            </a:r>
          </a:p>
          <a:p>
            <a:pPr lvl="1"/>
            <a:r>
              <a:rPr lang="en-US" dirty="0" smtClean="0"/>
              <a:t>Undefined code: oversized shifting</a:t>
            </a:r>
          </a:p>
          <a:p>
            <a:r>
              <a:rPr lang="en-US" dirty="0" smtClean="0"/>
              <a:t>Generate runtime checks</a:t>
            </a:r>
          </a:p>
          <a:p>
            <a:pPr lvl="1"/>
            <a:r>
              <a:rPr lang="en-US" dirty="0" smtClean="0"/>
              <a:t>Runtime overhead &amp;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execution</a:t>
            </a:r>
          </a:p>
          <a:p>
            <a:pPr lvl="1"/>
            <a:r>
              <a:rPr lang="en-US" dirty="0" err="1"/>
              <a:t>PREfix</a:t>
            </a:r>
            <a:r>
              <a:rPr lang="en-US" dirty="0"/>
              <a:t>/KLEE: scalability &amp; hardware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Static analysis</a:t>
            </a:r>
          </a:p>
          <a:p>
            <a:pPr lvl="1"/>
            <a:r>
              <a:rPr lang="en-US" dirty="0" err="1" smtClean="0"/>
              <a:t>Metacompiler</a:t>
            </a:r>
            <a:r>
              <a:rPr lang="en-US" dirty="0" smtClean="0"/>
              <a:t>: find missing bounds checks</a:t>
            </a:r>
          </a:p>
          <a:p>
            <a:pPr lvl="1"/>
            <a:r>
              <a:rPr lang="en-US" dirty="0" smtClean="0"/>
              <a:t>Saturn: solver-based analysis</a:t>
            </a:r>
          </a:p>
          <a:p>
            <a:r>
              <a:rPr lang="en-US" dirty="0" smtClean="0"/>
              <a:t>Runtime analysis: extend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RICH/IOC: coverage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safety: Java/C#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buffer overflow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 bugs: data corruption, wrong process killed</a:t>
            </a:r>
          </a:p>
          <a:p>
            <a:r>
              <a:rPr lang="en-US" dirty="0"/>
              <a:t>R</a:t>
            </a:r>
            <a:r>
              <a:rPr lang="en-US" dirty="0" smtClean="0"/>
              <a:t>anged integer: Ada</a:t>
            </a:r>
          </a:p>
          <a:p>
            <a:pPr lvl="1"/>
            <a:r>
              <a:rPr lang="en-US" dirty="0" smtClean="0"/>
              <a:t>Throw exception for out-of-range value</a:t>
            </a:r>
          </a:p>
          <a:p>
            <a:pPr lvl="1"/>
            <a:r>
              <a:rPr lang="en-US" dirty="0" smtClean="0"/>
              <a:t>Performance &amp; error handling</a:t>
            </a:r>
          </a:p>
          <a:p>
            <a:r>
              <a:rPr lang="en-US" dirty="0"/>
              <a:t>A</a:t>
            </a:r>
            <a:r>
              <a:rPr lang="en-US" dirty="0" smtClean="0"/>
              <a:t>rbitrary-precision integer: Lisp/Python/Ruby</a:t>
            </a:r>
          </a:p>
          <a:p>
            <a:pPr lvl="1"/>
            <a:r>
              <a:rPr lang="en-US" dirty="0" smtClean="0"/>
              <a:t>No overflow</a:t>
            </a:r>
          </a:p>
          <a:p>
            <a:pPr lvl="1"/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2701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Ariane</a:t>
            </a:r>
            <a:r>
              <a:rPr lang="en-US" dirty="0" smtClean="0"/>
              <a:t> 501</a:t>
            </a:r>
            <a:endParaRPr lang="en-US" dirty="0"/>
          </a:p>
        </p:txBody>
      </p:sp>
      <p:pic>
        <p:nvPicPr>
          <p:cNvPr id="10" name="Picture 9" descr="ariane501_rai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417638"/>
            <a:ext cx="4940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detection of integer errors in C code</a:t>
            </a:r>
          </a:p>
          <a:p>
            <a:pPr lvl="1"/>
            <a:r>
              <a:rPr lang="en-US" dirty="0" smtClean="0"/>
              <a:t>Pragmatic integer semantics</a:t>
            </a:r>
          </a:p>
          <a:p>
            <a:pPr lvl="1"/>
            <a:r>
              <a:rPr lang="en-US" dirty="0" smtClean="0"/>
              <a:t>Scalable analysis with tailored optimizations</a:t>
            </a:r>
          </a:p>
          <a:p>
            <a:r>
              <a:rPr lang="en-US" dirty="0" smtClean="0"/>
              <a:t>80+ bugs confirmed and fixed upstream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/* </a:t>
            </a:r>
            <a:r>
              <a:rPr lang="en-US" dirty="0" err="1" smtClean="0">
                <a:latin typeface="Consolas"/>
                <a:cs typeface="Consolas"/>
              </a:rPr>
              <a:t>drivers:media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uchar</a:t>
            </a:r>
            <a:r>
              <a:rPr lang="en-US" dirty="0" smtClean="0">
                <a:latin typeface="Consolas"/>
                <a:cs typeface="Consolas"/>
              </a:rPr>
              <a:t> i2c_read_demod_bytes(…);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err = i2c_read_demod_bytes(…);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err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return err;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84800" y="4724400"/>
            <a:ext cx="2641600" cy="1270000"/>
          </a:xfrm>
          <a:prstGeom prst="wedgeRoundRectCallout">
            <a:avLst>
              <a:gd name="adj1" fmla="val -160054"/>
              <a:gd name="adj2" fmla="val -122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uchar</a:t>
            </a:r>
            <a:r>
              <a:rPr lang="en-US" sz="3600" dirty="0" smtClean="0">
                <a:solidFill>
                  <a:srgbClr val="FF0000"/>
                </a:solidFill>
              </a:rPr>
              <a:t> =&gt; </a:t>
            </a:r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lossy</a:t>
            </a:r>
            <a:r>
              <a:rPr lang="en-US" sz="3600" dirty="0" smtClean="0">
                <a:solidFill>
                  <a:srgbClr val="FF0000"/>
                </a:solidFill>
              </a:rPr>
              <a:t>?)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CVE-2009-2909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ax25_setsockopt(...,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char __user *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 smtClean="0">
                <a:latin typeface="Consolas"/>
                <a:cs typeface="Consolas"/>
              </a:rPr>
              <a:t>[16]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)) /* lower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return </a:t>
            </a:r>
            <a:r>
              <a:rPr lang="en-US" dirty="0" smtClean="0">
                <a:latin typeface="Consolas"/>
                <a:cs typeface="Consolas"/>
              </a:rPr>
              <a:t>-EINVAL;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&gt; 16)          /* upper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16;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copy_from_user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68700" y="4271963"/>
            <a:ext cx="3708400" cy="782637"/>
          </a:xfrm>
          <a:prstGeom prst="wedgeRoundRectCallout">
            <a:avLst>
              <a:gd name="adj1" fmla="val -66641"/>
              <a:gd name="adj2" fmla="val -1834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-1 &lt; 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8700" y="5113340"/>
            <a:ext cx="3708400" cy="739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2</a:t>
            </a:r>
            <a:r>
              <a:rPr lang="en-US" sz="4400" baseline="30000" dirty="0">
                <a:solidFill>
                  <a:srgbClr val="FF0000"/>
                </a:solidFill>
              </a:rPr>
              <a:t>32 </a:t>
            </a:r>
            <a:r>
              <a:rPr lang="en-US" sz="4400" dirty="0">
                <a:solidFill>
                  <a:srgbClr val="FF0000"/>
                </a:solidFill>
              </a:rPr>
              <a:t>- 1 &lt; 4</a:t>
            </a:r>
          </a:p>
        </p:txBody>
      </p:sp>
    </p:spTree>
    <p:extLst>
      <p:ext uri="{BB962C8B-B14F-4D97-AF65-F5344CB8AC3E}">
        <p14:creationId xmlns:p14="http://schemas.microsoft.com/office/powerpoint/2010/main" val="85635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0" b="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8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safe allocator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calloc</a:t>
            </a:r>
            <a:r>
              <a:rPr lang="en-US" dirty="0" smtClean="0">
                <a:latin typeface="Consolas"/>
                <a:cs typeface="Consolas"/>
              </a:rPr>
              <a:t>(n, size) </a:t>
            </a:r>
            <a:r>
              <a:rPr lang="en-US" dirty="0" smtClean="0"/>
              <a:t>vs.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(n * size)</a:t>
            </a:r>
          </a:p>
          <a:p>
            <a:r>
              <a:rPr lang="en-US" dirty="0" smtClean="0"/>
              <a:t>Use safe library with overflow checks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+ y: </a:t>
            </a:r>
            <a:r>
              <a:rPr lang="en-US" dirty="0" err="1" smtClean="0">
                <a:latin typeface="Consolas"/>
                <a:cs typeface="Consolas"/>
              </a:rPr>
              <a:t>addsl</a:t>
            </a:r>
            <a:r>
              <a:rPr lang="en-US" dirty="0" smtClean="0">
                <a:latin typeface="Consolas"/>
                <a:cs typeface="Consolas"/>
              </a:rPr>
              <a:t>(x, 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Examples: Microsoft’s </a:t>
            </a:r>
            <a:r>
              <a:rPr lang="en-US" dirty="0" err="1" smtClean="0"/>
              <a:t>SafeInt</a:t>
            </a:r>
            <a:r>
              <a:rPr lang="en-US" dirty="0" smtClean="0"/>
              <a:t>, CERT’s </a:t>
            </a:r>
            <a:r>
              <a:rPr lang="en-US" dirty="0" err="1" smtClean="0"/>
              <a:t>IntegerLib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7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JailbreakMe.com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417638"/>
            <a:ext cx="4292600" cy="48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2007 CVE survey:</a:t>
            </a:r>
          </a:p>
          <a:p>
            <a:pPr marL="400050" lvl="1" indent="0">
              <a:buNone/>
            </a:pPr>
            <a:r>
              <a:rPr lang="en-US" dirty="0"/>
              <a:t>“Integer overflows, barely in the top 10 overall in the past few years, are number 2 for OS vendor advisories, behind buffer overflows.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2010 – early 2011 CVE survey: Linux kernel</a:t>
            </a:r>
          </a:p>
          <a:p>
            <a:pPr marL="400050" lvl="1" indent="0">
              <a:buNone/>
            </a:pPr>
            <a:r>
              <a:rPr lang="en-US" dirty="0"/>
              <a:t>12 </a:t>
            </a:r>
            <a:r>
              <a:rPr lang="en-US" dirty="0" smtClean="0"/>
              <a:t>out </a:t>
            </a:r>
            <a:r>
              <a:rPr lang="en-US" dirty="0"/>
              <a:t>of the 32 vulnerabilities (&gt; 1/3) that </a:t>
            </a:r>
            <a:r>
              <a:rPr lang="en-US" dirty="0" smtClean="0"/>
              <a:t>can be misused to corrupt </a:t>
            </a:r>
            <a:r>
              <a:rPr lang="en-US" dirty="0"/>
              <a:t>the kernel and gain </a:t>
            </a:r>
            <a:r>
              <a:rPr lang="en-US" dirty="0" smtClean="0"/>
              <a:t>root are integer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4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Identify real misuses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every out</a:t>
            </a:r>
            <a:r>
              <a:rPr lang="en-US" dirty="0"/>
              <a:t>-of-range </a:t>
            </a:r>
            <a:r>
              <a:rPr lang="en-US" dirty="0" smtClean="0"/>
              <a:t>operation is an error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</a:t>
            </a:r>
            <a:r>
              <a:rPr lang="fr-FR" sz="2400" dirty="0" err="1">
                <a:latin typeface="Consolas"/>
                <a:cs typeface="Consolas"/>
              </a:rPr>
              <a:t>int</a:t>
            </a:r>
            <a:r>
              <a:rPr lang="fr-FR" sz="2400" dirty="0">
                <a:latin typeface="Consolas"/>
                <a:cs typeface="Consolas"/>
              </a:rPr>
              <a:t> x = __le32_to_cpu(-1</a:t>
            </a:r>
            <a:r>
              <a:rPr lang="fr-FR" sz="2400" dirty="0" smtClean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: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*</a:t>
            </a:r>
            <a:r>
              <a:rPr lang="en-US" sz="2400" dirty="0" smtClean="0">
                <a:latin typeface="Consolas"/>
                <a:cs typeface="Consolas"/>
              </a:rPr>
              <a:t>/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unsigned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a = -1;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 = a;</a:t>
            </a:r>
            <a:endParaRPr lang="en-US" sz="2400" dirty="0" smtClean="0"/>
          </a:p>
          <a:p>
            <a:r>
              <a:rPr lang="en-US" dirty="0" smtClean="0"/>
              <a:t>Intentional overflowed operations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f (x + y &lt; x)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return -EINVAL;</a:t>
            </a:r>
          </a:p>
          <a:p>
            <a:r>
              <a:rPr lang="en-US" dirty="0" smtClean="0"/>
              <a:t>Benign counters: timer, stat, …</a:t>
            </a:r>
          </a:p>
          <a:p>
            <a:r>
              <a:rPr lang="en-US" dirty="0" smtClean="0"/>
              <a:t>Need pragmatic integer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Coverage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 every code path with all possible input in the Linux kernel</a:t>
            </a:r>
          </a:p>
          <a:p>
            <a:r>
              <a:rPr lang="en-US" dirty="0" smtClean="0"/>
              <a:t>Random testing</a:t>
            </a:r>
          </a:p>
          <a:p>
            <a:pPr lvl="1"/>
            <a:r>
              <a:rPr lang="en-US" dirty="0" smtClean="0"/>
              <a:t>Hard to trigger corner cases</a:t>
            </a:r>
          </a:p>
          <a:p>
            <a:r>
              <a:rPr lang="en-US" dirty="0" smtClean="0"/>
              <a:t>Symbolic model checking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Hardware device modeling</a:t>
            </a:r>
          </a:p>
          <a:p>
            <a:r>
              <a:rPr lang="en-US" dirty="0" smtClean="0"/>
              <a:t>Need scalable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real misuses in C programs</a:t>
            </a:r>
          </a:p>
          <a:p>
            <a:pPr lvl="1"/>
            <a:r>
              <a:rPr lang="en-US" dirty="0" smtClean="0"/>
              <a:t>Allow conversions except for “sensitive” uses: control flow / array index</a:t>
            </a:r>
            <a:r>
              <a:rPr lang="en-US" dirty="0"/>
              <a:t> </a:t>
            </a:r>
            <a:r>
              <a:rPr lang="en-US" dirty="0" smtClean="0"/>
              <a:t>&amp; size</a:t>
            </a:r>
          </a:p>
          <a:p>
            <a:pPr lvl="1"/>
            <a:r>
              <a:rPr lang="en-US" dirty="0" smtClean="0"/>
              <a:t>White listing: allowed idioms</a:t>
            </a:r>
          </a:p>
          <a:p>
            <a:pPr lvl="1"/>
            <a:r>
              <a:rPr lang="en-US" dirty="0" smtClean="0"/>
              <a:t>Code sinking</a:t>
            </a:r>
          </a:p>
          <a:p>
            <a:r>
              <a:rPr lang="en-US" dirty="0"/>
              <a:t>S</a:t>
            </a:r>
            <a:r>
              <a:rPr lang="en-US" dirty="0" smtClean="0"/>
              <a:t>calable analysis for finding integer errors</a:t>
            </a:r>
          </a:p>
          <a:p>
            <a:pPr lvl="1"/>
            <a:r>
              <a:rPr lang="en-US" dirty="0" smtClean="0"/>
              <a:t>Generate predicates that are efficient to solve</a:t>
            </a:r>
          </a:p>
          <a:p>
            <a:pPr lvl="1"/>
            <a:r>
              <a:rPr lang="en-US" dirty="0" smtClean="0"/>
              <a:t>Tailored optimizations</a:t>
            </a:r>
          </a:p>
          <a:p>
            <a:r>
              <a:rPr lang="en-US" dirty="0" smtClean="0"/>
              <a:t>Confirmed and fixed real bugs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0+ in the Linux kernel</a:t>
            </a:r>
          </a:p>
          <a:p>
            <a:pPr lvl="1"/>
            <a:r>
              <a:rPr lang="en-US" dirty="0" smtClean="0"/>
              <a:t>1 in </a:t>
            </a:r>
            <a:r>
              <a:rPr lang="en-US" dirty="0" err="1" smtClean="0"/>
              <a:t>lighttpd</a:t>
            </a:r>
            <a:r>
              <a:rPr lang="en-US" dirty="0" smtClean="0"/>
              <a:t>, 5 in </a:t>
            </a:r>
            <a:r>
              <a:rPr lang="en-US" dirty="0" err="1" smtClean="0"/>
              <a:t>OpenSSH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0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CVE-2012-0038: XFS (Linux kernel)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0793" y="3735753"/>
            <a:ext cx="6668518" cy="217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839" y="1953729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839" y="1587786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0838" y="2320738"/>
            <a:ext cx="2218474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[0]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0839" y="2686681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[…]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0839" y="3052624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[a_count-1]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792" y="1587786"/>
            <a:ext cx="4072407" cy="183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9493" y="4042411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33" grpId="1" animBg="1"/>
      <p:bldP spid="33" grpId="2" animBg="1"/>
      <p:bldP spid="33" grpId="3" animBg="1"/>
      <p:bldP spid="33" grpId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1558</Words>
  <Application>Microsoft Macintosh PowerPoint</Application>
  <PresentationFormat>On-screen Show (4:3)</PresentationFormat>
  <Paragraphs>302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KINT: Improving Integer Security for Systems</vt:lpstr>
      <vt:lpstr>Integer error</vt:lpstr>
      <vt:lpstr>Example: Ariane 501</vt:lpstr>
      <vt:lpstr>Example: JailbreakMe.com</vt:lpstr>
      <vt:lpstr>Statistics</vt:lpstr>
      <vt:lpstr>Challenge 1: Identify real misuses</vt:lpstr>
      <vt:lpstr>Challenge 2: Coverage &amp; scalability</vt:lpstr>
      <vt:lpstr>KINT Contributions</vt:lpstr>
      <vt:lpstr>CVE-2012-0038: XFS (Linux kernel)</vt:lpstr>
      <vt:lpstr>Attack: malicious disk</vt:lpstr>
      <vt:lpstr>Fixing integer error is non-trivial</vt:lpstr>
      <vt:lpstr>KINT Overview</vt:lpstr>
      <vt:lpstr>Predicate generation</vt:lpstr>
      <vt:lpstr>Error predicate: sinking</vt:lpstr>
      <vt:lpstr>Path predicates</vt:lpstr>
      <vt:lpstr>Range predicates</vt:lpstr>
      <vt:lpstr>Solving efficiently: rewriting</vt:lpstr>
      <vt:lpstr>Ranking</vt:lpstr>
      <vt:lpstr>KINT Implementation</vt:lpstr>
      <vt:lpstr>Evaluation</vt:lpstr>
      <vt:lpstr>New Bugs</vt:lpstr>
      <vt:lpstr>Known bugs</vt:lpstr>
      <vt:lpstr>Bad fix: CVE-2008-3526 (sctp)</vt:lpstr>
      <vt:lpstr>Completeness</vt:lpstr>
      <vt:lpstr>False errors</vt:lpstr>
      <vt:lpstr>Performance</vt:lpstr>
      <vt:lpstr>Future work: mitigation</vt:lpstr>
      <vt:lpstr>Related work: tools</vt:lpstr>
      <vt:lpstr>Related work: languages</vt:lpstr>
      <vt:lpstr>Conclusion</vt:lpstr>
      <vt:lpstr>PowerPoint Presentation</vt:lpstr>
      <vt:lpstr>Broken error handling example</vt:lpstr>
      <vt:lpstr>Example: CVE-2009-2909</vt:lpstr>
      <vt:lpstr>PowerPoint Presentation</vt:lpstr>
      <vt:lpstr>Secure C programming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Integer Security for Systems</dc:title>
  <dc:creator>Xi Wang</dc:creator>
  <cp:lastModifiedBy>Frans Kaashoek</cp:lastModifiedBy>
  <cp:revision>628</cp:revision>
  <dcterms:created xsi:type="dcterms:W3CDTF">2012-02-06T03:15:38Z</dcterms:created>
  <dcterms:modified xsi:type="dcterms:W3CDTF">2012-03-08T15:35:02Z</dcterms:modified>
</cp:coreProperties>
</file>