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87" r:id="rId4"/>
    <p:sldId id="290" r:id="rId5"/>
    <p:sldId id="291" r:id="rId6"/>
    <p:sldId id="289" r:id="rId7"/>
    <p:sldId id="292" r:id="rId8"/>
    <p:sldId id="258" r:id="rId9"/>
    <p:sldId id="262" r:id="rId10"/>
    <p:sldId id="264" r:id="rId11"/>
    <p:sldId id="272" r:id="rId12"/>
    <p:sldId id="265" r:id="rId13"/>
    <p:sldId id="274" r:id="rId14"/>
    <p:sldId id="273" r:id="rId15"/>
    <p:sldId id="300" r:id="rId16"/>
    <p:sldId id="282" r:id="rId17"/>
    <p:sldId id="301" r:id="rId18"/>
    <p:sldId id="266" r:id="rId19"/>
    <p:sldId id="269" r:id="rId20"/>
    <p:sldId id="294" r:id="rId21"/>
    <p:sldId id="296" r:id="rId22"/>
    <p:sldId id="281" r:id="rId23"/>
    <p:sldId id="279" r:id="rId24"/>
    <p:sldId id="277" r:id="rId25"/>
    <p:sldId id="278" r:id="rId26"/>
    <p:sldId id="267" r:id="rId27"/>
    <p:sldId id="297" r:id="rId28"/>
    <p:sldId id="298" r:id="rId29"/>
    <p:sldId id="299" r:id="rId30"/>
    <p:sldId id="276" r:id="rId31"/>
    <p:sldId id="268" r:id="rId32"/>
    <p:sldId id="280" r:id="rId33"/>
    <p:sldId id="271" r:id="rId34"/>
    <p:sldId id="285" r:id="rId35"/>
    <p:sldId id="293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680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div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64-bit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mul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64-bit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36.2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special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64-bit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19.1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589636552"/>
        <c:axId val="589639528"/>
      </c:barChart>
      <c:catAx>
        <c:axId val="589636552"/>
        <c:scaling>
          <c:orientation val="minMax"/>
        </c:scaling>
        <c:delete val="0"/>
        <c:axPos val="b"/>
        <c:majorTickMark val="none"/>
        <c:minorTickMark val="none"/>
        <c:tickLblPos val="nextTo"/>
        <c:crossAx val="589639528"/>
        <c:crosses val="autoZero"/>
        <c:auto val="1"/>
        <c:lblAlgn val="ctr"/>
        <c:lblOffset val="100"/>
        <c:noMultiLvlLbl val="0"/>
      </c:catAx>
      <c:valAx>
        <c:axId val="589639528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Solving time (</a:t>
                </a:r>
                <a:r>
                  <a:rPr lang="en-US" dirty="0" err="1" smtClean="0"/>
                  <a:t>ms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896365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524E-51C4-FC4B-B485-2D8FADBC94E4}" type="datetimeFigureOut">
              <a:rPr lang="en-US" smtClean="0"/>
              <a:t>2/15/12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707CB-BA6A-1F4C-893A-105F69AA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1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707CB-BA6A-1F4C-893A-105F69AA60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7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0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1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0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3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8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7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7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5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B5B2E-7F46-924D-B428-BB19E751860A}" type="datetimeFigureOut">
              <a:rPr lang="en-US" smtClean="0"/>
              <a:t>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7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0425"/>
            <a:ext cx="6764960" cy="1470025"/>
          </a:xfrm>
        </p:spPr>
        <p:txBody>
          <a:bodyPr/>
          <a:lstStyle/>
          <a:p>
            <a:r>
              <a:rPr lang="en-US" dirty="0" smtClean="0"/>
              <a:t>Improving Integer Security for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86280"/>
            <a:ext cx="6400800" cy="1052520"/>
          </a:xfrm>
        </p:spPr>
        <p:txBody>
          <a:bodyPr/>
          <a:lstStyle/>
          <a:p>
            <a:r>
              <a:rPr lang="en-US" dirty="0" smtClean="0"/>
              <a:t>Feb 17,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2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integer errors is non-trivial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714079"/>
            <a:ext cx="6668518" cy="28752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 *</a:t>
            </a: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count = /* read from disk */;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nsolas"/>
                <a:cs typeface="Consolas"/>
              </a:rPr>
              <a:t>if (count &gt; 25)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nsolas"/>
                <a:cs typeface="Consolas"/>
              </a:rPr>
              <a:t>    return ERR_PTR(-EFSCORRUPTED);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latin typeface="Consolas"/>
                <a:cs typeface="Consolas"/>
              </a:rPr>
              <a:t>kmalloc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sizeof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) +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  count * </a:t>
            </a:r>
            <a:r>
              <a:rPr lang="en-US" sz="1400" dirty="0" err="1" smtClean="0">
                <a:latin typeface="Consolas"/>
                <a:cs typeface="Consolas"/>
              </a:rPr>
              <a:t>sizeof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posix_acl_entry</a:t>
            </a:r>
            <a:r>
              <a:rPr lang="en-US" sz="1400" dirty="0" smtClean="0">
                <a:latin typeface="Consolas"/>
                <a:cs typeface="Consolas"/>
              </a:rPr>
              <a:t>), GFP_KERNEL);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 err="1" smtClean="0">
                <a:latin typeface="Consolas"/>
                <a:cs typeface="Consolas"/>
              </a:rPr>
              <a:t>a_count</a:t>
            </a:r>
            <a:r>
              <a:rPr lang="en-US" sz="1400" dirty="0" smtClean="0">
                <a:latin typeface="Consolas"/>
                <a:cs typeface="Consolas"/>
              </a:rPr>
              <a:t> = count;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for (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 = 0; 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 &lt; count; ++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/* write to </a:t>
            </a: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 err="1" smtClean="0">
                <a:latin typeface="Consolas"/>
                <a:cs typeface="Consolas"/>
              </a:rPr>
              <a:t>a_entries</a:t>
            </a:r>
            <a:r>
              <a:rPr lang="en-US" sz="1400" dirty="0" smtClean="0">
                <a:latin typeface="Consolas"/>
                <a:cs typeface="Consolas"/>
              </a:rPr>
              <a:t>[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] */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  <a:endParaRPr lang="en-US" sz="1400" dirty="0" smtClean="0">
              <a:latin typeface="Consolas"/>
              <a:cs typeface="Consolas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724400" y="2349500"/>
            <a:ext cx="3390900" cy="863601"/>
          </a:xfrm>
          <a:prstGeom prst="wedgeEllipseCallout">
            <a:avLst>
              <a:gd name="adj1" fmla="val -117231"/>
              <a:gd name="adj2" fmla="val 7995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 anchorCtr="1"/>
          <a:lstStyle/>
          <a:p>
            <a:r>
              <a:rPr lang="en-US" sz="2400" b="1" dirty="0">
                <a:solidFill>
                  <a:srgbClr val="FF0000"/>
                </a:solidFill>
                <a:latin typeface="Consolas"/>
                <a:cs typeface="Consolas"/>
              </a:rPr>
              <a:t>c</a:t>
            </a:r>
            <a:r>
              <a:rPr lang="en-US" sz="2400" b="1" dirty="0" smtClean="0">
                <a:solidFill>
                  <a:srgbClr val="FF0000"/>
                </a:solidFill>
                <a:latin typeface="Consolas"/>
                <a:cs typeface="Consolas"/>
              </a:rPr>
              <a:t>ount &lt; 0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Consolas"/>
                <a:cs typeface="Consolas"/>
              </a:rPr>
              <a:t>0x80000000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648114"/>
            <a:ext cx="3909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 2009 – Nov 2011: Vulnerable</a:t>
            </a:r>
          </a:p>
          <a:p>
            <a:r>
              <a:rPr lang="en-US" dirty="0" smtClean="0"/>
              <a:t>Nov 2011: First fix from XFS developers</a:t>
            </a:r>
          </a:p>
          <a:p>
            <a:r>
              <a:rPr lang="en-US" dirty="0" smtClean="0"/>
              <a:t>Dec 2011: Second fix from us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2600" y="3213101"/>
            <a:ext cx="5775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/* sanity check on “count” required */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5" grpId="1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generation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914400" y="1600201"/>
            <a:ext cx="7569200" cy="2184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err="1" smtClean="0">
                <a:latin typeface="Consolas"/>
                <a:cs typeface="Consolas"/>
              </a:rPr>
              <a:t>struct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posix_acl</a:t>
            </a:r>
            <a:r>
              <a:rPr lang="en-US" sz="1600" dirty="0" smtClean="0">
                <a:latin typeface="Consolas"/>
                <a:cs typeface="Consolas"/>
              </a:rPr>
              <a:t> *</a:t>
            </a:r>
            <a:r>
              <a:rPr lang="en-US" sz="1600" dirty="0" err="1" smtClean="0">
                <a:latin typeface="Consolas"/>
                <a:cs typeface="Consolas"/>
              </a:rPr>
              <a:t>acl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1600" dirty="0" err="1" smtClean="0">
                <a:latin typeface="Consolas"/>
                <a:cs typeface="Consolas"/>
              </a:rPr>
              <a:t>int</a:t>
            </a:r>
            <a:r>
              <a:rPr lang="en-US" sz="1600" dirty="0" smtClean="0">
                <a:latin typeface="Consolas"/>
                <a:cs typeface="Consolas"/>
              </a:rPr>
              <a:t> count = /* read from disk */;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/>
                <a:cs typeface="Consolas"/>
              </a:rPr>
              <a:t>if (count &gt; 25)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/>
                <a:cs typeface="Consolas"/>
              </a:rPr>
              <a:t>    return ERR_PTR(-EFSCORRUPTED);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/* allocation size: 12 + </a:t>
            </a:r>
            <a:r>
              <a:rPr lang="en-US" sz="1600" b="1" dirty="0">
                <a:solidFill>
                  <a:srgbClr val="FF0000"/>
                </a:solidFill>
                <a:latin typeface="Consolas"/>
                <a:cs typeface="Consolas"/>
              </a:rPr>
              <a:t>count * 8</a:t>
            </a:r>
            <a:r>
              <a:rPr lang="en-US" sz="1600" dirty="0">
                <a:latin typeface="Consolas"/>
                <a:cs typeface="Consolas"/>
              </a:rPr>
              <a:t> *</a:t>
            </a:r>
            <a:r>
              <a:rPr lang="en-US" sz="1600" dirty="0" smtClean="0">
                <a:latin typeface="Consolas"/>
                <a:cs typeface="Consolas"/>
              </a:rPr>
              <a:t>/</a:t>
            </a:r>
          </a:p>
          <a:p>
            <a:pPr marL="0" indent="0">
              <a:buFont typeface="Arial"/>
              <a:buNone/>
            </a:pPr>
            <a:r>
              <a:rPr lang="en-US" sz="1600" dirty="0" err="1" smtClean="0">
                <a:latin typeface="Consolas"/>
                <a:cs typeface="Consolas"/>
              </a:rPr>
              <a:t>acl</a:t>
            </a:r>
            <a:r>
              <a:rPr lang="en-US" sz="1600" dirty="0" smtClean="0">
                <a:latin typeface="Consolas"/>
                <a:cs typeface="Consolas"/>
              </a:rPr>
              <a:t> = </a:t>
            </a:r>
            <a:r>
              <a:rPr lang="en-US" sz="1600" dirty="0" err="1" smtClean="0">
                <a:latin typeface="Consolas"/>
                <a:cs typeface="Consolas"/>
              </a:rPr>
              <a:t>kmalloc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sizeof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struct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posix_acl</a:t>
            </a:r>
            <a:r>
              <a:rPr lang="en-US" sz="1600" dirty="0" smtClean="0">
                <a:latin typeface="Consolas"/>
                <a:cs typeface="Consolas"/>
              </a:rPr>
              <a:t>) +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  count * </a:t>
            </a:r>
            <a:r>
              <a:rPr lang="en-US" sz="1600" dirty="0" err="1" smtClean="0">
                <a:latin typeface="Consolas"/>
                <a:cs typeface="Consolas"/>
              </a:rPr>
              <a:t>sizeof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struct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posix_acl_entry</a:t>
            </a:r>
            <a:r>
              <a:rPr lang="en-US" sz="1600" dirty="0" smtClean="0">
                <a:latin typeface="Consolas"/>
                <a:cs typeface="Consolas"/>
              </a:rPr>
              <a:t>), GFP_KERNEL);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797300"/>
            <a:ext cx="5422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</a:t>
            </a:r>
            <a:r>
              <a:rPr lang="en-US" sz="2800" dirty="0" err="1" smtClean="0"/>
              <a:t>ul</a:t>
            </a:r>
            <a:r>
              <a:rPr lang="en-US" sz="2800" dirty="0" smtClean="0"/>
              <a:t>:		count ≤</a:t>
            </a:r>
            <a:r>
              <a:rPr lang="en-US" sz="2800" baseline="-25000" dirty="0" smtClean="0"/>
              <a:t>u</a:t>
            </a:r>
            <a:r>
              <a:rPr lang="en-US" sz="2800" dirty="0" smtClean="0"/>
              <a:t> (2</a:t>
            </a:r>
            <a:r>
              <a:rPr lang="en-US" sz="2800" baseline="30000" dirty="0" smtClean="0"/>
              <a:t>31</a:t>
            </a:r>
            <a:r>
              <a:rPr lang="en-US" sz="2800" dirty="0" smtClean="0"/>
              <a:t>-1) /</a:t>
            </a:r>
            <a:r>
              <a:rPr lang="en-US" sz="2800" baseline="-25000" dirty="0" smtClean="0"/>
              <a:t>u</a:t>
            </a:r>
            <a:r>
              <a:rPr lang="en-US" sz="2800" dirty="0" smtClean="0"/>
              <a:t> 8</a:t>
            </a:r>
          </a:p>
          <a:p>
            <a:r>
              <a:rPr lang="en-US" sz="2800" dirty="0" smtClean="0"/>
              <a:t>Path:	</a:t>
            </a:r>
            <a:r>
              <a:rPr lang="en-US" sz="2800" dirty="0"/>
              <a:t>	</a:t>
            </a:r>
            <a:r>
              <a:rPr lang="en-US" sz="2800" dirty="0" smtClean="0"/>
              <a:t>¬(</a:t>
            </a:r>
            <a:r>
              <a:rPr lang="en-US" sz="2800" dirty="0"/>
              <a:t>count &gt;</a:t>
            </a:r>
            <a:r>
              <a:rPr lang="en-US" sz="2800" baseline="-25000" dirty="0"/>
              <a:t>s</a:t>
            </a:r>
            <a:r>
              <a:rPr lang="en-US" sz="2800" dirty="0"/>
              <a:t> 25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en-US" sz="2800" dirty="0" smtClean="0"/>
              <a:t>Query:</a:t>
            </a:r>
            <a:r>
              <a:rPr lang="en-US" sz="2800" dirty="0"/>
              <a:t>	¬</a:t>
            </a:r>
            <a:r>
              <a:rPr lang="en-US" sz="2800" dirty="0" err="1"/>
              <a:t>Mul</a:t>
            </a:r>
            <a:r>
              <a:rPr lang="en-US" sz="2800" dirty="0"/>
              <a:t> </a:t>
            </a:r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800" dirty="0" smtClean="0"/>
              <a:t>Path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381250" y="5194300"/>
            <a:ext cx="7493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ular Callout 13"/>
          <p:cNvSpPr/>
          <p:nvPr/>
        </p:nvSpPr>
        <p:spPr>
          <a:xfrm>
            <a:off x="914400" y="5600701"/>
            <a:ext cx="1790700" cy="649286"/>
          </a:xfrm>
          <a:prstGeom prst="wedgeRectCallout">
            <a:avLst>
              <a:gd name="adj1" fmla="val 54466"/>
              <a:gd name="adj2" fmla="val -111328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Error predicate: op goes wrong?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568700" y="5194300"/>
            <a:ext cx="660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4140200" y="5600701"/>
            <a:ext cx="1619250" cy="649286"/>
          </a:xfrm>
          <a:prstGeom prst="wedgeRectCallout">
            <a:avLst>
              <a:gd name="adj1" fmla="val -65125"/>
              <a:gd name="adj2" fmla="val -111327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Path predicate: path feasible?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19653" y="4696143"/>
            <a:ext cx="3457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Answer:	Y - count: 2</a:t>
            </a:r>
            <a:r>
              <a:rPr lang="en-US" sz="2800" baseline="30000" dirty="0"/>
              <a:t>31</a:t>
            </a:r>
            <a:r>
              <a:rPr lang="en-US" sz="2800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18000" y="4241800"/>
            <a:ext cx="2395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800" dirty="0" smtClean="0">
                <a:solidFill>
                  <a:srgbClr val="FF0000"/>
                </a:solidFill>
              </a:rPr>
              <a:t>¬</a:t>
            </a:r>
            <a:r>
              <a:rPr lang="en-US" sz="2800" dirty="0">
                <a:solidFill>
                  <a:srgbClr val="FF0000"/>
                </a:solidFill>
              </a:rPr>
              <a:t>(count </a:t>
            </a:r>
            <a:r>
              <a:rPr lang="en-US" sz="2800" dirty="0" smtClean="0">
                <a:solidFill>
                  <a:srgbClr val="FF0000"/>
                </a:solidFill>
              </a:rPr>
              <a:t>&lt;</a:t>
            </a:r>
            <a:r>
              <a:rPr lang="en-US" sz="2800" baseline="-25000" dirty="0" smtClean="0">
                <a:solidFill>
                  <a:srgbClr val="FF0000"/>
                </a:solidFill>
              </a:rPr>
              <a:t>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13303" y="4696144"/>
            <a:ext cx="1801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Answer:	</a:t>
            </a:r>
            <a:r>
              <a:rPr lang="en-US" sz="2800" dirty="0" smtClean="0"/>
              <a:t>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3830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/>
      <p:bldP spid="17" grpId="1"/>
      <p:bldP spid="19" grpId="0"/>
      <p:bldP spid="2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Intraprocedual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Goal: simple and scalable</a:t>
            </a:r>
          </a:p>
          <a:p>
            <a:pPr lvl="1"/>
            <a:r>
              <a:rPr lang="en-US" dirty="0" smtClean="0"/>
              <a:t>Within a single function</a:t>
            </a:r>
          </a:p>
          <a:p>
            <a:r>
              <a:rPr lang="en-US" dirty="0" smtClean="0"/>
              <a:t>Unroll loop once --- DAG</a:t>
            </a:r>
          </a:p>
          <a:p>
            <a:pPr marL="0" lvl="1" indent="0">
              <a:buNone/>
            </a:pPr>
            <a:r>
              <a:rPr lang="en-US" dirty="0" smtClean="0"/>
              <a:t>	“</a:t>
            </a:r>
            <a:r>
              <a:rPr lang="en-US" dirty="0"/>
              <a:t>So the kernel literally doesn't tend to have loops.” </a:t>
            </a:r>
            <a:r>
              <a:rPr lang="en-US" dirty="0" smtClean="0"/>
              <a:t>							-</a:t>
            </a:r>
            <a:r>
              <a:rPr lang="en-US" dirty="0"/>
              <a:t>-- Linus </a:t>
            </a:r>
            <a:r>
              <a:rPr lang="en-US" dirty="0" smtClean="0"/>
              <a:t>Torvalds</a:t>
            </a:r>
          </a:p>
          <a:p>
            <a:r>
              <a:rPr lang="en-US" dirty="0" smtClean="0"/>
              <a:t>The path predicate of block b is the logical OR of predicates from each of its predecessors</a:t>
            </a:r>
          </a:p>
          <a:p>
            <a:r>
              <a:rPr lang="en-US" dirty="0" smtClean="0"/>
              <a:t>Apply the algorithm recursively within a function</a:t>
            </a:r>
          </a:p>
        </p:txBody>
      </p:sp>
    </p:spTree>
    <p:extLst>
      <p:ext uri="{BB962C8B-B14F-4D97-AF65-F5344CB8AC3E}">
        <p14:creationId xmlns:p14="http://schemas.microsoft.com/office/powerpoint/2010/main" val="4132164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Interprocedual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ange predicates across functions</a:t>
            </a:r>
          </a:p>
          <a:p>
            <a:pPr lvl="1"/>
            <a:r>
              <a:rPr lang="en-US" dirty="0"/>
              <a:t>Goal: reduce false </a:t>
            </a:r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Parameters, global variables, structure fields</a:t>
            </a:r>
          </a:p>
          <a:p>
            <a:r>
              <a:rPr lang="en-US" dirty="0" smtClean="0"/>
              <a:t>User annotations</a:t>
            </a:r>
          </a:p>
          <a:p>
            <a:pPr lvl="1"/>
            <a:r>
              <a:rPr lang="en-US" dirty="0" smtClean="0"/>
              <a:t>Number of CPUs</a:t>
            </a:r>
          </a:p>
          <a:p>
            <a:r>
              <a:rPr lang="en-US" dirty="0" smtClean="0"/>
              <a:t>Example: x in [1, 10]</a:t>
            </a:r>
          </a:p>
          <a:p>
            <a:pPr lvl="1"/>
            <a:r>
              <a:rPr lang="en-US" dirty="0" smtClean="0"/>
              <a:t>Predicate: x ≥ 1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/>
              <a:t> </a:t>
            </a:r>
            <a:r>
              <a:rPr lang="en-US" dirty="0" smtClean="0"/>
              <a:t>x ≤ 10</a:t>
            </a:r>
          </a:p>
        </p:txBody>
      </p:sp>
    </p:spTree>
    <p:extLst>
      <p:ext uri="{BB962C8B-B14F-4D97-AF65-F5344CB8AC3E}">
        <p14:creationId xmlns:p14="http://schemas.microsoft.com/office/powerpoint/2010/main" val="2426695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Optimization example: rewriting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 /</a:t>
            </a:r>
            <a:r>
              <a:rPr lang="en-US" baseline="-25000" dirty="0" smtClean="0">
                <a:solidFill>
                  <a:srgbClr val="FF0000"/>
                </a:solidFill>
              </a:rPr>
              <a:t>u</a:t>
            </a:r>
            <a:r>
              <a:rPr lang="en-US" dirty="0" smtClean="0">
                <a:solidFill>
                  <a:srgbClr val="FF0000"/>
                </a:solidFill>
              </a:rPr>
              <a:t> x &gt; y </a:t>
            </a:r>
            <a:r>
              <a:rPr lang="en-US" dirty="0" smtClean="0"/>
              <a:t>(div): solver not good at div</a:t>
            </a:r>
          </a:p>
          <a:p>
            <a:r>
              <a:rPr lang="en-US" dirty="0" smtClean="0"/>
              <a:t>Rewrite to: x</a:t>
            </a:r>
            <a:r>
              <a:rPr lang="en-US" baseline="-25000" dirty="0" smtClean="0"/>
              <a:t>2n</a:t>
            </a:r>
            <a:r>
              <a:rPr lang="en-US" dirty="0" smtClean="0"/>
              <a:t> * y</a:t>
            </a:r>
            <a:r>
              <a:rPr lang="en-US" baseline="-25000" dirty="0" smtClean="0"/>
              <a:t>2n</a:t>
            </a:r>
            <a:r>
              <a:rPr lang="en-US" dirty="0" smtClean="0"/>
              <a:t> &gt; N (</a:t>
            </a:r>
            <a:r>
              <a:rPr lang="en-US" dirty="0" err="1" smtClean="0"/>
              <a:t>mul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Special optimization for N = 2</a:t>
            </a:r>
            <a:r>
              <a:rPr lang="en-US" baseline="30000" dirty="0" smtClean="0"/>
              <a:t>n</a:t>
            </a:r>
            <a:r>
              <a:rPr lang="en-US" dirty="0" smtClean="0"/>
              <a:t>-1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15245093"/>
              </p:ext>
            </p:extLst>
          </p:nvPr>
        </p:nvGraphicFramePr>
        <p:xfrm>
          <a:off x="1358900" y="3708400"/>
          <a:ext cx="5168900" cy="284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86400" y="3866634"/>
            <a:ext cx="2613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Up to 2.5x faster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843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Optimization example: sinking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2527296"/>
            <a:ext cx="6883400" cy="939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unsigned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size </a:t>
            </a:r>
            <a:r>
              <a:rPr lang="en-US" dirty="0">
                <a:latin typeface="Consolas"/>
                <a:cs typeface="Consolas"/>
              </a:rPr>
              <a:t>= x * y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01700" y="4775194"/>
            <a:ext cx="6883400" cy="1003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Consolas"/>
                <a:cs typeface="Consolas"/>
              </a:rPr>
              <a:t>p = </a:t>
            </a:r>
            <a:r>
              <a:rPr lang="en-US" dirty="0" err="1" smtClean="0">
                <a:latin typeface="Consolas"/>
                <a:cs typeface="Consolas"/>
              </a:rPr>
              <a:t>malloc</a:t>
            </a:r>
            <a:r>
              <a:rPr lang="en-US" dirty="0" smtClean="0">
                <a:latin typeface="Consolas"/>
                <a:cs typeface="Consolas"/>
              </a:rPr>
              <a:t>(size);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01700" y="3340095"/>
            <a:ext cx="6883400" cy="1473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Consolas"/>
                <a:cs typeface="Consolas"/>
              </a:rPr>
              <a:t>if (x &gt; UINT_MAX / y)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Consolas"/>
                <a:cs typeface="Consolas"/>
              </a:rPr>
              <a:t>    return -EINVAL;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1"/>
            <a:ext cx="82296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Reduce false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56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-0.129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4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4.16667E-6 0.2097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from untrusted channels</a:t>
            </a:r>
          </a:p>
          <a:p>
            <a:pPr lvl="1"/>
            <a:r>
              <a:rPr lang="en-US" dirty="0" smtClean="0"/>
              <a:t>User space, disk, network</a:t>
            </a:r>
            <a:endParaRPr lang="en-US" dirty="0"/>
          </a:p>
          <a:p>
            <a:pPr lvl="1"/>
            <a:r>
              <a:rPr lang="en-US" dirty="0" smtClean="0"/>
              <a:t>Limited hardware trust: USB</a:t>
            </a:r>
          </a:p>
          <a:p>
            <a:r>
              <a:rPr lang="en-US" dirty="0" smtClean="0"/>
              <a:t>Values used in sensitive places</a:t>
            </a:r>
          </a:p>
          <a:p>
            <a:pPr lvl="1"/>
            <a:r>
              <a:rPr lang="en-US" dirty="0" err="1" smtClean="0"/>
              <a:t>kmalloc</a:t>
            </a:r>
            <a:r>
              <a:rPr lang="en-US" dirty="0" smtClean="0"/>
              <a:t>() size</a:t>
            </a:r>
          </a:p>
          <a:p>
            <a:pPr lvl="1"/>
            <a:r>
              <a:rPr lang="en-US" dirty="0" smtClean="0"/>
              <a:t>Branching condition</a:t>
            </a:r>
          </a:p>
          <a:p>
            <a:r>
              <a:rPr lang="en-US" dirty="0" smtClean="0"/>
              <a:t>Error-prone contexts</a:t>
            </a:r>
          </a:p>
          <a:p>
            <a:pPr lvl="1"/>
            <a:r>
              <a:rPr lang="en-US" dirty="0" err="1" smtClean="0"/>
              <a:t>ioctl</a:t>
            </a:r>
            <a:r>
              <a:rPr lang="en-US" dirty="0" smtClean="0"/>
              <a:t>/</a:t>
            </a:r>
            <a:r>
              <a:rPr lang="en-US" dirty="0" err="1" smtClean="0"/>
              <a:t>setsockopt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0964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LLVM/Clang</a:t>
            </a:r>
          </a:p>
          <a:p>
            <a:r>
              <a:rPr lang="en-US" dirty="0" err="1" smtClean="0"/>
              <a:t>Boolector</a:t>
            </a:r>
            <a:r>
              <a:rPr lang="en-US" dirty="0" smtClean="0"/>
              <a:t> constraint solver</a:t>
            </a:r>
          </a:p>
          <a:p>
            <a:r>
              <a:rPr lang="en-US" dirty="0" smtClean="0"/>
              <a:t>Drop-in replacement for GCC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41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Effectiveness in finding new bugs</a:t>
            </a:r>
          </a:p>
          <a:p>
            <a:r>
              <a:rPr lang="en-US" dirty="0" smtClean="0"/>
              <a:t>Completeness</a:t>
            </a:r>
          </a:p>
          <a:p>
            <a:r>
              <a:rPr lang="en-US" dirty="0" smtClean="0"/>
              <a:t>False errors</a:t>
            </a:r>
          </a:p>
          <a:p>
            <a:r>
              <a:rPr lang="en-US" dirty="0" smtClean="0"/>
              <a:t>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29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80+ confirmed/fixed bugs in the Linux kernel</a:t>
            </a:r>
          </a:p>
          <a:p>
            <a:pPr lvl="1"/>
            <a:r>
              <a:rPr lang="en-US" dirty="0" smtClean="0"/>
              <a:t>Widespread: kernel/mm/drivers/</a:t>
            </a:r>
            <a:r>
              <a:rPr lang="en-US" dirty="0" err="1" smtClean="0"/>
              <a:t>fs</a:t>
            </a:r>
            <a:r>
              <a:rPr lang="en-US" dirty="0" smtClean="0"/>
              <a:t>/net/sound</a:t>
            </a:r>
          </a:p>
          <a:p>
            <a:r>
              <a:rPr lang="en-US" dirty="0" smtClean="0"/>
              <a:t>Attack vectors</a:t>
            </a:r>
          </a:p>
          <a:p>
            <a:pPr lvl="1"/>
            <a:r>
              <a:rPr lang="en-US" dirty="0" err="1" smtClean="0"/>
              <a:t>ioctl</a:t>
            </a:r>
            <a:r>
              <a:rPr lang="en-US" dirty="0" smtClean="0"/>
              <a:t>/</a:t>
            </a:r>
            <a:r>
              <a:rPr lang="en-US" dirty="0" err="1" smtClean="0"/>
              <a:t>setsockopt</a:t>
            </a:r>
            <a:r>
              <a:rPr lang="en-US" dirty="0" smtClean="0"/>
              <a:t>/network/disk/</a:t>
            </a:r>
            <a:r>
              <a:rPr lang="en-US" dirty="0" err="1" smtClean="0"/>
              <a:t>usb</a:t>
            </a:r>
            <a:endParaRPr lang="en-US" dirty="0" smtClean="0"/>
          </a:p>
          <a:p>
            <a:pPr lvl="1"/>
            <a:r>
              <a:rPr lang="en-US" dirty="0" smtClean="0"/>
              <a:t>Broken error handling: logic bugs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9871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Expected result falls out of range</a:t>
            </a:r>
          </a:p>
          <a:p>
            <a:pPr lvl="1"/>
            <a:r>
              <a:rPr lang="en-US" dirty="0" smtClean="0"/>
              <a:t>Mathematically:	2</a:t>
            </a:r>
            <a:r>
              <a:rPr lang="en-US" baseline="30000" dirty="0" smtClean="0"/>
              <a:t>31</a:t>
            </a:r>
            <a:r>
              <a:rPr lang="en-US" dirty="0" smtClean="0"/>
              <a:t> * 2</a:t>
            </a:r>
            <a:r>
              <a:rPr lang="en-US" baseline="30000" dirty="0" smtClean="0"/>
              <a:t>3</a:t>
            </a:r>
            <a:r>
              <a:rPr lang="en-US" dirty="0" smtClean="0"/>
              <a:t> = 2</a:t>
            </a:r>
            <a:r>
              <a:rPr lang="en-US" baseline="30000" dirty="0" smtClean="0"/>
              <a:t>34</a:t>
            </a:r>
          </a:p>
          <a:p>
            <a:pPr lvl="1"/>
            <a:r>
              <a:rPr lang="en-US" dirty="0" smtClean="0"/>
              <a:t>Machine (32-bit):	2</a:t>
            </a:r>
            <a:r>
              <a:rPr lang="en-US" baseline="30000" dirty="0" smtClean="0"/>
              <a:t>31</a:t>
            </a:r>
            <a:r>
              <a:rPr lang="en-US" dirty="0" smtClean="0"/>
              <a:t> * 2</a:t>
            </a:r>
            <a:r>
              <a:rPr lang="en-US" baseline="30000" dirty="0" smtClean="0"/>
              <a:t>3</a:t>
            </a:r>
            <a:r>
              <a:rPr lang="en-US" dirty="0" smtClean="0"/>
              <a:t> = 0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Out-of-range cases</a:t>
            </a:r>
          </a:p>
          <a:p>
            <a:pPr lvl="1"/>
            <a:r>
              <a:rPr lang="en-US" dirty="0" smtClean="0"/>
              <a:t>Arithmetic overflow</a:t>
            </a:r>
          </a:p>
          <a:p>
            <a:pPr lvl="1"/>
            <a:r>
              <a:rPr lang="en-US" dirty="0" smtClean="0"/>
              <a:t>Division by zero</a:t>
            </a:r>
          </a:p>
          <a:p>
            <a:pPr lvl="1"/>
            <a:r>
              <a:rPr lang="en-US" dirty="0" smtClean="0"/>
              <a:t>Oversized shift</a:t>
            </a:r>
          </a:p>
          <a:p>
            <a:pPr lvl="1"/>
            <a:r>
              <a:rPr lang="en-US" dirty="0" err="1" smtClean="0"/>
              <a:t>Lossy</a:t>
            </a:r>
            <a:r>
              <a:rPr lang="en-US" dirty="0" smtClean="0"/>
              <a:t> truncation</a:t>
            </a:r>
          </a:p>
          <a:p>
            <a:pPr lvl="1"/>
            <a:r>
              <a:rPr lang="en-US" dirty="0" smtClean="0"/>
              <a:t>Sign misinterpretation</a:t>
            </a:r>
            <a:endParaRPr lang="en-US" dirty="0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900005" y="2969320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1203587" y="2970524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507169" y="2970524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810754" y="2971724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113118" y="2971149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2416700" y="2972353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2720282" y="2972353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3023867" y="2973553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3327449" y="2973553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3631031" y="2974757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3934613" y="2974757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4238198" y="2975957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4540562" y="2979540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4844144" y="2980744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5147726" y="2980744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5451311" y="2981944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5754251" y="2982755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6057833" y="2982755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6361418" y="2983955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7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6" grpId="0" animBg="1"/>
      <p:bldP spid="27" grpId="0" animBg="1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Broken error handling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/* </a:t>
            </a:r>
            <a:r>
              <a:rPr lang="en-US" dirty="0" err="1" smtClean="0">
                <a:latin typeface="Consolas"/>
                <a:cs typeface="Consolas"/>
              </a:rPr>
              <a:t>drivers:media</a:t>
            </a:r>
            <a:r>
              <a:rPr lang="en-US" dirty="0" smtClean="0">
                <a:latin typeface="Consolas"/>
                <a:cs typeface="Consolas"/>
              </a:rPr>
              <a:t> */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uchar</a:t>
            </a:r>
            <a:r>
              <a:rPr lang="en-US" dirty="0" smtClean="0">
                <a:latin typeface="Consolas"/>
                <a:cs typeface="Consolas"/>
              </a:rPr>
              <a:t> i2c_read_demod_bytes(…);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err = i2c_read_demod_bytes(…);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if (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err &lt; 0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return err;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5384800" y="4724400"/>
            <a:ext cx="2641600" cy="1270000"/>
          </a:xfrm>
          <a:prstGeom prst="wedgeRoundRectCallout">
            <a:avLst>
              <a:gd name="adj1" fmla="val -160054"/>
              <a:gd name="adj2" fmla="val -12223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rgbClr val="FF0000"/>
                </a:solidFill>
              </a:rPr>
              <a:t>uchar</a:t>
            </a:r>
            <a:r>
              <a:rPr lang="en-US" sz="3600" dirty="0" smtClean="0">
                <a:solidFill>
                  <a:srgbClr val="FF0000"/>
                </a:solidFill>
              </a:rPr>
              <a:t> =&gt; </a:t>
            </a:r>
            <a:r>
              <a:rPr lang="en-US" sz="3600" dirty="0" err="1" smtClean="0">
                <a:solidFill>
                  <a:srgbClr val="FF0000"/>
                </a:solidFill>
              </a:rPr>
              <a:t>int</a:t>
            </a:r>
            <a:endParaRPr lang="en-US" sz="3600" dirty="0" smtClean="0">
              <a:solidFill>
                <a:srgbClr val="FF0000"/>
              </a:solidFill>
            </a:endParaRPr>
          </a:p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(</a:t>
            </a:r>
            <a:r>
              <a:rPr lang="en-US" sz="3600" dirty="0" err="1" smtClean="0">
                <a:solidFill>
                  <a:srgbClr val="FF0000"/>
                </a:solidFill>
              </a:rPr>
              <a:t>lossy</a:t>
            </a:r>
            <a:r>
              <a:rPr lang="en-US" sz="3600" dirty="0" smtClean="0">
                <a:solidFill>
                  <a:srgbClr val="FF0000"/>
                </a:solidFill>
              </a:rPr>
              <a:t>?)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9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known bugs </a:t>
            </a:r>
            <a:r>
              <a:rPr lang="en-US" dirty="0" smtClean="0"/>
              <a:t>but fixed incorrectly</a:t>
            </a:r>
            <a:endParaRPr lang="en-US" dirty="0"/>
          </a:p>
          <a:p>
            <a:r>
              <a:rPr lang="en-US" dirty="0"/>
              <a:t>One fixed three </a:t>
            </a:r>
            <a:r>
              <a:rPr lang="en-US" dirty="0" smtClean="0"/>
              <a:t>times incorrectly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</a:t>
            </a:r>
            <a:r>
              <a:rPr lang="en-US" dirty="0"/>
              <a:t>-line </a:t>
            </a:r>
            <a:r>
              <a:rPr lang="en-US" dirty="0" smtClean="0"/>
              <a:t>check</a:t>
            </a:r>
            <a:endParaRPr lang="en-US" dirty="0"/>
          </a:p>
          <a:p>
            <a:r>
              <a:rPr lang="en-US" dirty="0"/>
              <a:t>Two CVE </a:t>
            </a:r>
            <a:r>
              <a:rPr lang="en-US" dirty="0" smtClean="0"/>
              <a:t>cases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eceived </a:t>
            </a:r>
            <a:r>
              <a:rPr lang="en-US" dirty="0"/>
              <a:t>extensive </a:t>
            </a:r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32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fix: CVE</a:t>
            </a:r>
            <a:r>
              <a:rPr lang="en-US" dirty="0"/>
              <a:t>-2008-3526 (</a:t>
            </a:r>
            <a:r>
              <a:rPr lang="en-US" dirty="0" err="1"/>
              <a:t>sctp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06800"/>
            <a:ext cx="8229600" cy="19986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>
                <a:latin typeface="Consolas"/>
                <a:cs typeface="Consolas"/>
              </a:rPr>
              <a:t>k</a:t>
            </a:r>
            <a:r>
              <a:rPr lang="en-US" dirty="0" err="1" smtClean="0">
                <a:latin typeface="Consolas"/>
                <a:cs typeface="Consolas"/>
              </a:rPr>
              <a:t>ey_len</a:t>
            </a:r>
            <a:r>
              <a:rPr lang="en-US" dirty="0" smtClean="0">
                <a:latin typeface="Consolas"/>
                <a:cs typeface="Consolas"/>
              </a:rPr>
              <a:t> = 0xffffffff (UINT_MAX)</a:t>
            </a:r>
          </a:p>
          <a:p>
            <a:r>
              <a:rPr lang="en-US" dirty="0"/>
              <a:t>LHS: </a:t>
            </a:r>
            <a:r>
              <a:rPr lang="en-US" dirty="0" smtClean="0">
                <a:latin typeface="Consolas"/>
                <a:cs typeface="Consolas"/>
              </a:rPr>
              <a:t>0x80000000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/>
              <a:t>Signed or unsigned: </a:t>
            </a:r>
            <a:r>
              <a:rPr lang="en-US" dirty="0"/>
              <a:t>-</a:t>
            </a:r>
            <a:r>
              <a:rPr lang="en-US" dirty="0" smtClean="0"/>
              <a:t>2147483648 vs</a:t>
            </a:r>
            <a:r>
              <a:rPr lang="en-US" dirty="0"/>
              <a:t>. </a:t>
            </a:r>
            <a:r>
              <a:rPr lang="en-US" dirty="0" smtClean="0"/>
              <a:t>2147483648</a:t>
            </a:r>
          </a:p>
          <a:p>
            <a:r>
              <a:rPr lang="en-US" dirty="0"/>
              <a:t>Correct </a:t>
            </a:r>
            <a:r>
              <a:rPr lang="en-US" dirty="0" smtClean="0"/>
              <a:t>check: </a:t>
            </a:r>
            <a:r>
              <a:rPr lang="en-US" dirty="0" err="1">
                <a:latin typeface="Consolas"/>
                <a:cs typeface="Consolas"/>
              </a:rPr>
              <a:t>key_len</a:t>
            </a:r>
            <a:r>
              <a:rPr lang="en-US" dirty="0">
                <a:latin typeface="Consolas"/>
                <a:cs typeface="Consolas"/>
              </a:rPr>
              <a:t> &gt; INT_MAX – 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(…)</a:t>
            </a:r>
            <a:endParaRPr lang="en-US" baseline="30000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930400"/>
            <a:ext cx="79263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/*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u32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key_len</a:t>
            </a:r>
            <a:r>
              <a:rPr lang="en-US" dirty="0">
                <a:latin typeface="Consolas"/>
                <a:cs typeface="Consolas"/>
              </a:rPr>
              <a:t> *</a:t>
            </a:r>
            <a:r>
              <a:rPr lang="en-US" dirty="0" smtClean="0">
                <a:latin typeface="Consolas"/>
                <a:cs typeface="Consolas"/>
              </a:rPr>
              <a:t>/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if 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(INT_MAX - </a:t>
            </a:r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key_len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 &lt; </a:t>
            </a:r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sizeof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sctp_auth_bytes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))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    return 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NULL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key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err="1">
                <a:latin typeface="Consolas"/>
                <a:cs typeface="Consolas"/>
              </a:rPr>
              <a:t>kmalloc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sctp_auth_bytes</a:t>
            </a:r>
            <a:r>
              <a:rPr lang="en-US" dirty="0" smtClean="0">
                <a:latin typeface="Consolas"/>
                <a:cs typeface="Consolas"/>
              </a:rPr>
              <a:t>) + </a:t>
            </a:r>
            <a:r>
              <a:rPr lang="en-US" dirty="0" err="1">
                <a:latin typeface="Consolas"/>
                <a:cs typeface="Consolas"/>
              </a:rPr>
              <a:t>key_len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gfp</a:t>
            </a:r>
            <a:r>
              <a:rPr lang="en-US" dirty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26109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fix: CVE</a:t>
            </a:r>
            <a:r>
              <a:rPr lang="en-US" dirty="0"/>
              <a:t>-2009-4307 (ext4)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1"/>
            <a:ext cx="8229600" cy="218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sbi</a:t>
            </a:r>
            <a:r>
              <a:rPr lang="en-US" sz="2000" dirty="0">
                <a:latin typeface="Consolas"/>
                <a:cs typeface="Consolas"/>
              </a:rPr>
              <a:t>-&gt;</a:t>
            </a:r>
            <a:r>
              <a:rPr lang="en-US" sz="2000" dirty="0" err="1">
                <a:latin typeface="Consolas"/>
                <a:cs typeface="Consolas"/>
              </a:rPr>
              <a:t>s_log_groups_per_flex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smtClean="0">
                <a:latin typeface="Consolas"/>
                <a:cs typeface="Consolas"/>
              </a:rPr>
              <a:t>/</a:t>
            </a:r>
            <a:r>
              <a:rPr lang="en-US" sz="2000" dirty="0">
                <a:latin typeface="Consolas"/>
                <a:cs typeface="Consolas"/>
              </a:rPr>
              <a:t>* </a:t>
            </a:r>
            <a:r>
              <a:rPr lang="en-US" sz="2000" dirty="0" smtClean="0">
                <a:latin typeface="Consolas"/>
                <a:cs typeface="Consolas"/>
              </a:rPr>
              <a:t>read from </a:t>
            </a:r>
            <a:r>
              <a:rPr lang="en-US" sz="2000" dirty="0">
                <a:latin typeface="Consolas"/>
                <a:cs typeface="Consolas"/>
              </a:rPr>
              <a:t>disk *</a:t>
            </a:r>
            <a:r>
              <a:rPr lang="en-US" sz="2000" dirty="0" smtClean="0">
                <a:latin typeface="Consolas"/>
                <a:cs typeface="Consolas"/>
              </a:rPr>
              <a:t>/;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groups_per_flex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= 1 &lt;&lt; </a:t>
            </a:r>
            <a:r>
              <a:rPr lang="en-US" sz="2000" dirty="0" err="1" smtClean="0">
                <a:latin typeface="Consolas"/>
                <a:cs typeface="Consolas"/>
              </a:rPr>
              <a:t>sbi</a:t>
            </a:r>
            <a:r>
              <a:rPr lang="en-US" sz="2000" dirty="0" smtClean="0">
                <a:latin typeface="Consolas"/>
                <a:cs typeface="Consolas"/>
              </a:rPr>
              <a:t>-&gt;</a:t>
            </a:r>
            <a:r>
              <a:rPr lang="en-US" sz="2000" dirty="0" err="1">
                <a:latin typeface="Consolas"/>
                <a:cs typeface="Consolas"/>
              </a:rPr>
              <a:t>s_log_groups_per_flex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if (</a:t>
            </a:r>
            <a:r>
              <a:rPr lang="en-US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group_per_flex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== 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   return 1;</a:t>
            </a:r>
            <a:endParaRPr lang="en-US" sz="2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flex_group_count</a:t>
            </a:r>
            <a:r>
              <a:rPr lang="en-US" sz="2000" dirty="0">
                <a:latin typeface="Consolas"/>
                <a:cs typeface="Consolas"/>
              </a:rPr>
              <a:t> = ... / </a:t>
            </a:r>
            <a:r>
              <a:rPr lang="en-US" sz="2000" dirty="0" err="1">
                <a:latin typeface="Consolas"/>
                <a:cs typeface="Consolas"/>
              </a:rPr>
              <a:t>groups_per_flex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708400"/>
            <a:ext cx="8229600" cy="249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Division by zero: </a:t>
            </a:r>
            <a:r>
              <a:rPr lang="en-US" dirty="0"/>
              <a:t>1 &lt;&lt; 32 = </a:t>
            </a:r>
            <a:r>
              <a:rPr lang="en-US" dirty="0" smtClean="0"/>
              <a:t>0, on PowerPC</a:t>
            </a:r>
          </a:p>
          <a:p>
            <a:r>
              <a:rPr lang="en-US" dirty="0" smtClean="0"/>
              <a:t>Inconsistency: 1 &lt;&lt; 32 = 1, on x86</a:t>
            </a:r>
          </a:p>
          <a:p>
            <a:r>
              <a:rPr lang="en-US" dirty="0" smtClean="0"/>
              <a:t>Undefined behavior: aggressive compiler</a:t>
            </a:r>
          </a:p>
          <a:p>
            <a:r>
              <a:rPr lang="en-US" dirty="0" smtClean="0"/>
              <a:t>Correct check: </a:t>
            </a:r>
            <a:r>
              <a:rPr lang="en-US" sz="2600" dirty="0" err="1" smtClean="0">
                <a:latin typeface="Consolas"/>
                <a:cs typeface="Consolas"/>
              </a:rPr>
              <a:t>s_log_groups_per_flex</a:t>
            </a:r>
            <a:r>
              <a:rPr lang="en-US" sz="2600" dirty="0" smtClean="0">
                <a:latin typeface="Consolas"/>
                <a:cs typeface="Consolas"/>
              </a:rPr>
              <a:t> &gt; 31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7200" y="2273300"/>
            <a:ext cx="5543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/* </a:t>
            </a:r>
            <a:r>
              <a:rPr lang="en-US" sz="2000" dirty="0" err="1">
                <a:solidFill>
                  <a:srgbClr val="FF0000"/>
                </a:solidFill>
                <a:latin typeface="Consolas"/>
                <a:cs typeface="Consolas"/>
              </a:rPr>
              <a:t>sbi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-&gt;</a:t>
            </a:r>
            <a:r>
              <a:rPr lang="en-US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s_log_groups_per_flex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 = 32; */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/* </a:t>
            </a:r>
            <a:r>
              <a:rPr lang="en-US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groups_per_flex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 = 1 &lt;&lt; 32 = 0;   */</a:t>
            </a:r>
            <a:endParaRPr lang="en-US" sz="20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87674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36 integer errors from CVE list in recent three years (excluding those found by KINT)</a:t>
            </a:r>
          </a:p>
          <a:p>
            <a:r>
              <a:rPr lang="en-US" dirty="0" smtClean="0"/>
              <a:t>KINT found 34 out of 36</a:t>
            </a:r>
          </a:p>
          <a:p>
            <a:r>
              <a:rPr lang="en-US" dirty="0" smtClean="0"/>
              <a:t>2 missing</a:t>
            </a:r>
          </a:p>
          <a:p>
            <a:pPr lvl="1"/>
            <a:r>
              <a:rPr lang="en-US" dirty="0" smtClean="0"/>
              <a:t>1 loop</a:t>
            </a:r>
          </a:p>
          <a:p>
            <a:pPr lvl="1"/>
            <a:r>
              <a:rPr lang="en-US" dirty="0" smtClean="0"/>
              <a:t>1 architecture</a:t>
            </a:r>
            <a:r>
              <a:rPr lang="en-US" dirty="0"/>
              <a:t>-</a:t>
            </a:r>
            <a:r>
              <a:rPr lang="en-US" dirty="0" smtClean="0"/>
              <a:t>specific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07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36 CVE cases (fixed code)</a:t>
            </a:r>
          </a:p>
          <a:p>
            <a:pPr lvl="1"/>
            <a:r>
              <a:rPr lang="en-US" dirty="0" smtClean="0"/>
              <a:t>1 false error out of 36</a:t>
            </a:r>
          </a:p>
          <a:p>
            <a:pPr lvl="1"/>
            <a:r>
              <a:rPr lang="en-US" dirty="0" smtClean="0"/>
              <a:t>Useful for verifying patches</a:t>
            </a:r>
          </a:p>
          <a:p>
            <a:r>
              <a:rPr lang="en-US" dirty="0" smtClean="0"/>
              <a:t>Experience on the Linux kernel</a:t>
            </a:r>
          </a:p>
          <a:p>
            <a:pPr lvl="1"/>
            <a:r>
              <a:rPr lang="en-US" dirty="0" smtClean="0"/>
              <a:t>Inspected 97 allocation-related warnings</a:t>
            </a:r>
          </a:p>
          <a:p>
            <a:pPr lvl="1"/>
            <a:r>
              <a:rPr lang="en-US" dirty="0" smtClean="0"/>
              <a:t>Found 6 exploitable bugs in 12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83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CPU cores (SMT), Linux 3.2</a:t>
            </a:r>
          </a:p>
          <a:p>
            <a:pPr lvl="1"/>
            <a:r>
              <a:rPr lang="en-US" dirty="0" smtClean="0"/>
              <a:t>22 min (predicate generation + solving)</a:t>
            </a:r>
          </a:p>
          <a:p>
            <a:pPr lvl="1"/>
            <a:r>
              <a:rPr lang="en-US" dirty="0" smtClean="0"/>
              <a:t>8,637 C files</a:t>
            </a:r>
          </a:p>
          <a:p>
            <a:pPr lvl="1"/>
            <a:r>
              <a:rPr lang="en-US" dirty="0" smtClean="0"/>
              <a:t>411,851 constraint solving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44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 (C programming)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safe allocator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calloc</a:t>
            </a:r>
            <a:r>
              <a:rPr lang="en-US" dirty="0" smtClean="0">
                <a:latin typeface="Consolas"/>
                <a:cs typeface="Consolas"/>
              </a:rPr>
              <a:t>(n, size) </a:t>
            </a:r>
            <a:r>
              <a:rPr lang="en-US" dirty="0" smtClean="0"/>
              <a:t>vs.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malloc</a:t>
            </a:r>
            <a:r>
              <a:rPr lang="en-US" dirty="0" smtClean="0">
                <a:latin typeface="Consolas"/>
                <a:cs typeface="Consolas"/>
              </a:rPr>
              <a:t>(n * size)</a:t>
            </a:r>
          </a:p>
          <a:p>
            <a:r>
              <a:rPr lang="en-US" dirty="0" smtClean="0"/>
              <a:t>Use safe library with overflow checks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 + y: </a:t>
            </a:r>
            <a:r>
              <a:rPr lang="en-US" dirty="0" err="1" smtClean="0">
                <a:latin typeface="Consolas"/>
                <a:cs typeface="Consolas"/>
              </a:rPr>
              <a:t>addsl</a:t>
            </a:r>
            <a:r>
              <a:rPr lang="en-US" dirty="0" smtClean="0">
                <a:latin typeface="Consolas"/>
                <a:cs typeface="Consolas"/>
              </a:rPr>
              <a:t>(x, 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Examples: Microsoft’s </a:t>
            </a:r>
            <a:r>
              <a:rPr lang="en-US" dirty="0" err="1" smtClean="0"/>
              <a:t>SafeInt</a:t>
            </a:r>
            <a:r>
              <a:rPr lang="en-US" dirty="0" smtClean="0"/>
              <a:t>, CERT’s </a:t>
            </a:r>
            <a:r>
              <a:rPr lang="en-US" dirty="0" err="1" smtClean="0"/>
              <a:t>IntegerLib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3371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 </a:t>
            </a:r>
            <a:r>
              <a:rPr lang="en-US" dirty="0" smtClean="0"/>
              <a:t>(C compiler)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Warn common error patterns</a:t>
            </a:r>
          </a:p>
          <a:p>
            <a:pPr lvl="1"/>
            <a:r>
              <a:rPr lang="en-US" dirty="0" smtClean="0"/>
              <a:t>Error handling: (</a:t>
            </a:r>
            <a:r>
              <a:rPr lang="en-US" dirty="0" err="1" smtClean="0"/>
              <a:t>uint</a:t>
            </a:r>
            <a:r>
              <a:rPr lang="en-US" dirty="0" smtClean="0"/>
              <a:t> &lt; 0)</a:t>
            </a:r>
          </a:p>
          <a:p>
            <a:pPr lvl="1"/>
            <a:r>
              <a:rPr lang="en-US" dirty="0" smtClean="0"/>
              <a:t>Undefined code: oversized shifting</a:t>
            </a:r>
          </a:p>
          <a:p>
            <a:r>
              <a:rPr lang="en-US" dirty="0" smtClean="0"/>
              <a:t>Generate runtime checks</a:t>
            </a:r>
          </a:p>
          <a:p>
            <a:pPr lvl="1"/>
            <a:r>
              <a:rPr lang="en-US" dirty="0" smtClean="0"/>
              <a:t>GCC </a:t>
            </a:r>
            <a:r>
              <a:rPr lang="en-US" dirty="0">
                <a:latin typeface="Consolas"/>
                <a:cs typeface="Consolas"/>
              </a:rPr>
              <a:t>-</a:t>
            </a:r>
            <a:r>
              <a:rPr lang="en-US" dirty="0" err="1" smtClean="0">
                <a:latin typeface="Consolas"/>
                <a:cs typeface="Consolas"/>
              </a:rPr>
              <a:t>ftrap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smtClean="0"/>
              <a:t>Dynamic integer error detection</a:t>
            </a:r>
          </a:p>
          <a:p>
            <a:pPr lvl="1"/>
            <a:r>
              <a:rPr lang="en-US" dirty="0" smtClean="0"/>
              <a:t>Runtime overhead &amp; error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1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 (language)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safety: Java/C#</a:t>
            </a:r>
          </a:p>
          <a:p>
            <a:pPr lvl="1"/>
            <a:r>
              <a:rPr lang="en-US" dirty="0" smtClean="0"/>
              <a:t>Avoid buffer overflow</a:t>
            </a:r>
          </a:p>
          <a:p>
            <a:pPr lvl="1"/>
            <a:r>
              <a:rPr lang="en-US" dirty="0" err="1" smtClean="0"/>
              <a:t>DoS</a:t>
            </a:r>
            <a:r>
              <a:rPr lang="en-US" dirty="0" smtClean="0"/>
              <a:t> attacks &amp; logic bugs</a:t>
            </a:r>
          </a:p>
          <a:p>
            <a:r>
              <a:rPr lang="en-US" dirty="0"/>
              <a:t>Use ranged integers: Ada</a:t>
            </a:r>
          </a:p>
          <a:p>
            <a:pPr lvl="1"/>
            <a:r>
              <a:rPr lang="en-US" dirty="0" smtClean="0"/>
              <a:t>Performance </a:t>
            </a:r>
            <a:r>
              <a:rPr lang="en-US" smtClean="0"/>
              <a:t>&amp; error handling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bignum</a:t>
            </a:r>
            <a:r>
              <a:rPr lang="en-US" dirty="0" smtClean="0"/>
              <a:t> (arbitrary precision): Python/Ruby</a:t>
            </a:r>
          </a:p>
          <a:p>
            <a:pPr lvl="1"/>
            <a:r>
              <a:rPr lang="en-US" dirty="0" smtClean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427015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security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iPhone jailbreak: </a:t>
            </a:r>
            <a:r>
              <a:rPr lang="en-US" dirty="0" err="1" smtClean="0"/>
              <a:t>JailbreakMe.com</a:t>
            </a:r>
            <a:endParaRPr lang="en-US" dirty="0" smtClean="0"/>
          </a:p>
          <a:p>
            <a:pPr lvl="1"/>
            <a:r>
              <a:rPr lang="en-US" dirty="0" smtClean="0"/>
              <a:t>Integer overflow in browser/kernel</a:t>
            </a:r>
          </a:p>
          <a:p>
            <a:r>
              <a:rPr lang="en-US" dirty="0" smtClean="0"/>
              <a:t>2007 CVE survey:</a:t>
            </a:r>
          </a:p>
          <a:p>
            <a:pPr marL="400050" lvl="1" indent="0">
              <a:buNone/>
            </a:pPr>
            <a:r>
              <a:rPr lang="en-US" dirty="0" smtClean="0"/>
              <a:t>“Integer overflows, barely </a:t>
            </a:r>
            <a:r>
              <a:rPr lang="en-US" dirty="0"/>
              <a:t>in the top 10 overall in the past few years, are number 2 for OS vendor </a:t>
            </a:r>
            <a:r>
              <a:rPr lang="en-US" dirty="0" smtClean="0"/>
              <a:t>advisories, behind buffer overflows.”</a:t>
            </a:r>
          </a:p>
          <a:p>
            <a:r>
              <a:rPr lang="en-US" dirty="0" smtClean="0"/>
              <a:t>2010 – early 2011 CVE survey: Linux kernel</a:t>
            </a:r>
          </a:p>
          <a:p>
            <a:pPr marL="400050" lvl="1" indent="0">
              <a:buNone/>
            </a:pPr>
            <a:r>
              <a:rPr lang="en-US" dirty="0" smtClean="0"/>
              <a:t>12</a:t>
            </a:r>
            <a:r>
              <a:rPr lang="en-US" dirty="0"/>
              <a:t> </a:t>
            </a:r>
            <a:r>
              <a:rPr lang="en-US" dirty="0" smtClean="0"/>
              <a:t>out of the 32 vulnerabilities (&gt; 1/3) that </a:t>
            </a:r>
            <a:r>
              <a:rPr lang="en-US" dirty="0"/>
              <a:t>can be misused to corrupt the </a:t>
            </a:r>
            <a:r>
              <a:rPr lang="en-US" dirty="0" smtClean="0"/>
              <a:t>kernel and gain root.</a:t>
            </a:r>
          </a:p>
        </p:txBody>
      </p:sp>
    </p:spTree>
    <p:extLst>
      <p:ext uri="{BB962C8B-B14F-4D97-AF65-F5344CB8AC3E}">
        <p14:creationId xmlns:p14="http://schemas.microsoft.com/office/powerpoint/2010/main" val="3432235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analysis</a:t>
            </a:r>
          </a:p>
          <a:p>
            <a:pPr lvl="1"/>
            <a:r>
              <a:rPr lang="en-US" dirty="0" err="1" smtClean="0"/>
              <a:t>Metacompiler</a:t>
            </a:r>
            <a:r>
              <a:rPr lang="en-US" dirty="0" smtClean="0"/>
              <a:t>: find missing bounds checks</a:t>
            </a:r>
          </a:p>
          <a:p>
            <a:pPr lvl="1"/>
            <a:r>
              <a:rPr lang="en-US" dirty="0" smtClean="0"/>
              <a:t>Saturn: solver-based analysis</a:t>
            </a:r>
          </a:p>
          <a:p>
            <a:r>
              <a:rPr lang="en-US" dirty="0"/>
              <a:t>Symbolic execution</a:t>
            </a:r>
          </a:p>
          <a:p>
            <a:pPr lvl="1"/>
            <a:r>
              <a:rPr lang="en-US" dirty="0" err="1"/>
              <a:t>PREfix</a:t>
            </a:r>
            <a:r>
              <a:rPr lang="en-US" dirty="0"/>
              <a:t>/KLEE: </a:t>
            </a:r>
            <a:r>
              <a:rPr lang="en-US" dirty="0" smtClean="0"/>
              <a:t>scalability &amp; hardware modeling</a:t>
            </a:r>
            <a:endParaRPr lang="en-US" dirty="0"/>
          </a:p>
          <a:p>
            <a:r>
              <a:rPr lang="en-US" dirty="0" smtClean="0"/>
              <a:t>Runtime </a:t>
            </a:r>
            <a:r>
              <a:rPr lang="en-US" dirty="0" smtClean="0"/>
              <a:t>analysis: extend 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err="1" smtClean="0">
                <a:latin typeface="Consolas"/>
                <a:cs typeface="Consolas"/>
              </a:rPr>
              <a:t>ftrap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smtClean="0"/>
              <a:t>RICH/IOC: </a:t>
            </a:r>
            <a:r>
              <a:rPr lang="en-US" dirty="0" smtClean="0"/>
              <a:t>coverage</a:t>
            </a:r>
            <a:endParaRPr lang="en-US" dirty="0" smtClean="0"/>
          </a:p>
          <a:p>
            <a:pPr lvl="1"/>
            <a:r>
              <a:rPr lang="en-US" dirty="0" err="1" smtClean="0"/>
              <a:t>Syscall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filesystem</a:t>
            </a:r>
            <a:r>
              <a:rPr lang="en-US" dirty="0" smtClean="0"/>
              <a:t> </a:t>
            </a:r>
            <a:r>
              <a:rPr lang="en-US" dirty="0" err="1" smtClean="0"/>
              <a:t>fuzzers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90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detection of integer errors in C code</a:t>
            </a:r>
          </a:p>
          <a:p>
            <a:pPr lvl="1"/>
            <a:r>
              <a:rPr lang="en-US" dirty="0" smtClean="0"/>
              <a:t>Pragmatic integer </a:t>
            </a:r>
            <a:r>
              <a:rPr lang="en-US" dirty="0" smtClean="0"/>
              <a:t>semantics</a:t>
            </a:r>
            <a:endParaRPr lang="en-US" dirty="0" smtClean="0"/>
          </a:p>
          <a:p>
            <a:pPr lvl="1"/>
            <a:r>
              <a:rPr lang="en-US" dirty="0" smtClean="0"/>
              <a:t>Scalable analysis with tailored </a:t>
            </a:r>
            <a:r>
              <a:rPr lang="en-US" dirty="0" smtClean="0"/>
              <a:t>optimizations</a:t>
            </a:r>
          </a:p>
          <a:p>
            <a:r>
              <a:rPr lang="en-US" dirty="0" smtClean="0"/>
              <a:t>80+ bugs confirmed and fixed upstream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66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78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Static analysis on C code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rithmetic overflows, oversized shifts, </a:t>
            </a:r>
            <a:r>
              <a:rPr lang="en-US" dirty="0" err="1" smtClean="0"/>
              <a:t>signedness</a:t>
            </a:r>
            <a:endParaRPr lang="en-US" dirty="0" smtClean="0"/>
          </a:p>
          <a:p>
            <a:r>
              <a:rPr lang="en-US" dirty="0" smtClean="0"/>
              <a:t>Generate predicates within a function</a:t>
            </a:r>
          </a:p>
          <a:p>
            <a:pPr lvl="1"/>
            <a:r>
              <a:rPr lang="en-US" dirty="0" smtClean="0"/>
              <a:t>Whether an integer operation could go wrong</a:t>
            </a:r>
          </a:p>
          <a:p>
            <a:pPr lvl="1"/>
            <a:r>
              <a:rPr lang="en-US" dirty="0" smtClean="0"/>
              <a:t>Whether a code path to the operation is feasible</a:t>
            </a:r>
          </a:p>
          <a:p>
            <a:r>
              <a:rPr lang="en-US" dirty="0" smtClean="0"/>
              <a:t>Consult a constraint solver for satiability</a:t>
            </a:r>
          </a:p>
          <a:p>
            <a:pPr lvl="1"/>
            <a:r>
              <a:rPr lang="en-US" dirty="0" smtClean="0"/>
              <a:t>Y: a possible integer error</a:t>
            </a:r>
          </a:p>
          <a:p>
            <a:pPr lvl="1"/>
            <a:r>
              <a:rPr lang="en-US" dirty="0" smtClean="0"/>
              <a:t>N: no integer error</a:t>
            </a:r>
          </a:p>
          <a:p>
            <a:r>
              <a:rPr lang="en-US" dirty="0"/>
              <a:t>Key optimization goal: make the solver run fast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4664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750" b="7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6082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CVE-2009-2909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static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ax25_setsockopt(...,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char __user *</a:t>
            </a:r>
            <a:r>
              <a:rPr lang="en-US" dirty="0" err="1">
                <a:latin typeface="Consolas"/>
                <a:cs typeface="Consolas"/>
              </a:rPr>
              <a:t>optval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optlen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char </a:t>
            </a:r>
            <a:r>
              <a:rPr lang="en-US" dirty="0" err="1">
                <a:latin typeface="Consolas"/>
                <a:cs typeface="Consolas"/>
              </a:rPr>
              <a:t>devname</a:t>
            </a:r>
            <a:r>
              <a:rPr lang="en-US" dirty="0" smtClean="0">
                <a:latin typeface="Consolas"/>
                <a:cs typeface="Consolas"/>
              </a:rPr>
              <a:t>[16]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if (</a:t>
            </a:r>
            <a:r>
              <a:rPr lang="en-US" dirty="0" err="1" smtClean="0">
                <a:latin typeface="Consolas"/>
                <a:cs typeface="Consolas"/>
              </a:rPr>
              <a:t>optlen</a:t>
            </a:r>
            <a:r>
              <a:rPr lang="en-US" dirty="0" smtClean="0">
                <a:latin typeface="Consolas"/>
                <a:cs typeface="Consolas"/>
              </a:rPr>
              <a:t> &lt; </a:t>
            </a:r>
            <a:r>
              <a:rPr lang="en-US" dirty="0" err="1" smtClean="0">
                <a:latin typeface="Consolas"/>
                <a:cs typeface="Consolas"/>
              </a:rPr>
              <a:t>sizeof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)) /* lower bound */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>
                <a:latin typeface="Consolas"/>
                <a:cs typeface="Consolas"/>
              </a:rPr>
              <a:t>return </a:t>
            </a:r>
            <a:r>
              <a:rPr lang="en-US" dirty="0" smtClean="0">
                <a:latin typeface="Consolas"/>
                <a:cs typeface="Consolas"/>
              </a:rPr>
              <a:t>-EINVAL;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if (</a:t>
            </a:r>
            <a:r>
              <a:rPr lang="en-US" dirty="0" err="1" smtClean="0">
                <a:latin typeface="Consolas"/>
                <a:cs typeface="Consolas"/>
              </a:rPr>
              <a:t>optlen</a:t>
            </a:r>
            <a:r>
              <a:rPr lang="en-US" dirty="0" smtClean="0">
                <a:latin typeface="Consolas"/>
                <a:cs typeface="Consolas"/>
              </a:rPr>
              <a:t> &gt; 16)          /* upper bound */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optlen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smtClean="0">
                <a:latin typeface="Consolas"/>
                <a:cs typeface="Consolas"/>
              </a:rPr>
              <a:t>16;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copy_from_user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devname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optval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optlen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.</a:t>
            </a:r>
            <a:r>
              <a:rPr lang="en-US" dirty="0">
                <a:latin typeface="Consolas"/>
                <a:cs typeface="Consolas"/>
              </a:rPr>
              <a:t>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3568700" y="4271963"/>
            <a:ext cx="3708400" cy="782637"/>
          </a:xfrm>
          <a:prstGeom prst="wedgeRoundRectCallout">
            <a:avLst>
              <a:gd name="adj1" fmla="val -66641"/>
              <a:gd name="adj2" fmla="val -18347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Consolas"/>
                <a:cs typeface="Consolas"/>
              </a:rPr>
              <a:t>-1 &lt; </a:t>
            </a:r>
            <a:r>
              <a:rPr lang="en-US" sz="2800" dirty="0" err="1" smtClean="0">
                <a:solidFill>
                  <a:srgbClr val="FF0000"/>
                </a:solidFill>
                <a:latin typeface="Consolas"/>
                <a:cs typeface="Consolas"/>
              </a:rPr>
              <a:t>sizeof</a:t>
            </a:r>
            <a:r>
              <a:rPr lang="en-US" sz="2800" dirty="0" smtClean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sz="28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68700" y="5113340"/>
            <a:ext cx="3708400" cy="7397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2</a:t>
            </a:r>
            <a:r>
              <a:rPr lang="en-US" sz="4400" baseline="30000" dirty="0">
                <a:solidFill>
                  <a:srgbClr val="FF0000"/>
                </a:solidFill>
              </a:rPr>
              <a:t>32 </a:t>
            </a:r>
            <a:r>
              <a:rPr lang="en-US" sz="4400" dirty="0">
                <a:solidFill>
                  <a:srgbClr val="FF0000"/>
                </a:solidFill>
              </a:rPr>
              <a:t>- 1 &lt; 4</a:t>
            </a:r>
          </a:p>
        </p:txBody>
      </p:sp>
    </p:spTree>
    <p:extLst>
      <p:ext uri="{BB962C8B-B14F-4D97-AF65-F5344CB8AC3E}">
        <p14:creationId xmlns:p14="http://schemas.microsoft.com/office/powerpoint/2010/main" val="856350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every out</a:t>
            </a:r>
            <a:r>
              <a:rPr lang="en-US" dirty="0"/>
              <a:t>-of-range </a:t>
            </a:r>
            <a:r>
              <a:rPr lang="en-US" dirty="0" smtClean="0"/>
              <a:t>operation is an error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/* expanded from </a:t>
            </a:r>
            <a:r>
              <a:rPr lang="en-US" sz="2400" dirty="0" err="1" smtClean="0">
                <a:latin typeface="Consolas"/>
                <a:cs typeface="Consolas"/>
              </a:rPr>
              <a:t>endianness</a:t>
            </a:r>
            <a:r>
              <a:rPr lang="en-US" sz="2400" dirty="0" smtClean="0">
                <a:latin typeface="Consolas"/>
                <a:cs typeface="Consolas"/>
              </a:rPr>
              <a:t> conversion */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unsigned </a:t>
            </a:r>
            <a:r>
              <a:rPr lang="en-US" sz="2400" dirty="0" err="1" smtClean="0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a = -1;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signed </a:t>
            </a:r>
            <a:r>
              <a:rPr lang="en-US" sz="2400" dirty="0" err="1" smtClean="0">
                <a:latin typeface="Consolas"/>
                <a:cs typeface="Consolas"/>
              </a:rPr>
              <a:t>int</a:t>
            </a:r>
            <a:r>
              <a:rPr lang="en-US" sz="2400" dirty="0" smtClean="0">
                <a:latin typeface="Consolas"/>
                <a:cs typeface="Consolas"/>
              </a:rPr>
              <a:t> b = a;</a:t>
            </a:r>
            <a:endParaRPr lang="en-US" sz="2400" dirty="0" smtClean="0"/>
          </a:p>
          <a:p>
            <a:r>
              <a:rPr lang="en-US" dirty="0" smtClean="0"/>
              <a:t>Overflowed operation for correctness</a:t>
            </a:r>
          </a:p>
          <a:p>
            <a:pPr marL="400050" lvl="1" indent="0">
              <a:buNone/>
            </a:pPr>
            <a:r>
              <a:rPr lang="en-US" sz="2400" dirty="0">
                <a:latin typeface="Consolas"/>
                <a:cs typeface="Consolas"/>
              </a:rPr>
              <a:t>i</a:t>
            </a:r>
            <a:r>
              <a:rPr lang="en-US" sz="2400" dirty="0" smtClean="0">
                <a:latin typeface="Consolas"/>
                <a:cs typeface="Consolas"/>
              </a:rPr>
              <a:t>f (x + y &lt; x)</a:t>
            </a:r>
          </a:p>
          <a:p>
            <a:pPr marL="400050" lvl="1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return -EINVAL;</a:t>
            </a:r>
          </a:p>
          <a:p>
            <a:r>
              <a:rPr lang="en-US" dirty="0" smtClean="0"/>
              <a:t>Physical limitations: timer, stat, …</a:t>
            </a:r>
          </a:p>
          <a:p>
            <a:r>
              <a:rPr lang="en-US" dirty="0" smtClean="0"/>
              <a:t>Need pragmatic integer semantics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53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 2: Coverage &amp;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eason every code path with all possible input in the Linux kernel</a:t>
            </a:r>
          </a:p>
          <a:p>
            <a:r>
              <a:rPr lang="en-US" dirty="0" smtClean="0"/>
              <a:t>Random testing</a:t>
            </a:r>
          </a:p>
          <a:p>
            <a:pPr lvl="1"/>
            <a:r>
              <a:rPr lang="en-US" dirty="0" smtClean="0"/>
              <a:t>Hard to trigger corner cases</a:t>
            </a:r>
          </a:p>
          <a:p>
            <a:r>
              <a:rPr lang="en-US" dirty="0" smtClean="0"/>
              <a:t>Symbolic model checking</a:t>
            </a:r>
          </a:p>
          <a:p>
            <a:pPr lvl="1"/>
            <a:r>
              <a:rPr lang="en-US" dirty="0" smtClean="0"/>
              <a:t>Path explosion</a:t>
            </a:r>
          </a:p>
          <a:p>
            <a:pPr lvl="1"/>
            <a:r>
              <a:rPr lang="en-US" dirty="0" smtClean="0"/>
              <a:t>Hardware device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8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KINT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pragmatic integer model for C programs</a:t>
            </a:r>
          </a:p>
          <a:p>
            <a:pPr lvl="1"/>
            <a:r>
              <a:rPr lang="en-US" dirty="0" smtClean="0"/>
              <a:t>Allow conversions except for “sensitive” uses: branching condition, array index, allocation size</a:t>
            </a:r>
          </a:p>
          <a:p>
            <a:pPr lvl="1"/>
            <a:r>
              <a:rPr lang="en-US" dirty="0" smtClean="0"/>
              <a:t>White listing: allowed idioms</a:t>
            </a:r>
          </a:p>
          <a:p>
            <a:r>
              <a:rPr lang="en-US" dirty="0" smtClean="0"/>
              <a:t>A scalable analysis for finding integer errors</a:t>
            </a:r>
          </a:p>
          <a:p>
            <a:pPr lvl="1"/>
            <a:r>
              <a:rPr lang="en-US" dirty="0" smtClean="0"/>
              <a:t>Generate predicates that are efficient to solve</a:t>
            </a:r>
          </a:p>
          <a:p>
            <a:r>
              <a:rPr lang="en-US" dirty="0" smtClean="0"/>
              <a:t>Confirmed bugs</a:t>
            </a:r>
          </a:p>
          <a:p>
            <a:pPr lvl="1"/>
            <a:r>
              <a:rPr lang="en-US" dirty="0"/>
              <a:t>8</a:t>
            </a:r>
            <a:r>
              <a:rPr lang="en-US" dirty="0" smtClean="0"/>
              <a:t>0+ in the Linux kernel</a:t>
            </a:r>
          </a:p>
          <a:p>
            <a:pPr lvl="1"/>
            <a:r>
              <a:rPr lang="en-US" dirty="0" smtClean="0"/>
              <a:t>1 in </a:t>
            </a:r>
            <a:r>
              <a:rPr lang="en-US" dirty="0" err="1" smtClean="0"/>
              <a:t>lighttpd</a:t>
            </a:r>
            <a:r>
              <a:rPr lang="en-US" dirty="0" smtClean="0"/>
              <a:t>, 5 in </a:t>
            </a:r>
            <a:r>
              <a:rPr lang="en-US" dirty="0" err="1" smtClean="0"/>
              <a:t>OpenSSH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9048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KINT 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200" y="3149600"/>
            <a:ext cx="1612900" cy="87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LLVM IR &amp; annotations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7900" y="1714500"/>
            <a:ext cx="1384300" cy="87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Error predicate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17900" y="3155950"/>
            <a:ext cx="1384300" cy="87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Path predicate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17900" y="4533900"/>
            <a:ext cx="1384300" cy="87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Range predicate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13500" y="3149600"/>
            <a:ext cx="1651000" cy="87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Constraint solver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0"/>
            <a:endCxn id="6" idx="1"/>
          </p:cNvCxnSpPr>
          <p:nvPr/>
        </p:nvCxnSpPr>
        <p:spPr>
          <a:xfrm rot="5400000" flipH="1" flipV="1">
            <a:off x="1955800" y="1587500"/>
            <a:ext cx="996950" cy="21272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0"/>
          <p:cNvCxnSpPr>
            <a:stCxn id="4" idx="2"/>
            <a:endCxn id="8" idx="1"/>
          </p:cNvCxnSpPr>
          <p:nvPr/>
        </p:nvCxnSpPr>
        <p:spPr>
          <a:xfrm rot="16200000" flipH="1">
            <a:off x="1981200" y="3435350"/>
            <a:ext cx="946150" cy="21272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"/>
          <p:cNvCxnSpPr>
            <a:stCxn id="4" idx="3"/>
            <a:endCxn id="7" idx="1"/>
          </p:cNvCxnSpPr>
          <p:nvPr/>
        </p:nvCxnSpPr>
        <p:spPr>
          <a:xfrm>
            <a:off x="2197100" y="3587750"/>
            <a:ext cx="132080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0"/>
          <p:cNvCxnSpPr>
            <a:stCxn id="7" idx="3"/>
            <a:endCxn id="9" idx="1"/>
          </p:cNvCxnSpPr>
          <p:nvPr/>
        </p:nvCxnSpPr>
        <p:spPr>
          <a:xfrm flipV="1">
            <a:off x="4902200" y="3587750"/>
            <a:ext cx="151130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0"/>
          <p:cNvCxnSpPr>
            <a:stCxn id="6" idx="3"/>
            <a:endCxn id="9" idx="0"/>
          </p:cNvCxnSpPr>
          <p:nvPr/>
        </p:nvCxnSpPr>
        <p:spPr>
          <a:xfrm>
            <a:off x="4902200" y="2152650"/>
            <a:ext cx="2336800" cy="9969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0"/>
          <p:cNvCxnSpPr>
            <a:stCxn id="8" idx="3"/>
            <a:endCxn id="9" idx="2"/>
          </p:cNvCxnSpPr>
          <p:nvPr/>
        </p:nvCxnSpPr>
        <p:spPr>
          <a:xfrm flipV="1">
            <a:off x="4902200" y="4025900"/>
            <a:ext cx="2336800" cy="9461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Callout 44"/>
          <p:cNvSpPr/>
          <p:nvPr/>
        </p:nvSpPr>
        <p:spPr>
          <a:xfrm>
            <a:off x="4930775" y="1104900"/>
            <a:ext cx="1851025" cy="750888"/>
          </a:xfrm>
          <a:prstGeom prst="wedgeEllipseCallout">
            <a:avLst>
              <a:gd name="adj1" fmla="val -68836"/>
              <a:gd name="adj2" fmla="val 8565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the op go wrong?</a:t>
            </a:r>
            <a:endParaRPr lang="en-US" dirty="0"/>
          </a:p>
        </p:txBody>
      </p:sp>
      <p:sp>
        <p:nvSpPr>
          <p:cNvPr id="46" name="Oval Callout 45"/>
          <p:cNvSpPr/>
          <p:nvPr/>
        </p:nvSpPr>
        <p:spPr>
          <a:xfrm>
            <a:off x="4902200" y="2387600"/>
            <a:ext cx="1879600" cy="768350"/>
          </a:xfrm>
          <a:prstGeom prst="wedgeEllipseCallout">
            <a:avLst>
              <a:gd name="adj1" fmla="val -66740"/>
              <a:gd name="adj2" fmla="val 907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the op reachable?</a:t>
            </a:r>
            <a:endParaRPr lang="en-US" dirty="0"/>
          </a:p>
        </p:txBody>
      </p:sp>
      <p:sp>
        <p:nvSpPr>
          <p:cNvPr id="47" name="Oval Callout 46"/>
          <p:cNvSpPr/>
          <p:nvPr/>
        </p:nvSpPr>
        <p:spPr>
          <a:xfrm>
            <a:off x="4902200" y="3860800"/>
            <a:ext cx="2438400" cy="730250"/>
          </a:xfrm>
          <a:prstGeom prst="wedgeEllipseCallout">
            <a:avLst>
              <a:gd name="adj1" fmla="val -66064"/>
              <a:gd name="adj2" fmla="val 782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Constraints across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25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CVE-2012-0038: XFS (Linux kernel)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30793" y="3735753"/>
            <a:ext cx="6668518" cy="21797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 *</a:t>
            </a: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count = /* read from disk */;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latin typeface="Consolas"/>
                <a:cs typeface="Consolas"/>
              </a:rPr>
              <a:t>kmalloc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sizeof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) +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  count * </a:t>
            </a:r>
            <a:r>
              <a:rPr lang="en-US" sz="1400" dirty="0" err="1" smtClean="0">
                <a:latin typeface="Consolas"/>
                <a:cs typeface="Consolas"/>
              </a:rPr>
              <a:t>sizeof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posix_acl_entry</a:t>
            </a:r>
            <a:r>
              <a:rPr lang="en-US" sz="1400" dirty="0" smtClean="0">
                <a:latin typeface="Consolas"/>
                <a:cs typeface="Consolas"/>
              </a:rPr>
              <a:t>), GFP_KERNEL);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 err="1" smtClean="0">
                <a:latin typeface="Consolas"/>
                <a:cs typeface="Consolas"/>
              </a:rPr>
              <a:t>a_count</a:t>
            </a:r>
            <a:r>
              <a:rPr lang="en-US" sz="1400" dirty="0" smtClean="0">
                <a:latin typeface="Consolas"/>
                <a:cs typeface="Consolas"/>
              </a:rPr>
              <a:t> = count;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for (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 = 0; 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 &lt; count; ++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/* write to </a:t>
            </a: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 err="1" smtClean="0">
                <a:latin typeface="Consolas"/>
                <a:cs typeface="Consolas"/>
              </a:rPr>
              <a:t>a_entries</a:t>
            </a:r>
            <a:r>
              <a:rPr lang="en-US" sz="1400" dirty="0" smtClean="0">
                <a:latin typeface="Consolas"/>
                <a:cs typeface="Consolas"/>
              </a:rPr>
              <a:t>[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] */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  <a:endParaRPr lang="en-US" sz="1400" dirty="0" smtClean="0"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0839" y="1953729"/>
            <a:ext cx="2218472" cy="3659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a_count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0839" y="1587786"/>
            <a:ext cx="2218472" cy="3659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...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0838" y="2320738"/>
            <a:ext cx="2218474" cy="3659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a_entries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[0]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0839" y="2686681"/>
            <a:ext cx="2218472" cy="3659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a_entries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[…]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80839" y="3052624"/>
            <a:ext cx="2218472" cy="3659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a_entries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[a_count-1]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030792" y="1587786"/>
            <a:ext cx="4072407" cy="1830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/* Access control list */</a:t>
            </a:r>
          </a:p>
          <a:p>
            <a:pPr marL="0" indent="0">
              <a:buFont typeface="Arial"/>
              <a:buNone/>
            </a:pP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  ...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  unsigned 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          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  <a:cs typeface="Consolas"/>
              </a:rPr>
              <a:t>a_count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posix_acl_entry</a:t>
            </a: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a_entries</a:t>
            </a:r>
            <a:r>
              <a:rPr lang="en-US" sz="1400" dirty="0" smtClean="0">
                <a:latin typeface="Consolas"/>
                <a:cs typeface="Consolas"/>
              </a:rPr>
              <a:t>[0];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};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609493" y="4042411"/>
            <a:ext cx="300613" cy="2678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6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2.28346E-6 L 2.63286E-6 0.0377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286E-6 0.03775 L 2.63286E-6 0.0745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286E-6 0.07457 L 2.63286E-6 0.1120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286E-6 0.11209 L 2.63286E-6 0.1449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33" grpId="0" animBg="1"/>
      <p:bldP spid="33" grpId="1" animBg="1"/>
      <p:bldP spid="33" grpId="2" animBg="1"/>
      <p:bldP spid="33" grpId="3" animBg="1"/>
      <p:bldP spid="33" grpId="4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Attack: malicious disk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8800" y="3702359"/>
            <a:ext cx="6668518" cy="22603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 *</a:t>
            </a: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count = </a:t>
            </a:r>
            <a:r>
              <a:rPr lang="en-US" sz="1400" b="1" dirty="0" smtClean="0">
                <a:latin typeface="Consolas"/>
                <a:cs typeface="Consolas"/>
              </a:rPr>
              <a:t>0x80000000</a:t>
            </a:r>
            <a:r>
              <a:rPr lang="en-US" sz="1400" dirty="0" smtClean="0">
                <a:latin typeface="Consolas"/>
                <a:cs typeface="Consolas"/>
              </a:rPr>
              <a:t>; /* 2</a:t>
            </a:r>
            <a:r>
              <a:rPr lang="en-US" sz="1400" baseline="30000" dirty="0" smtClean="0">
                <a:latin typeface="Consolas"/>
                <a:cs typeface="Consolas"/>
              </a:rPr>
              <a:t>31</a:t>
            </a:r>
            <a:r>
              <a:rPr lang="en-US" sz="1400" dirty="0" smtClean="0">
                <a:latin typeface="Consolas"/>
                <a:cs typeface="Consolas"/>
              </a:rPr>
              <a:t> */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latin typeface="Consolas"/>
                <a:cs typeface="Consolas"/>
              </a:rPr>
              <a:t>kmalloc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sizeof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) +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  </a:t>
            </a:r>
            <a:r>
              <a:rPr lang="en-US" sz="1400" b="1" dirty="0" smtClean="0">
                <a:latin typeface="Consolas"/>
                <a:cs typeface="Consolas"/>
              </a:rPr>
              <a:t>count * </a:t>
            </a:r>
            <a:r>
              <a:rPr lang="en-US" sz="1400" b="1" dirty="0" err="1" smtClean="0">
                <a:latin typeface="Consolas"/>
                <a:cs typeface="Consolas"/>
              </a:rPr>
              <a:t>sizeof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 err="1" smtClean="0">
                <a:latin typeface="Consolas"/>
                <a:cs typeface="Consolas"/>
              </a:rPr>
              <a:t>struct</a:t>
            </a:r>
            <a:r>
              <a:rPr lang="en-US" sz="1400" b="1" dirty="0" smtClean="0">
                <a:latin typeface="Consolas"/>
                <a:cs typeface="Consolas"/>
              </a:rPr>
              <a:t> </a:t>
            </a:r>
            <a:r>
              <a:rPr lang="en-US" sz="1400" b="1" dirty="0" err="1" smtClean="0">
                <a:latin typeface="Consolas"/>
                <a:cs typeface="Consolas"/>
              </a:rPr>
              <a:t>posix_acl_entry</a:t>
            </a:r>
            <a:r>
              <a:rPr lang="en-US" sz="1400" b="1" dirty="0" smtClean="0">
                <a:latin typeface="Consolas"/>
                <a:cs typeface="Consolas"/>
              </a:rPr>
              <a:t>)</a:t>
            </a:r>
            <a:r>
              <a:rPr lang="en-US" sz="1400" dirty="0" smtClean="0">
                <a:latin typeface="Consolas"/>
                <a:cs typeface="Consolas"/>
              </a:rPr>
              <a:t>, GFP_KERNEL);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 err="1" smtClean="0">
                <a:latin typeface="Consolas"/>
                <a:cs typeface="Consolas"/>
              </a:rPr>
              <a:t>a_count</a:t>
            </a:r>
            <a:r>
              <a:rPr lang="en-US" sz="1400" dirty="0" smtClean="0">
                <a:latin typeface="Consolas"/>
                <a:cs typeface="Consolas"/>
              </a:rPr>
              <a:t> = count;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for (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 = 0; 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 &lt; count; ++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/* write to </a:t>
            </a: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 err="1" smtClean="0">
                <a:latin typeface="Consolas"/>
                <a:cs typeface="Consolas"/>
              </a:rPr>
              <a:t>a_entries</a:t>
            </a:r>
            <a:r>
              <a:rPr lang="en-US" sz="1400" dirty="0" smtClean="0">
                <a:latin typeface="Consolas"/>
                <a:cs typeface="Consolas"/>
              </a:rPr>
              <a:t>[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] */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  <a:endParaRPr lang="en-US" sz="1400" dirty="0" smtClean="0"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68846" y="1920335"/>
            <a:ext cx="2218472" cy="3659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a_count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68846" y="1554392"/>
            <a:ext cx="2218472" cy="3659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...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918800" y="1554258"/>
            <a:ext cx="4258063" cy="1719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/* Access control list */</a:t>
            </a:r>
          </a:p>
          <a:p>
            <a:pPr marL="0" indent="0">
              <a:buFont typeface="Arial"/>
              <a:buNone/>
            </a:pP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  ...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  unsigned 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          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  <a:cs typeface="Consolas"/>
              </a:rPr>
              <a:t>a_count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posix_acl_entry</a:t>
            </a: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a_entries</a:t>
            </a:r>
            <a:r>
              <a:rPr lang="en-US" sz="1400" dirty="0" smtClean="0">
                <a:latin typeface="Consolas"/>
                <a:cs typeface="Consolas"/>
              </a:rPr>
              <a:t>[0];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};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497500" y="4009017"/>
            <a:ext cx="300613" cy="2678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280" y="3022527"/>
            <a:ext cx="960862" cy="9608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124" y="3086027"/>
            <a:ext cx="641383" cy="635418"/>
          </a:xfrm>
          <a:prstGeom prst="rect">
            <a:avLst/>
          </a:prstGeom>
        </p:spPr>
      </p:pic>
      <p:sp>
        <p:nvSpPr>
          <p:cNvPr id="17" name="Oval Callout 16"/>
          <p:cNvSpPr/>
          <p:nvPr/>
        </p:nvSpPr>
        <p:spPr>
          <a:xfrm>
            <a:off x="5416971" y="3018297"/>
            <a:ext cx="3159206" cy="575672"/>
          </a:xfrm>
          <a:prstGeom prst="wedgeEllipseCallout">
            <a:avLst>
              <a:gd name="adj1" fmla="val -89790"/>
              <a:gd name="adj2" fmla="val 22850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 anchorCtr="1"/>
          <a:lstStyle/>
          <a:p>
            <a:r>
              <a:rPr lang="en-US" sz="2800" b="1" dirty="0" smtClean="0">
                <a:solidFill>
                  <a:srgbClr val="FF0000"/>
                </a:solidFill>
                <a:latin typeface="Consolas"/>
                <a:cs typeface="Consolas"/>
              </a:rPr>
              <a:t>2</a:t>
            </a:r>
            <a:r>
              <a:rPr lang="en-US" sz="2800" b="1" baseline="30000" dirty="0" smtClean="0">
                <a:solidFill>
                  <a:srgbClr val="FF0000"/>
                </a:solidFill>
                <a:latin typeface="Consolas"/>
                <a:cs typeface="Consolas"/>
              </a:rPr>
              <a:t>31</a:t>
            </a:r>
            <a:r>
              <a:rPr lang="en-US" sz="2800" b="1" dirty="0" smtClean="0">
                <a:solidFill>
                  <a:srgbClr val="FF0000"/>
                </a:solidFill>
                <a:latin typeface="Consolas"/>
                <a:cs typeface="Consolas"/>
              </a:rPr>
              <a:t> * 8 = 0</a:t>
            </a:r>
            <a:endParaRPr lang="en-US" sz="2800" b="1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68845" y="2287344"/>
            <a:ext cx="2218474" cy="579806"/>
          </a:xfrm>
          <a:prstGeom prst="rect">
            <a:avLst/>
          </a:prstGeom>
          <a:pattFill prst="pct25">
            <a:fgClr>
              <a:schemeClr val="accent2">
                <a:lumMod val="60000"/>
                <a:lumOff val="4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 anchorCtr="1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Buffer overflow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55114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2.28346E-6 L 2.63286E-6 0.0377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286E-6 0.03775 L 2.63286E-6 0.0745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286E-6 0.07457 L 2.63286E-6 0.1120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286E-6 0.11209 L 2.63286E-6 0.1449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3" grpId="0" animBg="1"/>
      <p:bldP spid="33" grpId="1" animBg="1"/>
      <p:bldP spid="33" grpId="2" animBg="1"/>
      <p:bldP spid="33" grpId="3" animBg="1"/>
      <p:bldP spid="33" grpId="4" animBg="1"/>
      <p:bldP spid="17" grpId="0" animBg="1" autoUpdateAnimBg="0"/>
      <p:bldP spid="1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1731</Words>
  <Application>Microsoft Macintosh PowerPoint</Application>
  <PresentationFormat>On-screen Show (4:3)</PresentationFormat>
  <Paragraphs>313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Improving Integer Security for Systems</vt:lpstr>
      <vt:lpstr>Integer error</vt:lpstr>
      <vt:lpstr>Integer security in C</vt:lpstr>
      <vt:lpstr>Challenge 1: Semantics</vt:lpstr>
      <vt:lpstr>Challenge 2: Coverage &amp; scalability</vt:lpstr>
      <vt:lpstr>KINT Contributions</vt:lpstr>
      <vt:lpstr>KINT Overview</vt:lpstr>
      <vt:lpstr>CVE-2012-0038: XFS (Linux kernel)</vt:lpstr>
      <vt:lpstr>Attack: malicious disk</vt:lpstr>
      <vt:lpstr>Fixing integer errors is non-trivial</vt:lpstr>
      <vt:lpstr>Predicate generation</vt:lpstr>
      <vt:lpstr>Intraprocedual analysis</vt:lpstr>
      <vt:lpstr>Interprocedual analysis</vt:lpstr>
      <vt:lpstr>Optimization example: rewriting (1/2)</vt:lpstr>
      <vt:lpstr>Optimization example: sinking (2/2)</vt:lpstr>
      <vt:lpstr>Ranking</vt:lpstr>
      <vt:lpstr>Implementation</vt:lpstr>
      <vt:lpstr>Evaluation</vt:lpstr>
      <vt:lpstr>New Bugs</vt:lpstr>
      <vt:lpstr>Broken error handling example</vt:lpstr>
      <vt:lpstr>Known bugs</vt:lpstr>
      <vt:lpstr>Bad fix: CVE-2008-3526 (sctp)</vt:lpstr>
      <vt:lpstr>Bad fix: CVE-2009-4307 (ext4)</vt:lpstr>
      <vt:lpstr>Completeness</vt:lpstr>
      <vt:lpstr>False errors</vt:lpstr>
      <vt:lpstr>Performance</vt:lpstr>
      <vt:lpstr>Mitigation (C programming)</vt:lpstr>
      <vt:lpstr>Mitigation (C compiler)</vt:lpstr>
      <vt:lpstr>Mitigation (language)</vt:lpstr>
      <vt:lpstr>Related work</vt:lpstr>
      <vt:lpstr>Conclusion</vt:lpstr>
      <vt:lpstr>PowerPoint Presentation</vt:lpstr>
      <vt:lpstr>KINT overview</vt:lpstr>
      <vt:lpstr>PowerPoint Presentation</vt:lpstr>
      <vt:lpstr>Example: CVE-2009-2909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Integer Security for Systems</dc:title>
  <dc:creator>Xi Wang</dc:creator>
  <cp:lastModifiedBy>Xi Wang</cp:lastModifiedBy>
  <cp:revision>487</cp:revision>
  <dcterms:created xsi:type="dcterms:W3CDTF">2012-02-06T03:15:38Z</dcterms:created>
  <dcterms:modified xsi:type="dcterms:W3CDTF">2012-02-15T23:30:32Z</dcterms:modified>
</cp:coreProperties>
</file>