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ink/ink6.xml" ContentType="application/inkml+xml"/>
  <Override PartName="/ppt/notesSlides/notesSlide8.xml" ContentType="application/vnd.openxmlformats-officedocument.presentationml.notesSlide+xml"/>
  <Override PartName="/ppt/ink/ink7.xml" ContentType="application/inkml+xml"/>
  <Override PartName="/ppt/notesSlides/notesSlide9.xml" ContentType="application/vnd.openxmlformats-officedocument.presentationml.notesSlide+xml"/>
  <Override PartName="/ppt/ink/ink8.xml" ContentType="application/inkml+xml"/>
  <Override PartName="/ppt/notesSlides/notesSlide10.xml" ContentType="application/vnd.openxmlformats-officedocument.presentationml.notesSlide+xml"/>
  <Override PartName="/ppt/ink/ink9.xml" ContentType="application/inkml+xml"/>
  <Override PartName="/ppt/notesSlides/notesSlide11.xml" ContentType="application/vnd.openxmlformats-officedocument.presentationml.notesSlide+xml"/>
  <Override PartName="/ppt/ink/ink10.xml" ContentType="application/inkml+xml"/>
  <Override PartName="/ppt/notesSlides/notesSlide12.xml" ContentType="application/vnd.openxmlformats-officedocument.presentationml.notesSlide+xml"/>
  <Override PartName="/ppt/ink/ink11.xml" ContentType="application/inkml+xml"/>
  <Override PartName="/ppt/notesSlides/notesSlide13.xml" ContentType="application/vnd.openxmlformats-officedocument.presentationml.notesSlide+xml"/>
  <Override PartName="/ppt/ink/ink12.xml" ContentType="application/inkml+xml"/>
  <Override PartName="/ppt/notesSlides/notesSlide14.xml" ContentType="application/vnd.openxmlformats-officedocument.presentationml.notesSlide+xml"/>
  <Override PartName="/ppt/ink/ink13.xml" ContentType="application/inkml+xml"/>
  <Override PartName="/ppt/notesSlides/notesSlide15.xml" ContentType="application/vnd.openxmlformats-officedocument.presentationml.notesSlide+xml"/>
  <Override PartName="/ppt/ink/ink14.xml" ContentType="application/inkml+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18"/>
  </p:notesMasterIdLst>
  <p:sldIdLst>
    <p:sldId id="404" r:id="rId2"/>
    <p:sldId id="405" r:id="rId3"/>
    <p:sldId id="408" r:id="rId4"/>
    <p:sldId id="410" r:id="rId5"/>
    <p:sldId id="401" r:id="rId6"/>
    <p:sldId id="402" r:id="rId7"/>
    <p:sldId id="403" r:id="rId8"/>
    <p:sldId id="394" r:id="rId9"/>
    <p:sldId id="411" r:id="rId10"/>
    <p:sldId id="414" r:id="rId11"/>
    <p:sldId id="415" r:id="rId12"/>
    <p:sldId id="395" r:id="rId13"/>
    <p:sldId id="413" r:id="rId14"/>
    <p:sldId id="397" r:id="rId15"/>
    <p:sldId id="398" r:id="rId16"/>
    <p:sldId id="31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ndy" initials="X" lastIdx="40" clrIdx="0">
    <p:extLst>
      <p:ext uri="{19B8F6BF-5375-455C-9EA6-DF929625EA0E}">
        <p15:presenceInfo xmlns:p15="http://schemas.microsoft.com/office/powerpoint/2012/main" userId="Cin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30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5244" autoAdjust="0"/>
  </p:normalViewPr>
  <p:slideViewPr>
    <p:cSldViewPr snapToGrid="0">
      <p:cViewPr varScale="1">
        <p:scale>
          <a:sx n="85" d="100"/>
          <a:sy n="85" d="100"/>
        </p:scale>
        <p:origin x="13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4784" units="cm"/>
          <inkml:channel name="Y" type="integer" max="1824" units="cm"/>
          <inkml:channel name="T" type="integer" max="2.14748E9" units="dev"/>
        </inkml:traceFormat>
        <inkml:channelProperties>
          <inkml:channelProperty channel="X" name="resolution" value="184" units="1/cm"/>
          <inkml:channelProperty channel="Y" name="resolution" value="105.43353" units="1/cm"/>
          <inkml:channelProperty channel="T" name="resolution" value="1" units="1/dev"/>
        </inkml:channelProperties>
      </inkml:inkSource>
      <inkml:timestamp xml:id="ts0" timeString="2019-03-18T06:09:09.513"/>
    </inkml:context>
    <inkml:brush xml:id="br0">
      <inkml:brushProperty name="width" value="0.05292" units="cm"/>
      <inkml:brushProperty name="height" value="0.05292" units="cm"/>
      <inkml:brushProperty name="color" value="#FF0000"/>
    </inkml:brush>
  </inkml:definitions>
  <inkml:trace contextRef="#ctx0" brushRef="#br0">12105 6810 0</inkml:trace>
</inkml:ink>
</file>

<file path=ppt/ink/ink10.xml><?xml version="1.0" encoding="utf-8"?>
<inkml:ink xmlns:inkml="http://www.w3.org/2003/InkML">
  <inkml:definitions>
    <inkml:context xml:id="ctx0">
      <inkml:inkSource xml:id="inkSrc0">
        <inkml:traceFormat>
          <inkml:channel name="X" type="integer" max="4784" units="cm"/>
          <inkml:channel name="Y" type="integer" max="1824" units="cm"/>
          <inkml:channel name="T" type="integer" max="2.14748E9" units="dev"/>
        </inkml:traceFormat>
        <inkml:channelProperties>
          <inkml:channelProperty channel="X" name="resolution" value="184" units="1/cm"/>
          <inkml:channelProperty channel="Y" name="resolution" value="105.43353" units="1/cm"/>
          <inkml:channelProperty channel="T" name="resolution" value="1" units="1/dev"/>
        </inkml:channelProperties>
      </inkml:inkSource>
      <inkml:timestamp xml:id="ts0" timeString="2019-03-18T06:09:09.513"/>
    </inkml:context>
    <inkml:brush xml:id="br0">
      <inkml:brushProperty name="width" value="0.05292" units="cm"/>
      <inkml:brushProperty name="height" value="0.05292" units="cm"/>
      <inkml:brushProperty name="color" value="#FF0000"/>
    </inkml:brush>
  </inkml:definitions>
  <inkml:trace contextRef="#ctx0" brushRef="#br0">12105 6810 0</inkml:trace>
</inkml:ink>
</file>

<file path=ppt/ink/ink11.xml><?xml version="1.0" encoding="utf-8"?>
<inkml:ink xmlns:inkml="http://www.w3.org/2003/InkML">
  <inkml:definitions>
    <inkml:context xml:id="ctx0">
      <inkml:inkSource xml:id="inkSrc0">
        <inkml:traceFormat>
          <inkml:channel name="X" type="integer" max="4784" units="cm"/>
          <inkml:channel name="Y" type="integer" max="1824" units="cm"/>
          <inkml:channel name="T" type="integer" max="2.14748E9" units="dev"/>
        </inkml:traceFormat>
        <inkml:channelProperties>
          <inkml:channelProperty channel="X" name="resolution" value="184" units="1/cm"/>
          <inkml:channelProperty channel="Y" name="resolution" value="105.43353" units="1/cm"/>
          <inkml:channelProperty channel="T" name="resolution" value="1" units="1/dev"/>
        </inkml:channelProperties>
      </inkml:inkSource>
      <inkml:timestamp xml:id="ts0" timeString="2019-03-18T06:09:09.513"/>
    </inkml:context>
    <inkml:brush xml:id="br0">
      <inkml:brushProperty name="width" value="0.05292" units="cm"/>
      <inkml:brushProperty name="height" value="0.05292" units="cm"/>
      <inkml:brushProperty name="color" value="#FF0000"/>
    </inkml:brush>
  </inkml:definitions>
  <inkml:trace contextRef="#ctx0" brushRef="#br0">12105 6810 0</inkml:trace>
</inkml:ink>
</file>

<file path=ppt/ink/ink12.xml><?xml version="1.0" encoding="utf-8"?>
<inkml:ink xmlns:inkml="http://www.w3.org/2003/InkML">
  <inkml:definitions>
    <inkml:context xml:id="ctx0">
      <inkml:inkSource xml:id="inkSrc0">
        <inkml:traceFormat>
          <inkml:channel name="X" type="integer" max="4784" units="cm"/>
          <inkml:channel name="Y" type="integer" max="1824" units="cm"/>
          <inkml:channel name="T" type="integer" max="2.14748E9" units="dev"/>
        </inkml:traceFormat>
        <inkml:channelProperties>
          <inkml:channelProperty channel="X" name="resolution" value="184" units="1/cm"/>
          <inkml:channelProperty channel="Y" name="resolution" value="105.43353" units="1/cm"/>
          <inkml:channelProperty channel="T" name="resolution" value="1" units="1/dev"/>
        </inkml:channelProperties>
      </inkml:inkSource>
      <inkml:timestamp xml:id="ts0" timeString="2019-03-18T06:09:09.513"/>
    </inkml:context>
    <inkml:brush xml:id="br0">
      <inkml:brushProperty name="width" value="0.05292" units="cm"/>
      <inkml:brushProperty name="height" value="0.05292" units="cm"/>
      <inkml:brushProperty name="color" value="#FF0000"/>
    </inkml:brush>
  </inkml:definitions>
  <inkml:trace contextRef="#ctx0" brushRef="#br0">12105 6810 0</inkml:trace>
</inkml:ink>
</file>

<file path=ppt/ink/ink13.xml><?xml version="1.0" encoding="utf-8"?>
<inkml:ink xmlns:inkml="http://www.w3.org/2003/InkML">
  <inkml:definitions>
    <inkml:context xml:id="ctx0">
      <inkml:inkSource xml:id="inkSrc0">
        <inkml:traceFormat>
          <inkml:channel name="X" type="integer" max="4784" units="cm"/>
          <inkml:channel name="Y" type="integer" max="1824" units="cm"/>
          <inkml:channel name="T" type="integer" max="2.14748E9" units="dev"/>
        </inkml:traceFormat>
        <inkml:channelProperties>
          <inkml:channelProperty channel="X" name="resolution" value="184" units="1/cm"/>
          <inkml:channelProperty channel="Y" name="resolution" value="105.43353" units="1/cm"/>
          <inkml:channelProperty channel="T" name="resolution" value="1" units="1/dev"/>
        </inkml:channelProperties>
      </inkml:inkSource>
      <inkml:timestamp xml:id="ts0" timeString="2019-03-18T06:09:09.513"/>
    </inkml:context>
    <inkml:brush xml:id="br0">
      <inkml:brushProperty name="width" value="0.05292" units="cm"/>
      <inkml:brushProperty name="height" value="0.05292" units="cm"/>
      <inkml:brushProperty name="color" value="#FF0000"/>
    </inkml:brush>
  </inkml:definitions>
  <inkml:trace contextRef="#ctx0" brushRef="#br0">12105 6810 0</inkml:trace>
</inkml:ink>
</file>

<file path=ppt/ink/ink14.xml><?xml version="1.0" encoding="utf-8"?>
<inkml:ink xmlns:inkml="http://www.w3.org/2003/InkML">
  <inkml:definitions>
    <inkml:context xml:id="ctx0">
      <inkml:inkSource xml:id="inkSrc0">
        <inkml:traceFormat>
          <inkml:channel name="X" type="integer" max="4784" units="cm"/>
          <inkml:channel name="Y" type="integer" max="1824" units="cm"/>
          <inkml:channel name="T" type="integer" max="2.14748E9" units="dev"/>
        </inkml:traceFormat>
        <inkml:channelProperties>
          <inkml:channelProperty channel="X" name="resolution" value="184" units="1/cm"/>
          <inkml:channelProperty channel="Y" name="resolution" value="105.43353" units="1/cm"/>
          <inkml:channelProperty channel="T" name="resolution" value="1" units="1/dev"/>
        </inkml:channelProperties>
      </inkml:inkSource>
      <inkml:timestamp xml:id="ts0" timeString="2019-03-18T06:09:09.513"/>
    </inkml:context>
    <inkml:brush xml:id="br0">
      <inkml:brushProperty name="width" value="0.05292" units="cm"/>
      <inkml:brushProperty name="height" value="0.05292" units="cm"/>
      <inkml:brushProperty name="color" value="#FF0000"/>
    </inkml:brush>
  </inkml:definitions>
  <inkml:trace contextRef="#ctx0" brushRef="#br0">12105 6810 0</inkml:trace>
</inkml:ink>
</file>

<file path=ppt/ink/ink2.xml><?xml version="1.0" encoding="utf-8"?>
<inkml:ink xmlns:inkml="http://www.w3.org/2003/InkML">
  <inkml:definitions>
    <inkml:context xml:id="ctx0">
      <inkml:inkSource xml:id="inkSrc0">
        <inkml:traceFormat>
          <inkml:channel name="X" type="integer" max="4784" units="cm"/>
          <inkml:channel name="Y" type="integer" max="1824" units="cm"/>
          <inkml:channel name="T" type="integer" max="2.14748E9" units="dev"/>
        </inkml:traceFormat>
        <inkml:channelProperties>
          <inkml:channelProperty channel="X" name="resolution" value="184" units="1/cm"/>
          <inkml:channelProperty channel="Y" name="resolution" value="105.43353" units="1/cm"/>
          <inkml:channelProperty channel="T" name="resolution" value="1" units="1/dev"/>
        </inkml:channelProperties>
      </inkml:inkSource>
      <inkml:timestamp xml:id="ts0" timeString="2019-03-18T06:09:09.513"/>
    </inkml:context>
    <inkml:brush xml:id="br0">
      <inkml:brushProperty name="width" value="0.05292" units="cm"/>
      <inkml:brushProperty name="height" value="0.05292" units="cm"/>
      <inkml:brushProperty name="color" value="#FF0000"/>
    </inkml:brush>
  </inkml:definitions>
  <inkml:trace contextRef="#ctx0" brushRef="#br0">12105 6810 0</inkml:trace>
</inkml:ink>
</file>

<file path=ppt/ink/ink3.xml><?xml version="1.0" encoding="utf-8"?>
<inkml:ink xmlns:inkml="http://www.w3.org/2003/InkML">
  <inkml:definitions>
    <inkml:context xml:id="ctx0">
      <inkml:inkSource xml:id="inkSrc0">
        <inkml:traceFormat>
          <inkml:channel name="X" type="integer" max="4784" units="cm"/>
          <inkml:channel name="Y" type="integer" max="1824" units="cm"/>
          <inkml:channel name="T" type="integer" max="2.14748E9" units="dev"/>
        </inkml:traceFormat>
        <inkml:channelProperties>
          <inkml:channelProperty channel="X" name="resolution" value="184" units="1/cm"/>
          <inkml:channelProperty channel="Y" name="resolution" value="105.43353" units="1/cm"/>
          <inkml:channelProperty channel="T" name="resolution" value="1" units="1/dev"/>
        </inkml:channelProperties>
      </inkml:inkSource>
      <inkml:timestamp xml:id="ts0" timeString="2019-03-18T06:09:09.513"/>
    </inkml:context>
    <inkml:brush xml:id="br0">
      <inkml:brushProperty name="width" value="0.05292" units="cm"/>
      <inkml:brushProperty name="height" value="0.05292" units="cm"/>
      <inkml:brushProperty name="color" value="#FF0000"/>
    </inkml:brush>
  </inkml:definitions>
  <inkml:trace contextRef="#ctx0" brushRef="#br0">12105 6810 0</inkml:trace>
</inkml:ink>
</file>

<file path=ppt/ink/ink4.xml><?xml version="1.0" encoding="utf-8"?>
<inkml:ink xmlns:inkml="http://www.w3.org/2003/InkML">
  <inkml:definitions>
    <inkml:context xml:id="ctx0">
      <inkml:inkSource xml:id="inkSrc0">
        <inkml:traceFormat>
          <inkml:channel name="X" type="integer" max="4784" units="cm"/>
          <inkml:channel name="Y" type="integer" max="1824" units="cm"/>
          <inkml:channel name="T" type="integer" max="2.14748E9" units="dev"/>
        </inkml:traceFormat>
        <inkml:channelProperties>
          <inkml:channelProperty channel="X" name="resolution" value="184" units="1/cm"/>
          <inkml:channelProperty channel="Y" name="resolution" value="105.43353" units="1/cm"/>
          <inkml:channelProperty channel="T" name="resolution" value="1" units="1/dev"/>
        </inkml:channelProperties>
      </inkml:inkSource>
      <inkml:timestamp xml:id="ts0" timeString="2019-03-18T06:09:09.513"/>
    </inkml:context>
    <inkml:brush xml:id="br0">
      <inkml:brushProperty name="width" value="0.05292" units="cm"/>
      <inkml:brushProperty name="height" value="0.05292" units="cm"/>
      <inkml:brushProperty name="color" value="#FF0000"/>
    </inkml:brush>
  </inkml:definitions>
  <inkml:trace contextRef="#ctx0" brushRef="#br0">12105 6810 0</inkml:trace>
</inkml:ink>
</file>

<file path=ppt/ink/ink5.xml><?xml version="1.0" encoding="utf-8"?>
<inkml:ink xmlns:inkml="http://www.w3.org/2003/InkML">
  <inkml:definitions>
    <inkml:context xml:id="ctx0">
      <inkml:inkSource xml:id="inkSrc0">
        <inkml:traceFormat>
          <inkml:channel name="X" type="integer" max="4784" units="cm"/>
          <inkml:channel name="Y" type="integer" max="1824" units="cm"/>
          <inkml:channel name="T" type="integer" max="2.14748E9" units="dev"/>
        </inkml:traceFormat>
        <inkml:channelProperties>
          <inkml:channelProperty channel="X" name="resolution" value="184" units="1/cm"/>
          <inkml:channelProperty channel="Y" name="resolution" value="105.43353" units="1/cm"/>
          <inkml:channelProperty channel="T" name="resolution" value="1" units="1/dev"/>
        </inkml:channelProperties>
      </inkml:inkSource>
      <inkml:timestamp xml:id="ts0" timeString="2019-03-18T06:09:09.513"/>
    </inkml:context>
    <inkml:brush xml:id="br0">
      <inkml:brushProperty name="width" value="0.05292" units="cm"/>
      <inkml:brushProperty name="height" value="0.05292" units="cm"/>
      <inkml:brushProperty name="color" value="#FF0000"/>
    </inkml:brush>
  </inkml:definitions>
  <inkml:trace contextRef="#ctx0" brushRef="#br0">12105 6810 0</inkml:trace>
</inkml:ink>
</file>

<file path=ppt/ink/ink6.xml><?xml version="1.0" encoding="utf-8"?>
<inkml:ink xmlns:inkml="http://www.w3.org/2003/InkML">
  <inkml:definitions>
    <inkml:context xml:id="ctx0">
      <inkml:inkSource xml:id="inkSrc0">
        <inkml:traceFormat>
          <inkml:channel name="X" type="integer" max="4784" units="cm"/>
          <inkml:channel name="Y" type="integer" max="1824" units="cm"/>
          <inkml:channel name="T" type="integer" max="2.14748E9" units="dev"/>
        </inkml:traceFormat>
        <inkml:channelProperties>
          <inkml:channelProperty channel="X" name="resolution" value="184" units="1/cm"/>
          <inkml:channelProperty channel="Y" name="resolution" value="105.43353" units="1/cm"/>
          <inkml:channelProperty channel="T" name="resolution" value="1" units="1/dev"/>
        </inkml:channelProperties>
      </inkml:inkSource>
      <inkml:timestamp xml:id="ts0" timeString="2019-03-18T06:09:09.513"/>
    </inkml:context>
    <inkml:brush xml:id="br0">
      <inkml:brushProperty name="width" value="0.05292" units="cm"/>
      <inkml:brushProperty name="height" value="0.05292" units="cm"/>
      <inkml:brushProperty name="color" value="#FF0000"/>
    </inkml:brush>
  </inkml:definitions>
  <inkml:trace contextRef="#ctx0" brushRef="#br0">12105 6810 0</inkml:trace>
</inkml:ink>
</file>

<file path=ppt/ink/ink7.xml><?xml version="1.0" encoding="utf-8"?>
<inkml:ink xmlns:inkml="http://www.w3.org/2003/InkML">
  <inkml:definitions>
    <inkml:context xml:id="ctx0">
      <inkml:inkSource xml:id="inkSrc0">
        <inkml:traceFormat>
          <inkml:channel name="X" type="integer" max="4784" units="cm"/>
          <inkml:channel name="Y" type="integer" max="1824" units="cm"/>
          <inkml:channel name="T" type="integer" max="2.14748E9" units="dev"/>
        </inkml:traceFormat>
        <inkml:channelProperties>
          <inkml:channelProperty channel="X" name="resolution" value="184" units="1/cm"/>
          <inkml:channelProperty channel="Y" name="resolution" value="105.43353" units="1/cm"/>
          <inkml:channelProperty channel="T" name="resolution" value="1" units="1/dev"/>
        </inkml:channelProperties>
      </inkml:inkSource>
      <inkml:timestamp xml:id="ts0" timeString="2019-03-18T06:09:09.513"/>
    </inkml:context>
    <inkml:brush xml:id="br0">
      <inkml:brushProperty name="width" value="0.05292" units="cm"/>
      <inkml:brushProperty name="height" value="0.05292" units="cm"/>
      <inkml:brushProperty name="color" value="#FF0000"/>
    </inkml:brush>
  </inkml:definitions>
  <inkml:trace contextRef="#ctx0" brushRef="#br0">12105 6810 0</inkml:trace>
</inkml:ink>
</file>

<file path=ppt/ink/ink8.xml><?xml version="1.0" encoding="utf-8"?>
<inkml:ink xmlns:inkml="http://www.w3.org/2003/InkML">
  <inkml:definitions>
    <inkml:context xml:id="ctx0">
      <inkml:inkSource xml:id="inkSrc0">
        <inkml:traceFormat>
          <inkml:channel name="X" type="integer" max="4784" units="cm"/>
          <inkml:channel name="Y" type="integer" max="1824" units="cm"/>
          <inkml:channel name="T" type="integer" max="2.14748E9" units="dev"/>
        </inkml:traceFormat>
        <inkml:channelProperties>
          <inkml:channelProperty channel="X" name="resolution" value="184" units="1/cm"/>
          <inkml:channelProperty channel="Y" name="resolution" value="105.43353" units="1/cm"/>
          <inkml:channelProperty channel="T" name="resolution" value="1" units="1/dev"/>
        </inkml:channelProperties>
      </inkml:inkSource>
      <inkml:timestamp xml:id="ts0" timeString="2019-03-18T06:09:09.513"/>
    </inkml:context>
    <inkml:brush xml:id="br0">
      <inkml:brushProperty name="width" value="0.05292" units="cm"/>
      <inkml:brushProperty name="height" value="0.05292" units="cm"/>
      <inkml:brushProperty name="color" value="#FF0000"/>
    </inkml:brush>
  </inkml:definitions>
  <inkml:trace contextRef="#ctx0" brushRef="#br0">12105 6810 0</inkml:trace>
</inkml:ink>
</file>

<file path=ppt/ink/ink9.xml><?xml version="1.0" encoding="utf-8"?>
<inkml:ink xmlns:inkml="http://www.w3.org/2003/InkML">
  <inkml:definitions>
    <inkml:context xml:id="ctx0">
      <inkml:inkSource xml:id="inkSrc0">
        <inkml:traceFormat>
          <inkml:channel name="X" type="integer" max="4784" units="cm"/>
          <inkml:channel name="Y" type="integer" max="1824" units="cm"/>
          <inkml:channel name="T" type="integer" max="2.14748E9" units="dev"/>
        </inkml:traceFormat>
        <inkml:channelProperties>
          <inkml:channelProperty channel="X" name="resolution" value="184" units="1/cm"/>
          <inkml:channelProperty channel="Y" name="resolution" value="105.43353" units="1/cm"/>
          <inkml:channelProperty channel="T" name="resolution" value="1" units="1/dev"/>
        </inkml:channelProperties>
      </inkml:inkSource>
      <inkml:timestamp xml:id="ts0" timeString="2019-03-18T06:09:09.513"/>
    </inkml:context>
    <inkml:brush xml:id="br0">
      <inkml:brushProperty name="width" value="0.05292" units="cm"/>
      <inkml:brushProperty name="height" value="0.05292" units="cm"/>
      <inkml:brushProperty name="color" value="#FF0000"/>
    </inkml:brush>
  </inkml:definitions>
  <inkml:trace contextRef="#ctx0" brushRef="#br0">12105 6810 0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1A81F-FD43-4FE4-B88B-DACE402D5C4F}" type="datetimeFigureOut">
              <a:rPr lang="zh-CN" altLang="en-US" smtClean="0"/>
              <a:t>2021/11/3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42617-A35B-46AF-8D69-34C90200F22E}" type="slidenum">
              <a:rPr lang="zh-CN" altLang="en-US" smtClean="0"/>
              <a:t>‹#›</a:t>
            </a:fld>
            <a:endParaRPr lang="zh-CN" altLang="en-US"/>
          </a:p>
        </p:txBody>
      </p:sp>
    </p:spTree>
    <p:extLst>
      <p:ext uri="{BB962C8B-B14F-4D97-AF65-F5344CB8AC3E}">
        <p14:creationId xmlns:p14="http://schemas.microsoft.com/office/powerpoint/2010/main" val="372059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42617-A35B-46AF-8D69-34C90200F22E}" type="slidenum">
              <a:rPr lang="zh-CN" altLang="en-US" smtClean="0"/>
              <a:t>1</a:t>
            </a:fld>
            <a:endParaRPr lang="zh-CN" altLang="en-US"/>
          </a:p>
        </p:txBody>
      </p:sp>
    </p:spTree>
    <p:extLst>
      <p:ext uri="{BB962C8B-B14F-4D97-AF65-F5344CB8AC3E}">
        <p14:creationId xmlns:p14="http://schemas.microsoft.com/office/powerpoint/2010/main" val="555934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42617-A35B-46AF-8D69-34C90200F22E}" type="slidenum">
              <a:rPr lang="zh-CN" altLang="en-US" smtClean="0"/>
              <a:t>10</a:t>
            </a:fld>
            <a:endParaRPr lang="zh-CN" altLang="en-US"/>
          </a:p>
        </p:txBody>
      </p:sp>
    </p:spTree>
    <p:extLst>
      <p:ext uri="{BB962C8B-B14F-4D97-AF65-F5344CB8AC3E}">
        <p14:creationId xmlns:p14="http://schemas.microsoft.com/office/powerpoint/2010/main" val="1081718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42617-A35B-46AF-8D69-34C90200F22E}" type="slidenum">
              <a:rPr lang="zh-CN" altLang="en-US" smtClean="0"/>
              <a:t>11</a:t>
            </a:fld>
            <a:endParaRPr lang="zh-CN" altLang="en-US"/>
          </a:p>
        </p:txBody>
      </p:sp>
    </p:spTree>
    <p:extLst>
      <p:ext uri="{BB962C8B-B14F-4D97-AF65-F5344CB8AC3E}">
        <p14:creationId xmlns:p14="http://schemas.microsoft.com/office/powerpoint/2010/main" val="2294455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Contribution</a:t>
            </a:r>
            <a:endParaRPr lang="zh-CN" altLang="en-US" dirty="0"/>
          </a:p>
        </p:txBody>
      </p:sp>
      <p:sp>
        <p:nvSpPr>
          <p:cNvPr id="4" name="灯片编号占位符 3"/>
          <p:cNvSpPr>
            <a:spLocks noGrp="1"/>
          </p:cNvSpPr>
          <p:nvPr>
            <p:ph type="sldNum" sz="quarter" idx="10"/>
          </p:nvPr>
        </p:nvSpPr>
        <p:spPr/>
        <p:txBody>
          <a:bodyPr/>
          <a:lstStyle/>
          <a:p>
            <a:fld id="{BFC42617-A35B-46AF-8D69-34C90200F22E}" type="slidenum">
              <a:rPr lang="zh-CN" altLang="en-US" smtClean="0"/>
              <a:t>12</a:t>
            </a:fld>
            <a:endParaRPr lang="zh-CN" altLang="en-US"/>
          </a:p>
        </p:txBody>
      </p:sp>
    </p:spTree>
    <p:extLst>
      <p:ext uri="{BB962C8B-B14F-4D97-AF65-F5344CB8AC3E}">
        <p14:creationId xmlns:p14="http://schemas.microsoft.com/office/powerpoint/2010/main" val="2964855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Contribution</a:t>
            </a:r>
            <a:endParaRPr lang="zh-CN" altLang="en-US" dirty="0"/>
          </a:p>
        </p:txBody>
      </p:sp>
      <p:sp>
        <p:nvSpPr>
          <p:cNvPr id="4" name="灯片编号占位符 3"/>
          <p:cNvSpPr>
            <a:spLocks noGrp="1"/>
          </p:cNvSpPr>
          <p:nvPr>
            <p:ph type="sldNum" sz="quarter" idx="10"/>
          </p:nvPr>
        </p:nvSpPr>
        <p:spPr/>
        <p:txBody>
          <a:bodyPr/>
          <a:lstStyle/>
          <a:p>
            <a:fld id="{BFC42617-A35B-46AF-8D69-34C90200F22E}" type="slidenum">
              <a:rPr lang="zh-CN" altLang="en-US" smtClean="0"/>
              <a:t>13</a:t>
            </a:fld>
            <a:endParaRPr lang="zh-CN" altLang="en-US"/>
          </a:p>
        </p:txBody>
      </p:sp>
    </p:spTree>
    <p:extLst>
      <p:ext uri="{BB962C8B-B14F-4D97-AF65-F5344CB8AC3E}">
        <p14:creationId xmlns:p14="http://schemas.microsoft.com/office/powerpoint/2010/main" val="313802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Contribution</a:t>
            </a:r>
            <a:endParaRPr lang="zh-CN" altLang="en-US" dirty="0"/>
          </a:p>
        </p:txBody>
      </p:sp>
      <p:sp>
        <p:nvSpPr>
          <p:cNvPr id="4" name="灯片编号占位符 3"/>
          <p:cNvSpPr>
            <a:spLocks noGrp="1"/>
          </p:cNvSpPr>
          <p:nvPr>
            <p:ph type="sldNum" sz="quarter" idx="10"/>
          </p:nvPr>
        </p:nvSpPr>
        <p:spPr/>
        <p:txBody>
          <a:bodyPr/>
          <a:lstStyle/>
          <a:p>
            <a:fld id="{BFC42617-A35B-46AF-8D69-34C90200F22E}" type="slidenum">
              <a:rPr lang="zh-CN" altLang="en-US" smtClean="0"/>
              <a:t>14</a:t>
            </a:fld>
            <a:endParaRPr lang="zh-CN" altLang="en-US"/>
          </a:p>
        </p:txBody>
      </p:sp>
    </p:spTree>
    <p:extLst>
      <p:ext uri="{BB962C8B-B14F-4D97-AF65-F5344CB8AC3E}">
        <p14:creationId xmlns:p14="http://schemas.microsoft.com/office/powerpoint/2010/main" val="2685120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Contribution</a:t>
            </a:r>
            <a:endParaRPr lang="zh-CN" altLang="en-US" dirty="0"/>
          </a:p>
        </p:txBody>
      </p:sp>
      <p:sp>
        <p:nvSpPr>
          <p:cNvPr id="4" name="灯片编号占位符 3"/>
          <p:cNvSpPr>
            <a:spLocks noGrp="1"/>
          </p:cNvSpPr>
          <p:nvPr>
            <p:ph type="sldNum" sz="quarter" idx="10"/>
          </p:nvPr>
        </p:nvSpPr>
        <p:spPr/>
        <p:txBody>
          <a:bodyPr/>
          <a:lstStyle/>
          <a:p>
            <a:fld id="{BFC42617-A35B-46AF-8D69-34C90200F22E}" type="slidenum">
              <a:rPr lang="zh-CN" altLang="en-US" smtClean="0"/>
              <a:t>15</a:t>
            </a:fld>
            <a:endParaRPr lang="zh-CN" altLang="en-US"/>
          </a:p>
        </p:txBody>
      </p:sp>
    </p:spTree>
    <p:extLst>
      <p:ext uri="{BB962C8B-B14F-4D97-AF65-F5344CB8AC3E}">
        <p14:creationId xmlns:p14="http://schemas.microsoft.com/office/powerpoint/2010/main" val="489958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42617-A35B-46AF-8D69-34C90200F22E}" type="slidenum">
              <a:rPr lang="zh-CN" altLang="en-US" smtClean="0"/>
              <a:t>16</a:t>
            </a:fld>
            <a:endParaRPr lang="zh-CN" altLang="en-US"/>
          </a:p>
        </p:txBody>
      </p:sp>
    </p:spTree>
    <p:extLst>
      <p:ext uri="{BB962C8B-B14F-4D97-AF65-F5344CB8AC3E}">
        <p14:creationId xmlns:p14="http://schemas.microsoft.com/office/powerpoint/2010/main" val="2315413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Contribution</a:t>
            </a:r>
            <a:endParaRPr lang="zh-CN" altLang="en-US" dirty="0"/>
          </a:p>
        </p:txBody>
      </p:sp>
      <p:sp>
        <p:nvSpPr>
          <p:cNvPr id="4" name="灯片编号占位符 3"/>
          <p:cNvSpPr>
            <a:spLocks noGrp="1"/>
          </p:cNvSpPr>
          <p:nvPr>
            <p:ph type="sldNum" sz="quarter" idx="10"/>
          </p:nvPr>
        </p:nvSpPr>
        <p:spPr/>
        <p:txBody>
          <a:bodyPr/>
          <a:lstStyle/>
          <a:p>
            <a:fld id="{BFC42617-A35B-46AF-8D69-34C90200F22E}" type="slidenum">
              <a:rPr lang="zh-CN" altLang="en-US" smtClean="0"/>
              <a:t>2</a:t>
            </a:fld>
            <a:endParaRPr lang="zh-CN" altLang="en-US"/>
          </a:p>
        </p:txBody>
      </p:sp>
    </p:spTree>
    <p:extLst>
      <p:ext uri="{BB962C8B-B14F-4D97-AF65-F5344CB8AC3E}">
        <p14:creationId xmlns:p14="http://schemas.microsoft.com/office/powerpoint/2010/main" val="3545180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Contribution</a:t>
            </a:r>
            <a:endParaRPr lang="zh-CN" altLang="en-US" dirty="0"/>
          </a:p>
        </p:txBody>
      </p:sp>
      <p:sp>
        <p:nvSpPr>
          <p:cNvPr id="4" name="灯片编号占位符 3"/>
          <p:cNvSpPr>
            <a:spLocks noGrp="1"/>
          </p:cNvSpPr>
          <p:nvPr>
            <p:ph type="sldNum" sz="quarter" idx="10"/>
          </p:nvPr>
        </p:nvSpPr>
        <p:spPr/>
        <p:txBody>
          <a:bodyPr/>
          <a:lstStyle/>
          <a:p>
            <a:fld id="{BFC42617-A35B-46AF-8D69-34C90200F22E}" type="slidenum">
              <a:rPr lang="zh-CN" altLang="en-US" smtClean="0"/>
              <a:t>3</a:t>
            </a:fld>
            <a:endParaRPr lang="zh-CN" altLang="en-US"/>
          </a:p>
        </p:txBody>
      </p:sp>
    </p:spTree>
    <p:extLst>
      <p:ext uri="{BB962C8B-B14F-4D97-AF65-F5344CB8AC3E}">
        <p14:creationId xmlns:p14="http://schemas.microsoft.com/office/powerpoint/2010/main" val="205903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Contribution</a:t>
            </a:r>
            <a:endParaRPr lang="zh-CN" altLang="en-US" dirty="0"/>
          </a:p>
        </p:txBody>
      </p:sp>
      <p:sp>
        <p:nvSpPr>
          <p:cNvPr id="4" name="灯片编号占位符 3"/>
          <p:cNvSpPr>
            <a:spLocks noGrp="1"/>
          </p:cNvSpPr>
          <p:nvPr>
            <p:ph type="sldNum" sz="quarter" idx="10"/>
          </p:nvPr>
        </p:nvSpPr>
        <p:spPr/>
        <p:txBody>
          <a:bodyPr/>
          <a:lstStyle/>
          <a:p>
            <a:fld id="{BFC42617-A35B-46AF-8D69-34C90200F22E}" type="slidenum">
              <a:rPr lang="zh-CN" altLang="en-US" smtClean="0"/>
              <a:t>4</a:t>
            </a:fld>
            <a:endParaRPr lang="zh-CN" altLang="en-US"/>
          </a:p>
        </p:txBody>
      </p:sp>
    </p:spTree>
    <p:extLst>
      <p:ext uri="{BB962C8B-B14F-4D97-AF65-F5344CB8AC3E}">
        <p14:creationId xmlns:p14="http://schemas.microsoft.com/office/powerpoint/2010/main" val="1001797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42617-A35B-46AF-8D69-34C90200F22E}" type="slidenum">
              <a:rPr lang="zh-CN" altLang="en-US" smtClean="0"/>
              <a:t>5</a:t>
            </a:fld>
            <a:endParaRPr lang="zh-CN" altLang="en-US"/>
          </a:p>
        </p:txBody>
      </p:sp>
    </p:spTree>
    <p:extLst>
      <p:ext uri="{BB962C8B-B14F-4D97-AF65-F5344CB8AC3E}">
        <p14:creationId xmlns:p14="http://schemas.microsoft.com/office/powerpoint/2010/main" val="1508437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42617-A35B-46AF-8D69-34C90200F22E}" type="slidenum">
              <a:rPr lang="zh-CN" altLang="en-US" smtClean="0"/>
              <a:t>6</a:t>
            </a:fld>
            <a:endParaRPr lang="zh-CN" altLang="en-US"/>
          </a:p>
        </p:txBody>
      </p:sp>
    </p:spTree>
    <p:extLst>
      <p:ext uri="{BB962C8B-B14F-4D97-AF65-F5344CB8AC3E}">
        <p14:creationId xmlns:p14="http://schemas.microsoft.com/office/powerpoint/2010/main" val="3048719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42617-A35B-46AF-8D69-34C90200F22E}" type="slidenum">
              <a:rPr lang="zh-CN" altLang="en-US" smtClean="0"/>
              <a:t>7</a:t>
            </a:fld>
            <a:endParaRPr lang="zh-CN" altLang="en-US"/>
          </a:p>
        </p:txBody>
      </p:sp>
    </p:spTree>
    <p:extLst>
      <p:ext uri="{BB962C8B-B14F-4D97-AF65-F5344CB8AC3E}">
        <p14:creationId xmlns:p14="http://schemas.microsoft.com/office/powerpoint/2010/main" val="2213155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Contribution</a:t>
            </a:r>
            <a:endParaRPr lang="zh-CN" altLang="en-US" dirty="0"/>
          </a:p>
        </p:txBody>
      </p:sp>
      <p:sp>
        <p:nvSpPr>
          <p:cNvPr id="4" name="灯片编号占位符 3"/>
          <p:cNvSpPr>
            <a:spLocks noGrp="1"/>
          </p:cNvSpPr>
          <p:nvPr>
            <p:ph type="sldNum" sz="quarter" idx="10"/>
          </p:nvPr>
        </p:nvSpPr>
        <p:spPr/>
        <p:txBody>
          <a:bodyPr/>
          <a:lstStyle/>
          <a:p>
            <a:fld id="{BFC42617-A35B-46AF-8D69-34C90200F22E}" type="slidenum">
              <a:rPr lang="zh-CN" altLang="en-US" smtClean="0"/>
              <a:t>8</a:t>
            </a:fld>
            <a:endParaRPr lang="zh-CN" altLang="en-US"/>
          </a:p>
        </p:txBody>
      </p:sp>
    </p:spTree>
    <p:extLst>
      <p:ext uri="{BB962C8B-B14F-4D97-AF65-F5344CB8AC3E}">
        <p14:creationId xmlns:p14="http://schemas.microsoft.com/office/powerpoint/2010/main" val="3312865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42617-A35B-46AF-8D69-34C90200F22E}" type="slidenum">
              <a:rPr lang="zh-CN" altLang="en-US" smtClean="0"/>
              <a:t>9</a:t>
            </a:fld>
            <a:endParaRPr lang="zh-CN" altLang="en-US"/>
          </a:p>
        </p:txBody>
      </p:sp>
    </p:spTree>
    <p:extLst>
      <p:ext uri="{BB962C8B-B14F-4D97-AF65-F5344CB8AC3E}">
        <p14:creationId xmlns:p14="http://schemas.microsoft.com/office/powerpoint/2010/main" val="788191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矩形 6">
            <a:extLst>
              <a:ext uri="{FF2B5EF4-FFF2-40B4-BE49-F238E27FC236}">
                <a16:creationId xmlns:a16="http://schemas.microsoft.com/office/drawing/2014/main" id="{DEB1DB1A-F484-4167-A6F3-430254578AA0}"/>
              </a:ext>
            </a:extLst>
          </p:cNvPr>
          <p:cNvSpPr/>
          <p:nvPr userDrawn="1"/>
        </p:nvSpPr>
        <p:spPr>
          <a:xfrm>
            <a:off x="0" y="6693031"/>
            <a:ext cx="9147175" cy="1649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cxnSp>
        <p:nvCxnSpPr>
          <p:cNvPr id="8" name="直接连接符 7">
            <a:extLst>
              <a:ext uri="{FF2B5EF4-FFF2-40B4-BE49-F238E27FC236}">
                <a16:creationId xmlns:a16="http://schemas.microsoft.com/office/drawing/2014/main" id="{9314ED30-5D93-49C1-B9E8-BD249CBA250E}"/>
              </a:ext>
            </a:extLst>
          </p:cNvPr>
          <p:cNvCxnSpPr/>
          <p:nvPr userDrawn="1"/>
        </p:nvCxnSpPr>
        <p:spPr>
          <a:xfrm>
            <a:off x="0" y="1122363"/>
            <a:ext cx="9147176" cy="0"/>
          </a:xfrm>
          <a:prstGeom prst="line">
            <a:avLst/>
          </a:prstGeom>
          <a:ln w="25400">
            <a:solidFill>
              <a:srgbClr val="5C307D"/>
            </a:solidFill>
          </a:ln>
        </p:spPr>
        <p:style>
          <a:lnRef idx="1">
            <a:schemeClr val="accent1"/>
          </a:lnRef>
          <a:fillRef idx="0">
            <a:schemeClr val="accent1"/>
          </a:fillRef>
          <a:effectRef idx="0">
            <a:schemeClr val="accent1"/>
          </a:effectRef>
          <a:fontRef idx="minor">
            <a:schemeClr val="tx1"/>
          </a:fontRef>
        </p:style>
      </p:cxnSp>
      <p:pic>
        <p:nvPicPr>
          <p:cNvPr id="9" name="图片 3">
            <a:extLst>
              <a:ext uri="{FF2B5EF4-FFF2-40B4-BE49-F238E27FC236}">
                <a16:creationId xmlns:a16="http://schemas.microsoft.com/office/drawing/2014/main" id="{7FE6E62B-A56D-4D4A-84D7-05E22173FE42}"/>
              </a:ext>
            </a:extLst>
          </p:cNvPr>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7025640" y="236941"/>
            <a:ext cx="1950720" cy="831131"/>
          </a:xfrm>
          <a:prstGeom prst="rect">
            <a:avLst/>
          </a:prstGeom>
          <a:noFill/>
          <a:ln w="9525">
            <a:noFill/>
            <a:miter lim="800000"/>
            <a:headEnd/>
            <a:tailEnd/>
          </a:ln>
        </p:spPr>
      </p:pic>
      <p:sp>
        <p:nvSpPr>
          <p:cNvPr id="13" name="日期占位符 12"/>
          <p:cNvSpPr>
            <a:spLocks noGrp="1"/>
          </p:cNvSpPr>
          <p:nvPr>
            <p:ph type="dt" sz="half" idx="10"/>
          </p:nvPr>
        </p:nvSpPr>
        <p:spPr>
          <a:xfrm>
            <a:off x="0" y="6592952"/>
            <a:ext cx="2468879" cy="365125"/>
          </a:xfrm>
        </p:spPr>
        <p:txBody>
          <a:bodyPr/>
          <a:lstStyle>
            <a:lvl1pPr>
              <a:defRPr sz="1100" b="1">
                <a:solidFill>
                  <a:schemeClr val="bg1"/>
                </a:solidFill>
                <a:latin typeface="Arial" panose="020B0604020202020204" pitchFamily="34" charset="0"/>
                <a:cs typeface="Arial" panose="020B0604020202020204" pitchFamily="34" charset="0"/>
              </a:defRPr>
            </a:lvl1pPr>
          </a:lstStyle>
          <a:p>
            <a:r>
              <a:rPr lang="en-US" altLang="zh-CN"/>
              <a:t>NAME (Tsinghua University)</a:t>
            </a:r>
            <a:endParaRPr lang="zh-CN" altLang="en-US" dirty="0"/>
          </a:p>
        </p:txBody>
      </p:sp>
      <p:sp>
        <p:nvSpPr>
          <p:cNvPr id="14" name="页脚占位符 13"/>
          <p:cNvSpPr>
            <a:spLocks noGrp="1"/>
          </p:cNvSpPr>
          <p:nvPr>
            <p:ph type="ftr" sz="quarter" idx="11"/>
          </p:nvPr>
        </p:nvSpPr>
        <p:spPr>
          <a:xfrm>
            <a:off x="3028950" y="6592952"/>
            <a:ext cx="3086100" cy="365125"/>
          </a:xfrm>
        </p:spPr>
        <p:txBody>
          <a:bodyPr/>
          <a:lstStyle>
            <a:lvl1pPr>
              <a:defRPr sz="1000" b="1">
                <a:solidFill>
                  <a:schemeClr val="bg1"/>
                </a:solidFill>
                <a:latin typeface="Arial" panose="020B0604020202020204" pitchFamily="34" charset="0"/>
                <a:cs typeface="Arial" panose="020B0604020202020204" pitchFamily="34" charset="0"/>
              </a:defRPr>
            </a:lvl1pPr>
          </a:lstStyle>
          <a:p>
            <a:r>
              <a:rPr lang="en-US" altLang="zh-CN" dirty="0"/>
              <a:t>ABBREVIATION</a:t>
            </a:r>
            <a:endParaRPr lang="zh-CN" altLang="en-US" dirty="0"/>
          </a:p>
        </p:txBody>
      </p:sp>
      <p:sp>
        <p:nvSpPr>
          <p:cNvPr id="15" name="灯片编号占位符 14"/>
          <p:cNvSpPr>
            <a:spLocks noGrp="1"/>
          </p:cNvSpPr>
          <p:nvPr>
            <p:ph type="sldNum" sz="quarter" idx="12"/>
          </p:nvPr>
        </p:nvSpPr>
        <p:spPr>
          <a:xfrm>
            <a:off x="6918960" y="6592951"/>
            <a:ext cx="2057400" cy="365125"/>
          </a:xfrm>
        </p:spPr>
        <p:txBody>
          <a:bodyPr/>
          <a:lstStyle>
            <a:lvl1pPr>
              <a:defRPr b="1">
                <a:solidFill>
                  <a:schemeClr val="bg1"/>
                </a:solidFill>
              </a:defRPr>
            </a:lvl1pPr>
          </a:lstStyle>
          <a:p>
            <a:r>
              <a:rPr lang="en-US" altLang="zh-CN" dirty="0"/>
              <a:t>NOV.30</a:t>
            </a:r>
            <a:r>
              <a:rPr lang="en-US" altLang="zh-CN" baseline="30000" dirty="0"/>
              <a:t>th</a:t>
            </a:r>
            <a:r>
              <a:rPr lang="en-US" altLang="zh-CN" dirty="0"/>
              <a:t>, 2017 </a:t>
            </a:r>
            <a:fld id="{A4C75AED-3700-4669-96FF-20C97B330EED}" type="slidenum">
              <a:rPr lang="zh-CN" altLang="en-US" smtClean="0"/>
              <a:pPr/>
              <a:t>‹#›</a:t>
            </a:fld>
            <a:endParaRPr lang="zh-CN" altLang="en-US" dirty="0"/>
          </a:p>
        </p:txBody>
      </p:sp>
    </p:spTree>
    <p:extLst>
      <p:ext uri="{BB962C8B-B14F-4D97-AF65-F5344CB8AC3E}">
        <p14:creationId xmlns:p14="http://schemas.microsoft.com/office/powerpoint/2010/main" val="4221800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r>
              <a:rPr lang="en-US" altLang="zh-CN"/>
              <a:t>Xindi TANG (Tsinghua University)</a:t>
            </a:r>
            <a:endParaRPr lang="zh-CN" altLang="en-US"/>
          </a:p>
        </p:txBody>
      </p:sp>
      <p:sp>
        <p:nvSpPr>
          <p:cNvPr id="5" name="Footer Placeholder 4"/>
          <p:cNvSpPr>
            <a:spLocks noGrp="1"/>
          </p:cNvSpPr>
          <p:nvPr>
            <p:ph type="ftr" sz="quarter" idx="11"/>
          </p:nvPr>
        </p:nvSpPr>
        <p:spPr/>
        <p:txBody>
          <a:bodyPr/>
          <a:lstStyle/>
          <a:p>
            <a:r>
              <a:rPr lang="en-US" altLang="zh-CN"/>
              <a:t>EVSP</a:t>
            </a:r>
            <a:endParaRPr lang="zh-CN" altLang="en-US"/>
          </a:p>
        </p:txBody>
      </p:sp>
      <p:sp>
        <p:nvSpPr>
          <p:cNvPr id="6" name="Slide Number Placeholder 5"/>
          <p:cNvSpPr>
            <a:spLocks noGrp="1"/>
          </p:cNvSpPr>
          <p:nvPr>
            <p:ph type="sldNum" sz="quarter" idx="12"/>
          </p:nvPr>
        </p:nvSpPr>
        <p:spPr/>
        <p:txBody>
          <a:bodyPr/>
          <a:lstStyle/>
          <a:p>
            <a:fld id="{A4C75AED-3700-4669-96FF-20C97B330EED}" type="slidenum">
              <a:rPr lang="zh-CN" altLang="en-US" smtClean="0"/>
              <a:t>‹#›</a:t>
            </a:fld>
            <a:endParaRPr lang="zh-CN" altLang="en-US"/>
          </a:p>
        </p:txBody>
      </p:sp>
    </p:spTree>
    <p:extLst>
      <p:ext uri="{BB962C8B-B14F-4D97-AF65-F5344CB8AC3E}">
        <p14:creationId xmlns:p14="http://schemas.microsoft.com/office/powerpoint/2010/main" val="206800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r>
              <a:rPr lang="en-US" altLang="zh-CN"/>
              <a:t>Xindi TANG (Tsinghua University)</a:t>
            </a:r>
            <a:endParaRPr lang="zh-CN" altLang="en-US"/>
          </a:p>
        </p:txBody>
      </p:sp>
      <p:sp>
        <p:nvSpPr>
          <p:cNvPr id="5" name="Footer Placeholder 4"/>
          <p:cNvSpPr>
            <a:spLocks noGrp="1"/>
          </p:cNvSpPr>
          <p:nvPr>
            <p:ph type="ftr" sz="quarter" idx="11"/>
          </p:nvPr>
        </p:nvSpPr>
        <p:spPr/>
        <p:txBody>
          <a:bodyPr/>
          <a:lstStyle/>
          <a:p>
            <a:r>
              <a:rPr lang="en-US" altLang="zh-CN"/>
              <a:t>EVSP</a:t>
            </a:r>
            <a:endParaRPr lang="zh-CN" altLang="en-US"/>
          </a:p>
        </p:txBody>
      </p:sp>
      <p:sp>
        <p:nvSpPr>
          <p:cNvPr id="6" name="Slide Number Placeholder 5"/>
          <p:cNvSpPr>
            <a:spLocks noGrp="1"/>
          </p:cNvSpPr>
          <p:nvPr>
            <p:ph type="sldNum" sz="quarter" idx="12"/>
          </p:nvPr>
        </p:nvSpPr>
        <p:spPr/>
        <p:txBody>
          <a:bodyPr/>
          <a:lstStyle/>
          <a:p>
            <a:fld id="{A4C75AED-3700-4669-96FF-20C97B330EED}" type="slidenum">
              <a:rPr lang="zh-CN" altLang="en-US" smtClean="0"/>
              <a:t>‹#›</a:t>
            </a:fld>
            <a:endParaRPr lang="zh-CN" altLang="en-US"/>
          </a:p>
        </p:txBody>
      </p:sp>
    </p:spTree>
    <p:extLst>
      <p:ext uri="{BB962C8B-B14F-4D97-AF65-F5344CB8AC3E}">
        <p14:creationId xmlns:p14="http://schemas.microsoft.com/office/powerpoint/2010/main" val="1286601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r>
              <a:rPr lang="en-US" altLang="zh-CN"/>
              <a:t>Xindi TANG (Tsinghua University)</a:t>
            </a:r>
            <a:endParaRPr lang="zh-CN" altLang="en-US"/>
          </a:p>
        </p:txBody>
      </p:sp>
      <p:sp>
        <p:nvSpPr>
          <p:cNvPr id="5" name="Footer Placeholder 4"/>
          <p:cNvSpPr>
            <a:spLocks noGrp="1"/>
          </p:cNvSpPr>
          <p:nvPr>
            <p:ph type="ftr" sz="quarter" idx="11"/>
          </p:nvPr>
        </p:nvSpPr>
        <p:spPr/>
        <p:txBody>
          <a:bodyPr/>
          <a:lstStyle/>
          <a:p>
            <a:r>
              <a:rPr lang="en-US" altLang="zh-CN"/>
              <a:t>EVSP</a:t>
            </a:r>
            <a:endParaRPr lang="zh-CN" altLang="en-US"/>
          </a:p>
        </p:txBody>
      </p:sp>
      <p:sp>
        <p:nvSpPr>
          <p:cNvPr id="6" name="Slide Number Placeholder 5"/>
          <p:cNvSpPr>
            <a:spLocks noGrp="1"/>
          </p:cNvSpPr>
          <p:nvPr>
            <p:ph type="sldNum" sz="quarter" idx="12"/>
          </p:nvPr>
        </p:nvSpPr>
        <p:spPr/>
        <p:txBody>
          <a:bodyPr/>
          <a:lstStyle/>
          <a:p>
            <a:fld id="{A4C75AED-3700-4669-96FF-20C97B330EED}" type="slidenum">
              <a:rPr lang="zh-CN" altLang="en-US" smtClean="0"/>
              <a:t>‹#›</a:t>
            </a:fld>
            <a:endParaRPr lang="zh-CN" altLang="en-US"/>
          </a:p>
        </p:txBody>
      </p:sp>
    </p:spTree>
    <p:extLst>
      <p:ext uri="{BB962C8B-B14F-4D97-AF65-F5344CB8AC3E}">
        <p14:creationId xmlns:p14="http://schemas.microsoft.com/office/powerpoint/2010/main" val="3252729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r>
              <a:rPr lang="en-US" altLang="zh-CN"/>
              <a:t>Xindi TANG (Tsinghua University)</a:t>
            </a:r>
            <a:endParaRPr lang="zh-CN" altLang="en-US"/>
          </a:p>
        </p:txBody>
      </p:sp>
      <p:sp>
        <p:nvSpPr>
          <p:cNvPr id="5" name="Footer Placeholder 4"/>
          <p:cNvSpPr>
            <a:spLocks noGrp="1"/>
          </p:cNvSpPr>
          <p:nvPr>
            <p:ph type="ftr" sz="quarter" idx="11"/>
          </p:nvPr>
        </p:nvSpPr>
        <p:spPr/>
        <p:txBody>
          <a:bodyPr/>
          <a:lstStyle/>
          <a:p>
            <a:r>
              <a:rPr lang="en-US" altLang="zh-CN"/>
              <a:t>EVSP</a:t>
            </a:r>
            <a:endParaRPr lang="zh-CN" altLang="en-US"/>
          </a:p>
        </p:txBody>
      </p:sp>
      <p:sp>
        <p:nvSpPr>
          <p:cNvPr id="6" name="Slide Number Placeholder 5"/>
          <p:cNvSpPr>
            <a:spLocks noGrp="1"/>
          </p:cNvSpPr>
          <p:nvPr>
            <p:ph type="sldNum" sz="quarter" idx="12"/>
          </p:nvPr>
        </p:nvSpPr>
        <p:spPr/>
        <p:txBody>
          <a:bodyPr/>
          <a:lstStyle/>
          <a:p>
            <a:fld id="{A4C75AED-3700-4669-96FF-20C97B330EED}" type="slidenum">
              <a:rPr lang="zh-CN" altLang="en-US" smtClean="0"/>
              <a:t>‹#›</a:t>
            </a:fld>
            <a:endParaRPr lang="zh-CN" altLang="en-US"/>
          </a:p>
        </p:txBody>
      </p:sp>
    </p:spTree>
    <p:extLst>
      <p:ext uri="{BB962C8B-B14F-4D97-AF65-F5344CB8AC3E}">
        <p14:creationId xmlns:p14="http://schemas.microsoft.com/office/powerpoint/2010/main" val="3689796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r>
              <a:rPr lang="en-US" altLang="zh-CN"/>
              <a:t>Xindi TANG (Tsinghua University)</a:t>
            </a:r>
            <a:endParaRPr lang="zh-CN" altLang="en-US"/>
          </a:p>
        </p:txBody>
      </p:sp>
      <p:sp>
        <p:nvSpPr>
          <p:cNvPr id="6" name="Footer Placeholder 5"/>
          <p:cNvSpPr>
            <a:spLocks noGrp="1"/>
          </p:cNvSpPr>
          <p:nvPr>
            <p:ph type="ftr" sz="quarter" idx="11"/>
          </p:nvPr>
        </p:nvSpPr>
        <p:spPr/>
        <p:txBody>
          <a:bodyPr/>
          <a:lstStyle/>
          <a:p>
            <a:r>
              <a:rPr lang="en-US" altLang="zh-CN"/>
              <a:t>EVSP</a:t>
            </a:r>
            <a:endParaRPr lang="zh-CN" altLang="en-US"/>
          </a:p>
        </p:txBody>
      </p:sp>
      <p:sp>
        <p:nvSpPr>
          <p:cNvPr id="7" name="Slide Number Placeholder 6"/>
          <p:cNvSpPr>
            <a:spLocks noGrp="1"/>
          </p:cNvSpPr>
          <p:nvPr>
            <p:ph type="sldNum" sz="quarter" idx="12"/>
          </p:nvPr>
        </p:nvSpPr>
        <p:spPr/>
        <p:txBody>
          <a:bodyPr/>
          <a:lstStyle/>
          <a:p>
            <a:fld id="{A4C75AED-3700-4669-96FF-20C97B330EED}" type="slidenum">
              <a:rPr lang="zh-CN" altLang="en-US" smtClean="0"/>
              <a:t>‹#›</a:t>
            </a:fld>
            <a:endParaRPr lang="zh-CN" altLang="en-US"/>
          </a:p>
        </p:txBody>
      </p:sp>
    </p:spTree>
    <p:extLst>
      <p:ext uri="{BB962C8B-B14F-4D97-AF65-F5344CB8AC3E}">
        <p14:creationId xmlns:p14="http://schemas.microsoft.com/office/powerpoint/2010/main" val="208446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r>
              <a:rPr lang="en-US" altLang="zh-CN"/>
              <a:t>Xindi TANG (Tsinghua University)</a:t>
            </a:r>
            <a:endParaRPr lang="zh-CN" altLang="en-US"/>
          </a:p>
        </p:txBody>
      </p:sp>
      <p:sp>
        <p:nvSpPr>
          <p:cNvPr id="8" name="Footer Placeholder 7"/>
          <p:cNvSpPr>
            <a:spLocks noGrp="1"/>
          </p:cNvSpPr>
          <p:nvPr>
            <p:ph type="ftr" sz="quarter" idx="11"/>
          </p:nvPr>
        </p:nvSpPr>
        <p:spPr/>
        <p:txBody>
          <a:bodyPr/>
          <a:lstStyle/>
          <a:p>
            <a:r>
              <a:rPr lang="en-US" altLang="zh-CN"/>
              <a:t>EVSP</a:t>
            </a:r>
            <a:endParaRPr lang="zh-CN" altLang="en-US"/>
          </a:p>
        </p:txBody>
      </p:sp>
      <p:sp>
        <p:nvSpPr>
          <p:cNvPr id="9" name="Slide Number Placeholder 8"/>
          <p:cNvSpPr>
            <a:spLocks noGrp="1"/>
          </p:cNvSpPr>
          <p:nvPr>
            <p:ph type="sldNum" sz="quarter" idx="12"/>
          </p:nvPr>
        </p:nvSpPr>
        <p:spPr/>
        <p:txBody>
          <a:bodyPr/>
          <a:lstStyle/>
          <a:p>
            <a:fld id="{A4C75AED-3700-4669-96FF-20C97B330EED}" type="slidenum">
              <a:rPr lang="zh-CN" altLang="en-US" smtClean="0"/>
              <a:t>‹#›</a:t>
            </a:fld>
            <a:endParaRPr lang="zh-CN" altLang="en-US"/>
          </a:p>
        </p:txBody>
      </p:sp>
    </p:spTree>
    <p:extLst>
      <p:ext uri="{BB962C8B-B14F-4D97-AF65-F5344CB8AC3E}">
        <p14:creationId xmlns:p14="http://schemas.microsoft.com/office/powerpoint/2010/main" val="3591073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r>
              <a:rPr lang="en-US" altLang="zh-CN"/>
              <a:t>Xindi TANG (Tsinghua University)</a:t>
            </a:r>
            <a:endParaRPr lang="zh-CN" altLang="en-US"/>
          </a:p>
        </p:txBody>
      </p:sp>
      <p:sp>
        <p:nvSpPr>
          <p:cNvPr id="4" name="Footer Placeholder 3"/>
          <p:cNvSpPr>
            <a:spLocks noGrp="1"/>
          </p:cNvSpPr>
          <p:nvPr>
            <p:ph type="ftr" sz="quarter" idx="11"/>
          </p:nvPr>
        </p:nvSpPr>
        <p:spPr/>
        <p:txBody>
          <a:bodyPr/>
          <a:lstStyle/>
          <a:p>
            <a:r>
              <a:rPr lang="en-US" altLang="zh-CN"/>
              <a:t>EVSP</a:t>
            </a:r>
            <a:endParaRPr lang="zh-CN" altLang="en-US"/>
          </a:p>
        </p:txBody>
      </p:sp>
      <p:sp>
        <p:nvSpPr>
          <p:cNvPr id="5" name="Slide Number Placeholder 4"/>
          <p:cNvSpPr>
            <a:spLocks noGrp="1"/>
          </p:cNvSpPr>
          <p:nvPr>
            <p:ph type="sldNum" sz="quarter" idx="12"/>
          </p:nvPr>
        </p:nvSpPr>
        <p:spPr/>
        <p:txBody>
          <a:bodyPr/>
          <a:lstStyle/>
          <a:p>
            <a:fld id="{A4C75AED-3700-4669-96FF-20C97B330EED}" type="slidenum">
              <a:rPr lang="zh-CN" altLang="en-US" smtClean="0"/>
              <a:t>‹#›</a:t>
            </a:fld>
            <a:endParaRPr lang="zh-CN" altLang="en-US"/>
          </a:p>
        </p:txBody>
      </p:sp>
    </p:spTree>
    <p:extLst>
      <p:ext uri="{BB962C8B-B14F-4D97-AF65-F5344CB8AC3E}">
        <p14:creationId xmlns:p14="http://schemas.microsoft.com/office/powerpoint/2010/main" val="2779340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a:t>Xindi TANG (Tsinghua University)</a:t>
            </a:r>
            <a:endParaRPr lang="zh-CN" altLang="en-US"/>
          </a:p>
        </p:txBody>
      </p:sp>
      <p:sp>
        <p:nvSpPr>
          <p:cNvPr id="3" name="Footer Placeholder 2"/>
          <p:cNvSpPr>
            <a:spLocks noGrp="1"/>
          </p:cNvSpPr>
          <p:nvPr>
            <p:ph type="ftr" sz="quarter" idx="11"/>
          </p:nvPr>
        </p:nvSpPr>
        <p:spPr/>
        <p:txBody>
          <a:bodyPr/>
          <a:lstStyle/>
          <a:p>
            <a:r>
              <a:rPr lang="en-US" altLang="zh-CN"/>
              <a:t>EVSP</a:t>
            </a:r>
            <a:endParaRPr lang="zh-CN" altLang="en-US"/>
          </a:p>
        </p:txBody>
      </p:sp>
      <p:sp>
        <p:nvSpPr>
          <p:cNvPr id="4" name="Slide Number Placeholder 3"/>
          <p:cNvSpPr>
            <a:spLocks noGrp="1"/>
          </p:cNvSpPr>
          <p:nvPr>
            <p:ph type="sldNum" sz="quarter" idx="12"/>
          </p:nvPr>
        </p:nvSpPr>
        <p:spPr/>
        <p:txBody>
          <a:bodyPr/>
          <a:lstStyle/>
          <a:p>
            <a:fld id="{A4C75AED-3700-4669-96FF-20C97B330EED}" type="slidenum">
              <a:rPr lang="zh-CN" altLang="en-US" smtClean="0"/>
              <a:t>‹#›</a:t>
            </a:fld>
            <a:endParaRPr lang="zh-CN" altLang="en-US"/>
          </a:p>
        </p:txBody>
      </p:sp>
    </p:spTree>
    <p:extLst>
      <p:ext uri="{BB962C8B-B14F-4D97-AF65-F5344CB8AC3E}">
        <p14:creationId xmlns:p14="http://schemas.microsoft.com/office/powerpoint/2010/main" val="2863268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r>
              <a:rPr lang="en-US" altLang="zh-CN"/>
              <a:t>Xindi TANG (Tsinghua University)</a:t>
            </a:r>
            <a:endParaRPr lang="zh-CN" altLang="en-US"/>
          </a:p>
        </p:txBody>
      </p:sp>
      <p:sp>
        <p:nvSpPr>
          <p:cNvPr id="6" name="Footer Placeholder 5"/>
          <p:cNvSpPr>
            <a:spLocks noGrp="1"/>
          </p:cNvSpPr>
          <p:nvPr>
            <p:ph type="ftr" sz="quarter" idx="11"/>
          </p:nvPr>
        </p:nvSpPr>
        <p:spPr/>
        <p:txBody>
          <a:bodyPr/>
          <a:lstStyle/>
          <a:p>
            <a:r>
              <a:rPr lang="en-US" altLang="zh-CN"/>
              <a:t>EVSP</a:t>
            </a:r>
            <a:endParaRPr lang="zh-CN" altLang="en-US"/>
          </a:p>
        </p:txBody>
      </p:sp>
      <p:sp>
        <p:nvSpPr>
          <p:cNvPr id="7" name="Slide Number Placeholder 6"/>
          <p:cNvSpPr>
            <a:spLocks noGrp="1"/>
          </p:cNvSpPr>
          <p:nvPr>
            <p:ph type="sldNum" sz="quarter" idx="12"/>
          </p:nvPr>
        </p:nvSpPr>
        <p:spPr/>
        <p:txBody>
          <a:bodyPr/>
          <a:lstStyle/>
          <a:p>
            <a:fld id="{A4C75AED-3700-4669-96FF-20C97B330EED}" type="slidenum">
              <a:rPr lang="zh-CN" altLang="en-US" smtClean="0"/>
              <a:t>‹#›</a:t>
            </a:fld>
            <a:endParaRPr lang="zh-CN" altLang="en-US"/>
          </a:p>
        </p:txBody>
      </p:sp>
    </p:spTree>
    <p:extLst>
      <p:ext uri="{BB962C8B-B14F-4D97-AF65-F5344CB8AC3E}">
        <p14:creationId xmlns:p14="http://schemas.microsoft.com/office/powerpoint/2010/main" val="403182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r>
              <a:rPr lang="en-US" altLang="zh-CN"/>
              <a:t>Xindi TANG (Tsinghua University)</a:t>
            </a:r>
            <a:endParaRPr lang="zh-CN" altLang="en-US"/>
          </a:p>
        </p:txBody>
      </p:sp>
      <p:sp>
        <p:nvSpPr>
          <p:cNvPr id="6" name="Footer Placeholder 5"/>
          <p:cNvSpPr>
            <a:spLocks noGrp="1"/>
          </p:cNvSpPr>
          <p:nvPr>
            <p:ph type="ftr" sz="quarter" idx="11"/>
          </p:nvPr>
        </p:nvSpPr>
        <p:spPr/>
        <p:txBody>
          <a:bodyPr/>
          <a:lstStyle/>
          <a:p>
            <a:r>
              <a:rPr lang="en-US" altLang="zh-CN"/>
              <a:t>EVSP</a:t>
            </a:r>
            <a:endParaRPr lang="zh-CN" altLang="en-US"/>
          </a:p>
        </p:txBody>
      </p:sp>
      <p:sp>
        <p:nvSpPr>
          <p:cNvPr id="7" name="Slide Number Placeholder 6"/>
          <p:cNvSpPr>
            <a:spLocks noGrp="1"/>
          </p:cNvSpPr>
          <p:nvPr>
            <p:ph type="sldNum" sz="quarter" idx="12"/>
          </p:nvPr>
        </p:nvSpPr>
        <p:spPr/>
        <p:txBody>
          <a:bodyPr/>
          <a:lstStyle/>
          <a:p>
            <a:fld id="{A4C75AED-3700-4669-96FF-20C97B330EED}" type="slidenum">
              <a:rPr lang="zh-CN" altLang="en-US" smtClean="0"/>
              <a:t>‹#›</a:t>
            </a:fld>
            <a:endParaRPr lang="zh-CN" altLang="en-US"/>
          </a:p>
        </p:txBody>
      </p:sp>
    </p:spTree>
    <p:extLst>
      <p:ext uri="{BB962C8B-B14F-4D97-AF65-F5344CB8AC3E}">
        <p14:creationId xmlns:p14="http://schemas.microsoft.com/office/powerpoint/2010/main" val="1551232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Xindi TANG (Tsinghua University)</a:t>
            </a:r>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EVSP</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C75AED-3700-4669-96FF-20C97B330EED}" type="slidenum">
              <a:rPr lang="zh-CN" altLang="en-US" smtClean="0"/>
              <a:t>‹#›</a:t>
            </a:fld>
            <a:endParaRPr lang="zh-CN" altLang="en-US"/>
          </a:p>
        </p:txBody>
      </p:sp>
    </p:spTree>
    <p:extLst>
      <p:ext uri="{BB962C8B-B14F-4D97-AF65-F5344CB8AC3E}">
        <p14:creationId xmlns:p14="http://schemas.microsoft.com/office/powerpoint/2010/main" val="26060846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30.png"/></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00.emf"/></Relationships>
</file>

<file path=ppt/slides/_rels/slide13.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0.emf"/></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0.emf"/></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401.emf"/></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dirty="0">
                <a:latin typeface="Arial Black" panose="020B0A04020102020204" pitchFamily="34" charset="0"/>
              </a:rPr>
              <a:t>Slide </a:t>
            </a:r>
            <a:fld id="{F908BFBB-06EC-4A33-A822-00E5ECFA9C7E}" type="slidenum">
              <a:rPr lang="en-US" altLang="zh-CN" smtClean="0">
                <a:latin typeface="Arial Black" panose="020B0A04020102020204" pitchFamily="34" charset="0"/>
              </a:rPr>
              <a:t>1</a:t>
            </a:fld>
            <a:endParaRPr lang="zh-CN" altLang="en-US" dirty="0">
              <a:latin typeface="Arial Black" panose="020B0A04020102020204" pitchFamily="34" charset="0"/>
            </a:endParaRPr>
          </a:p>
        </p:txBody>
      </p:sp>
      <p:sp>
        <p:nvSpPr>
          <p:cNvPr id="8" name="TextBox 1">
            <a:extLst>
              <a:ext uri="{FF2B5EF4-FFF2-40B4-BE49-F238E27FC236}">
                <a16:creationId xmlns:a16="http://schemas.microsoft.com/office/drawing/2014/main" id="{8BD62566-8530-48CD-9A42-8D2A509E931B}"/>
              </a:ext>
            </a:extLst>
          </p:cNvPr>
          <p:cNvSpPr txBox="1"/>
          <p:nvPr/>
        </p:nvSpPr>
        <p:spPr>
          <a:xfrm>
            <a:off x="497840" y="1632634"/>
            <a:ext cx="8148320" cy="4955203"/>
          </a:xfrm>
          <a:prstGeom prst="rect">
            <a:avLst/>
          </a:prstGeom>
          <a:noFill/>
        </p:spPr>
        <p:txBody>
          <a:bodyPr wrap="square" rtlCol="0">
            <a:spAutoFit/>
          </a:bodyPr>
          <a:lstStyle/>
          <a:p>
            <a:pPr algn="ctr"/>
            <a:endParaRPr lang="en-US" altLang="zh-CN" sz="3200" b="1" cap="small" dirty="0">
              <a:latin typeface="Arial Black" pitchFamily="34" charset="0"/>
            </a:endParaRPr>
          </a:p>
          <a:p>
            <a:pPr algn="ctr"/>
            <a:endParaRPr lang="en-US" altLang="zh-CN" sz="3200" b="1" cap="small" dirty="0">
              <a:latin typeface="Arial Black" pitchFamily="34" charset="0"/>
            </a:endParaRPr>
          </a:p>
          <a:p>
            <a:pPr algn="ctr"/>
            <a:r>
              <a:rPr lang="en-US" altLang="zh-CN" sz="3200" b="1" cap="small" dirty="0">
                <a:latin typeface="Arial Black" pitchFamily="34" charset="0"/>
              </a:rPr>
              <a:t>Charging Stations </a:t>
            </a:r>
          </a:p>
          <a:p>
            <a:pPr algn="ctr"/>
            <a:r>
              <a:rPr lang="en-US" altLang="zh-CN" sz="3200" b="1" cap="small" dirty="0">
                <a:latin typeface="Arial Black" pitchFamily="34" charset="0"/>
              </a:rPr>
              <a:t>in Electric Car Sharing Systems</a:t>
            </a:r>
          </a:p>
          <a:p>
            <a:pPr algn="ctr"/>
            <a:endParaRPr lang="en-US" altLang="zh-CN" sz="2400" b="1" cap="small" dirty="0">
              <a:latin typeface="Arial Black" pitchFamily="34" charset="0"/>
            </a:endParaRPr>
          </a:p>
          <a:p>
            <a:pPr algn="ctr"/>
            <a:endParaRPr lang="en-US" altLang="zh-CN" sz="2400" b="1" cap="small" dirty="0">
              <a:latin typeface="Arial Black" pitchFamily="34" charset="0"/>
            </a:endParaRPr>
          </a:p>
          <a:p>
            <a:pPr algn="ctr"/>
            <a:r>
              <a:rPr lang="en-US" altLang="zh-CN" sz="2400" b="1" cap="small" dirty="0">
                <a:latin typeface="Arial Black" pitchFamily="34" charset="0"/>
              </a:rPr>
              <a:t>Group 9</a:t>
            </a:r>
          </a:p>
          <a:p>
            <a:pPr algn="ctr"/>
            <a:endParaRPr lang="en-US" altLang="zh-CN" sz="2400" b="1" cap="small" dirty="0">
              <a:latin typeface="Arial Black" pitchFamily="34" charset="0"/>
            </a:endParaRPr>
          </a:p>
          <a:p>
            <a:pPr algn="ctr"/>
            <a:r>
              <a:rPr lang="zh-CN" altLang="en-US" sz="2000" dirty="0">
                <a:latin typeface="Arial" panose="020B0604020202020204" pitchFamily="34" charset="0"/>
                <a:cs typeface="Arial" panose="020B0604020202020204" pitchFamily="34" charset="0"/>
              </a:rPr>
              <a:t>王艺如 贾紫仪 贾冕 黄莫淋 张亚凯</a:t>
            </a:r>
            <a:endParaRPr lang="en-US" altLang="zh-CN" sz="2000" cap="small" dirty="0">
              <a:latin typeface="Arial" panose="020B0604020202020204" pitchFamily="34" charset="0"/>
              <a:cs typeface="Arial" panose="020B0604020202020204" pitchFamily="34" charset="0"/>
            </a:endParaRPr>
          </a:p>
          <a:p>
            <a:pPr algn="r"/>
            <a:endParaRPr lang="en-US" altLang="zh-CN" b="1" cap="small" dirty="0">
              <a:latin typeface="Arial Black" pitchFamily="34" charset="0"/>
            </a:endParaRPr>
          </a:p>
          <a:p>
            <a:pPr algn="r"/>
            <a:endParaRPr lang="en-US" altLang="zh-CN" b="1" cap="small" dirty="0">
              <a:latin typeface="Arial Black" pitchFamily="34" charset="0"/>
            </a:endParaRPr>
          </a:p>
          <a:p>
            <a:pPr algn="r"/>
            <a:endParaRPr lang="en-US" altLang="zh-CN" b="1" cap="small" dirty="0">
              <a:latin typeface="Arial Black" pitchFamily="34" charset="0"/>
            </a:endParaRPr>
          </a:p>
          <a:p>
            <a:pPr algn="r"/>
            <a:r>
              <a:rPr lang="en-US" altLang="zh-CN" b="1" cap="small" dirty="0">
                <a:latin typeface="Arial Black" pitchFamily="34" charset="0"/>
              </a:rPr>
              <a:t>2021.10</a:t>
            </a:r>
          </a:p>
        </p:txBody>
      </p:sp>
      <p:sp>
        <p:nvSpPr>
          <p:cNvPr id="2" name="矩形 1">
            <a:extLst>
              <a:ext uri="{FF2B5EF4-FFF2-40B4-BE49-F238E27FC236}">
                <a16:creationId xmlns:a16="http://schemas.microsoft.com/office/drawing/2014/main" id="{3559E206-42CB-D642-878C-9175431EABBC}"/>
              </a:ext>
            </a:extLst>
          </p:cNvPr>
          <p:cNvSpPr/>
          <p:nvPr/>
        </p:nvSpPr>
        <p:spPr>
          <a:xfrm>
            <a:off x="0" y="488745"/>
            <a:ext cx="3903406" cy="369332"/>
          </a:xfrm>
          <a:prstGeom prst="rect">
            <a:avLst/>
          </a:prstGeom>
        </p:spPr>
        <p:txBody>
          <a:bodyPr wrap="square">
            <a:spAutoFit/>
          </a:bodyPr>
          <a:lstStyle/>
          <a:p>
            <a:pPr algn="ctr"/>
            <a:r>
              <a:rPr lang="en-US" altLang="zh-CN" b="1" cap="small" dirty="0">
                <a:latin typeface="Arial Black" pitchFamily="34" charset="0"/>
              </a:rPr>
              <a:t>IES Project Presentation</a:t>
            </a:r>
          </a:p>
        </p:txBody>
      </p:sp>
    </p:spTree>
    <p:extLst>
      <p:ext uri="{BB962C8B-B14F-4D97-AF65-F5344CB8AC3E}">
        <p14:creationId xmlns:p14="http://schemas.microsoft.com/office/powerpoint/2010/main" val="172756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3"/>
          <p:cNvSpPr>
            <a:spLocks noGrp="1"/>
          </p:cNvSpPr>
          <p:nvPr>
            <p:ph type="ftr" sz="quarter" idx="11"/>
          </p:nvPr>
        </p:nvSpPr>
        <p:spPr>
          <a:xfrm>
            <a:off x="3028950" y="6592952"/>
            <a:ext cx="3086100" cy="365125"/>
          </a:xfrm>
        </p:spPr>
        <p:txBody>
          <a:bodyPr/>
          <a:lstStyle/>
          <a:p>
            <a:r>
              <a:rPr lang="en-US" altLang="zh-CN" dirty="0">
                <a:latin typeface="Arial Black" panose="020B0A04020102020204" pitchFamily="34" charset="0"/>
              </a:rPr>
              <a:t>Slide </a:t>
            </a:r>
            <a:fld id="{9DFE5A13-9529-49A0-90BC-FA5105BB16CC}" type="slidenum">
              <a:rPr lang="en-US" altLang="zh-CN" smtClean="0">
                <a:latin typeface="Arial Black" panose="020B0A04020102020204" pitchFamily="34" charset="0"/>
              </a:rPr>
              <a:t>10</a:t>
            </a:fld>
            <a:endParaRPr lang="zh-CN" altLang="en-US"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4FC8C1FB-4771-4771-A9D2-D9EA65F63861}"/>
                  </a:ext>
                </a:extLst>
              </p14:cNvPr>
              <p14:cNvContentPartPr/>
              <p14:nvPr/>
            </p14:nvContentPartPr>
            <p14:xfrm>
              <a:off x="4357800" y="2451600"/>
              <a:ext cx="360" cy="360"/>
            </p14:xfrm>
          </p:contentPart>
        </mc:Choice>
        <mc:Fallback xmlns="">
          <p:pic>
            <p:nvPicPr>
              <p:cNvPr id="2" name="墨迹 1">
                <a:extLst>
                  <a:ext uri="{FF2B5EF4-FFF2-40B4-BE49-F238E27FC236}">
                    <a16:creationId xmlns:a16="http://schemas.microsoft.com/office/drawing/2014/main" id="{4FC8C1FB-4771-4771-A9D2-D9EA65F63861}"/>
                  </a:ext>
                </a:extLst>
              </p:cNvPr>
              <p:cNvPicPr/>
              <p:nvPr/>
            </p:nvPicPr>
            <p:blipFill>
              <a:blip r:embed="rId4"/>
              <a:stretch>
                <a:fillRect/>
              </a:stretch>
            </p:blipFill>
            <p:spPr>
              <a:xfrm>
                <a:off x="4348440" y="2442240"/>
                <a:ext cx="19080" cy="19080"/>
              </a:xfrm>
              <a:prstGeom prst="rect">
                <a:avLst/>
              </a:prstGeom>
            </p:spPr>
          </p:pic>
        </mc:Fallback>
      </mc:AlternateContent>
      <p:sp>
        <p:nvSpPr>
          <p:cNvPr id="8" name="文本框 7">
            <a:extLst>
              <a:ext uri="{FF2B5EF4-FFF2-40B4-BE49-F238E27FC236}">
                <a16:creationId xmlns:a16="http://schemas.microsoft.com/office/drawing/2014/main" id="{686BF839-AB63-4525-931B-37C0FC3E8A2F}"/>
              </a:ext>
            </a:extLst>
          </p:cNvPr>
          <p:cNvSpPr txBox="1"/>
          <p:nvPr/>
        </p:nvSpPr>
        <p:spPr>
          <a:xfrm>
            <a:off x="284480" y="448021"/>
            <a:ext cx="4585854" cy="584775"/>
          </a:xfrm>
          <a:prstGeom prst="rect">
            <a:avLst/>
          </a:prstGeom>
          <a:noFill/>
        </p:spPr>
        <p:txBody>
          <a:bodyPr wrap="square">
            <a:spAutoFit/>
          </a:bodyPr>
          <a:lstStyle/>
          <a:p>
            <a:r>
              <a:rPr lang="en-US" altLang="zh-CN" sz="3200" b="1" dirty="0">
                <a:latin typeface="Arial Black" panose="020B0A04020102020204" pitchFamily="34" charset="0"/>
              </a:rPr>
              <a:t>Numerical results</a:t>
            </a:r>
          </a:p>
        </p:txBody>
      </p:sp>
      <p:pic>
        <p:nvPicPr>
          <p:cNvPr id="4" name="图片 3">
            <a:extLst>
              <a:ext uri="{FF2B5EF4-FFF2-40B4-BE49-F238E27FC236}">
                <a16:creationId xmlns:a16="http://schemas.microsoft.com/office/drawing/2014/main" id="{EDD91983-143A-4AD4-9A86-B371D694AE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753" y="1460199"/>
            <a:ext cx="7620000" cy="4705350"/>
          </a:xfrm>
          <a:prstGeom prst="rect">
            <a:avLst/>
          </a:prstGeom>
        </p:spPr>
      </p:pic>
    </p:spTree>
    <p:extLst>
      <p:ext uri="{BB962C8B-B14F-4D97-AF65-F5344CB8AC3E}">
        <p14:creationId xmlns:p14="http://schemas.microsoft.com/office/powerpoint/2010/main" val="257307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3"/>
          <p:cNvSpPr>
            <a:spLocks noGrp="1"/>
          </p:cNvSpPr>
          <p:nvPr>
            <p:ph type="ftr" sz="quarter" idx="11"/>
          </p:nvPr>
        </p:nvSpPr>
        <p:spPr>
          <a:xfrm>
            <a:off x="3028950" y="6592952"/>
            <a:ext cx="3086100" cy="365125"/>
          </a:xfrm>
        </p:spPr>
        <p:txBody>
          <a:bodyPr/>
          <a:lstStyle/>
          <a:p>
            <a:r>
              <a:rPr lang="en-US" altLang="zh-CN" dirty="0">
                <a:latin typeface="Arial Black" panose="020B0A04020102020204" pitchFamily="34" charset="0"/>
              </a:rPr>
              <a:t>Slide </a:t>
            </a:r>
            <a:fld id="{9DFE5A13-9529-49A0-90BC-FA5105BB16CC}" type="slidenum">
              <a:rPr lang="en-US" altLang="zh-CN" smtClean="0">
                <a:latin typeface="Arial Black" panose="020B0A04020102020204" pitchFamily="34" charset="0"/>
              </a:rPr>
              <a:t>11</a:t>
            </a:fld>
            <a:endParaRPr lang="zh-CN" altLang="en-US"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4FC8C1FB-4771-4771-A9D2-D9EA65F63861}"/>
                  </a:ext>
                </a:extLst>
              </p14:cNvPr>
              <p14:cNvContentPartPr/>
              <p14:nvPr/>
            </p14:nvContentPartPr>
            <p14:xfrm>
              <a:off x="4357800" y="2451600"/>
              <a:ext cx="360" cy="360"/>
            </p14:xfrm>
          </p:contentPart>
        </mc:Choice>
        <mc:Fallback xmlns="">
          <p:pic>
            <p:nvPicPr>
              <p:cNvPr id="2" name="墨迹 1">
                <a:extLst>
                  <a:ext uri="{FF2B5EF4-FFF2-40B4-BE49-F238E27FC236}">
                    <a16:creationId xmlns:a16="http://schemas.microsoft.com/office/drawing/2014/main" id="{4FC8C1FB-4771-4771-A9D2-D9EA65F63861}"/>
                  </a:ext>
                </a:extLst>
              </p:cNvPr>
              <p:cNvPicPr/>
              <p:nvPr/>
            </p:nvPicPr>
            <p:blipFill>
              <a:blip r:embed="rId4"/>
              <a:stretch>
                <a:fillRect/>
              </a:stretch>
            </p:blipFill>
            <p:spPr>
              <a:xfrm>
                <a:off x="4348440" y="2442240"/>
                <a:ext cx="19080" cy="19080"/>
              </a:xfrm>
              <a:prstGeom prst="rect">
                <a:avLst/>
              </a:prstGeom>
            </p:spPr>
          </p:pic>
        </mc:Fallback>
      </mc:AlternateContent>
      <p:sp>
        <p:nvSpPr>
          <p:cNvPr id="8" name="文本框 7">
            <a:extLst>
              <a:ext uri="{FF2B5EF4-FFF2-40B4-BE49-F238E27FC236}">
                <a16:creationId xmlns:a16="http://schemas.microsoft.com/office/drawing/2014/main" id="{686BF839-AB63-4525-931B-37C0FC3E8A2F}"/>
              </a:ext>
            </a:extLst>
          </p:cNvPr>
          <p:cNvSpPr txBox="1"/>
          <p:nvPr/>
        </p:nvSpPr>
        <p:spPr>
          <a:xfrm>
            <a:off x="284480" y="448021"/>
            <a:ext cx="4585854" cy="584775"/>
          </a:xfrm>
          <a:prstGeom prst="rect">
            <a:avLst/>
          </a:prstGeom>
          <a:noFill/>
        </p:spPr>
        <p:txBody>
          <a:bodyPr wrap="square">
            <a:spAutoFit/>
          </a:bodyPr>
          <a:lstStyle/>
          <a:p>
            <a:r>
              <a:rPr lang="en-US" altLang="zh-CN" sz="3200" b="1" dirty="0">
                <a:latin typeface="Arial Black" panose="020B0A04020102020204" pitchFamily="34" charset="0"/>
              </a:rPr>
              <a:t>Numerical results</a:t>
            </a:r>
          </a:p>
        </p:txBody>
      </p:sp>
      <p:pic>
        <p:nvPicPr>
          <p:cNvPr id="4" name="图片 3">
            <a:extLst>
              <a:ext uri="{FF2B5EF4-FFF2-40B4-BE49-F238E27FC236}">
                <a16:creationId xmlns:a16="http://schemas.microsoft.com/office/drawing/2014/main" id="{2833509B-C768-44E3-8D93-6293394C4B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2631" y="1307152"/>
            <a:ext cx="6423987" cy="5102827"/>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917C695-66C8-49E7-B239-D158924A9CE8}"/>
                  </a:ext>
                </a:extLst>
              </p:cNvPr>
              <p:cNvSpPr txBox="1"/>
              <p:nvPr/>
            </p:nvSpPr>
            <p:spPr>
              <a:xfrm>
                <a:off x="960582" y="1579418"/>
                <a:ext cx="164407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∗0.8</m:t>
                      </m:r>
                    </m:oMath>
                  </m:oMathPara>
                </a14:m>
                <a:endParaRPr lang="en-US" altLang="zh-CN" b="0" dirty="0"/>
              </a:p>
            </p:txBody>
          </p:sp>
        </mc:Choice>
        <mc:Fallback xmlns="">
          <p:sp>
            <p:nvSpPr>
              <p:cNvPr id="5" name="文本框 4">
                <a:extLst>
                  <a:ext uri="{FF2B5EF4-FFF2-40B4-BE49-F238E27FC236}">
                    <a16:creationId xmlns:a16="http://schemas.microsoft.com/office/drawing/2014/main" id="{D917C695-66C8-49E7-B239-D158924A9CE8}"/>
                  </a:ext>
                </a:extLst>
              </p:cNvPr>
              <p:cNvSpPr txBox="1">
                <a:spLocks noRot="1" noChangeAspect="1" noMove="1" noResize="1" noEditPoints="1" noAdjustHandles="1" noChangeArrowheads="1" noChangeShapeType="1" noTextEdit="1"/>
              </p:cNvSpPr>
              <p:nvPr/>
            </p:nvSpPr>
            <p:spPr>
              <a:xfrm>
                <a:off x="960582" y="1579418"/>
                <a:ext cx="1644073" cy="400110"/>
              </a:xfrm>
              <a:prstGeom prst="rect">
                <a:avLst/>
              </a:prstGeom>
              <a:blipFill>
                <a:blip r:embed="rId6"/>
                <a:stretch>
                  <a:fillRect/>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C541AC2F-1523-461E-AB9C-3304A71782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77407" y="2351715"/>
            <a:ext cx="5537091" cy="3479873"/>
          </a:xfrm>
          <a:prstGeom prst="rect">
            <a:avLst/>
          </a:prstGeom>
        </p:spPr>
      </p:pic>
    </p:spTree>
    <p:extLst>
      <p:ext uri="{BB962C8B-B14F-4D97-AF65-F5344CB8AC3E}">
        <p14:creationId xmlns:p14="http://schemas.microsoft.com/office/powerpoint/2010/main" val="423170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3FB738C-3A83-46FA-AA99-5E84C8FA889C}"/>
              </a:ext>
            </a:extLst>
          </p:cNvPr>
          <p:cNvSpPr txBox="1"/>
          <p:nvPr/>
        </p:nvSpPr>
        <p:spPr>
          <a:xfrm>
            <a:off x="284480" y="448021"/>
            <a:ext cx="6513272" cy="584775"/>
          </a:xfrm>
          <a:prstGeom prst="rect">
            <a:avLst/>
          </a:prstGeom>
          <a:noFill/>
        </p:spPr>
        <p:txBody>
          <a:bodyPr wrap="square" rtlCol="0">
            <a:spAutoFit/>
          </a:bodyPr>
          <a:lstStyle/>
          <a:p>
            <a:r>
              <a:rPr lang="en-US" altLang="zh-CN" sz="3200" b="1" dirty="0">
                <a:latin typeface="Arial Black" panose="020B0A04020102020204" pitchFamily="34" charset="0"/>
              </a:rPr>
              <a:t>Conclusion</a:t>
            </a:r>
          </a:p>
        </p:txBody>
      </p:sp>
      <p:sp>
        <p:nvSpPr>
          <p:cNvPr id="9" name="页脚占位符 3"/>
          <p:cNvSpPr>
            <a:spLocks noGrp="1"/>
          </p:cNvSpPr>
          <p:nvPr>
            <p:ph type="ftr" sz="quarter" idx="11"/>
          </p:nvPr>
        </p:nvSpPr>
        <p:spPr>
          <a:xfrm>
            <a:off x="3028950" y="6592952"/>
            <a:ext cx="3086100" cy="365125"/>
          </a:xfrm>
        </p:spPr>
        <p:txBody>
          <a:bodyPr/>
          <a:lstStyle/>
          <a:p>
            <a:r>
              <a:rPr lang="en-US" altLang="zh-CN" dirty="0">
                <a:latin typeface="Arial Black" panose="020B0A04020102020204" pitchFamily="34" charset="0"/>
              </a:rPr>
              <a:t>Slide </a:t>
            </a:r>
            <a:fld id="{9DFE5A13-9529-49A0-90BC-FA5105BB16CC}" type="slidenum">
              <a:rPr lang="en-US" altLang="zh-CN" smtClean="0">
                <a:latin typeface="Arial Black" panose="020B0A04020102020204" pitchFamily="34" charset="0"/>
              </a:rPr>
              <a:t>12</a:t>
            </a:fld>
            <a:endParaRPr lang="zh-CN" altLang="en-US"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4FC8C1FB-4771-4771-A9D2-D9EA65F63861}"/>
                  </a:ext>
                </a:extLst>
              </p14:cNvPr>
              <p14:cNvContentPartPr/>
              <p14:nvPr/>
            </p14:nvContentPartPr>
            <p14:xfrm>
              <a:off x="4357800" y="2451600"/>
              <a:ext cx="360" cy="360"/>
            </p14:xfrm>
          </p:contentPart>
        </mc:Choice>
        <mc:Fallback xmlns="">
          <p:pic>
            <p:nvPicPr>
              <p:cNvPr id="2" name="墨迹 1">
                <a:extLst>
                  <a:ext uri="{FF2B5EF4-FFF2-40B4-BE49-F238E27FC236}">
                    <a16:creationId xmlns:a16="http://schemas.microsoft.com/office/drawing/2014/main" id="{4FC8C1FB-4771-4771-A9D2-D9EA65F63861}"/>
                  </a:ext>
                </a:extLst>
              </p:cNvPr>
              <p:cNvPicPr/>
              <p:nvPr/>
            </p:nvPicPr>
            <p:blipFill>
              <a:blip r:embed="rId5"/>
              <a:stretch>
                <a:fillRect/>
              </a:stretch>
            </p:blipFill>
            <p:spPr>
              <a:xfrm>
                <a:off x="4348440" y="2442240"/>
                <a:ext cx="19080" cy="19080"/>
              </a:xfrm>
              <a:prstGeom prst="rect">
                <a:avLst/>
              </a:prstGeom>
            </p:spPr>
          </p:pic>
        </mc:Fallback>
      </mc:AlternateContent>
      <p:sp>
        <p:nvSpPr>
          <p:cNvPr id="6" name="文本框 5">
            <a:extLst>
              <a:ext uri="{FF2B5EF4-FFF2-40B4-BE49-F238E27FC236}">
                <a16:creationId xmlns:a16="http://schemas.microsoft.com/office/drawing/2014/main" id="{E0F6CDF2-2A0B-4354-BB02-6A1BE9F7AB8F}"/>
              </a:ext>
            </a:extLst>
          </p:cNvPr>
          <p:cNvSpPr txBox="1"/>
          <p:nvPr/>
        </p:nvSpPr>
        <p:spPr>
          <a:xfrm>
            <a:off x="284480" y="1210767"/>
            <a:ext cx="8062351" cy="5543184"/>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en-US" altLang="zh-CN" sz="2000" dirty="0">
                <a:latin typeface="Calibri" panose="020F0502020204030204" pitchFamily="34" charset="0"/>
                <a:cs typeface="Calibri" panose="020F0502020204030204" pitchFamily="34" charset="0"/>
              </a:rPr>
              <a:t>Summarize</a:t>
            </a:r>
          </a:p>
          <a:p>
            <a:pPr marL="800100" lvl="1" indent="-342900">
              <a:lnSpc>
                <a:spcPct val="150000"/>
              </a:lnSpc>
              <a:buFont typeface="Wingdings" panose="05000000000000000000" pitchFamily="2" charset="2"/>
              <a:buChar char="l"/>
            </a:pPr>
            <a:r>
              <a:rPr lang="en-US" altLang="zh-CN" sz="2000" dirty="0">
                <a:latin typeface="Calibri" panose="020F0502020204030204" pitchFamily="34" charset="0"/>
                <a:cs typeface="Calibri" panose="020F0502020204030204" pitchFamily="34" charset="0"/>
              </a:rPr>
              <a:t>The vectorization of R language is useful;</a:t>
            </a:r>
          </a:p>
          <a:p>
            <a:pPr marL="800100" lvl="1" indent="-342900">
              <a:lnSpc>
                <a:spcPct val="150000"/>
              </a:lnSpc>
              <a:buFont typeface="Wingdings" panose="05000000000000000000" pitchFamily="2" charset="2"/>
              <a:buChar char="l"/>
            </a:pPr>
            <a:r>
              <a:rPr lang="en-US" altLang="zh-CN" sz="2000" dirty="0">
                <a:latin typeface="Calibri" panose="020F0502020204030204" pitchFamily="34" charset="0"/>
                <a:cs typeface="Calibri" panose="020F0502020204030204" pitchFamily="34" charset="0"/>
              </a:rPr>
              <a:t>Whether can get the optimal solution is greatly effected by the definition of penalty function.</a:t>
            </a:r>
          </a:p>
          <a:p>
            <a:pPr marL="800100" lvl="1" indent="-342900">
              <a:lnSpc>
                <a:spcPct val="150000"/>
              </a:lnSpc>
              <a:buFont typeface="Wingdings" panose="05000000000000000000" pitchFamily="2" charset="2"/>
              <a:buChar char="l"/>
            </a:pPr>
            <a:r>
              <a:rPr lang="en-US" altLang="zh-CN" sz="2000" dirty="0">
                <a:latin typeface="Calibri" panose="020F0502020204030204" pitchFamily="34" charset="0"/>
                <a:cs typeface="Calibri" panose="020F0502020204030204" pitchFamily="34" charset="0"/>
              </a:rPr>
              <a:t>The algorithm efficiency and obtaining of global optimal solution are greatly effected by  the definition of disturbance function.</a:t>
            </a:r>
          </a:p>
          <a:p>
            <a:pPr marL="800100" lvl="1" indent="-342900">
              <a:lnSpc>
                <a:spcPct val="150000"/>
              </a:lnSpc>
              <a:buFont typeface="Wingdings" panose="05000000000000000000" pitchFamily="2" charset="2"/>
              <a:buChar char="l"/>
            </a:pPr>
            <a:r>
              <a:rPr lang="en-US" altLang="zh-CN" sz="2000" dirty="0">
                <a:latin typeface="Calibri" panose="020F0502020204030204" pitchFamily="34" charset="0"/>
                <a:cs typeface="Calibri" panose="020F0502020204030204" pitchFamily="34" charset="0"/>
              </a:rPr>
              <a:t>Making the disturbance function a little more random might give you a better result, not limited to (-1,0,1).</a:t>
            </a:r>
          </a:p>
          <a:p>
            <a:pPr marL="800100" lvl="1" indent="-342900">
              <a:lnSpc>
                <a:spcPct val="150000"/>
              </a:lnSpc>
              <a:buFont typeface="Wingdings" panose="05000000000000000000" pitchFamily="2" charset="2"/>
              <a:buChar char="l"/>
            </a:pPr>
            <a:r>
              <a:rPr lang="en-US" altLang="zh-CN" sz="2000" dirty="0">
                <a:latin typeface="Calibri" panose="020F0502020204030204" pitchFamily="34" charset="0"/>
                <a:cs typeface="Calibri" panose="020F0502020204030204" pitchFamily="34" charset="0"/>
              </a:rPr>
              <a:t>Maybe we can tweak the parameters to get better results.</a:t>
            </a:r>
          </a:p>
          <a:p>
            <a:pPr marL="800100" lvl="1" indent="-342900">
              <a:lnSpc>
                <a:spcPct val="150000"/>
              </a:lnSpc>
              <a:buFont typeface="Wingdings" panose="05000000000000000000" pitchFamily="2" charset="2"/>
              <a:buChar char="l"/>
            </a:pPr>
            <a:r>
              <a:rPr lang="en-US" altLang="zh-CN" sz="2000" dirty="0">
                <a:latin typeface="Calibri" panose="020F0502020204030204" pitchFamily="34" charset="0"/>
                <a:cs typeface="Calibri" panose="020F0502020204030204" pitchFamily="34" charset="0"/>
              </a:rPr>
              <a:t>we can try to use other algorithms to solve the problem and compare the advantages and disadvantages of different algorithms.</a:t>
            </a:r>
          </a:p>
          <a:p>
            <a:pPr marL="800100" lvl="1" indent="-342900">
              <a:lnSpc>
                <a:spcPct val="150000"/>
              </a:lnSpc>
              <a:buFont typeface="Wingdings" panose="05000000000000000000" pitchFamily="2" charset="2"/>
              <a:buChar char="l"/>
            </a:pPr>
            <a:endParaRPr lang="en-US" altLang="zh-C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399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3FB738C-3A83-46FA-AA99-5E84C8FA889C}"/>
              </a:ext>
            </a:extLst>
          </p:cNvPr>
          <p:cNvSpPr txBox="1"/>
          <p:nvPr/>
        </p:nvSpPr>
        <p:spPr>
          <a:xfrm>
            <a:off x="284480" y="448021"/>
            <a:ext cx="6513272" cy="584775"/>
          </a:xfrm>
          <a:prstGeom prst="rect">
            <a:avLst/>
          </a:prstGeom>
          <a:noFill/>
        </p:spPr>
        <p:txBody>
          <a:bodyPr wrap="square" rtlCol="0">
            <a:spAutoFit/>
          </a:bodyPr>
          <a:lstStyle/>
          <a:p>
            <a:r>
              <a:rPr lang="en-US" altLang="zh-CN" sz="3200" b="1" dirty="0">
                <a:latin typeface="Arial Black" panose="020B0A04020102020204" pitchFamily="34" charset="0"/>
              </a:rPr>
              <a:t>Conclusion</a:t>
            </a:r>
          </a:p>
        </p:txBody>
      </p:sp>
      <p:sp>
        <p:nvSpPr>
          <p:cNvPr id="9" name="页脚占位符 3"/>
          <p:cNvSpPr>
            <a:spLocks noGrp="1"/>
          </p:cNvSpPr>
          <p:nvPr>
            <p:ph type="ftr" sz="quarter" idx="11"/>
          </p:nvPr>
        </p:nvSpPr>
        <p:spPr>
          <a:xfrm>
            <a:off x="3028950" y="6592952"/>
            <a:ext cx="3086100" cy="365125"/>
          </a:xfrm>
        </p:spPr>
        <p:txBody>
          <a:bodyPr/>
          <a:lstStyle/>
          <a:p>
            <a:r>
              <a:rPr lang="en-US" altLang="zh-CN" dirty="0">
                <a:latin typeface="Arial Black" panose="020B0A04020102020204" pitchFamily="34" charset="0"/>
              </a:rPr>
              <a:t>Slide </a:t>
            </a:r>
            <a:fld id="{9DFE5A13-9529-49A0-90BC-FA5105BB16CC}" type="slidenum">
              <a:rPr lang="en-US" altLang="zh-CN" smtClean="0">
                <a:latin typeface="Arial Black" panose="020B0A04020102020204" pitchFamily="34" charset="0"/>
              </a:rPr>
              <a:t>13</a:t>
            </a:fld>
            <a:endParaRPr lang="zh-CN" altLang="en-US"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4FC8C1FB-4771-4771-A9D2-D9EA65F63861}"/>
                  </a:ext>
                </a:extLst>
              </p14:cNvPr>
              <p14:cNvContentPartPr/>
              <p14:nvPr/>
            </p14:nvContentPartPr>
            <p14:xfrm>
              <a:off x="4357800" y="2451600"/>
              <a:ext cx="360" cy="360"/>
            </p14:xfrm>
          </p:contentPart>
        </mc:Choice>
        <mc:Fallback xmlns="">
          <p:pic>
            <p:nvPicPr>
              <p:cNvPr id="2" name="墨迹 1">
                <a:extLst>
                  <a:ext uri="{FF2B5EF4-FFF2-40B4-BE49-F238E27FC236}">
                    <a16:creationId xmlns:a16="http://schemas.microsoft.com/office/drawing/2014/main" id="{4FC8C1FB-4771-4771-A9D2-D9EA65F63861}"/>
                  </a:ext>
                </a:extLst>
              </p:cNvPr>
              <p:cNvPicPr/>
              <p:nvPr/>
            </p:nvPicPr>
            <p:blipFill>
              <a:blip r:embed="rId4"/>
              <a:stretch>
                <a:fillRect/>
              </a:stretch>
            </p:blipFill>
            <p:spPr>
              <a:xfrm>
                <a:off x="4348440" y="2442240"/>
                <a:ext cx="19080" cy="19080"/>
              </a:xfrm>
              <a:prstGeom prst="rect">
                <a:avLst/>
              </a:prstGeom>
            </p:spPr>
          </p:pic>
        </mc:Fallback>
      </mc:AlternateContent>
      <p:sp>
        <p:nvSpPr>
          <p:cNvPr id="6" name="文本框 5">
            <a:extLst>
              <a:ext uri="{FF2B5EF4-FFF2-40B4-BE49-F238E27FC236}">
                <a16:creationId xmlns:a16="http://schemas.microsoft.com/office/drawing/2014/main" id="{E0F6CDF2-2A0B-4354-BB02-6A1BE9F7AB8F}"/>
              </a:ext>
            </a:extLst>
          </p:cNvPr>
          <p:cNvSpPr txBox="1"/>
          <p:nvPr/>
        </p:nvSpPr>
        <p:spPr>
          <a:xfrm>
            <a:off x="386861" y="1499191"/>
            <a:ext cx="8859520" cy="1904817"/>
          </a:xfrm>
          <a:prstGeom prst="rect">
            <a:avLst/>
          </a:prstGeom>
          <a:noFill/>
        </p:spPr>
        <p:txBody>
          <a:bodyPr wrap="square" rtlCol="0">
            <a:spAutoFit/>
          </a:bodyPr>
          <a:lstStyle/>
          <a:p>
            <a:pPr marL="457200" indent="-457200">
              <a:lnSpc>
                <a:spcPct val="125000"/>
              </a:lnSpc>
              <a:buFont typeface="Wingdings" panose="05000000000000000000" pitchFamily="2" charset="2"/>
              <a:buChar char="n"/>
            </a:pPr>
            <a:r>
              <a:rPr lang="en-US" altLang="zh-CN" sz="2400" dirty="0">
                <a:latin typeface="Calibri" panose="020F0502020204030204" pitchFamily="34" charset="0"/>
                <a:cs typeface="Calibri" panose="020F0502020204030204" pitchFamily="34" charset="0"/>
              </a:rPr>
              <a:t>Pros</a:t>
            </a:r>
          </a:p>
          <a:p>
            <a:pPr marL="800100" lvl="1" indent="-342900">
              <a:lnSpc>
                <a:spcPct val="125000"/>
              </a:lnSpc>
              <a:buFont typeface="Wingdings" panose="05000000000000000000" pitchFamily="2" charset="2"/>
              <a:buChar char="l"/>
            </a:pPr>
            <a:r>
              <a:rPr lang="en-US" altLang="zh-CN" sz="2400" dirty="0">
                <a:latin typeface="Calibri" panose="020F0502020204030204" pitchFamily="34" charset="0"/>
                <a:cs typeface="Calibri" panose="020F0502020204030204" pitchFamily="34" charset="0"/>
              </a:rPr>
              <a:t>SA is easy to implement and has strong robustness;</a:t>
            </a:r>
          </a:p>
          <a:p>
            <a:pPr marL="800100" lvl="1" indent="-342900">
              <a:lnSpc>
                <a:spcPct val="125000"/>
              </a:lnSpc>
              <a:buFont typeface="Wingdings" panose="05000000000000000000" pitchFamily="2" charset="2"/>
              <a:buChar char="l"/>
            </a:pPr>
            <a:r>
              <a:rPr lang="en-US" altLang="zh-CN" sz="2400" dirty="0">
                <a:latin typeface="Calibri" panose="020F0502020204030204" pitchFamily="34" charset="0"/>
                <a:cs typeface="Calibri" panose="020F0502020204030204" pitchFamily="34" charset="0"/>
              </a:rPr>
              <a:t>Less constrained by initial conditions;</a:t>
            </a:r>
          </a:p>
          <a:p>
            <a:pPr marL="800100" lvl="1" indent="-342900">
              <a:lnSpc>
                <a:spcPct val="125000"/>
              </a:lnSpc>
              <a:buFont typeface="Wingdings" panose="05000000000000000000" pitchFamily="2" charset="2"/>
              <a:buChar char="l"/>
            </a:pPr>
            <a:r>
              <a:rPr lang="en-US" altLang="zh-CN" sz="2400" dirty="0">
                <a:latin typeface="Calibri" panose="020F0502020204030204" pitchFamily="34" charset="0"/>
                <a:cs typeface="Calibri" panose="020F0502020204030204" pitchFamily="34" charset="0"/>
              </a:rPr>
              <a:t>High operating efficiency.</a:t>
            </a:r>
          </a:p>
        </p:txBody>
      </p:sp>
      <p:sp>
        <p:nvSpPr>
          <p:cNvPr id="3" name="文本框 2">
            <a:extLst>
              <a:ext uri="{FF2B5EF4-FFF2-40B4-BE49-F238E27FC236}">
                <a16:creationId xmlns:a16="http://schemas.microsoft.com/office/drawing/2014/main" id="{BB768D2A-A7CB-402C-A258-43B2831F61FF}"/>
              </a:ext>
            </a:extLst>
          </p:cNvPr>
          <p:cNvSpPr txBox="1"/>
          <p:nvPr/>
        </p:nvSpPr>
        <p:spPr>
          <a:xfrm>
            <a:off x="386861" y="3630573"/>
            <a:ext cx="7444153" cy="2735814"/>
          </a:xfrm>
          <a:prstGeom prst="rect">
            <a:avLst/>
          </a:prstGeom>
          <a:noFill/>
        </p:spPr>
        <p:txBody>
          <a:bodyPr wrap="square" rtlCol="0">
            <a:spAutoFit/>
          </a:bodyPr>
          <a:lstStyle/>
          <a:p>
            <a:pPr marL="285750" indent="-285750">
              <a:buFont typeface="Wingdings" panose="05000000000000000000" pitchFamily="2" charset="2"/>
              <a:buChar char="n"/>
            </a:pPr>
            <a:r>
              <a:rPr lang="en-US" altLang="zh-CN" sz="2400" dirty="0">
                <a:latin typeface="Calibri" panose="020F0502020204030204" pitchFamily="34" charset="0"/>
                <a:cs typeface="Calibri" panose="020F0502020204030204" pitchFamily="34" charset="0"/>
              </a:rPr>
              <a:t>Cons</a:t>
            </a:r>
          </a:p>
          <a:p>
            <a:pPr marL="800100" lvl="1" indent="-342900">
              <a:lnSpc>
                <a:spcPct val="125000"/>
              </a:lnSpc>
              <a:buFont typeface="Wingdings" panose="05000000000000000000" pitchFamily="2" charset="2"/>
              <a:buChar char="l"/>
            </a:pPr>
            <a:r>
              <a:rPr lang="en-US" altLang="zh-CN" sz="2400" dirty="0">
                <a:latin typeface="Calibri" panose="020F0502020204030204" pitchFamily="34" charset="0"/>
                <a:cs typeface="Calibri" panose="020F0502020204030204" pitchFamily="34" charset="0"/>
              </a:rPr>
              <a:t>The convergence speed is slow and the execution time is long</a:t>
            </a:r>
          </a:p>
          <a:p>
            <a:pPr marL="800100" lvl="1" indent="-342900">
              <a:lnSpc>
                <a:spcPct val="125000"/>
              </a:lnSpc>
              <a:buFont typeface="Wingdings" panose="05000000000000000000" pitchFamily="2" charset="2"/>
              <a:buChar char="l"/>
            </a:pPr>
            <a:r>
              <a:rPr lang="en-US" altLang="zh-CN" sz="2400" dirty="0">
                <a:latin typeface="Calibri" panose="020F0502020204030204" pitchFamily="34" charset="0"/>
                <a:cs typeface="Calibri" panose="020F0502020204030204" pitchFamily="34" charset="0"/>
              </a:rPr>
              <a:t>The performance of the algorithm is dependent on the initial value</a:t>
            </a:r>
          </a:p>
          <a:p>
            <a:pPr marL="800100" lvl="1" indent="-342900">
              <a:lnSpc>
                <a:spcPct val="125000"/>
              </a:lnSpc>
              <a:buFont typeface="Wingdings" panose="05000000000000000000" pitchFamily="2" charset="2"/>
              <a:buChar char="l"/>
            </a:pPr>
            <a:r>
              <a:rPr lang="en-US" altLang="zh-CN" sz="2400" dirty="0">
                <a:latin typeface="Calibri" panose="020F0502020204030204" pitchFamily="34" charset="0"/>
                <a:cs typeface="Calibri" panose="020F0502020204030204" pitchFamily="34" charset="0"/>
              </a:rPr>
              <a:t>Parameter sensitivity</a:t>
            </a:r>
          </a:p>
        </p:txBody>
      </p:sp>
    </p:spTree>
    <p:extLst>
      <p:ext uri="{BB962C8B-B14F-4D97-AF65-F5344CB8AC3E}">
        <p14:creationId xmlns:p14="http://schemas.microsoft.com/office/powerpoint/2010/main" val="2823520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3FB738C-3A83-46FA-AA99-5E84C8FA889C}"/>
              </a:ext>
            </a:extLst>
          </p:cNvPr>
          <p:cNvSpPr txBox="1"/>
          <p:nvPr/>
        </p:nvSpPr>
        <p:spPr>
          <a:xfrm>
            <a:off x="284480" y="448021"/>
            <a:ext cx="6513272" cy="584775"/>
          </a:xfrm>
          <a:prstGeom prst="rect">
            <a:avLst/>
          </a:prstGeom>
          <a:noFill/>
        </p:spPr>
        <p:txBody>
          <a:bodyPr wrap="square" rtlCol="0">
            <a:spAutoFit/>
          </a:bodyPr>
          <a:lstStyle/>
          <a:p>
            <a:r>
              <a:rPr lang="en-US" altLang="zh-CN" sz="3200" b="1" dirty="0">
                <a:latin typeface="Arial Black" panose="020B0A04020102020204" pitchFamily="34" charset="0"/>
              </a:rPr>
              <a:t>Reference</a:t>
            </a:r>
          </a:p>
        </p:txBody>
      </p:sp>
      <p:sp>
        <p:nvSpPr>
          <p:cNvPr id="9" name="页脚占位符 3"/>
          <p:cNvSpPr>
            <a:spLocks noGrp="1"/>
          </p:cNvSpPr>
          <p:nvPr>
            <p:ph type="ftr" sz="quarter" idx="11"/>
          </p:nvPr>
        </p:nvSpPr>
        <p:spPr>
          <a:xfrm>
            <a:off x="3028950" y="6592952"/>
            <a:ext cx="3086100" cy="365125"/>
          </a:xfrm>
        </p:spPr>
        <p:txBody>
          <a:bodyPr/>
          <a:lstStyle/>
          <a:p>
            <a:r>
              <a:rPr lang="en-US" altLang="zh-CN" dirty="0">
                <a:latin typeface="Arial Black" panose="020B0A04020102020204" pitchFamily="34" charset="0"/>
              </a:rPr>
              <a:t>Slide </a:t>
            </a:r>
            <a:fld id="{9DFE5A13-9529-49A0-90BC-FA5105BB16CC}" type="slidenum">
              <a:rPr lang="en-US" altLang="zh-CN" smtClean="0">
                <a:latin typeface="Arial Black" panose="020B0A04020102020204" pitchFamily="34" charset="0"/>
              </a:rPr>
              <a:t>14</a:t>
            </a:fld>
            <a:endParaRPr lang="zh-CN" altLang="en-US"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4FC8C1FB-4771-4771-A9D2-D9EA65F63861}"/>
                  </a:ext>
                </a:extLst>
              </p14:cNvPr>
              <p14:cNvContentPartPr/>
              <p14:nvPr/>
            </p14:nvContentPartPr>
            <p14:xfrm>
              <a:off x="4357800" y="2451600"/>
              <a:ext cx="360" cy="360"/>
            </p14:xfrm>
          </p:contentPart>
        </mc:Choice>
        <mc:Fallback xmlns="">
          <p:pic>
            <p:nvPicPr>
              <p:cNvPr id="2" name="墨迹 1">
                <a:extLst>
                  <a:ext uri="{FF2B5EF4-FFF2-40B4-BE49-F238E27FC236}">
                    <a16:creationId xmlns:a16="http://schemas.microsoft.com/office/drawing/2014/main" id="{4FC8C1FB-4771-4771-A9D2-D9EA65F63861}"/>
                  </a:ext>
                </a:extLst>
              </p:cNvPr>
              <p:cNvPicPr/>
              <p:nvPr/>
            </p:nvPicPr>
            <p:blipFill>
              <a:blip r:embed="rId4"/>
              <a:stretch>
                <a:fillRect/>
              </a:stretch>
            </p:blipFill>
            <p:spPr>
              <a:xfrm>
                <a:off x="4348440" y="2442240"/>
                <a:ext cx="19080" cy="19080"/>
              </a:xfrm>
              <a:prstGeom prst="rect">
                <a:avLst/>
              </a:prstGeom>
            </p:spPr>
          </p:pic>
        </mc:Fallback>
      </mc:AlternateContent>
      <p:sp>
        <p:nvSpPr>
          <p:cNvPr id="6" name="文本框 5">
            <a:extLst>
              <a:ext uri="{FF2B5EF4-FFF2-40B4-BE49-F238E27FC236}">
                <a16:creationId xmlns:a16="http://schemas.microsoft.com/office/drawing/2014/main" id="{E0F6CDF2-2A0B-4354-BB02-6A1BE9F7AB8F}"/>
              </a:ext>
            </a:extLst>
          </p:cNvPr>
          <p:cNvSpPr txBox="1"/>
          <p:nvPr/>
        </p:nvSpPr>
        <p:spPr>
          <a:xfrm>
            <a:off x="284480" y="1281105"/>
            <a:ext cx="8859520" cy="3901774"/>
          </a:xfrm>
          <a:prstGeom prst="rect">
            <a:avLst/>
          </a:prstGeom>
          <a:noFill/>
        </p:spPr>
        <p:txBody>
          <a:bodyPr wrap="square" rtlCol="0">
            <a:spAutoFit/>
          </a:bodyPr>
          <a:lstStyle/>
          <a:p>
            <a:pPr marL="457200" indent="-457200">
              <a:lnSpc>
                <a:spcPct val="125000"/>
              </a:lnSpc>
              <a:buFont typeface="Wingdings" panose="05000000000000000000" pitchFamily="2" charset="2"/>
              <a:buChar char="n"/>
            </a:pPr>
            <a:r>
              <a:rPr lang="zh-CN" altLang="en-US" sz="2000" dirty="0"/>
              <a:t>张曦</a:t>
            </a:r>
            <a:r>
              <a:rPr lang="en-US" altLang="zh-CN" sz="2000" dirty="0"/>
              <a:t>. </a:t>
            </a:r>
            <a:r>
              <a:rPr lang="zh-CN" altLang="en-US" sz="2000" dirty="0"/>
              <a:t>新能源汽车充电站选址随机优化模型</a:t>
            </a:r>
            <a:r>
              <a:rPr lang="en-US" altLang="zh-CN" sz="2000" dirty="0"/>
              <a:t>[D].</a:t>
            </a:r>
            <a:r>
              <a:rPr lang="zh-CN" altLang="en-US" sz="2000" dirty="0"/>
              <a:t>重庆大学</a:t>
            </a:r>
            <a:r>
              <a:rPr lang="en-US" altLang="zh-CN" sz="2000" dirty="0"/>
              <a:t>,2019.</a:t>
            </a:r>
          </a:p>
          <a:p>
            <a:pPr marL="457200" indent="-457200">
              <a:lnSpc>
                <a:spcPct val="125000"/>
              </a:lnSpc>
              <a:buFont typeface="Wingdings" panose="05000000000000000000" pitchFamily="2" charset="2"/>
              <a:buChar char="n"/>
            </a:pPr>
            <a:r>
              <a:rPr lang="en-US" altLang="zh-CN" sz="2000" dirty="0"/>
              <a:t>Georg </a:t>
            </a:r>
            <a:r>
              <a:rPr lang="en-US" altLang="zh-CN" sz="2000" dirty="0" err="1"/>
              <a:t>Brandstätter,Markus</a:t>
            </a:r>
            <a:r>
              <a:rPr lang="en-US" altLang="zh-CN" sz="2000" dirty="0"/>
              <a:t> </a:t>
            </a:r>
            <a:r>
              <a:rPr lang="en-US" altLang="zh-CN" sz="2000" dirty="0" err="1"/>
              <a:t>Leitner,Ivana</a:t>
            </a:r>
            <a:r>
              <a:rPr lang="en-US" altLang="zh-CN" sz="2000" dirty="0"/>
              <a:t> </a:t>
            </a:r>
            <a:r>
              <a:rPr lang="en-US" altLang="zh-CN" sz="2000" dirty="0" err="1"/>
              <a:t>Ljubić</a:t>
            </a:r>
            <a:r>
              <a:rPr lang="en-US" altLang="zh-CN" sz="2000" dirty="0"/>
              <a:t>. Location of Charging Stations in Electric Car Sharing Systems[J]. Transportation Science,2020,54(5):</a:t>
            </a:r>
          </a:p>
          <a:p>
            <a:pPr marL="457200" indent="-457200">
              <a:lnSpc>
                <a:spcPct val="125000"/>
              </a:lnSpc>
              <a:buFont typeface="Wingdings" panose="05000000000000000000" pitchFamily="2" charset="2"/>
              <a:buChar char="n"/>
            </a:pPr>
            <a:r>
              <a:rPr lang="zh-CN" altLang="en-US" sz="2000" dirty="0"/>
              <a:t>潘龙</a:t>
            </a:r>
            <a:r>
              <a:rPr lang="en-US" altLang="zh-CN" sz="2000" dirty="0"/>
              <a:t>. </a:t>
            </a:r>
            <a:r>
              <a:rPr lang="zh-CN" altLang="en-US" sz="2000" dirty="0"/>
              <a:t>基于充电选择行为的电动汽车充电设施布局优化研究</a:t>
            </a:r>
            <a:r>
              <a:rPr lang="en-US" altLang="zh-CN" sz="2000" dirty="0"/>
              <a:t>[D].</a:t>
            </a:r>
            <a:r>
              <a:rPr lang="zh-CN" altLang="en-US" sz="2000" dirty="0"/>
              <a:t>北京交通大学</a:t>
            </a:r>
            <a:r>
              <a:rPr lang="en-US" altLang="zh-CN" sz="2000" dirty="0"/>
              <a:t>,2019.</a:t>
            </a:r>
          </a:p>
          <a:p>
            <a:pPr marL="457200" indent="-457200">
              <a:lnSpc>
                <a:spcPct val="125000"/>
              </a:lnSpc>
              <a:buFont typeface="Wingdings" panose="05000000000000000000" pitchFamily="2" charset="2"/>
              <a:buChar char="n"/>
            </a:pPr>
            <a:r>
              <a:rPr lang="en-US" altLang="zh-CN" sz="2000" dirty="0">
                <a:latin typeface="Arial" panose="020B0604020202020204" pitchFamily="34" charset="0"/>
                <a:cs typeface="Arial" panose="020B0604020202020204" pitchFamily="34" charset="0"/>
              </a:rPr>
              <a:t>Lee </a:t>
            </a:r>
            <a:r>
              <a:rPr lang="en-US" altLang="zh-CN" sz="2000" dirty="0" err="1">
                <a:latin typeface="Arial" panose="020B0604020202020204" pitchFamily="34" charset="0"/>
                <a:cs typeface="Arial" panose="020B0604020202020204" pitchFamily="34" charset="0"/>
              </a:rPr>
              <a:t>Jiwon,An</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Midam,Kim</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Yongku,Seo</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JungIn</a:t>
            </a:r>
            <a:r>
              <a:rPr lang="en-US" altLang="zh-CN" sz="2000" dirty="0">
                <a:latin typeface="Arial" panose="020B0604020202020204" pitchFamily="34" charset="0"/>
                <a:cs typeface="Arial" panose="020B0604020202020204" pitchFamily="34" charset="0"/>
              </a:rPr>
              <a:t>. Optimal Allocation for Electric Vehicle Charging Stations[J]. Energies,2021,14(18):</a:t>
            </a:r>
          </a:p>
          <a:p>
            <a:pPr marL="457200" indent="-457200">
              <a:lnSpc>
                <a:spcPct val="125000"/>
              </a:lnSpc>
              <a:buFont typeface="Wingdings" panose="05000000000000000000" pitchFamily="2" charset="2"/>
              <a:buChar char="n"/>
            </a:pPr>
            <a:r>
              <a:rPr lang="en-US" altLang="zh-CN" sz="2000" dirty="0">
                <a:latin typeface="Arial" panose="020B0604020202020204" pitchFamily="34" charset="0"/>
                <a:cs typeface="Arial" panose="020B0604020202020204" pitchFamily="34" charset="0"/>
              </a:rPr>
              <a:t>Lin </a:t>
            </a:r>
            <a:r>
              <a:rPr lang="en-US" altLang="zh-CN" sz="2000" dirty="0" err="1">
                <a:latin typeface="Arial" panose="020B0604020202020204" pitchFamily="34" charset="0"/>
                <a:cs typeface="Arial" panose="020B0604020202020204" pitchFamily="34" charset="0"/>
              </a:rPr>
              <a:t>Haiyang,Bian</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Caiyun,Wang</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Yu,Li</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Hailong,Sun</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Qie,Wallin</a:t>
            </a:r>
            <a:r>
              <a:rPr lang="en-US" altLang="zh-CN" sz="2000" dirty="0">
                <a:latin typeface="Arial" panose="020B0604020202020204" pitchFamily="34" charset="0"/>
                <a:cs typeface="Arial" panose="020B0604020202020204" pitchFamily="34" charset="0"/>
              </a:rPr>
              <a:t> Fredrik. Optimal planning of intra-city public charging stations[J]. Energy,2022,238(PC):</a:t>
            </a:r>
          </a:p>
        </p:txBody>
      </p:sp>
    </p:spTree>
    <p:extLst>
      <p:ext uri="{BB962C8B-B14F-4D97-AF65-F5344CB8AC3E}">
        <p14:creationId xmlns:p14="http://schemas.microsoft.com/office/powerpoint/2010/main" val="3757709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3FB738C-3A83-46FA-AA99-5E84C8FA889C}"/>
              </a:ext>
            </a:extLst>
          </p:cNvPr>
          <p:cNvSpPr txBox="1"/>
          <p:nvPr/>
        </p:nvSpPr>
        <p:spPr>
          <a:xfrm>
            <a:off x="284480" y="448021"/>
            <a:ext cx="6513272" cy="584775"/>
          </a:xfrm>
          <a:prstGeom prst="rect">
            <a:avLst/>
          </a:prstGeom>
          <a:noFill/>
        </p:spPr>
        <p:txBody>
          <a:bodyPr wrap="square" rtlCol="0">
            <a:spAutoFit/>
          </a:bodyPr>
          <a:lstStyle/>
          <a:p>
            <a:r>
              <a:rPr lang="en-US" altLang="zh-CN" sz="3200" b="1" dirty="0">
                <a:latin typeface="Arial Black" panose="020B0A04020102020204" pitchFamily="34" charset="0"/>
              </a:rPr>
              <a:t>Roles of group members</a:t>
            </a:r>
          </a:p>
        </p:txBody>
      </p:sp>
      <p:sp>
        <p:nvSpPr>
          <p:cNvPr id="9" name="页脚占位符 3"/>
          <p:cNvSpPr>
            <a:spLocks noGrp="1"/>
          </p:cNvSpPr>
          <p:nvPr>
            <p:ph type="ftr" sz="quarter" idx="11"/>
          </p:nvPr>
        </p:nvSpPr>
        <p:spPr>
          <a:xfrm>
            <a:off x="3028950" y="6592952"/>
            <a:ext cx="3086100" cy="365125"/>
          </a:xfrm>
        </p:spPr>
        <p:txBody>
          <a:bodyPr/>
          <a:lstStyle/>
          <a:p>
            <a:r>
              <a:rPr lang="en-US" altLang="zh-CN" dirty="0">
                <a:latin typeface="Arial Black" panose="020B0A04020102020204" pitchFamily="34" charset="0"/>
              </a:rPr>
              <a:t>Slide </a:t>
            </a:r>
            <a:fld id="{9DFE5A13-9529-49A0-90BC-FA5105BB16CC}" type="slidenum">
              <a:rPr lang="en-US" altLang="zh-CN" smtClean="0">
                <a:latin typeface="Arial Black" panose="020B0A04020102020204" pitchFamily="34" charset="0"/>
              </a:rPr>
              <a:t>15</a:t>
            </a:fld>
            <a:endParaRPr lang="zh-CN" altLang="en-US"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4FC8C1FB-4771-4771-A9D2-D9EA65F63861}"/>
                  </a:ext>
                </a:extLst>
              </p14:cNvPr>
              <p14:cNvContentPartPr/>
              <p14:nvPr/>
            </p14:nvContentPartPr>
            <p14:xfrm>
              <a:off x="4357800" y="2451600"/>
              <a:ext cx="360" cy="360"/>
            </p14:xfrm>
          </p:contentPart>
        </mc:Choice>
        <mc:Fallback xmlns="">
          <p:pic>
            <p:nvPicPr>
              <p:cNvPr id="2" name="墨迹 1">
                <a:extLst>
                  <a:ext uri="{FF2B5EF4-FFF2-40B4-BE49-F238E27FC236}">
                    <a16:creationId xmlns:a16="http://schemas.microsoft.com/office/drawing/2014/main" id="{4FC8C1FB-4771-4771-A9D2-D9EA65F63861}"/>
                  </a:ext>
                </a:extLst>
              </p:cNvPr>
              <p:cNvPicPr/>
              <p:nvPr/>
            </p:nvPicPr>
            <p:blipFill>
              <a:blip r:embed="rId4"/>
              <a:stretch>
                <a:fillRect/>
              </a:stretch>
            </p:blipFill>
            <p:spPr>
              <a:xfrm>
                <a:off x="4348440" y="2442240"/>
                <a:ext cx="19080" cy="19080"/>
              </a:xfrm>
              <a:prstGeom prst="rect">
                <a:avLst/>
              </a:prstGeom>
            </p:spPr>
          </p:pic>
        </mc:Fallback>
      </mc:AlternateContent>
      <p:sp>
        <p:nvSpPr>
          <p:cNvPr id="6" name="文本框 5">
            <a:extLst>
              <a:ext uri="{FF2B5EF4-FFF2-40B4-BE49-F238E27FC236}">
                <a16:creationId xmlns:a16="http://schemas.microsoft.com/office/drawing/2014/main" id="{E0F6CDF2-2A0B-4354-BB02-6A1BE9F7AB8F}"/>
              </a:ext>
            </a:extLst>
          </p:cNvPr>
          <p:cNvSpPr txBox="1"/>
          <p:nvPr/>
        </p:nvSpPr>
        <p:spPr>
          <a:xfrm>
            <a:off x="284480" y="1632797"/>
            <a:ext cx="8859520" cy="3525004"/>
          </a:xfrm>
          <a:prstGeom prst="rect">
            <a:avLst/>
          </a:prstGeom>
          <a:noFill/>
        </p:spPr>
        <p:txBody>
          <a:bodyPr wrap="square" rtlCol="0">
            <a:spAutoFit/>
          </a:bodyPr>
          <a:lstStyle/>
          <a:p>
            <a:pPr marL="457200" indent="-457200">
              <a:lnSpc>
                <a:spcPct val="125000"/>
              </a:lnSpc>
              <a:buFont typeface="Wingdings" panose="05000000000000000000" pitchFamily="2" charset="2"/>
              <a:buChar char="n"/>
            </a:pPr>
            <a:r>
              <a:rPr lang="en-US" altLang="zh-CN" sz="2000" dirty="0">
                <a:latin typeface="Arial" panose="020B0604020202020204" pitchFamily="34" charset="0"/>
                <a:cs typeface="Arial" panose="020B0604020202020204" pitchFamily="34" charset="0"/>
              </a:rPr>
              <a:t>Describe the role and the task of each group member</a:t>
            </a:r>
          </a:p>
          <a:p>
            <a:pPr>
              <a:lnSpc>
                <a:spcPct val="125000"/>
              </a:lnSpc>
            </a:pPr>
            <a:r>
              <a:rPr lang="en-US" altLang="zh-CN" sz="2000"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Preparation stage: </a:t>
            </a:r>
          </a:p>
          <a:p>
            <a:pPr>
              <a:lnSpc>
                <a:spcPct val="125000"/>
              </a:lnSpc>
            </a:pPr>
            <a:r>
              <a:rPr lang="en-US" altLang="zh-CN" sz="2000" dirty="0">
                <a:latin typeface="Arial" panose="020B0604020202020204" pitchFamily="34" charset="0"/>
                <a:cs typeface="Arial" panose="020B0604020202020204" pitchFamily="34" charset="0"/>
              </a:rPr>
              <a:t>		Literature research: </a:t>
            </a:r>
            <a:r>
              <a:rPr lang="zh-CN" altLang="en-US" sz="2000" dirty="0">
                <a:latin typeface="Arial" panose="020B0604020202020204" pitchFamily="34" charset="0"/>
                <a:cs typeface="Arial" panose="020B0604020202020204" pitchFamily="34" charset="0"/>
              </a:rPr>
              <a:t>贾紫仪</a:t>
            </a:r>
            <a:endParaRPr lang="en-US" altLang="zh-CN" sz="2000" dirty="0">
              <a:latin typeface="Arial" panose="020B0604020202020204" pitchFamily="34" charset="0"/>
              <a:cs typeface="Arial" panose="020B0604020202020204" pitchFamily="34" charset="0"/>
            </a:endParaRPr>
          </a:p>
          <a:p>
            <a:pPr>
              <a:lnSpc>
                <a:spcPct val="125000"/>
              </a:lnSpc>
            </a:pPr>
            <a:r>
              <a:rPr lang="en-US" altLang="zh-CN" sz="2000" dirty="0">
                <a:latin typeface="Arial" panose="020B0604020202020204" pitchFamily="34" charset="0"/>
                <a:cs typeface="Arial" panose="020B0604020202020204" pitchFamily="34" charset="0"/>
              </a:rPr>
              <a:t>		Topics  and Algorithms discussion: </a:t>
            </a:r>
            <a:r>
              <a:rPr lang="zh-CN" altLang="en-US" sz="2000" dirty="0">
                <a:latin typeface="Arial" panose="020B0604020202020204" pitchFamily="34" charset="0"/>
                <a:cs typeface="Arial" panose="020B0604020202020204" pitchFamily="34" charset="0"/>
              </a:rPr>
              <a:t>全组</a:t>
            </a:r>
            <a:endParaRPr lang="en-US" altLang="zh-CN" sz="2000" dirty="0">
              <a:latin typeface="Arial" panose="020B0604020202020204" pitchFamily="34" charset="0"/>
              <a:cs typeface="Arial" panose="020B0604020202020204" pitchFamily="34" charset="0"/>
            </a:endParaRPr>
          </a:p>
          <a:p>
            <a:pPr>
              <a:lnSpc>
                <a:spcPct val="125000"/>
              </a:lnSpc>
            </a:pPr>
            <a:r>
              <a:rPr lang="en-US" altLang="zh-CN" sz="2000"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Algorithm implementation stage:</a:t>
            </a:r>
          </a:p>
          <a:p>
            <a:pPr>
              <a:lnSpc>
                <a:spcPct val="125000"/>
              </a:lnSpc>
            </a:pPr>
            <a:r>
              <a:rPr lang="en-US" altLang="zh-CN" sz="2000" dirty="0">
                <a:latin typeface="Arial" panose="020B0604020202020204" pitchFamily="34" charset="0"/>
                <a:cs typeface="Arial" panose="020B0604020202020204" pitchFamily="34" charset="0"/>
              </a:rPr>
              <a:t>		Coding: </a:t>
            </a:r>
            <a:r>
              <a:rPr lang="zh-CN" altLang="en-US" sz="2000" dirty="0">
                <a:latin typeface="Arial" panose="020B0604020202020204" pitchFamily="34" charset="0"/>
                <a:cs typeface="Arial" panose="020B0604020202020204" pitchFamily="34" charset="0"/>
              </a:rPr>
              <a:t>王艺如，贾冕，贾紫仪</a:t>
            </a:r>
            <a:endParaRPr lang="en-US" altLang="zh-CN" sz="2000" dirty="0">
              <a:latin typeface="Arial" panose="020B0604020202020204" pitchFamily="34" charset="0"/>
              <a:cs typeface="Arial" panose="020B0604020202020204" pitchFamily="34" charset="0"/>
            </a:endParaRPr>
          </a:p>
          <a:p>
            <a:pPr>
              <a:lnSpc>
                <a:spcPct val="125000"/>
              </a:lnSpc>
            </a:pPr>
            <a:r>
              <a:rPr lang="en-US" altLang="zh-CN" sz="2000"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Summary stage:  </a:t>
            </a:r>
          </a:p>
          <a:p>
            <a:pPr>
              <a:lnSpc>
                <a:spcPct val="125000"/>
              </a:lnSpc>
            </a:pPr>
            <a:r>
              <a:rPr lang="en-US" altLang="zh-CN" sz="2000" dirty="0">
                <a:latin typeface="Arial" panose="020B0604020202020204" pitchFamily="34" charset="0"/>
                <a:cs typeface="Arial" panose="020B0604020202020204" pitchFamily="34" charset="0"/>
              </a:rPr>
              <a:t>		Data visualization: </a:t>
            </a:r>
            <a:r>
              <a:rPr lang="zh-CN" altLang="en-US" sz="2000" dirty="0">
                <a:latin typeface="Arial" panose="020B0604020202020204" pitchFamily="34" charset="0"/>
                <a:cs typeface="Arial" panose="020B0604020202020204" pitchFamily="34" charset="0"/>
              </a:rPr>
              <a:t>王艺如，张亚凯，黄莫淋</a:t>
            </a:r>
            <a:endParaRPr lang="en-US" altLang="zh-CN" sz="2000" dirty="0">
              <a:latin typeface="Arial" panose="020B0604020202020204" pitchFamily="34" charset="0"/>
              <a:cs typeface="Arial" panose="020B0604020202020204" pitchFamily="34" charset="0"/>
            </a:endParaRPr>
          </a:p>
          <a:p>
            <a:pPr>
              <a:lnSpc>
                <a:spcPct val="125000"/>
              </a:lnSpc>
            </a:pPr>
            <a:r>
              <a:rPr lang="en-US" altLang="zh-CN" sz="2000" dirty="0">
                <a:latin typeface="Arial" panose="020B0604020202020204" pitchFamily="34" charset="0"/>
                <a:cs typeface="Arial" panose="020B0604020202020204" pitchFamily="34" charset="0"/>
              </a:rPr>
              <a:t>		Making PPT: </a:t>
            </a:r>
            <a:r>
              <a:rPr lang="zh-CN" altLang="en-US" sz="2000" dirty="0">
                <a:latin typeface="Arial" panose="020B0604020202020204" pitchFamily="34" charset="0"/>
                <a:cs typeface="Arial" panose="020B0604020202020204" pitchFamily="34" charset="0"/>
              </a:rPr>
              <a:t>张亚凯，黄莫淋</a:t>
            </a:r>
            <a:endParaRPr lang="en-US" altLang="zh-C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777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A2A52E5-F636-41F0-A9CB-492EDE73874C}"/>
              </a:ext>
            </a:extLst>
          </p:cNvPr>
          <p:cNvSpPr/>
          <p:nvPr/>
        </p:nvSpPr>
        <p:spPr>
          <a:xfrm>
            <a:off x="285115" y="2993101"/>
            <a:ext cx="8573769" cy="891334"/>
          </a:xfrm>
          <a:prstGeom prst="rect">
            <a:avLst/>
          </a:prstGeom>
        </p:spPr>
        <p:txBody>
          <a:bodyPr wrap="square">
            <a:spAutoFit/>
          </a:bodyPr>
          <a:lstStyle/>
          <a:p>
            <a:pPr algn="ctr">
              <a:lnSpc>
                <a:spcPct val="150000"/>
              </a:lnSpc>
            </a:pPr>
            <a:r>
              <a:rPr lang="en-US" altLang="zh-CN" sz="4000" dirty="0">
                <a:latin typeface="Impact" panose="020B0806030902050204" pitchFamily="34" charset="0"/>
                <a:cs typeface="Arial" panose="020B0604020202020204" pitchFamily="34" charset="0"/>
              </a:rPr>
              <a:t>Thanks for listening</a:t>
            </a:r>
          </a:p>
        </p:txBody>
      </p:sp>
      <p:sp>
        <p:nvSpPr>
          <p:cNvPr id="13" name="页脚占位符 3"/>
          <p:cNvSpPr>
            <a:spLocks noGrp="1"/>
          </p:cNvSpPr>
          <p:nvPr>
            <p:ph type="ftr" sz="quarter" idx="11"/>
          </p:nvPr>
        </p:nvSpPr>
        <p:spPr>
          <a:xfrm>
            <a:off x="3028950" y="6592952"/>
            <a:ext cx="3086100" cy="365125"/>
          </a:xfrm>
        </p:spPr>
        <p:txBody>
          <a:bodyPr/>
          <a:lstStyle/>
          <a:p>
            <a:r>
              <a:rPr lang="en-US" altLang="zh-CN" dirty="0">
                <a:latin typeface="Arial Black" panose="020B0A04020102020204" pitchFamily="34" charset="0"/>
              </a:rPr>
              <a:t>Slide </a:t>
            </a:r>
            <a:fld id="{0C1A6445-5F0A-4798-B0A4-719454DE53CC}" type="slidenum">
              <a:rPr lang="en-US" altLang="zh-CN" smtClean="0">
                <a:latin typeface="Arial Black" panose="020B0A04020102020204" pitchFamily="34" charset="0"/>
              </a:rPr>
              <a:t>16</a:t>
            </a:fld>
            <a:endParaRPr lang="zh-CN" altLang="en-US" dirty="0">
              <a:latin typeface="Arial Black" panose="020B0A04020102020204" pitchFamily="34" charset="0"/>
            </a:endParaRPr>
          </a:p>
        </p:txBody>
      </p:sp>
    </p:spTree>
    <p:extLst>
      <p:ext uri="{BB962C8B-B14F-4D97-AF65-F5344CB8AC3E}">
        <p14:creationId xmlns:p14="http://schemas.microsoft.com/office/powerpoint/2010/main" val="307606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3FB738C-3A83-46FA-AA99-5E84C8FA889C}"/>
              </a:ext>
            </a:extLst>
          </p:cNvPr>
          <p:cNvSpPr txBox="1"/>
          <p:nvPr/>
        </p:nvSpPr>
        <p:spPr>
          <a:xfrm>
            <a:off x="284480" y="448021"/>
            <a:ext cx="6513272" cy="584775"/>
          </a:xfrm>
          <a:prstGeom prst="rect">
            <a:avLst/>
          </a:prstGeom>
          <a:noFill/>
        </p:spPr>
        <p:txBody>
          <a:bodyPr wrap="square" rtlCol="0">
            <a:spAutoFit/>
          </a:bodyPr>
          <a:lstStyle/>
          <a:p>
            <a:r>
              <a:rPr lang="en-US" altLang="zh-CN" sz="3200" b="1" dirty="0">
                <a:latin typeface="Arial Black" panose="020B0A04020102020204" pitchFamily="34" charset="0"/>
              </a:rPr>
              <a:t>Problem description</a:t>
            </a:r>
          </a:p>
        </p:txBody>
      </p:sp>
      <p:sp>
        <p:nvSpPr>
          <p:cNvPr id="9" name="页脚占位符 3"/>
          <p:cNvSpPr>
            <a:spLocks noGrp="1"/>
          </p:cNvSpPr>
          <p:nvPr>
            <p:ph type="ftr" sz="quarter" idx="11"/>
          </p:nvPr>
        </p:nvSpPr>
        <p:spPr>
          <a:xfrm>
            <a:off x="3028950" y="6592952"/>
            <a:ext cx="3086100" cy="365125"/>
          </a:xfrm>
        </p:spPr>
        <p:txBody>
          <a:bodyPr/>
          <a:lstStyle/>
          <a:p>
            <a:r>
              <a:rPr lang="en-US" altLang="zh-CN" dirty="0">
                <a:latin typeface="Arial Black" panose="020B0A04020102020204" pitchFamily="34" charset="0"/>
              </a:rPr>
              <a:t>Slide </a:t>
            </a:r>
            <a:fld id="{9DFE5A13-9529-49A0-90BC-FA5105BB16CC}" type="slidenum">
              <a:rPr lang="en-US" altLang="zh-CN" smtClean="0">
                <a:latin typeface="Arial Black" panose="020B0A04020102020204" pitchFamily="34" charset="0"/>
              </a:rPr>
              <a:t>2</a:t>
            </a:fld>
            <a:endParaRPr lang="zh-CN" altLang="en-US"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4FC8C1FB-4771-4771-A9D2-D9EA65F63861}"/>
                  </a:ext>
                </a:extLst>
              </p14:cNvPr>
              <p14:cNvContentPartPr/>
              <p14:nvPr/>
            </p14:nvContentPartPr>
            <p14:xfrm>
              <a:off x="4357800" y="2451600"/>
              <a:ext cx="360" cy="360"/>
            </p14:xfrm>
          </p:contentPart>
        </mc:Choice>
        <mc:Fallback xmlns="">
          <p:pic>
            <p:nvPicPr>
              <p:cNvPr id="2" name="墨迹 1">
                <a:extLst>
                  <a:ext uri="{FF2B5EF4-FFF2-40B4-BE49-F238E27FC236}">
                    <a16:creationId xmlns:a16="http://schemas.microsoft.com/office/drawing/2014/main" id="{4FC8C1FB-4771-4771-A9D2-D9EA65F63861}"/>
                  </a:ext>
                </a:extLst>
              </p:cNvPr>
              <p:cNvPicPr/>
              <p:nvPr/>
            </p:nvPicPr>
            <p:blipFill>
              <a:blip r:embed="rId5"/>
              <a:stretch>
                <a:fillRect/>
              </a:stretch>
            </p:blipFill>
            <p:spPr>
              <a:xfrm>
                <a:off x="4348440" y="2442240"/>
                <a:ext cx="19080" cy="19080"/>
              </a:xfrm>
              <a:prstGeom prst="rect">
                <a:avLst/>
              </a:prstGeom>
            </p:spPr>
          </p:pic>
        </mc:Fallback>
      </mc:AlternateContent>
      <p:sp>
        <p:nvSpPr>
          <p:cNvPr id="6" name="文本框 5">
            <a:extLst>
              <a:ext uri="{FF2B5EF4-FFF2-40B4-BE49-F238E27FC236}">
                <a16:creationId xmlns:a16="http://schemas.microsoft.com/office/drawing/2014/main" id="{E0F6CDF2-2A0B-4354-BB02-6A1BE9F7AB8F}"/>
              </a:ext>
            </a:extLst>
          </p:cNvPr>
          <p:cNvSpPr txBox="1"/>
          <p:nvPr/>
        </p:nvSpPr>
        <p:spPr>
          <a:xfrm>
            <a:off x="595102" y="1434146"/>
            <a:ext cx="7525395" cy="4757456"/>
          </a:xfrm>
          <a:prstGeom prst="rect">
            <a:avLst/>
          </a:prstGeom>
          <a:noFill/>
        </p:spPr>
        <p:txBody>
          <a:bodyPr wrap="square" rtlCol="0">
            <a:spAutoFit/>
          </a:bodyPr>
          <a:lstStyle/>
          <a:p>
            <a:pPr marL="457200" indent="-457200">
              <a:lnSpc>
                <a:spcPct val="125000"/>
              </a:lnSpc>
              <a:buFont typeface="Wingdings" panose="05000000000000000000" pitchFamily="2" charset="2"/>
              <a:buChar char="n"/>
            </a:pPr>
            <a:r>
              <a:rPr lang="en-US" altLang="zh-CN" sz="2400" dirty="0">
                <a:latin typeface="Calibri" panose="020F0502020204030204" pitchFamily="34" charset="0"/>
                <a:cs typeface="Calibri" panose="020F0502020204030204" pitchFamily="34" charset="0"/>
              </a:rPr>
              <a:t>Describe the problem</a:t>
            </a:r>
          </a:p>
          <a:p>
            <a:pPr>
              <a:lnSpc>
                <a:spcPct val="125000"/>
              </a:lnSpc>
            </a:pPr>
            <a:r>
              <a:rPr lang="en-US" altLang="zh-CN" sz="2000" dirty="0">
                <a:effectLst/>
                <a:latin typeface="Calibri" panose="020F0502020204030204" pitchFamily="34" charset="0"/>
                <a:ea typeface="等线" panose="02010600030101010101" pitchFamily="2" charset="-122"/>
                <a:cs typeface="Calibri" panose="020F0502020204030204" pitchFamily="34" charset="0"/>
              </a:rPr>
              <a:t>	T -University plans to build charging stations to meet the needs of students and students. Through the evaluation, school leaders suggested some possible locations for charging stations. 	</a:t>
            </a:r>
          </a:p>
          <a:p>
            <a:pPr>
              <a:lnSpc>
                <a:spcPct val="125000"/>
              </a:lnSpc>
            </a:pPr>
            <a:r>
              <a:rPr lang="en-US" altLang="zh-CN" sz="2000" dirty="0">
                <a:latin typeface="Calibri" panose="020F0502020204030204" pitchFamily="34" charset="0"/>
                <a:ea typeface="等线" panose="02010600030101010101" pitchFamily="2" charset="-122"/>
                <a:cs typeface="Calibri" panose="020F0502020204030204" pitchFamily="34" charset="0"/>
              </a:rPr>
              <a:t>	</a:t>
            </a:r>
            <a:r>
              <a:rPr lang="en-US" altLang="zh-CN" sz="2000" dirty="0">
                <a:effectLst/>
                <a:latin typeface="Calibri" panose="020F0502020204030204" pitchFamily="34" charset="0"/>
                <a:ea typeface="等线" panose="02010600030101010101" pitchFamily="2" charset="-122"/>
                <a:cs typeface="Calibri" panose="020F0502020204030204" pitchFamily="34" charset="0"/>
              </a:rPr>
              <a:t>Due to the limitation of actual area, the maximum number of charging poles that can be built in different locations is restricted accordingly. We factor in the cost of student and faculty convenience and satisfaction, which means that if a person lives too far away from a charging station, the cost increases. </a:t>
            </a:r>
          </a:p>
          <a:p>
            <a:pPr>
              <a:lnSpc>
                <a:spcPct val="125000"/>
              </a:lnSpc>
            </a:pPr>
            <a:r>
              <a:rPr lang="en-US" altLang="zh-CN" sz="2000" dirty="0">
                <a:latin typeface="Calibri" panose="020F0502020204030204" pitchFamily="34" charset="0"/>
                <a:ea typeface="等线" panose="02010600030101010101" pitchFamily="2" charset="-122"/>
                <a:cs typeface="Calibri" panose="020F0502020204030204" pitchFamily="34" charset="0"/>
              </a:rPr>
              <a:t>	</a:t>
            </a:r>
            <a:r>
              <a:rPr lang="en-US" altLang="zh-CN" sz="2000" dirty="0">
                <a:effectLst/>
                <a:latin typeface="Calibri" panose="020F0502020204030204" pitchFamily="34" charset="0"/>
                <a:ea typeface="等线" panose="02010600030101010101" pitchFamily="2" charset="-122"/>
                <a:cs typeface="Calibri" panose="020F0502020204030204" pitchFamily="34" charset="0"/>
              </a:rPr>
              <a:t>Now our task is to determine the location of charging stations and the number of charging piles in each charging station, so as to minimize the cost of construction.</a:t>
            </a:r>
            <a:endParaRPr lang="en-US" altLang="zh-C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803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3FB738C-3A83-46FA-AA99-5E84C8FA889C}"/>
              </a:ext>
            </a:extLst>
          </p:cNvPr>
          <p:cNvSpPr txBox="1"/>
          <p:nvPr/>
        </p:nvSpPr>
        <p:spPr>
          <a:xfrm>
            <a:off x="284480" y="448021"/>
            <a:ext cx="6513272" cy="584775"/>
          </a:xfrm>
          <a:prstGeom prst="rect">
            <a:avLst/>
          </a:prstGeom>
          <a:noFill/>
        </p:spPr>
        <p:txBody>
          <a:bodyPr wrap="square" rtlCol="0">
            <a:spAutoFit/>
          </a:bodyPr>
          <a:lstStyle/>
          <a:p>
            <a:r>
              <a:rPr lang="en-US" altLang="zh-CN" sz="3200" b="1" dirty="0">
                <a:latin typeface="Arial Black" panose="020B0A04020102020204" pitchFamily="34" charset="0"/>
              </a:rPr>
              <a:t>Problem description</a:t>
            </a:r>
          </a:p>
        </p:txBody>
      </p:sp>
      <p:sp>
        <p:nvSpPr>
          <p:cNvPr id="9" name="页脚占位符 3"/>
          <p:cNvSpPr>
            <a:spLocks noGrp="1"/>
          </p:cNvSpPr>
          <p:nvPr>
            <p:ph type="ftr" sz="quarter" idx="11"/>
          </p:nvPr>
        </p:nvSpPr>
        <p:spPr>
          <a:xfrm>
            <a:off x="3028950" y="6592952"/>
            <a:ext cx="3086100" cy="365125"/>
          </a:xfrm>
        </p:spPr>
        <p:txBody>
          <a:bodyPr/>
          <a:lstStyle/>
          <a:p>
            <a:r>
              <a:rPr lang="en-US" altLang="zh-CN" dirty="0">
                <a:latin typeface="Arial Black" panose="020B0A04020102020204" pitchFamily="34" charset="0"/>
              </a:rPr>
              <a:t>Slide </a:t>
            </a:r>
            <a:fld id="{9DFE5A13-9529-49A0-90BC-FA5105BB16CC}" type="slidenum">
              <a:rPr lang="en-US" altLang="zh-CN" smtClean="0">
                <a:latin typeface="Arial Black" panose="020B0A04020102020204" pitchFamily="34" charset="0"/>
              </a:rPr>
              <a:t>3</a:t>
            </a:fld>
            <a:endParaRPr lang="zh-CN" altLang="en-US"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4FC8C1FB-4771-4771-A9D2-D9EA65F63861}"/>
                  </a:ext>
                </a:extLst>
              </p14:cNvPr>
              <p14:cNvContentPartPr/>
              <p14:nvPr/>
            </p14:nvContentPartPr>
            <p14:xfrm>
              <a:off x="4357800" y="2451600"/>
              <a:ext cx="360" cy="360"/>
            </p14:xfrm>
          </p:contentPart>
        </mc:Choice>
        <mc:Fallback xmlns="">
          <p:pic>
            <p:nvPicPr>
              <p:cNvPr id="2" name="墨迹 1">
                <a:extLst>
                  <a:ext uri="{FF2B5EF4-FFF2-40B4-BE49-F238E27FC236}">
                    <a16:creationId xmlns:a16="http://schemas.microsoft.com/office/drawing/2014/main" id="{4FC8C1FB-4771-4771-A9D2-D9EA65F63861}"/>
                  </a:ext>
                </a:extLst>
              </p:cNvPr>
              <p:cNvPicPr/>
              <p:nvPr/>
            </p:nvPicPr>
            <p:blipFill>
              <a:blip r:embed="rId5"/>
              <a:stretch>
                <a:fillRect/>
              </a:stretch>
            </p:blipFill>
            <p:spPr>
              <a:xfrm>
                <a:off x="4348440" y="2442240"/>
                <a:ext cx="19080" cy="19080"/>
              </a:xfrm>
              <a:prstGeom prst="rect">
                <a:avLst/>
              </a:prstGeom>
            </p:spPr>
          </p:pic>
        </mc:Fallback>
      </mc:AlternateContent>
      <p:sp>
        <p:nvSpPr>
          <p:cNvPr id="6" name="文本框 5">
            <a:extLst>
              <a:ext uri="{FF2B5EF4-FFF2-40B4-BE49-F238E27FC236}">
                <a16:creationId xmlns:a16="http://schemas.microsoft.com/office/drawing/2014/main" id="{E0F6CDF2-2A0B-4354-BB02-6A1BE9F7AB8F}"/>
              </a:ext>
            </a:extLst>
          </p:cNvPr>
          <p:cNvSpPr txBox="1"/>
          <p:nvPr/>
        </p:nvSpPr>
        <p:spPr>
          <a:xfrm>
            <a:off x="595102" y="1434146"/>
            <a:ext cx="7525395" cy="3862596"/>
          </a:xfrm>
          <a:prstGeom prst="rect">
            <a:avLst/>
          </a:prstGeom>
          <a:noFill/>
        </p:spPr>
        <p:txBody>
          <a:bodyPr wrap="square" rtlCol="0">
            <a:spAutoFit/>
          </a:bodyPr>
          <a:lstStyle/>
          <a:p>
            <a:pPr marL="457200" indent="-457200">
              <a:lnSpc>
                <a:spcPct val="125000"/>
              </a:lnSpc>
              <a:buFont typeface="Wingdings" panose="05000000000000000000" pitchFamily="2" charset="2"/>
              <a:buChar char="n"/>
            </a:pPr>
            <a:r>
              <a:rPr lang="en-US" altLang="zh-CN" sz="2400" dirty="0">
                <a:latin typeface="Calibri" panose="020F0502020204030204" pitchFamily="34" charset="0"/>
                <a:cs typeface="Calibri" panose="020F0502020204030204" pitchFamily="34" charset="0"/>
              </a:rPr>
              <a:t>Describe the problem</a:t>
            </a:r>
          </a:p>
          <a:p>
            <a:pPr>
              <a:lnSpc>
                <a:spcPct val="125000"/>
              </a:lnSpc>
            </a:pPr>
            <a:endParaRPr lang="en-US" altLang="zh-CN" sz="2400" dirty="0">
              <a:latin typeface="Calibri" panose="020F0502020204030204" pitchFamily="34" charset="0"/>
              <a:cs typeface="Calibri" panose="020F0502020204030204" pitchFamily="34" charset="0"/>
            </a:endParaRPr>
          </a:p>
          <a:p>
            <a:pPr algn="just">
              <a:lnSpc>
                <a:spcPct val="125000"/>
              </a:lnSpc>
            </a:pPr>
            <a:r>
              <a:rPr lang="en-US" altLang="zh-CN" sz="2000" dirty="0">
                <a:effectLst/>
                <a:latin typeface="Calibri" panose="020F0502020204030204" pitchFamily="34" charset="0"/>
                <a:ea typeface="等线" panose="02010600030101010101" pitchFamily="2" charset="-122"/>
                <a:cs typeface="Calibri" panose="020F0502020204030204" pitchFamily="34" charset="0"/>
              </a:rPr>
              <a:t>	</a:t>
            </a:r>
            <a:r>
              <a:rPr lang="en-US" altLang="zh-CN" sz="2000" u="sng" kern="100" dirty="0">
                <a:effectLst/>
                <a:latin typeface="Calibri" panose="020F0502020204030204" pitchFamily="34" charset="0"/>
                <a:ea typeface="等线" panose="02010600030101010101" pitchFamily="2" charset="-122"/>
                <a:cs typeface="Calibri" panose="020F0502020204030204" pitchFamily="34" charset="0"/>
              </a:rPr>
              <a:t>Assumptions</a:t>
            </a:r>
            <a:endParaRPr lang="zh-CN" altLang="zh-CN" sz="2000" kern="100" dirty="0">
              <a:effectLst/>
              <a:latin typeface="Calibri" panose="020F0502020204030204" pitchFamily="34" charset="0"/>
              <a:ea typeface="等线" panose="02010600030101010101" pitchFamily="2" charset="-122"/>
              <a:cs typeface="Calibri" panose="020F0502020204030204" pitchFamily="34" charset="0"/>
            </a:endParaRPr>
          </a:p>
          <a:p>
            <a:pPr marL="285750" indent="-285750" algn="just">
              <a:lnSpc>
                <a:spcPct val="125000"/>
              </a:lnSpc>
              <a:buFont typeface="Wingdings" panose="05000000000000000000" pitchFamily="2" charset="2"/>
              <a:buChar char="ü"/>
            </a:pPr>
            <a:r>
              <a:rPr lang="en-US" altLang="zh-CN" sz="2000" kern="100" dirty="0">
                <a:effectLst/>
                <a:latin typeface="Calibri" panose="020F0502020204030204" pitchFamily="34" charset="0"/>
                <a:ea typeface="等线" panose="02010600030101010101" pitchFamily="2" charset="-122"/>
                <a:cs typeface="Calibri" panose="020F0502020204030204" pitchFamily="34" charset="0"/>
              </a:rPr>
              <a:t>	Students will choose the charging locations according to the school allocation.</a:t>
            </a:r>
            <a:endParaRPr lang="zh-CN" altLang="zh-CN" sz="2000" kern="100" dirty="0">
              <a:effectLst/>
              <a:latin typeface="Calibri" panose="020F0502020204030204" pitchFamily="34" charset="0"/>
              <a:ea typeface="等线" panose="02010600030101010101" pitchFamily="2" charset="-122"/>
              <a:cs typeface="Calibri" panose="020F0502020204030204" pitchFamily="34" charset="0"/>
            </a:endParaRPr>
          </a:p>
          <a:p>
            <a:pPr marL="285750" indent="-285750" algn="just">
              <a:lnSpc>
                <a:spcPct val="125000"/>
              </a:lnSpc>
              <a:buFont typeface="Wingdings" panose="05000000000000000000" pitchFamily="2" charset="2"/>
              <a:buChar char="ü"/>
            </a:pPr>
            <a:r>
              <a:rPr lang="en-US" altLang="zh-CN" sz="2000" kern="100" dirty="0">
                <a:effectLst/>
                <a:latin typeface="Calibri" panose="020F0502020204030204" pitchFamily="34" charset="0"/>
                <a:ea typeface="等线" panose="02010600030101010101" pitchFamily="2" charset="-122"/>
                <a:cs typeface="Calibri" panose="020F0502020204030204" pitchFamily="34" charset="0"/>
              </a:rPr>
              <a:t>	The fixed cost of a charging station will be effected by its position.</a:t>
            </a:r>
            <a:endParaRPr lang="zh-CN" altLang="zh-CN" sz="2000" kern="100" dirty="0">
              <a:effectLst/>
              <a:latin typeface="Calibri" panose="020F0502020204030204" pitchFamily="34" charset="0"/>
              <a:ea typeface="等线" panose="02010600030101010101" pitchFamily="2" charset="-122"/>
              <a:cs typeface="Calibri" panose="020F0502020204030204" pitchFamily="34" charset="0"/>
            </a:endParaRPr>
          </a:p>
          <a:p>
            <a:pPr marL="285750" indent="-285750" algn="just">
              <a:lnSpc>
                <a:spcPct val="125000"/>
              </a:lnSpc>
              <a:buFont typeface="Wingdings" panose="05000000000000000000" pitchFamily="2" charset="2"/>
              <a:buChar char="ü"/>
            </a:pPr>
            <a:r>
              <a:rPr lang="en-US" altLang="zh-CN" sz="2000" kern="100" dirty="0">
                <a:effectLst/>
                <a:latin typeface="Calibri" panose="020F0502020204030204" pitchFamily="34" charset="0"/>
                <a:ea typeface="等线" panose="02010600030101010101" pitchFamily="2" charset="-122"/>
                <a:cs typeface="Calibri" panose="020F0502020204030204" pitchFamily="34" charset="0"/>
              </a:rPr>
              <a:t>	The cost of building a charging pole candidate is a fixed constant.</a:t>
            </a:r>
            <a:endParaRPr lang="zh-CN" altLang="zh-CN" sz="2000" kern="100" dirty="0">
              <a:effectLst/>
              <a:latin typeface="Calibri" panose="020F0502020204030204" pitchFamily="34" charset="0"/>
              <a:ea typeface="等线" panose="02010600030101010101" pitchFamily="2" charset="-122"/>
              <a:cs typeface="Calibri" panose="020F0502020204030204" pitchFamily="34" charset="0"/>
            </a:endParaRPr>
          </a:p>
          <a:p>
            <a:pPr marL="342900" indent="-342900">
              <a:buFont typeface="Wingdings" panose="05000000000000000000" pitchFamily="2" charset="2"/>
              <a:buChar char="ü"/>
            </a:pPr>
            <a:r>
              <a:rPr lang="en-US" altLang="zh-CN" sz="2000" dirty="0">
                <a:effectLst/>
                <a:latin typeface="Calibri" panose="020F0502020204030204" pitchFamily="34" charset="0"/>
                <a:ea typeface="等线" panose="02010600030101010101" pitchFamily="2" charset="-122"/>
                <a:cs typeface="Calibri" panose="020F0502020204030204" pitchFamily="34" charset="0"/>
              </a:rPr>
              <a:t>	We don't need to consider operating and maintenance costs.</a:t>
            </a:r>
          </a:p>
          <a:p>
            <a:pPr marL="342900" indent="-342900">
              <a:buFont typeface="Wingdings" panose="05000000000000000000" pitchFamily="2" charset="2"/>
              <a:buChar char="ü"/>
            </a:pPr>
            <a:r>
              <a:rPr lang="en-US" altLang="zh-CN" sz="2000" dirty="0">
                <a:latin typeface="Calibri" panose="020F0502020204030204" pitchFamily="34" charset="0"/>
                <a:ea typeface="等线" panose="02010600030101010101" pitchFamily="2" charset="-122"/>
                <a:cs typeface="Calibri" panose="020F0502020204030204" pitchFamily="34" charset="0"/>
              </a:rPr>
              <a:t>  The maximum capacity of charging poles in the students dormitory area. are less than those in other areas.</a:t>
            </a:r>
            <a:endParaRPr lang="en-US" altLang="zh-C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8210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3FB738C-3A83-46FA-AA99-5E84C8FA889C}"/>
              </a:ext>
            </a:extLst>
          </p:cNvPr>
          <p:cNvSpPr txBox="1"/>
          <p:nvPr/>
        </p:nvSpPr>
        <p:spPr>
          <a:xfrm>
            <a:off x="284480" y="448021"/>
            <a:ext cx="6513272" cy="584775"/>
          </a:xfrm>
          <a:prstGeom prst="rect">
            <a:avLst/>
          </a:prstGeom>
          <a:noFill/>
        </p:spPr>
        <p:txBody>
          <a:bodyPr wrap="square" rtlCol="0">
            <a:spAutoFit/>
          </a:bodyPr>
          <a:lstStyle/>
          <a:p>
            <a:r>
              <a:rPr lang="en-US" altLang="zh-CN" sz="3200" b="1" dirty="0">
                <a:latin typeface="Arial Black" panose="020B0A04020102020204" pitchFamily="34" charset="0"/>
              </a:rPr>
              <a:t>Problem description</a:t>
            </a:r>
          </a:p>
        </p:txBody>
      </p:sp>
      <p:sp>
        <p:nvSpPr>
          <p:cNvPr id="9" name="页脚占位符 3"/>
          <p:cNvSpPr>
            <a:spLocks noGrp="1"/>
          </p:cNvSpPr>
          <p:nvPr>
            <p:ph type="ftr" sz="quarter" idx="11"/>
          </p:nvPr>
        </p:nvSpPr>
        <p:spPr>
          <a:xfrm>
            <a:off x="3028950" y="6592952"/>
            <a:ext cx="3086100" cy="365125"/>
          </a:xfrm>
        </p:spPr>
        <p:txBody>
          <a:bodyPr/>
          <a:lstStyle/>
          <a:p>
            <a:r>
              <a:rPr lang="en-US" altLang="zh-CN" dirty="0">
                <a:latin typeface="Arial Black" panose="020B0A04020102020204" pitchFamily="34" charset="0"/>
              </a:rPr>
              <a:t>Slide </a:t>
            </a:r>
            <a:fld id="{9DFE5A13-9529-49A0-90BC-FA5105BB16CC}" type="slidenum">
              <a:rPr lang="en-US" altLang="zh-CN" smtClean="0">
                <a:latin typeface="Arial Black" panose="020B0A04020102020204" pitchFamily="34" charset="0"/>
              </a:rPr>
              <a:t>4</a:t>
            </a:fld>
            <a:endParaRPr lang="zh-CN" altLang="en-US"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4FC8C1FB-4771-4771-A9D2-D9EA65F63861}"/>
                  </a:ext>
                </a:extLst>
              </p14:cNvPr>
              <p14:cNvContentPartPr/>
              <p14:nvPr/>
            </p14:nvContentPartPr>
            <p14:xfrm>
              <a:off x="4357800" y="2451600"/>
              <a:ext cx="360" cy="360"/>
            </p14:xfrm>
          </p:contentPart>
        </mc:Choice>
        <mc:Fallback xmlns="">
          <p:pic>
            <p:nvPicPr>
              <p:cNvPr id="2" name="墨迹 1">
                <a:extLst>
                  <a:ext uri="{FF2B5EF4-FFF2-40B4-BE49-F238E27FC236}">
                    <a16:creationId xmlns:a16="http://schemas.microsoft.com/office/drawing/2014/main" id="{4FC8C1FB-4771-4771-A9D2-D9EA65F63861}"/>
                  </a:ext>
                </a:extLst>
              </p:cNvPr>
              <p:cNvPicPr/>
              <p:nvPr/>
            </p:nvPicPr>
            <p:blipFill>
              <a:blip r:embed="rId4"/>
              <a:stretch>
                <a:fillRect/>
              </a:stretch>
            </p:blipFill>
            <p:spPr>
              <a:xfrm>
                <a:off x="4348440" y="2442240"/>
                <a:ext cx="19080" cy="19080"/>
              </a:xfrm>
              <a:prstGeom prst="rect">
                <a:avLst/>
              </a:prstGeom>
            </p:spPr>
          </p:pic>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0F6CDF2-2A0B-4354-BB02-6A1BE9F7AB8F}"/>
                  </a:ext>
                </a:extLst>
              </p:cNvPr>
              <p:cNvSpPr txBox="1"/>
              <p:nvPr/>
            </p:nvSpPr>
            <p:spPr>
              <a:xfrm>
                <a:off x="595102" y="1434146"/>
                <a:ext cx="6512553" cy="3295518"/>
              </a:xfrm>
              <a:prstGeom prst="rect">
                <a:avLst/>
              </a:prstGeom>
              <a:noFill/>
            </p:spPr>
            <p:txBody>
              <a:bodyPr wrap="square" rtlCol="0">
                <a:spAutoFit/>
              </a:bodyPr>
              <a:lstStyle/>
              <a:p>
                <a:pPr marL="457200" indent="-457200">
                  <a:lnSpc>
                    <a:spcPct val="125000"/>
                  </a:lnSpc>
                  <a:buFont typeface="Wingdings" panose="05000000000000000000" pitchFamily="2" charset="2"/>
                  <a:buChar char="n"/>
                </a:pPr>
                <a:r>
                  <a:rPr lang="en-US" altLang="zh-CN" sz="2400" dirty="0">
                    <a:latin typeface="Calibri" panose="020F0502020204030204" pitchFamily="34" charset="0"/>
                    <a:cs typeface="Calibri" panose="020F0502020204030204" pitchFamily="34" charset="0"/>
                  </a:rPr>
                  <a:t>Describe the problem</a:t>
                </a:r>
              </a:p>
              <a:p>
                <a:pPr>
                  <a:lnSpc>
                    <a:spcPct val="125000"/>
                  </a:lnSpc>
                </a:pPr>
                <a:endParaRPr lang="en-US" altLang="zh-CN" sz="2400" dirty="0">
                  <a:latin typeface="Calibri" panose="020F0502020204030204" pitchFamily="34" charset="0"/>
                  <a:cs typeface="Calibri" panose="020F0502020204030204" pitchFamily="34" charset="0"/>
                </a:endParaRPr>
              </a:p>
              <a:p>
                <a:pPr algn="just">
                  <a:lnSpc>
                    <a:spcPct val="125000"/>
                  </a:lnSpc>
                </a:pPr>
                <a:r>
                  <a:rPr lang="en-US" altLang="zh-CN" sz="2000" dirty="0">
                    <a:effectLst/>
                    <a:latin typeface="Calibri" panose="020F0502020204030204" pitchFamily="34" charset="0"/>
                    <a:ea typeface="等线" panose="02010600030101010101" pitchFamily="2" charset="-122"/>
                    <a:cs typeface="Calibri" panose="020F0502020204030204" pitchFamily="34" charset="0"/>
                  </a:rPr>
                  <a:t>	</a:t>
                </a:r>
                <a:endParaRPr lang="en-US" altLang="zh-CN" sz="2000" b="0" i="1" kern="100" dirty="0">
                  <a:latin typeface="Cambria Math" panose="02040503050406030204" pitchFamily="18" charset="0"/>
                  <a:ea typeface="等线" panose="02010600030101010101" pitchFamily="2" charset="-122"/>
                  <a:cs typeface="Calibri" panose="020F0502020204030204" pitchFamily="34" charset="0"/>
                </a:endParaRPr>
              </a:p>
              <a:p>
                <a:pPr algn="ctr">
                  <a:lnSpc>
                    <a:spcPct val="125000"/>
                  </a:lnSpc>
                </a:pPr>
                <a:endParaRPr lang="en-US" altLang="zh-CN" sz="2000" b="0" i="1" kern="100" dirty="0">
                  <a:latin typeface="Cambria Math" panose="02040503050406030204" pitchFamily="18" charset="0"/>
                  <a:ea typeface="等线" panose="02010600030101010101" pitchFamily="2" charset="-122"/>
                  <a:cs typeface="Calibri" panose="020F0502020204030204" pitchFamily="34" charset="0"/>
                </a:endParaRPr>
              </a:p>
              <a:p>
                <a:pPr algn="ctr">
                  <a:lnSpc>
                    <a:spcPct val="125000"/>
                  </a:lnSpc>
                </a:pPr>
                <a:endParaRPr lang="en-US" altLang="zh-CN" sz="2000" b="0" i="1" kern="100" dirty="0">
                  <a:latin typeface="Cambria Math" panose="02040503050406030204" pitchFamily="18" charset="0"/>
                  <a:ea typeface="等线" panose="02010600030101010101" pitchFamily="2" charset="-122"/>
                  <a:cs typeface="Calibri" panose="020F0502020204030204" pitchFamily="34" charset="0"/>
                </a:endParaRPr>
              </a:p>
              <a:p>
                <a:pPr algn="ctr">
                  <a:lnSpc>
                    <a:spcPct val="125000"/>
                  </a:lnSpc>
                </a:pPr>
                <a14:m>
                  <m:oMath xmlns:m="http://schemas.openxmlformats.org/officeDocument/2006/math">
                    <m:r>
                      <a:rPr lang="en-US" altLang="zh-CN" sz="2000" b="0" i="1" kern="100" smtClean="0">
                        <a:latin typeface="Cambria Math" panose="02040503050406030204" pitchFamily="18" charset="0"/>
                        <a:ea typeface="等线" panose="02010600030101010101" pitchFamily="2" charset="-122"/>
                        <a:cs typeface="Calibri" panose="020F0502020204030204" pitchFamily="34" charset="0"/>
                      </a:rPr>
                      <m:t> </m:t>
                    </m:r>
                  </m:oMath>
                </a14:m>
                <a:r>
                  <a:rPr lang="en-US" altLang="zh-CN" sz="2000" kern="100" dirty="0">
                    <a:latin typeface="Calibri" panose="020F0502020204030204" pitchFamily="34" charset="0"/>
                    <a:ea typeface="等线" panose="02010600030101010101" pitchFamily="2" charset="-122"/>
                    <a:cs typeface="Calibri" panose="020F0502020204030204" pitchFamily="34" charset="0"/>
                  </a:rPr>
                  <a:t> </a:t>
                </a:r>
              </a:p>
              <a:p>
                <a:pPr algn="ctr">
                  <a:lnSpc>
                    <a:spcPct val="125000"/>
                  </a:lnSpc>
                </a:pPr>
                <a:endParaRPr lang="en-US" altLang="zh-CN" sz="2000" kern="100" dirty="0">
                  <a:latin typeface="Calibri" panose="020F0502020204030204" pitchFamily="34" charset="0"/>
                  <a:ea typeface="等线" panose="02010600030101010101" pitchFamily="2" charset="-122"/>
                  <a:cs typeface="Calibri" panose="020F0502020204030204" pitchFamily="34" charset="0"/>
                </a:endParaRPr>
              </a:p>
              <a:p>
                <a:pPr algn="just">
                  <a:lnSpc>
                    <a:spcPct val="125000"/>
                  </a:lnSpc>
                </a:pPr>
                <a:endParaRPr lang="zh-CN" altLang="zh-CN" sz="2000" kern="100" dirty="0">
                  <a:effectLst/>
                  <a:latin typeface="Calibri" panose="020F0502020204030204" pitchFamily="34" charset="0"/>
                  <a:ea typeface="等线" panose="02010600030101010101" pitchFamily="2" charset="-122"/>
                  <a:cs typeface="Calibri" panose="020F0502020204030204" pitchFamily="34" charset="0"/>
                </a:endParaRPr>
              </a:p>
            </p:txBody>
          </p:sp>
        </mc:Choice>
        <mc:Fallback xmlns="">
          <p:sp>
            <p:nvSpPr>
              <p:cNvPr id="6" name="文本框 5">
                <a:extLst>
                  <a:ext uri="{FF2B5EF4-FFF2-40B4-BE49-F238E27FC236}">
                    <a16:creationId xmlns:a16="http://schemas.microsoft.com/office/drawing/2014/main" id="{E0F6CDF2-2A0B-4354-BB02-6A1BE9F7AB8F}"/>
                  </a:ext>
                </a:extLst>
              </p:cNvPr>
              <p:cNvSpPr txBox="1">
                <a:spLocks noRot="1" noChangeAspect="1" noMove="1" noResize="1" noEditPoints="1" noAdjustHandles="1" noChangeArrowheads="1" noChangeShapeType="1" noTextEdit="1"/>
              </p:cNvSpPr>
              <p:nvPr/>
            </p:nvSpPr>
            <p:spPr>
              <a:xfrm>
                <a:off x="595102" y="1434146"/>
                <a:ext cx="6512553" cy="3295518"/>
              </a:xfrm>
              <a:prstGeom prst="rect">
                <a:avLst/>
              </a:prstGeom>
              <a:blipFill>
                <a:blip r:embed="rId5"/>
                <a:stretch>
                  <a:fillRect l="-1311"/>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5AD3D9F6-BC10-41CE-A6AA-541540BC1409}"/>
              </a:ext>
            </a:extLst>
          </p:cNvPr>
          <p:cNvSpPr txBox="1"/>
          <p:nvPr/>
        </p:nvSpPr>
        <p:spPr>
          <a:xfrm>
            <a:off x="401919" y="5628569"/>
            <a:ext cx="3788737" cy="707886"/>
          </a:xfrm>
          <a:prstGeom prst="rect">
            <a:avLst/>
          </a:prstGeom>
          <a:noFill/>
        </p:spPr>
        <p:txBody>
          <a:bodyPr wrap="square" rtlCol="0">
            <a:spAutoFit/>
          </a:bodyPr>
          <a:lstStyle/>
          <a:p>
            <a:r>
              <a:rPr lang="en-US" altLang="zh-CN" sz="2000" i="1" dirty="0">
                <a:solidFill>
                  <a:schemeClr val="accent1"/>
                </a:solidFill>
              </a:rPr>
              <a:t>M: </a:t>
            </a:r>
            <a:r>
              <a:rPr lang="en-US" altLang="zh-CN" sz="2000" dirty="0">
                <a:solidFill>
                  <a:schemeClr val="accent1"/>
                </a:solidFill>
              </a:rPr>
              <a:t>number of dormitories in TU</a:t>
            </a:r>
          </a:p>
          <a:p>
            <a:r>
              <a:rPr lang="en-US" altLang="zh-CN" sz="2000" i="1" dirty="0">
                <a:solidFill>
                  <a:schemeClr val="accent1"/>
                </a:solidFill>
              </a:rPr>
              <a:t>L: </a:t>
            </a:r>
            <a:r>
              <a:rPr lang="en-US" altLang="zh-CN" sz="2000" dirty="0">
                <a:solidFill>
                  <a:schemeClr val="accent1"/>
                </a:solidFill>
              </a:rPr>
              <a:t>number of feasible locations</a:t>
            </a:r>
            <a:endParaRPr lang="zh-CN" altLang="en-US" sz="2000" dirty="0">
              <a:solidFill>
                <a:schemeClr val="accent1"/>
              </a:solidFill>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3C37D8F-ACA0-4BDF-AC64-18B6139A30A4}"/>
                  </a:ext>
                </a:extLst>
              </p:cNvPr>
              <p:cNvSpPr txBox="1"/>
              <p:nvPr/>
            </p:nvSpPr>
            <p:spPr>
              <a:xfrm>
                <a:off x="5055129" y="3227700"/>
                <a:ext cx="4105052" cy="369332"/>
              </a:xfrm>
              <a:prstGeom prst="rect">
                <a:avLst/>
              </a:prstGeom>
              <a:noFill/>
            </p:spPr>
            <p:txBody>
              <a:bodyPr wrap="square" rtlCol="0">
                <a:spAutoFit/>
              </a:bodyPr>
              <a:lstStyle/>
              <a:p>
                <a:r>
                  <a:rPr lang="en-US" altLang="zh-CN" dirty="0">
                    <a:solidFill>
                      <a:schemeClr val="accent1"/>
                    </a:solidFill>
                  </a:rPr>
                  <a:t># of charging poles </a:t>
                </a:r>
                <a14:m>
                  <m:oMath xmlns:m="http://schemas.openxmlformats.org/officeDocument/2006/math">
                    <m:r>
                      <a:rPr lang="en-US" altLang="zh-CN" b="0" i="1" smtClean="0">
                        <a:solidFill>
                          <a:schemeClr val="accent1"/>
                        </a:solidFill>
                        <a:latin typeface="Cambria Math" panose="02040503050406030204" pitchFamily="18" charset="0"/>
                      </a:rPr>
                      <m:t>≤ </m:t>
                    </m:r>
                  </m:oMath>
                </a14:m>
                <a:r>
                  <a:rPr lang="en-US" altLang="zh-CN" dirty="0">
                    <a:solidFill>
                      <a:schemeClr val="accent1"/>
                    </a:solidFill>
                  </a:rPr>
                  <a:t>  maximum capacity</a:t>
                </a:r>
                <a:endParaRPr lang="zh-CN" altLang="en-US" dirty="0">
                  <a:solidFill>
                    <a:schemeClr val="accent1"/>
                  </a:solidFill>
                </a:endParaRPr>
              </a:p>
            </p:txBody>
          </p:sp>
        </mc:Choice>
        <mc:Fallback xmlns="">
          <p:sp>
            <p:nvSpPr>
              <p:cNvPr id="5" name="文本框 4">
                <a:extLst>
                  <a:ext uri="{FF2B5EF4-FFF2-40B4-BE49-F238E27FC236}">
                    <a16:creationId xmlns:a16="http://schemas.microsoft.com/office/drawing/2014/main" id="{E3C37D8F-ACA0-4BDF-AC64-18B6139A30A4}"/>
                  </a:ext>
                </a:extLst>
              </p:cNvPr>
              <p:cNvSpPr txBox="1">
                <a:spLocks noRot="1" noChangeAspect="1" noMove="1" noResize="1" noEditPoints="1" noAdjustHandles="1" noChangeArrowheads="1" noChangeShapeType="1" noTextEdit="1"/>
              </p:cNvSpPr>
              <p:nvPr/>
            </p:nvSpPr>
            <p:spPr>
              <a:xfrm>
                <a:off x="5055129" y="3227700"/>
                <a:ext cx="4105052" cy="369332"/>
              </a:xfrm>
              <a:prstGeom prst="rect">
                <a:avLst/>
              </a:prstGeom>
              <a:blipFill>
                <a:blip r:embed="rId6"/>
                <a:stretch>
                  <a:fillRect l="-1187" t="-8197" r="-2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994C6CB-8817-4EFE-BB60-B06C0A70EDC7}"/>
                  </a:ext>
                </a:extLst>
              </p:cNvPr>
              <p:cNvSpPr txBox="1"/>
              <p:nvPr/>
            </p:nvSpPr>
            <p:spPr>
              <a:xfrm>
                <a:off x="627931" y="2024453"/>
                <a:ext cx="5826370" cy="4223592"/>
              </a:xfrm>
              <a:prstGeom prst="rect">
                <a:avLst/>
              </a:prstGeom>
              <a:noFill/>
            </p:spPr>
            <p:txBody>
              <a:bodyPr wrap="square" rtlCol="0">
                <a:spAutoFit/>
              </a:bodyPr>
              <a:lstStyle/>
              <a:p>
                <a:pPr algn="just">
                  <a:lnSpc>
                    <a:spcPct val="125000"/>
                  </a:lnSpc>
                </a:pPr>
                <a:r>
                  <a:rPr lang="en-US" altLang="zh-CN" u="sng" kern="100" dirty="0">
                    <a:effectLst/>
                    <a:latin typeface="Calibri" panose="020F0502020204030204" pitchFamily="34" charset="0"/>
                    <a:ea typeface="等线" panose="02010600030101010101" pitchFamily="2" charset="-122"/>
                    <a:cs typeface="Calibri" panose="020F0502020204030204" pitchFamily="34" charset="0"/>
                  </a:rPr>
                  <a:t>Model</a:t>
                </a:r>
                <a:r>
                  <a:rPr lang="en-US" altLang="zh-CN" u="sng" kern="100" dirty="0">
                    <a:latin typeface="Calibri" panose="020F0502020204030204" pitchFamily="34" charset="0"/>
                    <a:ea typeface="等线" panose="02010600030101010101" pitchFamily="2" charset="-122"/>
                    <a:cs typeface="Calibri" panose="020F0502020204030204" pitchFamily="34" charset="0"/>
                  </a:rPr>
                  <a:t>:</a:t>
                </a:r>
              </a:p>
              <a:p>
                <a:pPr algn="ctr">
                  <a:lnSpc>
                    <a:spcPct val="125000"/>
                  </a:lnSpc>
                </a:pPr>
                <a:r>
                  <a:rPr lang="en-US" altLang="zh-CN" b="0" kern="100" dirty="0">
                    <a:ea typeface="等线" panose="02010600030101010101" pitchFamily="2" charset="-122"/>
                    <a:cs typeface="Calibri" panose="020F0502020204030204" pitchFamily="34" charset="0"/>
                  </a:rPr>
                  <a:t>Min </a:t>
                </a:r>
                <a14:m>
                  <m:oMath xmlns:m="http://schemas.openxmlformats.org/officeDocument/2006/math">
                    <m:r>
                      <a:rPr lang="en-US" altLang="zh-CN" b="0" i="1" kern="100" smtClean="0">
                        <a:latin typeface="Cambria Math" panose="02040503050406030204" pitchFamily="18" charset="0"/>
                        <a:ea typeface="等线" panose="02010600030101010101" pitchFamily="2" charset="-122"/>
                        <a:cs typeface="Calibri" panose="020F0502020204030204" pitchFamily="34" charset="0"/>
                      </a:rPr>
                      <m:t> </m:t>
                    </m:r>
                    <m:sSubSup>
                      <m:sSubSupPr>
                        <m:ctrlPr>
                          <a:rPr lang="en-US" altLang="zh-CN" b="0" i="1" kern="100" smtClean="0">
                            <a:latin typeface="Cambria Math" panose="02040503050406030204" pitchFamily="18" charset="0"/>
                            <a:ea typeface="等线" panose="02010600030101010101" pitchFamily="2" charset="-122"/>
                            <a:cs typeface="Calibri" panose="020F0502020204030204" pitchFamily="34" charset="0"/>
                          </a:rPr>
                        </m:ctrlPr>
                      </m:sSubSupPr>
                      <m:e>
                        <m:r>
                          <m:rPr>
                            <m:sty m:val="p"/>
                          </m:rPr>
                          <a:rPr lang="en-US" altLang="zh-CN" b="0" i="0" kern="100" smtClean="0">
                            <a:latin typeface="Cambria Math" panose="02040503050406030204" pitchFamily="18" charset="0"/>
                            <a:ea typeface="等线" panose="02010600030101010101" pitchFamily="2" charset="-122"/>
                            <a:cs typeface="Calibri" panose="020F0502020204030204" pitchFamily="34" charset="0"/>
                          </a:rPr>
                          <m:t>Σ</m:t>
                        </m:r>
                      </m:e>
                      <m: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𝑙</m:t>
                        </m:r>
                        <m:r>
                          <a:rPr lang="en-US" altLang="zh-CN" b="0" i="1" kern="100" smtClean="0">
                            <a:latin typeface="Cambria Math" panose="02040503050406030204" pitchFamily="18" charset="0"/>
                            <a:ea typeface="等线" panose="02010600030101010101" pitchFamily="2" charset="-122"/>
                            <a:cs typeface="Calibri" panose="020F0502020204030204" pitchFamily="34" charset="0"/>
                          </a:rPr>
                          <m:t>=1</m:t>
                        </m:r>
                      </m:sub>
                      <m:sup>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𝐿</m:t>
                        </m:r>
                      </m:sup>
                    </m:sSubSup>
                    <m:d>
                      <m:dPr>
                        <m:ctrlPr>
                          <a:rPr lang="en-US" altLang="zh-CN" b="0" i="1" kern="100" smtClean="0">
                            <a:latin typeface="Cambria Math" panose="02040503050406030204" pitchFamily="18" charset="0"/>
                            <a:ea typeface="等线" panose="02010600030101010101" pitchFamily="2" charset="-122"/>
                            <a:cs typeface="Calibri" panose="020F0502020204030204" pitchFamily="34" charset="0"/>
                          </a:rPr>
                        </m:ctrlPr>
                      </m:dPr>
                      <m:e>
                        <m:sSub>
                          <m:sSubPr>
                            <m:ctrlPr>
                              <a:rPr lang="en-US" altLang="zh-CN" b="0" i="1" kern="100" smtClean="0">
                                <a:latin typeface="Cambria Math" panose="02040503050406030204" pitchFamily="18" charset="0"/>
                                <a:ea typeface="等线" panose="02010600030101010101" pitchFamily="2" charset="-122"/>
                                <a:cs typeface="Calibri" panose="020F0502020204030204" pitchFamily="34" charset="0"/>
                              </a:rPr>
                            </m:ctrlPr>
                          </m:sSubPr>
                          <m:e>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𝑍</m:t>
                            </m:r>
                          </m:e>
                          <m: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𝑙</m:t>
                            </m:r>
                          </m:sub>
                        </m:sSub>
                        <m:sSub>
                          <m:sSubPr>
                            <m:ctrlPr>
                              <a:rPr lang="en-US" altLang="zh-CN" b="0" i="1" kern="100" smtClean="0">
                                <a:latin typeface="Cambria Math" panose="02040503050406030204" pitchFamily="18" charset="0"/>
                                <a:ea typeface="等线" panose="02010600030101010101" pitchFamily="2" charset="-122"/>
                                <a:cs typeface="Calibri" panose="020F0502020204030204" pitchFamily="34" charset="0"/>
                              </a:rPr>
                            </m:ctrlPr>
                          </m:sSubPr>
                          <m:e>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𝑓</m:t>
                            </m:r>
                          </m:e>
                          <m: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𝑙</m:t>
                            </m:r>
                          </m:sub>
                        </m:s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m:t>
                        </m:r>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𝑐</m:t>
                        </m:r>
                        <m:sSub>
                          <m:sSubPr>
                            <m:ctrlPr>
                              <a:rPr lang="en-US" altLang="zh-CN" b="0" i="1" kern="100" smtClean="0">
                                <a:latin typeface="Cambria Math" panose="02040503050406030204" pitchFamily="18" charset="0"/>
                                <a:ea typeface="等线" panose="02010600030101010101" pitchFamily="2" charset="-122"/>
                                <a:cs typeface="Calibri" panose="020F0502020204030204" pitchFamily="34" charset="0"/>
                              </a:rPr>
                            </m:ctrlPr>
                          </m:sSubPr>
                          <m:e>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𝑋</m:t>
                            </m:r>
                          </m:e>
                          <m: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𝑙</m:t>
                            </m:r>
                          </m:sub>
                        </m:sSub>
                      </m:e>
                    </m:d>
                    <m:r>
                      <a:rPr lang="en-US" altLang="zh-CN" b="0" i="1" kern="100" smtClean="0">
                        <a:latin typeface="Cambria Math" panose="02040503050406030204" pitchFamily="18" charset="0"/>
                        <a:ea typeface="等线" panose="02010600030101010101" pitchFamily="2" charset="-122"/>
                        <a:cs typeface="Calibri" panose="020F0502020204030204" pitchFamily="34" charset="0"/>
                      </a:rPr>
                      <m:t>+</m:t>
                    </m:r>
                    <m:sSub>
                      <m:sSubPr>
                        <m:ctrlPr>
                          <a:rPr lang="en-US" altLang="zh-CN" b="0" i="1" kern="100" smtClean="0">
                            <a:latin typeface="Cambria Math" panose="02040503050406030204" pitchFamily="18" charset="0"/>
                            <a:ea typeface="等线" panose="02010600030101010101" pitchFamily="2" charset="-122"/>
                            <a:cs typeface="Calibri" panose="020F0502020204030204" pitchFamily="34" charset="0"/>
                          </a:rPr>
                        </m:ctrlPr>
                      </m:sSubPr>
                      <m:e>
                        <m:r>
                          <m:rPr>
                            <m:sty m:val="p"/>
                          </m:rPr>
                          <a:rPr lang="en-US" altLang="zh-CN" b="0" i="0" kern="100" smtClean="0">
                            <a:latin typeface="Cambria Math" panose="02040503050406030204" pitchFamily="18" charset="0"/>
                            <a:ea typeface="等线" panose="02010600030101010101" pitchFamily="2" charset="-122"/>
                            <a:cs typeface="Calibri" panose="020F0502020204030204" pitchFamily="34" charset="0"/>
                          </a:rPr>
                          <m:t>Σ</m:t>
                        </m:r>
                      </m:e>
                      <m: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𝑙</m:t>
                        </m:r>
                      </m:sub>
                    </m:sSub>
                    <m:sSub>
                      <m:sSubPr>
                        <m:ctrlPr>
                          <a:rPr lang="en-US" altLang="zh-CN" b="0" i="1" kern="100" smtClean="0">
                            <a:latin typeface="Cambria Math" panose="02040503050406030204" pitchFamily="18" charset="0"/>
                            <a:ea typeface="等线" panose="02010600030101010101" pitchFamily="2" charset="-122"/>
                            <a:cs typeface="Calibri" panose="020F0502020204030204" pitchFamily="34" charset="0"/>
                          </a:rPr>
                        </m:ctrlPr>
                      </m:sSubPr>
                      <m:e>
                        <m:r>
                          <m:rPr>
                            <m:sty m:val="p"/>
                          </m:rPr>
                          <a:rPr lang="en-US" altLang="zh-CN" b="0" i="0" kern="100" smtClean="0">
                            <a:latin typeface="Cambria Math" panose="02040503050406030204" pitchFamily="18" charset="0"/>
                            <a:ea typeface="等线" panose="02010600030101010101" pitchFamily="2" charset="-122"/>
                            <a:cs typeface="Calibri" panose="020F0502020204030204" pitchFamily="34" charset="0"/>
                          </a:rPr>
                          <m:t>Σ</m:t>
                        </m:r>
                      </m:e>
                      <m: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𝑚</m:t>
                        </m:r>
                      </m:sub>
                    </m:sSub>
                    <m:sSub>
                      <m:sSubPr>
                        <m:ctrlPr>
                          <a:rPr lang="en-US" altLang="zh-CN" b="0" i="1" kern="100" smtClean="0">
                            <a:highlight>
                              <a:srgbClr val="FFFF00"/>
                            </a:highlight>
                            <a:latin typeface="Cambria Math" panose="02040503050406030204" pitchFamily="18" charset="0"/>
                            <a:ea typeface="等线" panose="02010600030101010101" pitchFamily="2" charset="-122"/>
                            <a:cs typeface="Calibri" panose="020F0502020204030204" pitchFamily="34" charset="0"/>
                          </a:rPr>
                        </m:ctrlPr>
                      </m:sSubPr>
                      <m:e>
                        <m:r>
                          <a:rPr lang="en-US" altLang="zh-CN" b="0" i="1" kern="100" smtClean="0">
                            <a:highlight>
                              <a:srgbClr val="FFFF00"/>
                            </a:highlight>
                            <a:latin typeface="Cambria Math" panose="02040503050406030204" pitchFamily="18" charset="0"/>
                            <a:ea typeface="等线" panose="02010600030101010101" pitchFamily="2" charset="-122"/>
                            <a:cs typeface="Calibri" panose="020F0502020204030204" pitchFamily="34" charset="0"/>
                          </a:rPr>
                          <m:t>𝑌</m:t>
                        </m:r>
                      </m:e>
                      <m:sub>
                        <m:r>
                          <a:rPr lang="en-US" altLang="zh-CN" b="0" i="1" kern="100" smtClean="0">
                            <a:highlight>
                              <a:srgbClr val="FFFF00"/>
                            </a:highlight>
                            <a:latin typeface="Cambria Math" panose="02040503050406030204" pitchFamily="18" charset="0"/>
                            <a:ea typeface="等线" panose="02010600030101010101" pitchFamily="2" charset="-122"/>
                            <a:cs typeface="Calibri" panose="020F0502020204030204" pitchFamily="34" charset="0"/>
                          </a:rPr>
                          <m:t>𝑚𝑙</m:t>
                        </m:r>
                      </m:sub>
                    </m:s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 </m:t>
                    </m:r>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𝑓</m:t>
                    </m:r>
                    <m:d>
                      <m:dPr>
                        <m:ctrlPr>
                          <a:rPr lang="en-US" altLang="zh-CN" b="0" i="1" kern="100" smtClean="0">
                            <a:latin typeface="Cambria Math" panose="02040503050406030204" pitchFamily="18" charset="0"/>
                            <a:ea typeface="等线" panose="02010600030101010101" pitchFamily="2" charset="-122"/>
                            <a:cs typeface="Calibri" panose="020F0502020204030204" pitchFamily="34" charset="0"/>
                          </a:rPr>
                        </m:ctrlPr>
                      </m:dPr>
                      <m:e>
                        <m:sSub>
                          <m:sSubPr>
                            <m:ctrlPr>
                              <a:rPr lang="en-US" altLang="zh-CN" b="0" i="1" kern="100" smtClean="0">
                                <a:latin typeface="Cambria Math" panose="02040503050406030204" pitchFamily="18" charset="0"/>
                                <a:ea typeface="等线" panose="02010600030101010101" pitchFamily="2" charset="-122"/>
                                <a:cs typeface="Calibri" panose="020F0502020204030204" pitchFamily="34" charset="0"/>
                              </a:rPr>
                            </m:ctrlPr>
                          </m:sSubPr>
                          <m:e>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𝐷</m:t>
                            </m:r>
                          </m:e>
                          <m: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𝑚𝑙</m:t>
                            </m:r>
                          </m:sub>
                        </m:sSub>
                      </m:e>
                    </m:d>
                  </m:oMath>
                </a14:m>
                <a:endParaRPr lang="en-US" altLang="zh-CN" b="0" kern="100" dirty="0">
                  <a:ea typeface="等线" panose="02010600030101010101" pitchFamily="2" charset="-122"/>
                  <a:cs typeface="Calibri" panose="020F0502020204030204" pitchFamily="34" charset="0"/>
                </a:endParaRPr>
              </a:p>
              <a:p>
                <a:pPr>
                  <a:lnSpc>
                    <a:spcPct val="125000"/>
                  </a:lnSpc>
                </a:pPr>
                <a:r>
                  <a:rPr lang="en-US" altLang="zh-CN" b="0" kern="100" dirty="0">
                    <a:ea typeface="等线" panose="02010600030101010101" pitchFamily="2" charset="-122"/>
                    <a:cs typeface="Calibri" panose="020F0502020204030204" pitchFamily="34" charset="0"/>
                  </a:rPr>
                  <a:t>	Subject to</a:t>
                </a:r>
              </a:p>
              <a:p>
                <a:pPr algn="ctr">
                  <a:lnSpc>
                    <a:spcPct val="200000"/>
                  </a:lnSpc>
                </a:pPr>
                <a14:m>
                  <m:oMathPara xmlns:m="http://schemas.openxmlformats.org/officeDocument/2006/math">
                    <m:oMathParaPr>
                      <m:jc m:val="centerGroup"/>
                    </m:oMathParaPr>
                    <m:oMath xmlns:m="http://schemas.openxmlformats.org/officeDocument/2006/math">
                      <m:sSub>
                        <m:sSubPr>
                          <m:ctrlPr>
                            <a:rPr lang="en-US" altLang="zh-CN" b="0" i="1" kern="100" smtClean="0">
                              <a:latin typeface="Cambria Math" panose="02040503050406030204" pitchFamily="18" charset="0"/>
                              <a:ea typeface="等线" panose="02010600030101010101" pitchFamily="2" charset="-122"/>
                              <a:cs typeface="Calibri" panose="020F0502020204030204" pitchFamily="34" charset="0"/>
                            </a:rPr>
                          </m:ctrlPr>
                        </m:sSubPr>
                        <m:e>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𝑋</m:t>
                          </m:r>
                        </m:e>
                        <m: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𝑙</m:t>
                          </m:r>
                        </m:sub>
                      </m:s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m:t>
                      </m:r>
                      <m:sSub>
                        <m:sSubPr>
                          <m:ctrlPr>
                            <a:rPr lang="en-US" altLang="zh-CN" b="0" i="1" kern="100" smtClean="0">
                              <a:latin typeface="Cambria Math" panose="02040503050406030204" pitchFamily="18" charset="0"/>
                              <a:ea typeface="等线" panose="02010600030101010101" pitchFamily="2" charset="-122"/>
                              <a:cs typeface="Calibri" panose="020F0502020204030204" pitchFamily="34" charset="0"/>
                            </a:rPr>
                          </m:ctrlPr>
                        </m:sSubPr>
                        <m:e>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𝑉</m:t>
                          </m:r>
                        </m:e>
                        <m: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𝑙</m:t>
                          </m:r>
                        </m:sub>
                      </m:s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  </m:t>
                      </m:r>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𝑙</m:t>
                      </m:r>
                      <m:r>
                        <a:rPr lang="en-US" altLang="zh-CN" b="0" i="1" kern="100" smtClean="0">
                          <a:latin typeface="Cambria Math" panose="02040503050406030204" pitchFamily="18" charset="0"/>
                          <a:ea typeface="等线" panose="02010600030101010101" pitchFamily="2" charset="-122"/>
                          <a:cs typeface="Calibri" panose="020F0502020204030204" pitchFamily="34" charset="0"/>
                        </a:rPr>
                        <m:t>=1,2,…,</m:t>
                      </m:r>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𝐿</m:t>
                      </m:r>
                    </m:oMath>
                  </m:oMathPara>
                </a14:m>
                <a:endParaRPr lang="en-US" altLang="zh-CN" b="0" i="1" kern="100" dirty="0">
                  <a:latin typeface="Cambria Math" panose="02040503050406030204" pitchFamily="18" charset="0"/>
                  <a:ea typeface="等线" panose="02010600030101010101" pitchFamily="2" charset="-122"/>
                  <a:cs typeface="Calibri" panose="020F0502020204030204" pitchFamily="34" charset="0"/>
                </a:endParaRPr>
              </a:p>
              <a:p>
                <a:pPr algn="ctr">
                  <a:lnSpc>
                    <a:spcPct val="200000"/>
                  </a:lnSpc>
                </a:pPr>
                <a14:m>
                  <m:oMathPara xmlns:m="http://schemas.openxmlformats.org/officeDocument/2006/math">
                    <m:oMathParaPr>
                      <m:jc m:val="centerGroup"/>
                    </m:oMathParaPr>
                    <m:oMath xmlns:m="http://schemas.openxmlformats.org/officeDocument/2006/math">
                      <m:sSub>
                        <m:sSubPr>
                          <m:ctrlPr>
                            <a:rPr lang="en-US" altLang="zh-CN" b="0" i="1" kern="100" smtClean="0">
                              <a:latin typeface="Cambria Math" panose="02040503050406030204" pitchFamily="18" charset="0"/>
                              <a:ea typeface="等线" panose="02010600030101010101" pitchFamily="2" charset="-122"/>
                              <a:cs typeface="Calibri" panose="020F0502020204030204" pitchFamily="34" charset="0"/>
                            </a:rPr>
                          </m:ctrlPr>
                        </m:sSubPr>
                        <m:e>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𝑋</m:t>
                          </m:r>
                        </m:e>
                        <m: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𝑙</m:t>
                          </m:r>
                        </m:sub>
                      </m:s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m:t>
                      </m:r>
                      <m:sSubSup>
                        <m:sSubSupPr>
                          <m:ctrlPr>
                            <a:rPr lang="en-US" altLang="zh-CN" b="0" i="1" kern="100" smtClean="0">
                              <a:latin typeface="Cambria Math" panose="02040503050406030204" pitchFamily="18" charset="0"/>
                              <a:ea typeface="等线" panose="02010600030101010101" pitchFamily="2" charset="-122"/>
                              <a:cs typeface="Calibri" panose="020F0502020204030204" pitchFamily="34" charset="0"/>
                            </a:rPr>
                          </m:ctrlPr>
                        </m:sSubSupPr>
                        <m:e>
                          <m:r>
                            <m:rPr>
                              <m:sty m:val="p"/>
                            </m:rPr>
                            <a:rPr lang="en-US" altLang="zh-CN" b="0" i="0" kern="100" smtClean="0">
                              <a:latin typeface="Cambria Math" panose="02040503050406030204" pitchFamily="18" charset="0"/>
                              <a:ea typeface="等线" panose="02010600030101010101" pitchFamily="2" charset="-122"/>
                              <a:cs typeface="Calibri" panose="020F0502020204030204" pitchFamily="34" charset="0"/>
                            </a:rPr>
                            <m:t>Σ</m:t>
                          </m:r>
                        </m:e>
                        <m: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𝑚</m:t>
                          </m:r>
                          <m:r>
                            <a:rPr lang="en-US" altLang="zh-CN" b="0" i="1" kern="100" smtClean="0">
                              <a:latin typeface="Cambria Math" panose="02040503050406030204" pitchFamily="18" charset="0"/>
                              <a:ea typeface="等线" panose="02010600030101010101" pitchFamily="2" charset="-122"/>
                              <a:cs typeface="Calibri" panose="020F0502020204030204" pitchFamily="34" charset="0"/>
                            </a:rPr>
                            <m:t>=1</m:t>
                          </m:r>
                        </m:sub>
                        <m:sup>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𝑀</m:t>
                          </m:r>
                        </m:sup>
                      </m:sSubSup>
                      <m:r>
                        <a:rPr lang="en-US" altLang="zh-CN" b="0" i="1" kern="100" smtClean="0">
                          <a:latin typeface="Cambria Math" panose="02040503050406030204" pitchFamily="18" charset="0"/>
                          <a:ea typeface="等线" panose="02010600030101010101" pitchFamily="2" charset="-122"/>
                          <a:cs typeface="Calibri" panose="020F0502020204030204" pitchFamily="34" charset="0"/>
                        </a:rPr>
                        <m:t> </m:t>
                      </m:r>
                      <m:sSub>
                        <m:sSubPr>
                          <m:ctrlPr>
                            <a:rPr lang="en-US" altLang="zh-CN" b="0" i="1" kern="100" smtClean="0">
                              <a:latin typeface="Cambria Math" panose="02040503050406030204" pitchFamily="18" charset="0"/>
                              <a:ea typeface="等线" panose="02010600030101010101" pitchFamily="2" charset="-122"/>
                              <a:cs typeface="Calibri" panose="020F0502020204030204" pitchFamily="34" charset="0"/>
                            </a:rPr>
                          </m:ctrlPr>
                        </m:sSubPr>
                        <m:e>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𝑌</m:t>
                          </m:r>
                        </m:e>
                        <m: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𝑚𝑙</m:t>
                          </m:r>
                        </m:sub>
                      </m:s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  </m:t>
                      </m:r>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𝑙</m:t>
                      </m:r>
                      <m:r>
                        <a:rPr lang="en-US" altLang="zh-CN" b="0" i="1" kern="100" smtClean="0">
                          <a:latin typeface="Cambria Math" panose="02040503050406030204" pitchFamily="18" charset="0"/>
                          <a:ea typeface="等线" panose="02010600030101010101" pitchFamily="2" charset="-122"/>
                          <a:cs typeface="Calibri" panose="020F0502020204030204" pitchFamily="34" charset="0"/>
                        </a:rPr>
                        <m:t>=1,2,…,</m:t>
                      </m:r>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𝐿</m:t>
                      </m:r>
                    </m:oMath>
                  </m:oMathPara>
                </a14:m>
                <a:endParaRPr lang="en-US" altLang="zh-CN" b="0" i="1" kern="100" dirty="0">
                  <a:latin typeface="Cambria Math" panose="02040503050406030204" pitchFamily="18" charset="0"/>
                  <a:ea typeface="等线" panose="02010600030101010101" pitchFamily="2" charset="-122"/>
                  <a:cs typeface="Calibri" panose="020F0502020204030204" pitchFamily="34" charset="0"/>
                </a:endParaRPr>
              </a:p>
              <a:p>
                <a:pPr algn="ctr">
                  <a:lnSpc>
                    <a:spcPct val="200000"/>
                  </a:lnSpc>
                </a:pPr>
                <a14:m>
                  <m:oMathPara xmlns:m="http://schemas.openxmlformats.org/officeDocument/2006/math">
                    <m:oMathParaPr>
                      <m:jc m:val="centerGroup"/>
                    </m:oMathParaPr>
                    <m:oMath xmlns:m="http://schemas.openxmlformats.org/officeDocument/2006/math">
                      <m:sSubSup>
                        <m:sSubSupPr>
                          <m:ctrlPr>
                            <a:rPr lang="en-US" altLang="zh-CN" b="0" i="1" kern="100" smtClean="0">
                              <a:latin typeface="Cambria Math" panose="02040503050406030204" pitchFamily="18" charset="0"/>
                              <a:ea typeface="等线" panose="02010600030101010101" pitchFamily="2" charset="-122"/>
                              <a:cs typeface="Calibri" panose="020F0502020204030204" pitchFamily="34" charset="0"/>
                            </a:rPr>
                          </m:ctrlPr>
                        </m:sSubSupPr>
                        <m:e>
                          <m:r>
                            <m:rPr>
                              <m:sty m:val="p"/>
                            </m:rPr>
                            <a:rPr lang="en-US" altLang="zh-CN" b="0" i="0" kern="100" smtClean="0">
                              <a:latin typeface="Cambria Math" panose="02040503050406030204" pitchFamily="18" charset="0"/>
                              <a:ea typeface="等线" panose="02010600030101010101" pitchFamily="2" charset="-122"/>
                              <a:cs typeface="Calibri" panose="020F0502020204030204" pitchFamily="34" charset="0"/>
                            </a:rPr>
                            <m:t>Σ</m:t>
                          </m:r>
                        </m:e>
                        <m: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𝑙</m:t>
                          </m:r>
                          <m:r>
                            <a:rPr lang="en-US" altLang="zh-CN" b="0" i="1" kern="100" smtClean="0">
                              <a:latin typeface="Cambria Math" panose="02040503050406030204" pitchFamily="18" charset="0"/>
                              <a:ea typeface="等线" panose="02010600030101010101" pitchFamily="2" charset="-122"/>
                              <a:cs typeface="Calibri" panose="020F0502020204030204" pitchFamily="34" charset="0"/>
                            </a:rPr>
                            <m:t>=1</m:t>
                          </m:r>
                        </m:sub>
                        <m:sup>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𝐿</m:t>
                          </m:r>
                        </m:sup>
                      </m:sSubSup>
                      <m:sSub>
                        <m:sSubPr>
                          <m:ctrlPr>
                            <a:rPr lang="en-US" altLang="zh-CN" b="0" i="1" kern="100" smtClean="0">
                              <a:latin typeface="Cambria Math" panose="02040503050406030204" pitchFamily="18" charset="0"/>
                              <a:ea typeface="等线" panose="02010600030101010101" pitchFamily="2" charset="-122"/>
                              <a:cs typeface="Calibri" panose="020F0502020204030204" pitchFamily="34" charset="0"/>
                            </a:rPr>
                          </m:ctrlPr>
                        </m:sSubPr>
                        <m:e>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𝑌</m:t>
                          </m:r>
                        </m:e>
                        <m: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𝑚𝑙</m:t>
                          </m:r>
                        </m:sub>
                      </m:s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m:t>
                      </m:r>
                      <m:sSub>
                        <m:sSubPr>
                          <m:ctrlPr>
                            <a:rPr lang="en-US" altLang="zh-CN" b="0" i="1" kern="100" smtClean="0">
                              <a:latin typeface="Cambria Math" panose="02040503050406030204" pitchFamily="18" charset="0"/>
                              <a:ea typeface="等线" panose="02010600030101010101" pitchFamily="2" charset="-122"/>
                              <a:cs typeface="Calibri" panose="020F0502020204030204" pitchFamily="34" charset="0"/>
                            </a:rPr>
                          </m:ctrlPr>
                        </m:sSubPr>
                        <m:e>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𝑁</m:t>
                          </m:r>
                        </m:e>
                        <m: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𝑚</m:t>
                          </m:r>
                        </m:sub>
                      </m:sSub>
                      <m:r>
                        <a:rPr lang="en-US" altLang="zh-CN" b="0" i="1" kern="100" smtClean="0">
                          <a:latin typeface="Cambria Math" panose="02040503050406030204" pitchFamily="18" charset="0"/>
                          <a:ea typeface="等线" panose="02010600030101010101" pitchFamily="2" charset="-122"/>
                          <a:cs typeface="Calibri" panose="020F0502020204030204" pitchFamily="34" charset="0"/>
                        </a:rPr>
                        <m:t>,   </m:t>
                      </m:r>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𝑚</m:t>
                      </m:r>
                      <m:r>
                        <a:rPr lang="en-US" altLang="zh-CN" b="0" i="1" kern="100" smtClean="0">
                          <a:latin typeface="Cambria Math" panose="02040503050406030204" pitchFamily="18" charset="0"/>
                          <a:ea typeface="等线" panose="02010600030101010101" pitchFamily="2" charset="-122"/>
                          <a:cs typeface="Calibri" panose="020F0502020204030204" pitchFamily="34" charset="0"/>
                        </a:rPr>
                        <m:t>=1,2,…,</m:t>
                      </m:r>
                      <m:r>
                        <a:rPr lang="en-US" altLang="zh-CN" b="0" i="1" kern="100" smtClean="0">
                          <a:latin typeface="Cambria Math" panose="02040503050406030204" pitchFamily="18" charset="0"/>
                          <a:ea typeface="等线" panose="02010600030101010101" pitchFamily="2" charset="-122"/>
                          <a:cs typeface="Calibri" panose="020F0502020204030204" pitchFamily="34" charset="0"/>
                        </a:rPr>
                        <m:t>𝑀</m:t>
                      </m:r>
                    </m:oMath>
                  </m:oMathPara>
                </a14:m>
                <a:endParaRPr lang="en-US" altLang="zh-CN" i="1" kern="100" dirty="0">
                  <a:latin typeface="Cambria Math" panose="02040503050406030204" pitchFamily="18" charset="0"/>
                  <a:ea typeface="等线" panose="02010600030101010101" pitchFamily="2" charset="-122"/>
                  <a:cs typeface="Calibri" panose="020F0502020204030204" pitchFamily="34" charset="0"/>
                </a:endParaRPr>
              </a:p>
              <a:p>
                <a:pPr algn="ctr">
                  <a:lnSpc>
                    <a:spcPct val="200000"/>
                  </a:lnSpc>
                </a:pPr>
                <a14:m>
                  <m:oMathPara xmlns:m="http://schemas.openxmlformats.org/officeDocument/2006/math">
                    <m:oMathParaPr>
                      <m:jc m:val="centerGroup"/>
                    </m:oMathParaPr>
                    <m:oMath xmlns:m="http://schemas.openxmlformats.org/officeDocument/2006/math">
                      <m:sSub>
                        <m:sSubPr>
                          <m:ctrlPr>
                            <a:rPr lang="en-US" altLang="zh-CN" b="0" i="1" kern="100" smtClean="0">
                              <a:highlight>
                                <a:srgbClr val="FFFF00"/>
                              </a:highlight>
                              <a:latin typeface="Cambria Math" panose="02040503050406030204" pitchFamily="18" charset="0"/>
                              <a:ea typeface="等线" panose="02010600030101010101" pitchFamily="2" charset="-122"/>
                              <a:cs typeface="Calibri" panose="020F0502020204030204" pitchFamily="34" charset="0"/>
                            </a:rPr>
                          </m:ctrlPr>
                        </m:sSubPr>
                        <m:e>
                          <m:r>
                            <a:rPr lang="en-US" altLang="zh-CN" b="0" i="1" kern="100" smtClean="0">
                              <a:highlight>
                                <a:srgbClr val="FFFF00"/>
                              </a:highlight>
                              <a:latin typeface="Cambria Math" panose="02040503050406030204" pitchFamily="18" charset="0"/>
                              <a:ea typeface="等线" panose="02010600030101010101" pitchFamily="2" charset="-122"/>
                              <a:cs typeface="Calibri" panose="020F0502020204030204" pitchFamily="34" charset="0"/>
                            </a:rPr>
                            <m:t>𝑌</m:t>
                          </m:r>
                        </m:e>
                        <m:sub>
                          <m:r>
                            <a:rPr lang="en-US" altLang="zh-CN" b="0" i="1" kern="100" smtClean="0">
                              <a:highlight>
                                <a:srgbClr val="FFFF00"/>
                              </a:highlight>
                              <a:latin typeface="Cambria Math" panose="02040503050406030204" pitchFamily="18" charset="0"/>
                              <a:ea typeface="等线" panose="02010600030101010101" pitchFamily="2" charset="-122"/>
                              <a:cs typeface="Calibri" panose="020F0502020204030204" pitchFamily="34" charset="0"/>
                            </a:rPr>
                            <m:t>𝑚𝑙</m:t>
                          </m:r>
                        </m:sub>
                      </m:sSub>
                      <m:r>
                        <a:rPr lang="en-US" altLang="zh-CN" i="1" kern="100">
                          <a:highlight>
                            <a:srgbClr val="FFFF00"/>
                          </a:highlight>
                          <a:latin typeface="Cambria Math" panose="02040503050406030204" pitchFamily="18" charset="0"/>
                          <a:cs typeface="Calibri" panose="020F0502020204030204" pitchFamily="34" charset="0"/>
                        </a:rPr>
                        <m:t>≥0,  </m:t>
                      </m:r>
                      <m:r>
                        <a:rPr lang="en-US" altLang="zh-CN" i="1" kern="100">
                          <a:highlight>
                            <a:srgbClr val="FFFF00"/>
                          </a:highlight>
                          <a:latin typeface="Cambria Math" panose="02040503050406030204" pitchFamily="18" charset="0"/>
                          <a:cs typeface="Calibri" panose="020F0502020204030204" pitchFamily="34" charset="0"/>
                        </a:rPr>
                        <m:t>𝑙</m:t>
                      </m:r>
                      <m:r>
                        <a:rPr lang="en-US" altLang="zh-CN" i="1" kern="100">
                          <a:highlight>
                            <a:srgbClr val="FFFF00"/>
                          </a:highlight>
                          <a:latin typeface="Cambria Math" panose="02040503050406030204" pitchFamily="18" charset="0"/>
                          <a:cs typeface="Calibri" panose="020F0502020204030204" pitchFamily="34" charset="0"/>
                        </a:rPr>
                        <m:t>=1,2,…,</m:t>
                      </m:r>
                      <m:r>
                        <a:rPr lang="en-US" altLang="zh-CN" i="1" kern="100">
                          <a:highlight>
                            <a:srgbClr val="FFFF00"/>
                          </a:highlight>
                          <a:latin typeface="Cambria Math" panose="02040503050406030204" pitchFamily="18" charset="0"/>
                          <a:cs typeface="Calibri" panose="020F0502020204030204" pitchFamily="34" charset="0"/>
                        </a:rPr>
                        <m:t>𝑙</m:t>
                      </m:r>
                      <m:r>
                        <a:rPr lang="en-US" altLang="zh-CN" b="0" i="1" kern="100" smtClean="0">
                          <a:highlight>
                            <a:srgbClr val="FFFF00"/>
                          </a:highlight>
                          <a:latin typeface="Cambria Math" panose="02040503050406030204" pitchFamily="18" charset="0"/>
                          <a:cs typeface="Calibri" panose="020F0502020204030204" pitchFamily="34" charset="0"/>
                        </a:rPr>
                        <m:t>  </m:t>
                      </m:r>
                      <m:r>
                        <a:rPr lang="en-US" altLang="zh-CN" i="1" kern="100">
                          <a:highlight>
                            <a:srgbClr val="FFFF00"/>
                          </a:highlight>
                          <a:latin typeface="Cambria Math" panose="02040503050406030204" pitchFamily="18" charset="0"/>
                          <a:cs typeface="Calibri" panose="020F0502020204030204" pitchFamily="34" charset="0"/>
                        </a:rPr>
                        <m:t>𝑚</m:t>
                      </m:r>
                      <m:r>
                        <a:rPr lang="en-US" altLang="zh-CN" i="1" kern="100">
                          <a:highlight>
                            <a:srgbClr val="FFFF00"/>
                          </a:highlight>
                          <a:latin typeface="Cambria Math" panose="02040503050406030204" pitchFamily="18" charset="0"/>
                          <a:cs typeface="Calibri" panose="020F0502020204030204" pitchFamily="34" charset="0"/>
                        </a:rPr>
                        <m:t>=1,2,…,</m:t>
                      </m:r>
                      <m:r>
                        <a:rPr lang="en-US" altLang="zh-CN" i="1" kern="100">
                          <a:highlight>
                            <a:srgbClr val="FFFF00"/>
                          </a:highlight>
                          <a:latin typeface="Cambria Math" panose="02040503050406030204" pitchFamily="18" charset="0"/>
                          <a:cs typeface="Calibri" panose="020F0502020204030204" pitchFamily="34" charset="0"/>
                        </a:rPr>
                        <m:t>𝑀</m:t>
                      </m:r>
                    </m:oMath>
                  </m:oMathPara>
                </a14:m>
                <a:endParaRPr lang="en-US" altLang="zh-CN" i="1" kern="100" dirty="0">
                  <a:highlight>
                    <a:srgbClr val="FFFF00"/>
                  </a:highlight>
                  <a:latin typeface="Cambria Math" panose="02040503050406030204" pitchFamily="18" charset="0"/>
                  <a:cs typeface="Calibri" panose="020F0502020204030204" pitchFamily="34" charset="0"/>
                </a:endParaRPr>
              </a:p>
              <a:p>
                <a:pPr algn="ctr">
                  <a:lnSpc>
                    <a:spcPct val="200000"/>
                  </a:lnSpc>
                </a:pPr>
                <a:endParaRPr lang="en-US" altLang="zh-CN" b="0" i="1" kern="100" dirty="0">
                  <a:latin typeface="Cambria Math" panose="02040503050406030204" pitchFamily="18" charset="0"/>
                  <a:ea typeface="等线" panose="02010600030101010101" pitchFamily="2" charset="-122"/>
                  <a:cs typeface="Calibri" panose="020F0502020204030204" pitchFamily="34" charset="0"/>
                </a:endParaRPr>
              </a:p>
              <a:p>
                <a:endParaRPr lang="zh-CN" altLang="en-US" dirty="0"/>
              </a:p>
            </p:txBody>
          </p:sp>
        </mc:Choice>
        <mc:Fallback xmlns="">
          <p:sp>
            <p:nvSpPr>
              <p:cNvPr id="8" name="文本框 7">
                <a:extLst>
                  <a:ext uri="{FF2B5EF4-FFF2-40B4-BE49-F238E27FC236}">
                    <a16:creationId xmlns:a16="http://schemas.microsoft.com/office/drawing/2014/main" id="{A994C6CB-8817-4EFE-BB60-B06C0A70EDC7}"/>
                  </a:ext>
                </a:extLst>
              </p:cNvPr>
              <p:cNvSpPr txBox="1">
                <a:spLocks noRot="1" noChangeAspect="1" noMove="1" noResize="1" noEditPoints="1" noAdjustHandles="1" noChangeArrowheads="1" noChangeShapeType="1" noTextEdit="1"/>
              </p:cNvSpPr>
              <p:nvPr/>
            </p:nvSpPr>
            <p:spPr>
              <a:xfrm>
                <a:off x="627931" y="2024453"/>
                <a:ext cx="5826370" cy="4223592"/>
              </a:xfrm>
              <a:prstGeom prst="rect">
                <a:avLst/>
              </a:prstGeom>
              <a:blipFill>
                <a:blip r:embed="rId7"/>
                <a:stretch>
                  <a:fillRect l="-837"/>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E88342D4-0EEB-46C3-8861-F2F8A0667142}"/>
              </a:ext>
            </a:extLst>
          </p:cNvPr>
          <p:cNvSpPr txBox="1"/>
          <p:nvPr/>
        </p:nvSpPr>
        <p:spPr>
          <a:xfrm>
            <a:off x="5357589" y="3723319"/>
            <a:ext cx="3565790" cy="646331"/>
          </a:xfrm>
          <a:prstGeom prst="rect">
            <a:avLst/>
          </a:prstGeom>
          <a:noFill/>
        </p:spPr>
        <p:txBody>
          <a:bodyPr wrap="square" rtlCol="0">
            <a:spAutoFit/>
          </a:bodyPr>
          <a:lstStyle/>
          <a:p>
            <a:r>
              <a:rPr lang="en-US" altLang="zh-CN" dirty="0">
                <a:solidFill>
                  <a:schemeClr val="accent1"/>
                </a:solidFill>
              </a:rPr>
              <a:t>The </a:t>
            </a:r>
            <a:r>
              <a:rPr lang="en-US" altLang="zh-CN" i="1" dirty="0">
                <a:solidFill>
                  <a:schemeClr val="accent1"/>
                </a:solidFill>
              </a:rPr>
              <a:t>l-</a:t>
            </a:r>
            <a:r>
              <a:rPr lang="en-US" altLang="zh-CN" i="1" dirty="0" err="1">
                <a:solidFill>
                  <a:schemeClr val="accent1"/>
                </a:solidFill>
              </a:rPr>
              <a:t>th</a:t>
            </a:r>
            <a:r>
              <a:rPr lang="en-US" altLang="zh-CN" dirty="0">
                <a:solidFill>
                  <a:schemeClr val="accent1"/>
                </a:solidFill>
              </a:rPr>
              <a:t> station meets demands of students</a:t>
            </a:r>
            <a:endParaRPr lang="zh-CN" altLang="en-US" dirty="0">
              <a:solidFill>
                <a:schemeClr val="accent1"/>
              </a:solidFill>
            </a:endParaRPr>
          </a:p>
        </p:txBody>
      </p:sp>
      <p:sp>
        <p:nvSpPr>
          <p:cNvPr id="11" name="文本框 10">
            <a:extLst>
              <a:ext uri="{FF2B5EF4-FFF2-40B4-BE49-F238E27FC236}">
                <a16:creationId xmlns:a16="http://schemas.microsoft.com/office/drawing/2014/main" id="{AAEBFF63-198B-414E-8F71-895C4F8235B2}"/>
              </a:ext>
            </a:extLst>
          </p:cNvPr>
          <p:cNvSpPr txBox="1"/>
          <p:nvPr/>
        </p:nvSpPr>
        <p:spPr>
          <a:xfrm>
            <a:off x="5472702" y="4406498"/>
            <a:ext cx="3450677" cy="646331"/>
          </a:xfrm>
          <a:prstGeom prst="rect">
            <a:avLst/>
          </a:prstGeom>
          <a:noFill/>
        </p:spPr>
        <p:txBody>
          <a:bodyPr wrap="square" rtlCol="0">
            <a:spAutoFit/>
          </a:bodyPr>
          <a:lstStyle/>
          <a:p>
            <a:r>
              <a:rPr lang="en-US" altLang="zh-CN" dirty="0">
                <a:solidFill>
                  <a:schemeClr val="accent1"/>
                </a:solidFill>
              </a:rPr>
              <a:t>The demands of students in </a:t>
            </a:r>
            <a:r>
              <a:rPr lang="en-US" altLang="zh-CN" i="1" dirty="0">
                <a:solidFill>
                  <a:schemeClr val="accent1"/>
                </a:solidFill>
              </a:rPr>
              <a:t>m-</a:t>
            </a:r>
            <a:r>
              <a:rPr lang="en-US" altLang="zh-CN" i="1" dirty="0" err="1">
                <a:solidFill>
                  <a:schemeClr val="accent1"/>
                </a:solidFill>
              </a:rPr>
              <a:t>th</a:t>
            </a:r>
            <a:r>
              <a:rPr lang="en-US" altLang="zh-CN" i="1" dirty="0">
                <a:solidFill>
                  <a:schemeClr val="accent1"/>
                </a:solidFill>
              </a:rPr>
              <a:t> </a:t>
            </a:r>
            <a:r>
              <a:rPr lang="en-US" altLang="zh-CN" dirty="0">
                <a:solidFill>
                  <a:schemeClr val="accent1"/>
                </a:solidFill>
              </a:rPr>
              <a:t>dormitory</a:t>
            </a:r>
            <a:r>
              <a:rPr lang="en-US" altLang="zh-CN" i="1" dirty="0">
                <a:solidFill>
                  <a:schemeClr val="accent1"/>
                </a:solidFill>
              </a:rPr>
              <a:t> </a:t>
            </a:r>
            <a:r>
              <a:rPr lang="en-US" altLang="zh-CN" dirty="0">
                <a:solidFill>
                  <a:schemeClr val="accent1"/>
                </a:solidFill>
              </a:rPr>
              <a:t> can all be meted </a:t>
            </a:r>
            <a:endParaRPr lang="zh-CN" altLang="en-US" dirty="0">
              <a:solidFill>
                <a:schemeClr val="accent1"/>
              </a:solidFill>
            </a:endParaRPr>
          </a:p>
        </p:txBody>
      </p:sp>
    </p:spTree>
    <p:extLst>
      <p:ext uri="{BB962C8B-B14F-4D97-AF65-F5344CB8AC3E}">
        <p14:creationId xmlns:p14="http://schemas.microsoft.com/office/powerpoint/2010/main" val="79041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3FB738C-3A83-46FA-AA99-5E84C8FA889C}"/>
              </a:ext>
            </a:extLst>
          </p:cNvPr>
          <p:cNvSpPr txBox="1"/>
          <p:nvPr/>
        </p:nvSpPr>
        <p:spPr>
          <a:xfrm>
            <a:off x="284480" y="448021"/>
            <a:ext cx="6513272" cy="584775"/>
          </a:xfrm>
          <a:prstGeom prst="rect">
            <a:avLst/>
          </a:prstGeom>
          <a:noFill/>
        </p:spPr>
        <p:txBody>
          <a:bodyPr wrap="square" rtlCol="0">
            <a:spAutoFit/>
          </a:bodyPr>
          <a:lstStyle/>
          <a:p>
            <a:r>
              <a:rPr lang="en-US" altLang="zh-CN" sz="3200" b="1" dirty="0">
                <a:latin typeface="Arial Black" panose="020B0A04020102020204" pitchFamily="34" charset="0"/>
              </a:rPr>
              <a:t>Algorithm implementation </a:t>
            </a:r>
          </a:p>
        </p:txBody>
      </p:sp>
      <p:sp>
        <p:nvSpPr>
          <p:cNvPr id="9" name="页脚占位符 3"/>
          <p:cNvSpPr>
            <a:spLocks noGrp="1"/>
          </p:cNvSpPr>
          <p:nvPr>
            <p:ph type="ftr" sz="quarter" idx="11"/>
          </p:nvPr>
        </p:nvSpPr>
        <p:spPr>
          <a:xfrm>
            <a:off x="3028950" y="6592952"/>
            <a:ext cx="3086100" cy="365125"/>
          </a:xfrm>
        </p:spPr>
        <p:txBody>
          <a:bodyPr/>
          <a:lstStyle/>
          <a:p>
            <a:r>
              <a:rPr lang="en-US" altLang="zh-CN" dirty="0">
                <a:latin typeface="Arial Black" panose="020B0A04020102020204" pitchFamily="34" charset="0"/>
              </a:rPr>
              <a:t>Slide </a:t>
            </a:r>
            <a:fld id="{9DFE5A13-9529-49A0-90BC-FA5105BB16CC}" type="slidenum">
              <a:rPr lang="en-US" altLang="zh-CN" smtClean="0">
                <a:latin typeface="Arial Black" panose="020B0A04020102020204" pitchFamily="34" charset="0"/>
              </a:rPr>
              <a:t>5</a:t>
            </a:fld>
            <a:endParaRPr lang="zh-CN" altLang="en-US"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4FC8C1FB-4771-4771-A9D2-D9EA65F63861}"/>
                  </a:ext>
                </a:extLst>
              </p14:cNvPr>
              <p14:cNvContentPartPr/>
              <p14:nvPr/>
            </p14:nvContentPartPr>
            <p14:xfrm>
              <a:off x="4357800" y="2451600"/>
              <a:ext cx="360" cy="360"/>
            </p14:xfrm>
          </p:contentPart>
        </mc:Choice>
        <mc:Fallback xmlns="">
          <p:pic>
            <p:nvPicPr>
              <p:cNvPr id="2" name="墨迹 1">
                <a:extLst>
                  <a:ext uri="{FF2B5EF4-FFF2-40B4-BE49-F238E27FC236}">
                    <a16:creationId xmlns:a16="http://schemas.microsoft.com/office/drawing/2014/main" id="{4FC8C1FB-4771-4771-A9D2-D9EA65F63861}"/>
                  </a:ext>
                </a:extLst>
              </p:cNvPr>
              <p:cNvPicPr/>
              <p:nvPr/>
            </p:nvPicPr>
            <p:blipFill>
              <a:blip r:embed="rId4"/>
              <a:stretch>
                <a:fillRect/>
              </a:stretch>
            </p:blipFill>
            <p:spPr>
              <a:xfrm>
                <a:off x="4348440" y="2442240"/>
                <a:ext cx="19080" cy="19080"/>
              </a:xfrm>
              <a:prstGeom prst="rect">
                <a:avLst/>
              </a:prstGeom>
            </p:spPr>
          </p:pic>
        </mc:Fallback>
      </mc:AlternateContent>
      <p:sp>
        <p:nvSpPr>
          <p:cNvPr id="5" name="矩形 4">
            <a:extLst>
              <a:ext uri="{FF2B5EF4-FFF2-40B4-BE49-F238E27FC236}">
                <a16:creationId xmlns:a16="http://schemas.microsoft.com/office/drawing/2014/main" id="{C3665002-E8CF-457E-9735-FB650DB23AC8}"/>
              </a:ext>
            </a:extLst>
          </p:cNvPr>
          <p:cNvSpPr/>
          <p:nvPr/>
        </p:nvSpPr>
        <p:spPr>
          <a:xfrm>
            <a:off x="3461474" y="1348154"/>
            <a:ext cx="5307152" cy="46640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85000"/>
                    <a:lumOff val="15000"/>
                  </a:schemeClr>
                </a:solidFill>
              </a:rPr>
              <a:t>Initialization candidates</a:t>
            </a:r>
            <a:endParaRPr lang="zh-CN" altLang="en-US" sz="2400" dirty="0">
              <a:solidFill>
                <a:schemeClr val="tx1">
                  <a:lumMod val="85000"/>
                  <a:lumOff val="15000"/>
                </a:schemeClr>
              </a:solidFill>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5861549A-6BA8-4A35-90A2-F962B2C11015}"/>
                  </a:ext>
                </a:extLst>
              </p:cNvPr>
              <p:cNvSpPr/>
              <p:nvPr/>
            </p:nvSpPr>
            <p:spPr>
              <a:xfrm>
                <a:off x="3461474" y="1931257"/>
                <a:ext cx="5307152" cy="4689457"/>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While not (termination criterion)</a:t>
                </a:r>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Generate a candidate solution </a:t>
                </a:r>
                <a14:m>
                  <m:oMath xmlns:m="http://schemas.openxmlformats.org/officeDocument/2006/math">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𝐴</m:t>
                    </m:r>
                  </m:oMath>
                </a14:m>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If </a:t>
                </a:r>
                <a14:m>
                  <m:oMath xmlns:m="http://schemas.openxmlformats.org/officeDocument/2006/math">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𝑓</m:t>
                    </m:r>
                    <m:d>
                      <m:d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dPr>
                      <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𝐴</m:t>
                        </m:r>
                      </m:e>
                    </m:d>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&lt;</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𝑓</m:t>
                    </m:r>
                    <m:d>
                      <m:d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dPr>
                      <m:e>
                        <m:sSub>
                          <m:sSub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𝐴</m:t>
                            </m:r>
                          </m:e>
                          <m:sub>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0</m:t>
                            </m:r>
                          </m:sub>
                        </m:sSub>
                      </m:e>
                    </m:d>
                  </m:oMath>
                </a14:m>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		</a:t>
                </a:r>
                <a14:m>
                  <m:oMath xmlns:m="http://schemas.openxmlformats.org/officeDocument/2006/math">
                    <m:sSub>
                      <m:sSub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𝐴</m:t>
                        </m:r>
                      </m:e>
                      <m:sub>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0</m:t>
                        </m:r>
                      </m:sub>
                    </m:sSub>
                    <m:r>
                      <a:rPr lang="zh-CN" altLang="zh-CN" sz="2400"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𝐴</m:t>
                    </m:r>
                  </m:oMath>
                </a14:m>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else </a:t>
                </a:r>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		</a:t>
                </a:r>
                <a14:m>
                  <m:oMath xmlns:m="http://schemas.openxmlformats.org/officeDocument/2006/math">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𝑟</m:t>
                    </m:r>
                    <m:r>
                      <a:rPr lang="zh-CN" altLang="zh-CN" sz="2400"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𝑈</m:t>
                    </m:r>
                    <m:d>
                      <m:dPr>
                        <m:begChr m:val="["/>
                        <m:endChr m:val="]"/>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dPr>
                      <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0,1</m:t>
                        </m:r>
                      </m:e>
                    </m:d>
                  </m:oMath>
                </a14:m>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		If </a:t>
                </a:r>
                <a14:m>
                  <m:oMath xmlns:m="http://schemas.openxmlformats.org/officeDocument/2006/math">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𝑟</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&lt;450∗</m:t>
                    </m:r>
                    <m:func>
                      <m:func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funcPr>
                      <m:fNa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𝑒𝑥𝑝</m:t>
                        </m:r>
                      </m:fName>
                      <m:e>
                        <m:d>
                          <m:d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dPr>
                          <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𝑡</m:t>
                            </m:r>
                            <m:r>
                              <m:rPr>
                                <m:lit/>
                              </m:rP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1000</m:t>
                            </m:r>
                          </m:e>
                        </m:d>
                      </m:e>
                    </m:func>
                  </m:oMath>
                </a14:m>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 then</a:t>
                </a:r>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			</a:t>
                </a:r>
                <a14:m>
                  <m:oMath xmlns:m="http://schemas.openxmlformats.org/officeDocument/2006/math">
                    <m:sSub>
                      <m:sSub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𝐴</m:t>
                        </m:r>
                      </m:e>
                      <m:sub>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0</m:t>
                        </m:r>
                      </m:sub>
                    </m:sSub>
                    <m:r>
                      <a:rPr lang="zh-CN" altLang="zh-CN" sz="2400"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𝐴</m:t>
                    </m:r>
                  </m:oMath>
                </a14:m>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		End if</a:t>
                </a:r>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End if</a:t>
                </a:r>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just"/>
                <a14:m>
                  <m:oMath xmlns:m="http://schemas.openxmlformats.org/officeDocument/2006/math">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𝑇</m:t>
                    </m:r>
                    <m:r>
                      <a:rPr lang="zh-CN" altLang="zh-CN" sz="2400"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m:t>
                    </m:r>
                    <m:f>
                      <m:f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fPr>
                      <m:num>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𝑇</m:t>
                        </m:r>
                      </m:num>
                      <m:den>
                        <m:func>
                          <m:func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funcPr>
                          <m:fNa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𝑙𝑜𝑔</m:t>
                            </m:r>
                          </m:fName>
                          <m:e>
                            <m:d>
                              <m:d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dPr>
                              <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1+</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𝑡</m:t>
                                </m:r>
                              </m:e>
                            </m:d>
                          </m:e>
                        </m:func>
                      </m:den>
                    </m:f>
                  </m:oMath>
                </a14:m>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 </a:t>
                </a:r>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Next iteration</a:t>
                </a:r>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5861549A-6BA8-4A35-90A2-F962B2C11015}"/>
                  </a:ext>
                </a:extLst>
              </p:cNvPr>
              <p:cNvSpPr>
                <a:spLocks noRot="1" noChangeAspect="1" noMove="1" noResize="1" noEditPoints="1" noAdjustHandles="1" noChangeArrowheads="1" noChangeShapeType="1" noTextEdit="1"/>
              </p:cNvSpPr>
              <p:nvPr/>
            </p:nvSpPr>
            <p:spPr>
              <a:xfrm>
                <a:off x="3461474" y="1931257"/>
                <a:ext cx="5307152" cy="4689457"/>
              </a:xfrm>
              <a:prstGeom prst="rect">
                <a:avLst/>
              </a:prstGeom>
              <a:blipFill>
                <a:blip r:embed="rId5"/>
                <a:stretch>
                  <a:fillRect l="-1720" t="-778" r="-229" b="-2724"/>
                </a:stretch>
              </a:blipFill>
              <a:ln>
                <a:solidFill>
                  <a:schemeClr val="accent1">
                    <a:lumMod val="40000"/>
                    <a:lumOff val="60000"/>
                  </a:schemeClr>
                </a:solidFill>
              </a:ln>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CB70A9DB-57FE-4515-BF4E-05765D40B022}"/>
              </a:ext>
            </a:extLst>
          </p:cNvPr>
          <p:cNvGrpSpPr/>
          <p:nvPr/>
        </p:nvGrpSpPr>
        <p:grpSpPr>
          <a:xfrm>
            <a:off x="284480" y="1931257"/>
            <a:ext cx="3009705" cy="4676986"/>
            <a:chOff x="329926" y="1931257"/>
            <a:chExt cx="3009705" cy="4293746"/>
          </a:xfrm>
        </p:grpSpPr>
        <p:sp>
          <p:nvSpPr>
            <p:cNvPr id="4" name="矩形 3">
              <a:extLst>
                <a:ext uri="{FF2B5EF4-FFF2-40B4-BE49-F238E27FC236}">
                  <a16:creationId xmlns:a16="http://schemas.microsoft.com/office/drawing/2014/main" id="{8C5F5D0A-EC38-4F7B-AE5D-9D2366714203}"/>
                </a:ext>
              </a:extLst>
            </p:cNvPr>
            <p:cNvSpPr/>
            <p:nvPr/>
          </p:nvSpPr>
          <p:spPr>
            <a:xfrm>
              <a:off x="329926" y="1931257"/>
              <a:ext cx="3009705" cy="399321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7660437-DC02-4FFA-AC3B-3627BBB4DA82}"/>
                    </a:ext>
                  </a:extLst>
                </p:cNvPr>
                <p:cNvSpPr txBox="1"/>
                <p:nvPr/>
              </p:nvSpPr>
              <p:spPr>
                <a:xfrm>
                  <a:off x="420820" y="2143705"/>
                  <a:ext cx="2918811" cy="4081298"/>
                </a:xfrm>
                <a:prstGeom prst="rect">
                  <a:avLst/>
                </a:prstGeom>
                <a:noFill/>
              </p:spPr>
              <p:txBody>
                <a:bodyPr wrap="square" rtlCol="0">
                  <a:spAutoFit/>
                </a:bodyPr>
                <a:lstStyle/>
                <a:p>
                  <a:pPr algn="just"/>
                  <a:r>
                    <a:rPr lang="en-US" altLang="zh-CN" sz="2400" dirty="0">
                      <a:solidFill>
                        <a:schemeClr val="tx1">
                          <a:lumMod val="85000"/>
                          <a:lumOff val="15000"/>
                        </a:schemeClr>
                      </a:solidFill>
                    </a:rPr>
                    <a:t>Initialization</a:t>
                  </a:r>
                  <a:r>
                    <a:rPr lang="zh-CN" altLang="en-US" sz="2000" dirty="0">
                      <a:solidFill>
                        <a:schemeClr val="tx1">
                          <a:lumMod val="85000"/>
                          <a:lumOff val="15000"/>
                        </a:schemeClr>
                      </a:solidFill>
                    </a:rPr>
                    <a:t>： </a:t>
                  </a:r>
                  <a:endParaRPr lang="en-US" altLang="zh-CN" sz="2000" kern="100" dirty="0">
                    <a:effectLst/>
                    <a:latin typeface="Calibri" panose="020F0502020204030204" pitchFamily="34" charset="0"/>
                    <a:ea typeface="等线" panose="02010600030101010101" pitchFamily="2" charset="-122"/>
                    <a:cs typeface="Times New Roman" panose="02020603050405020304" pitchFamily="18" charset="0"/>
                  </a:endParaRPr>
                </a:p>
                <a:p>
                  <a:pPr algn="just"/>
                  <a:r>
                    <a:rPr lang="en-US" altLang="zh-CN" sz="2000" kern="100" dirty="0">
                      <a:effectLst/>
                      <a:latin typeface="Calibri" panose="020F0502020204030204" pitchFamily="34" charset="0"/>
                      <a:ea typeface="等线" panose="02010600030101010101" pitchFamily="2" charset="-122"/>
                      <a:cs typeface="Times New Roman" panose="02020603050405020304" pitchFamily="18" charset="0"/>
                    </a:rPr>
                    <a:t>T = initial temperature &gt; 0</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m:rPr>
                            <m:sty m:val="p"/>
                          </m:rPr>
                          <a:rPr lang="en-US" altLang="zh-CN" sz="2000" kern="100">
                            <a:effectLst/>
                            <a:latin typeface="Cambria Math" panose="02040503050406030204" pitchFamily="18" charset="0"/>
                            <a:ea typeface="等线" panose="02010600030101010101" pitchFamily="2" charset="-122"/>
                            <a:cs typeface="Calibri" panose="020F0502020204030204" pitchFamily="34" charset="0"/>
                          </a:rPr>
                          <m:t>α</m:t>
                        </m:r>
                        <m:d>
                          <m:dPr>
                            <m:ctrlPr>
                              <a:rPr lang="zh-CN" altLang="zh-CN" sz="2000" i="1" kern="100">
                                <a:effectLst/>
                                <a:latin typeface="Cambria Math" panose="02040503050406030204" pitchFamily="18" charset="0"/>
                                <a:ea typeface="Cambria Math" panose="02040503050406030204" pitchFamily="18" charset="0"/>
                                <a:cs typeface="Calibri" panose="020F0502020204030204" pitchFamily="34" charset="0"/>
                              </a:rPr>
                            </m:ctrlPr>
                          </m:dPr>
                          <m:e>
                            <m:r>
                              <a:rPr lang="en-US" altLang="zh-CN" sz="2000" i="1" kern="100">
                                <a:effectLst/>
                                <a:latin typeface="Cambria Math" panose="02040503050406030204" pitchFamily="18" charset="0"/>
                                <a:ea typeface="等线" panose="02010600030101010101" pitchFamily="2" charset="-122"/>
                                <a:cs typeface="Calibri" panose="020F0502020204030204" pitchFamily="34" charset="0"/>
                              </a:rPr>
                              <m:t>𝑇</m:t>
                            </m:r>
                          </m:e>
                        </m:d>
                        <m:r>
                          <a:rPr lang="en-US" altLang="zh-CN" sz="2000" i="1" kern="100">
                            <a:effectLst/>
                            <a:latin typeface="Cambria Math" panose="02040503050406030204" pitchFamily="18" charset="0"/>
                            <a:ea typeface="等线" panose="02010600030101010101" pitchFamily="2" charset="-122"/>
                            <a:cs typeface="Calibri" panose="020F0502020204030204" pitchFamily="34" charset="0"/>
                          </a:rPr>
                          <m:t>=</m:t>
                        </m:r>
                        <m:f>
                          <m:fPr>
                            <m:ctrlPr>
                              <a:rPr lang="zh-CN" altLang="zh-CN" sz="2000" i="1" kern="100">
                                <a:effectLst/>
                                <a:latin typeface="Cambria Math" panose="02040503050406030204" pitchFamily="18" charset="0"/>
                                <a:ea typeface="Cambria Math" panose="02040503050406030204" pitchFamily="18" charset="0"/>
                                <a:cs typeface="Calibri" panose="020F0502020204030204" pitchFamily="34" charset="0"/>
                              </a:rPr>
                            </m:ctrlPr>
                          </m:fPr>
                          <m:num>
                            <m:r>
                              <a:rPr lang="en-US" altLang="zh-CN" sz="2000" i="1" kern="100">
                                <a:effectLst/>
                                <a:latin typeface="Cambria Math" panose="02040503050406030204" pitchFamily="18" charset="0"/>
                                <a:ea typeface="等线" panose="02010600030101010101" pitchFamily="2" charset="-122"/>
                                <a:cs typeface="Calibri" panose="020F0502020204030204" pitchFamily="34" charset="0"/>
                              </a:rPr>
                              <m:t>𝑇</m:t>
                            </m:r>
                          </m:num>
                          <m:den>
                            <m:func>
                              <m:funcPr>
                                <m:ctrlPr>
                                  <a:rPr lang="zh-CN" altLang="zh-CN" sz="2000" i="1" kern="100">
                                    <a:effectLst/>
                                    <a:latin typeface="Cambria Math" panose="02040503050406030204" pitchFamily="18" charset="0"/>
                                    <a:ea typeface="Cambria Math" panose="02040503050406030204" pitchFamily="18" charset="0"/>
                                    <a:cs typeface="Calibri" panose="020F0502020204030204" pitchFamily="34" charset="0"/>
                                  </a:rPr>
                                </m:ctrlPr>
                              </m:funcPr>
                              <m:fName>
                                <m:r>
                                  <a:rPr lang="en-US" altLang="zh-CN" sz="2000" i="1" kern="100">
                                    <a:effectLst/>
                                    <a:latin typeface="Cambria Math" panose="02040503050406030204" pitchFamily="18" charset="0"/>
                                    <a:ea typeface="等线" panose="02010600030101010101" pitchFamily="2" charset="-122"/>
                                    <a:cs typeface="Calibri" panose="020F0502020204030204" pitchFamily="34" charset="0"/>
                                  </a:rPr>
                                  <m:t>𝑙𝑜𝑔</m:t>
                                </m:r>
                              </m:fName>
                              <m:e>
                                <m:d>
                                  <m:dPr>
                                    <m:ctrlPr>
                                      <a:rPr lang="zh-CN" altLang="zh-CN" sz="2000" i="1" kern="100">
                                        <a:effectLst/>
                                        <a:latin typeface="Cambria Math" panose="02040503050406030204" pitchFamily="18" charset="0"/>
                                        <a:ea typeface="Cambria Math" panose="02040503050406030204" pitchFamily="18" charset="0"/>
                                        <a:cs typeface="Calibri" panose="020F0502020204030204" pitchFamily="34" charset="0"/>
                                      </a:rPr>
                                    </m:ctrlPr>
                                  </m:dPr>
                                  <m:e>
                                    <m:r>
                                      <a:rPr lang="en-US" altLang="zh-CN" sz="2000" i="1" kern="100">
                                        <a:effectLst/>
                                        <a:latin typeface="Cambria Math" panose="02040503050406030204" pitchFamily="18" charset="0"/>
                                        <a:ea typeface="等线" panose="02010600030101010101" pitchFamily="2" charset="-122"/>
                                        <a:cs typeface="Calibri" panose="020F0502020204030204" pitchFamily="34" charset="0"/>
                                      </a:rPr>
                                      <m:t>1+</m:t>
                                    </m:r>
                                    <m:r>
                                      <a:rPr lang="en-US" altLang="zh-CN" sz="2000" i="1" kern="100">
                                        <a:effectLst/>
                                        <a:latin typeface="Cambria Math" panose="02040503050406030204" pitchFamily="18" charset="0"/>
                                        <a:ea typeface="等线" panose="02010600030101010101" pitchFamily="2" charset="-122"/>
                                        <a:cs typeface="Calibri" panose="020F0502020204030204" pitchFamily="34" charset="0"/>
                                      </a:rPr>
                                      <m:t>𝑡</m:t>
                                    </m:r>
                                  </m:e>
                                </m:d>
                              </m:e>
                            </m:func>
                          </m:den>
                        </m:f>
                      </m:oMath>
                    </m:oMathPara>
                  </a14:m>
                  <a:endParaRPr lang="en-US" altLang="zh-CN" sz="2000" kern="100" dirty="0">
                    <a:effectLst/>
                    <a:latin typeface="Calibri" panose="020F0502020204030204" pitchFamily="34" charset="0"/>
                    <a:ea typeface="等线" panose="02010600030101010101" pitchFamily="2" charset="-122"/>
                    <a:cs typeface="Calibri" panose="020F0502020204030204" pitchFamily="34" charset="0"/>
                  </a:endParaRPr>
                </a:p>
                <a:p>
                  <a:pPr algn="just"/>
                  <a:r>
                    <a:rPr lang="en-US" altLang="zh-CN" sz="2000" kern="100" dirty="0">
                      <a:effectLst/>
                      <a:latin typeface="Calibri" panose="020F0502020204030204" pitchFamily="34" charset="0"/>
                      <a:ea typeface="等线" panose="02010600030101010101" pitchFamily="2" charset="-122"/>
                      <a:cs typeface="Times New Roman" panose="02020603050405020304" pitchFamily="18" charset="0"/>
                    </a:rPr>
                    <a:t>t = the iteration times</a:t>
                  </a:r>
                </a:p>
                <a:p>
                  <a:pPr algn="just"/>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000" dirty="0">
                      <a:effectLst/>
                      <a:ea typeface="Cambria Math" panose="02040503050406030204" pitchFamily="18" charset="0"/>
                      <a:cs typeface="Calibri" panose="020F0502020204030204" pitchFamily="34" charset="0"/>
                    </a:rPr>
                    <a:t>Initial solution: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Calibri" panose="020F0502020204030204" pitchFamily="34" charset="0"/>
                            </a:rPr>
                          </m:ctrlPr>
                        </m:sSubPr>
                        <m:e>
                          <m:r>
                            <a:rPr lang="en-US" altLang="zh-CN" sz="2000" i="1">
                              <a:effectLst/>
                              <a:latin typeface="Cambria Math" panose="02040503050406030204" pitchFamily="18" charset="0"/>
                              <a:ea typeface="等线" panose="02010600030101010101" pitchFamily="2" charset="-122"/>
                              <a:cs typeface="Calibri" panose="020F0502020204030204" pitchFamily="34" charset="0"/>
                            </a:rPr>
                            <m:t>𝐴</m:t>
                          </m:r>
                        </m:e>
                        <m:sub>
                          <m:r>
                            <a:rPr lang="en-US" altLang="zh-CN" sz="2000" i="1">
                              <a:effectLst/>
                              <a:latin typeface="Cambria Math" panose="02040503050406030204" pitchFamily="18" charset="0"/>
                              <a:ea typeface="等线" panose="02010600030101010101" pitchFamily="2" charset="-122"/>
                              <a:cs typeface="Calibri" panose="020F0502020204030204" pitchFamily="34" charset="0"/>
                            </a:rPr>
                            <m:t>𝑀</m:t>
                          </m:r>
                          <m:r>
                            <a:rPr lang="en-US" altLang="zh-CN" sz="2000" i="1">
                              <a:effectLst/>
                              <a:latin typeface="Cambria Math" panose="02040503050406030204" pitchFamily="18" charset="0"/>
                              <a:ea typeface="等线" panose="02010600030101010101" pitchFamily="2" charset="-122"/>
                              <a:cs typeface="Calibri" panose="020F0502020204030204" pitchFamily="34" charset="0"/>
                            </a:rPr>
                            <m:t>∗</m:t>
                          </m:r>
                          <m:r>
                            <a:rPr lang="en-US" altLang="zh-CN" sz="2000" i="1">
                              <a:effectLst/>
                              <a:latin typeface="Cambria Math" panose="02040503050406030204" pitchFamily="18" charset="0"/>
                              <a:ea typeface="等线" panose="02010600030101010101" pitchFamily="2" charset="-122"/>
                              <a:cs typeface="Calibri" panose="020F0502020204030204" pitchFamily="34" charset="0"/>
                            </a:rPr>
                            <m:t>𝐿</m:t>
                          </m:r>
                        </m:sub>
                      </m:sSub>
                    </m:oMath>
                  </a14:m>
                  <a:endParaRPr lang="en-US" altLang="zh-CN" sz="2000" dirty="0">
                    <a:effectLst/>
                    <a:latin typeface="Calibri" panose="020F0502020204030204" pitchFamily="34" charset="0"/>
                    <a:ea typeface="等线" panose="02010600030101010101" pitchFamily="2" charset="-122"/>
                    <a:cs typeface="Calibri" panose="020F0502020204030204" pitchFamily="34" charset="0"/>
                  </a:endParaRPr>
                </a:p>
                <a:p>
                  <a:endParaRPr lang="en-US" altLang="zh-CN" sz="2000" dirty="0">
                    <a:effectLst/>
                    <a:latin typeface="Calibri" panose="020F0502020204030204" pitchFamily="34" charset="0"/>
                    <a:ea typeface="等线" panose="02010600030101010101" pitchFamily="2" charset="-122"/>
                    <a:cs typeface="Calibri" panose="020F0502020204030204" pitchFamily="34" charset="0"/>
                  </a:endParaRP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ea typeface="Cambria Math" panose="02040503050406030204" pitchFamily="18" charset="0"/>
                              </a:rPr>
                            </m:ctrlPr>
                          </m:sSubPr>
                          <m:e>
                            <m:r>
                              <m:rPr>
                                <m:sty m:val="p"/>
                              </m:rPr>
                              <a:rPr lang="en-US" altLang="zh-CN" sz="2400" b="0" i="0" smtClean="0">
                                <a:latin typeface="Cambria Math" panose="02040503050406030204" pitchFamily="18" charset="0"/>
                                <a:ea typeface="Cambria Math" panose="02040503050406030204" pitchFamily="18" charset="0"/>
                              </a:rPr>
                              <m:t>Σ</m:t>
                            </m:r>
                          </m:e>
                          <m:sub>
                            <m:r>
                              <a:rPr lang="en-US" altLang="zh-CN" sz="2400" b="0" i="1" smtClean="0">
                                <a:latin typeface="Cambria Math" panose="02040503050406030204" pitchFamily="18" charset="0"/>
                                <a:ea typeface="Cambria Math" panose="02040503050406030204" pitchFamily="18" charset="0"/>
                              </a:rPr>
                              <m:t>𝑗</m:t>
                            </m:r>
                          </m:sub>
                        </m:sSub>
                        <m:r>
                          <a:rPr lang="en-US" altLang="zh-CN" sz="2400" b="0" i="1" smtClean="0">
                            <a:latin typeface="Cambria Math" panose="02040503050406030204" pitchFamily="18" charset="0"/>
                            <a:ea typeface="Cambria Math" panose="02040503050406030204" pitchFamily="18" charset="0"/>
                          </a:rPr>
                          <m:t> </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𝑎</m:t>
                            </m:r>
                          </m:e>
                          <m:sub>
                            <m:r>
                              <a:rPr lang="en-US" altLang="zh-CN" sz="2400" b="0" i="1" smtClean="0">
                                <a:latin typeface="Cambria Math" panose="02040503050406030204" pitchFamily="18" charset="0"/>
                                <a:ea typeface="Cambria Math" panose="02040503050406030204" pitchFamily="18" charset="0"/>
                              </a:rPr>
                              <m:t>𝑚𝑗</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𝐷𝑒𝑚𝑎𝑛</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𝑚</m:t>
                            </m:r>
                          </m:sub>
                        </m:sSub>
                      </m:oMath>
                    </m:oMathPara>
                  </a14:m>
                  <a:endParaRPr lang="en-US" altLang="zh-CN" sz="2400" b="0" dirty="0">
                    <a:latin typeface="Cambria Math" panose="02040503050406030204" pitchFamily="18" charset="0"/>
                    <a:ea typeface="Cambria Math" panose="02040503050406030204" pitchFamily="18" charset="0"/>
                  </a:endParaRPr>
                </a:p>
                <a:p>
                  <a:endParaRPr lang="en-US" altLang="zh-CN" sz="2400" b="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𝑎</m:t>
                            </m:r>
                          </m:e>
                          <m:sub>
                            <m:r>
                              <a:rPr lang="en-US" altLang="zh-CN" sz="2400" b="0" i="1" smtClean="0">
                                <a:latin typeface="Cambria Math" panose="02040503050406030204" pitchFamily="18" charset="0"/>
                                <a:ea typeface="Cambria Math" panose="02040503050406030204" pitchFamily="18" charset="0"/>
                              </a:rPr>
                              <m:t>𝑚𝑙</m:t>
                            </m:r>
                          </m:sub>
                        </m:sSub>
                        <m:r>
                          <a:rPr lang="en-US" altLang="zh-CN" sz="2400" b="0" i="1" smtClean="0">
                            <a:latin typeface="Cambria Math" panose="02040503050406030204" pitchFamily="18" charset="0"/>
                            <a:ea typeface="Cambria Math" panose="02040503050406030204" pitchFamily="18" charset="0"/>
                          </a:rPr>
                          <m:t>≥0</m:t>
                        </m:r>
                      </m:oMath>
                    </m:oMathPara>
                  </a14:m>
                  <a:endParaRPr lang="en-US" altLang="zh-CN" sz="2400" b="0" dirty="0">
                    <a:latin typeface="Cambria Math" panose="02040503050406030204" pitchFamily="18" charset="0"/>
                    <a:ea typeface="Cambria Math" panose="02040503050406030204" pitchFamily="18" charset="0"/>
                  </a:endParaRPr>
                </a:p>
                <a:p>
                  <a:r>
                    <a:rPr lang="en-US" altLang="zh-CN" sz="2400" b="0" dirty="0"/>
                    <a:t> </a:t>
                  </a:r>
                </a:p>
                <a:p>
                  <a:endParaRPr lang="zh-CN" altLang="en-US" sz="2000" dirty="0"/>
                </a:p>
              </p:txBody>
            </p:sp>
          </mc:Choice>
          <mc:Fallback xmlns="">
            <p:sp>
              <p:nvSpPr>
                <p:cNvPr id="3" name="文本框 2">
                  <a:extLst>
                    <a:ext uri="{FF2B5EF4-FFF2-40B4-BE49-F238E27FC236}">
                      <a16:creationId xmlns:a16="http://schemas.microsoft.com/office/drawing/2014/main" id="{07660437-DC02-4FFA-AC3B-3627BBB4DA82}"/>
                    </a:ext>
                  </a:extLst>
                </p:cNvPr>
                <p:cNvSpPr txBox="1">
                  <a:spLocks noRot="1" noChangeAspect="1" noMove="1" noResize="1" noEditPoints="1" noAdjustHandles="1" noChangeArrowheads="1" noChangeShapeType="1" noTextEdit="1"/>
                </p:cNvSpPr>
                <p:nvPr/>
              </p:nvSpPr>
              <p:spPr>
                <a:xfrm>
                  <a:off x="420820" y="2143705"/>
                  <a:ext cx="2918811" cy="4081298"/>
                </a:xfrm>
                <a:prstGeom prst="rect">
                  <a:avLst/>
                </a:prstGeom>
                <a:blipFill>
                  <a:blip r:embed="rId6"/>
                  <a:stretch>
                    <a:fillRect l="-3347" t="-1097" r="-20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52422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3FB738C-3A83-46FA-AA99-5E84C8FA889C}"/>
              </a:ext>
            </a:extLst>
          </p:cNvPr>
          <p:cNvSpPr txBox="1"/>
          <p:nvPr/>
        </p:nvSpPr>
        <p:spPr>
          <a:xfrm>
            <a:off x="284480" y="448021"/>
            <a:ext cx="6513272" cy="584775"/>
          </a:xfrm>
          <a:prstGeom prst="rect">
            <a:avLst/>
          </a:prstGeom>
          <a:noFill/>
        </p:spPr>
        <p:txBody>
          <a:bodyPr wrap="square" rtlCol="0">
            <a:spAutoFit/>
          </a:bodyPr>
          <a:lstStyle/>
          <a:p>
            <a:r>
              <a:rPr lang="en-US" altLang="zh-CN" sz="3200" b="1" dirty="0">
                <a:latin typeface="Arial Black" panose="020B0A04020102020204" pitchFamily="34" charset="0"/>
              </a:rPr>
              <a:t>Algorithm implementation </a:t>
            </a:r>
          </a:p>
        </p:txBody>
      </p:sp>
      <p:sp>
        <p:nvSpPr>
          <p:cNvPr id="9" name="页脚占位符 3"/>
          <p:cNvSpPr>
            <a:spLocks noGrp="1"/>
          </p:cNvSpPr>
          <p:nvPr>
            <p:ph type="ftr" sz="quarter" idx="11"/>
          </p:nvPr>
        </p:nvSpPr>
        <p:spPr>
          <a:xfrm>
            <a:off x="3028950" y="6592952"/>
            <a:ext cx="3086100" cy="365125"/>
          </a:xfrm>
        </p:spPr>
        <p:txBody>
          <a:bodyPr/>
          <a:lstStyle/>
          <a:p>
            <a:r>
              <a:rPr lang="en-US" altLang="zh-CN" dirty="0">
                <a:latin typeface="Arial Black" panose="020B0A04020102020204" pitchFamily="34" charset="0"/>
              </a:rPr>
              <a:t>Slide </a:t>
            </a:r>
            <a:fld id="{9DFE5A13-9529-49A0-90BC-FA5105BB16CC}" type="slidenum">
              <a:rPr lang="en-US" altLang="zh-CN" smtClean="0">
                <a:latin typeface="Arial Black" panose="020B0A04020102020204" pitchFamily="34" charset="0"/>
              </a:rPr>
              <a:t>6</a:t>
            </a:fld>
            <a:endParaRPr lang="zh-CN" altLang="en-US"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4FC8C1FB-4771-4771-A9D2-D9EA65F63861}"/>
                  </a:ext>
                </a:extLst>
              </p14:cNvPr>
              <p14:cNvContentPartPr/>
              <p14:nvPr/>
            </p14:nvContentPartPr>
            <p14:xfrm>
              <a:off x="4357800" y="2451600"/>
              <a:ext cx="360" cy="360"/>
            </p14:xfrm>
          </p:contentPart>
        </mc:Choice>
        <mc:Fallback xmlns="">
          <p:pic>
            <p:nvPicPr>
              <p:cNvPr id="2" name="墨迹 1">
                <a:extLst>
                  <a:ext uri="{FF2B5EF4-FFF2-40B4-BE49-F238E27FC236}">
                    <a16:creationId xmlns:a16="http://schemas.microsoft.com/office/drawing/2014/main" id="{4FC8C1FB-4771-4771-A9D2-D9EA65F63861}"/>
                  </a:ext>
                </a:extLst>
              </p:cNvPr>
              <p:cNvPicPr/>
              <p:nvPr/>
            </p:nvPicPr>
            <p:blipFill>
              <a:blip r:embed="rId4"/>
              <a:stretch>
                <a:fillRect/>
              </a:stretch>
            </p:blipFill>
            <p:spPr>
              <a:xfrm>
                <a:off x="4348440" y="2442240"/>
                <a:ext cx="19080" cy="19080"/>
              </a:xfrm>
              <a:prstGeom prst="rect">
                <a:avLst/>
              </a:prstGeom>
            </p:spPr>
          </p:pic>
        </mc:Fallback>
      </mc:AlternateContent>
      <p:sp>
        <p:nvSpPr>
          <p:cNvPr id="5" name="矩形 4">
            <a:extLst>
              <a:ext uri="{FF2B5EF4-FFF2-40B4-BE49-F238E27FC236}">
                <a16:creationId xmlns:a16="http://schemas.microsoft.com/office/drawing/2014/main" id="{C3665002-E8CF-457E-9735-FB650DB23AC8}"/>
              </a:ext>
            </a:extLst>
          </p:cNvPr>
          <p:cNvSpPr/>
          <p:nvPr/>
        </p:nvSpPr>
        <p:spPr>
          <a:xfrm>
            <a:off x="3461474" y="1348154"/>
            <a:ext cx="5307152" cy="46640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85000"/>
                    <a:lumOff val="15000"/>
                  </a:schemeClr>
                </a:solidFill>
              </a:rPr>
              <a:t>Initialization candidates</a:t>
            </a:r>
            <a:endParaRPr lang="zh-CN" altLang="en-US" sz="2400" dirty="0">
              <a:solidFill>
                <a:schemeClr val="tx1">
                  <a:lumMod val="85000"/>
                  <a:lumOff val="15000"/>
                </a:schemeClr>
              </a:solidFill>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5861549A-6BA8-4A35-90A2-F962B2C11015}"/>
                  </a:ext>
                </a:extLst>
              </p:cNvPr>
              <p:cNvSpPr/>
              <p:nvPr/>
            </p:nvSpPr>
            <p:spPr>
              <a:xfrm>
                <a:off x="3461474" y="1931257"/>
                <a:ext cx="5307152" cy="4689457"/>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While not (termination criterion)</a:t>
                </a:r>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Generate a candidate solution </a:t>
                </a:r>
                <a14:m>
                  <m:oMath xmlns:m="http://schemas.openxmlformats.org/officeDocument/2006/math">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𝐴</m:t>
                    </m:r>
                  </m:oMath>
                </a14:m>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If </a:t>
                </a:r>
                <a14:m>
                  <m:oMath xmlns:m="http://schemas.openxmlformats.org/officeDocument/2006/math">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𝑓</m:t>
                    </m:r>
                    <m:d>
                      <m:d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dPr>
                      <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𝐴</m:t>
                        </m:r>
                      </m:e>
                    </m:d>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&lt;</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𝑓</m:t>
                    </m:r>
                    <m:d>
                      <m:d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dPr>
                      <m:e>
                        <m:sSub>
                          <m:sSub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𝐴</m:t>
                            </m:r>
                          </m:e>
                          <m:sub>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0</m:t>
                            </m:r>
                          </m:sub>
                        </m:sSub>
                      </m:e>
                    </m:d>
                  </m:oMath>
                </a14:m>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		</a:t>
                </a:r>
                <a14:m>
                  <m:oMath xmlns:m="http://schemas.openxmlformats.org/officeDocument/2006/math">
                    <m:sSub>
                      <m:sSub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𝐴</m:t>
                        </m:r>
                      </m:e>
                      <m:sub>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0</m:t>
                        </m:r>
                      </m:sub>
                    </m:sSub>
                    <m:r>
                      <a:rPr lang="zh-CN" altLang="zh-CN" sz="2400"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𝐴</m:t>
                    </m:r>
                  </m:oMath>
                </a14:m>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else </a:t>
                </a:r>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		</a:t>
                </a:r>
                <a14:m>
                  <m:oMath xmlns:m="http://schemas.openxmlformats.org/officeDocument/2006/math">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𝑟</m:t>
                    </m:r>
                    <m:r>
                      <a:rPr lang="zh-CN" altLang="zh-CN" sz="2400"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𝑈</m:t>
                    </m:r>
                    <m:d>
                      <m:dPr>
                        <m:begChr m:val="["/>
                        <m:endChr m:val="]"/>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dPr>
                      <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0,1</m:t>
                        </m:r>
                      </m:e>
                    </m:d>
                  </m:oMath>
                </a14:m>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		If </a:t>
                </a:r>
                <a14:m>
                  <m:oMath xmlns:m="http://schemas.openxmlformats.org/officeDocument/2006/math">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𝑟</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&lt;450∗</m:t>
                    </m:r>
                    <m:func>
                      <m:func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funcPr>
                      <m:fNa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𝑒𝑥𝑝</m:t>
                        </m:r>
                      </m:fName>
                      <m:e>
                        <m:d>
                          <m:d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dPr>
                          <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𝑡</m:t>
                            </m:r>
                            <m:r>
                              <m:rPr>
                                <m:lit/>
                              </m:rP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1000</m:t>
                            </m:r>
                          </m:e>
                        </m:d>
                      </m:e>
                    </m:func>
                  </m:oMath>
                </a14:m>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 then</a:t>
                </a:r>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			</a:t>
                </a:r>
                <a14:m>
                  <m:oMath xmlns:m="http://schemas.openxmlformats.org/officeDocument/2006/math">
                    <m:sSub>
                      <m:sSub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𝐴</m:t>
                        </m:r>
                      </m:e>
                      <m:sub>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0</m:t>
                        </m:r>
                      </m:sub>
                    </m:sSub>
                    <m:r>
                      <a:rPr lang="zh-CN" altLang="zh-CN" sz="2400"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𝐴</m:t>
                    </m:r>
                  </m:oMath>
                </a14:m>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		End if</a:t>
                </a:r>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End if</a:t>
                </a:r>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just"/>
                <a14:m>
                  <m:oMath xmlns:m="http://schemas.openxmlformats.org/officeDocument/2006/math">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𝑇</m:t>
                    </m:r>
                    <m:r>
                      <a:rPr lang="zh-CN" altLang="zh-CN" sz="2400"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m:t>
                    </m:r>
                    <m:f>
                      <m:f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fPr>
                      <m:num>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𝑇</m:t>
                        </m:r>
                      </m:num>
                      <m:den>
                        <m:func>
                          <m:func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funcPr>
                          <m:fNa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𝑙𝑜𝑔</m:t>
                            </m:r>
                          </m:fName>
                          <m:e>
                            <m:d>
                              <m:d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dPr>
                              <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1+</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𝑡</m:t>
                                </m:r>
                              </m:e>
                            </m:d>
                          </m:e>
                        </m:func>
                      </m:den>
                    </m:f>
                  </m:oMath>
                </a14:m>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 </a:t>
                </a:r>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Next iteration</a:t>
                </a:r>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5861549A-6BA8-4A35-90A2-F962B2C11015}"/>
                  </a:ext>
                </a:extLst>
              </p:cNvPr>
              <p:cNvSpPr>
                <a:spLocks noRot="1" noChangeAspect="1" noMove="1" noResize="1" noEditPoints="1" noAdjustHandles="1" noChangeArrowheads="1" noChangeShapeType="1" noTextEdit="1"/>
              </p:cNvSpPr>
              <p:nvPr/>
            </p:nvSpPr>
            <p:spPr>
              <a:xfrm>
                <a:off x="3461474" y="1931257"/>
                <a:ext cx="5307152" cy="4689457"/>
              </a:xfrm>
              <a:prstGeom prst="rect">
                <a:avLst/>
              </a:prstGeom>
              <a:blipFill>
                <a:blip r:embed="rId5"/>
                <a:stretch>
                  <a:fillRect l="-1720" t="-778" r="-229" b="-2724"/>
                </a:stretch>
              </a:blipFill>
              <a:ln>
                <a:solidFill>
                  <a:schemeClr val="accent1">
                    <a:lumMod val="40000"/>
                    <a:lumOff val="60000"/>
                  </a:schemeClr>
                </a:solidFill>
              </a:ln>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CB70A9DB-57FE-4515-BF4E-05765D40B022}"/>
              </a:ext>
            </a:extLst>
          </p:cNvPr>
          <p:cNvGrpSpPr/>
          <p:nvPr/>
        </p:nvGrpSpPr>
        <p:grpSpPr>
          <a:xfrm>
            <a:off x="235507" y="2768675"/>
            <a:ext cx="3009705" cy="2834460"/>
            <a:chOff x="329926" y="1512243"/>
            <a:chExt cx="3009705" cy="2876019"/>
          </a:xfrm>
        </p:grpSpPr>
        <p:sp>
          <p:nvSpPr>
            <p:cNvPr id="4" name="矩形 3">
              <a:extLst>
                <a:ext uri="{FF2B5EF4-FFF2-40B4-BE49-F238E27FC236}">
                  <a16:creationId xmlns:a16="http://schemas.microsoft.com/office/drawing/2014/main" id="{8C5F5D0A-EC38-4F7B-AE5D-9D2366714203}"/>
                </a:ext>
              </a:extLst>
            </p:cNvPr>
            <p:cNvSpPr/>
            <p:nvPr/>
          </p:nvSpPr>
          <p:spPr>
            <a:xfrm>
              <a:off x="329926" y="1512243"/>
              <a:ext cx="3009705" cy="28760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7660437-DC02-4FFA-AC3B-3627BBB4DA82}"/>
                    </a:ext>
                  </a:extLst>
                </p:cNvPr>
                <p:cNvSpPr txBox="1"/>
                <p:nvPr/>
              </p:nvSpPr>
              <p:spPr>
                <a:xfrm>
                  <a:off x="420820" y="1786059"/>
                  <a:ext cx="2918811" cy="2459863"/>
                </a:xfrm>
                <a:prstGeom prst="rect">
                  <a:avLst/>
                </a:prstGeom>
                <a:noFill/>
              </p:spPr>
              <p:txBody>
                <a:bodyPr wrap="square" rtlCol="0">
                  <a:spAutoFit/>
                </a:bodyPr>
                <a:lstStyle/>
                <a:p>
                  <a:r>
                    <a:rPr lang="en-US" altLang="zh-CN" sz="2400" b="0" dirty="0"/>
                    <a:t>Generate </a:t>
                  </a:r>
                  <a14:m>
                    <m:oMath xmlns:m="http://schemas.openxmlformats.org/officeDocument/2006/math">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m:t>
                      </m:r>
                    </m:oMath>
                  </a14:m>
                  <a:endParaRPr lang="en-US" altLang="zh-CN" sz="2400" b="0" dirty="0"/>
                </a:p>
                <a:p>
                  <a:r>
                    <a:rPr lang="en-US" altLang="zh-CN" sz="240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𝑚𝑙</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𝑚𝑙</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𝑒</m:t>
                      </m:r>
                    </m:oMath>
                  </a14:m>
                  <a:endParaRPr lang="en-US" altLang="zh-CN" sz="2400" b="0" dirty="0"/>
                </a:p>
                <a:p>
                  <a:r>
                    <a:rPr lang="en-US" altLang="zh-CN" sz="2000" dirty="0"/>
                    <a:t>	where </a:t>
                  </a:r>
                  <a14:m>
                    <m:oMath xmlns:m="http://schemas.openxmlformats.org/officeDocument/2006/math">
                      <m:r>
                        <a:rPr lang="en-US" altLang="zh-CN" sz="2000" b="0" i="1" smtClean="0">
                          <a:latin typeface="Cambria Math" panose="02040503050406030204" pitchFamily="18" charset="0"/>
                        </a:rPr>
                        <m:t>𝑒</m:t>
                      </m:r>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0, 1, −1</m:t>
                          </m:r>
                        </m:e>
                      </m:d>
                    </m:oMath>
                  </a14:m>
                  <a:r>
                    <a:rPr lang="en-US" altLang="zh-CN" sz="2000" b="0" dirty="0"/>
                    <a:t> 	randomly </a:t>
                  </a:r>
                </a:p>
                <a:p>
                  <a:r>
                    <a:rPr lang="en-US" altLang="zh-CN" sz="2000" dirty="0" err="1"/>
                    <a:t>s.t.</a:t>
                  </a:r>
                  <a:endParaRPr lang="en-US" altLang="zh-CN" sz="2000" dirty="0"/>
                </a:p>
                <a:p>
                  <a:r>
                    <a:rPr lang="en-US" altLang="zh-CN" sz="2000" dirty="0"/>
                    <a:t>	 </a:t>
                  </a:r>
                  <a14:m>
                    <m:oMath xmlns:m="http://schemas.openxmlformats.org/officeDocument/2006/math">
                      <m:sSub>
                        <m:sSubPr>
                          <m:ctrlPr>
                            <a:rPr lang="en-US" altLang="zh-CN" sz="2000" b="0" i="1" smtClean="0">
                              <a:latin typeface="Cambria Math" panose="02040503050406030204" pitchFamily="18" charset="0"/>
                            </a:rPr>
                          </m:ctrlPr>
                        </m:sSubPr>
                        <m:e>
                          <m:r>
                            <m:rPr>
                              <m:sty m:val="p"/>
                            </m:rPr>
                            <a:rPr lang="en-US" altLang="zh-CN" sz="2000" b="0" i="0" smtClean="0">
                              <a:latin typeface="Cambria Math" panose="02040503050406030204" pitchFamily="18" charset="0"/>
                            </a:rPr>
                            <m:t>Σ</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𝑚𝑗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𝐷𝑒𝑚𝑎𝑛</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𝑗</m:t>
                          </m:r>
                        </m:sub>
                      </m:sSub>
                    </m:oMath>
                  </a14:m>
                  <a:endParaRPr lang="en-US" altLang="zh-CN" sz="2000" b="0" dirty="0"/>
                </a:p>
                <a:p>
                  <a:endParaRPr lang="zh-CN" altLang="en-US" sz="2000" dirty="0"/>
                </a:p>
              </p:txBody>
            </p:sp>
          </mc:Choice>
          <mc:Fallback xmlns="">
            <p:sp>
              <p:nvSpPr>
                <p:cNvPr id="3" name="文本框 2">
                  <a:extLst>
                    <a:ext uri="{FF2B5EF4-FFF2-40B4-BE49-F238E27FC236}">
                      <a16:creationId xmlns:a16="http://schemas.microsoft.com/office/drawing/2014/main" id="{07660437-DC02-4FFA-AC3B-3627BBB4DA82}"/>
                    </a:ext>
                  </a:extLst>
                </p:cNvPr>
                <p:cNvSpPr txBox="1">
                  <a:spLocks noRot="1" noChangeAspect="1" noMove="1" noResize="1" noEditPoints="1" noAdjustHandles="1" noChangeArrowheads="1" noChangeShapeType="1" noTextEdit="1"/>
                </p:cNvSpPr>
                <p:nvPr/>
              </p:nvSpPr>
              <p:spPr>
                <a:xfrm>
                  <a:off x="420820" y="1786059"/>
                  <a:ext cx="2918811" cy="2459863"/>
                </a:xfrm>
                <a:prstGeom prst="rect">
                  <a:avLst/>
                </a:prstGeom>
                <a:blipFill>
                  <a:blip r:embed="rId6"/>
                  <a:stretch>
                    <a:fillRect l="-3347" t="-201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88509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3FB738C-3A83-46FA-AA99-5E84C8FA889C}"/>
              </a:ext>
            </a:extLst>
          </p:cNvPr>
          <p:cNvSpPr txBox="1"/>
          <p:nvPr/>
        </p:nvSpPr>
        <p:spPr>
          <a:xfrm>
            <a:off x="284480" y="448021"/>
            <a:ext cx="6513272" cy="584775"/>
          </a:xfrm>
          <a:prstGeom prst="rect">
            <a:avLst/>
          </a:prstGeom>
          <a:noFill/>
        </p:spPr>
        <p:txBody>
          <a:bodyPr wrap="square" rtlCol="0">
            <a:spAutoFit/>
          </a:bodyPr>
          <a:lstStyle/>
          <a:p>
            <a:r>
              <a:rPr lang="en-US" altLang="zh-CN" sz="3200" b="1" dirty="0">
                <a:latin typeface="Arial Black" panose="020B0A04020102020204" pitchFamily="34" charset="0"/>
              </a:rPr>
              <a:t>Algorithm implementation </a:t>
            </a:r>
          </a:p>
        </p:txBody>
      </p:sp>
      <p:sp>
        <p:nvSpPr>
          <p:cNvPr id="9" name="页脚占位符 3"/>
          <p:cNvSpPr>
            <a:spLocks noGrp="1"/>
          </p:cNvSpPr>
          <p:nvPr>
            <p:ph type="ftr" sz="quarter" idx="11"/>
          </p:nvPr>
        </p:nvSpPr>
        <p:spPr>
          <a:xfrm>
            <a:off x="3028950" y="6592952"/>
            <a:ext cx="3086100" cy="365125"/>
          </a:xfrm>
        </p:spPr>
        <p:txBody>
          <a:bodyPr/>
          <a:lstStyle/>
          <a:p>
            <a:r>
              <a:rPr lang="en-US" altLang="zh-CN" dirty="0">
                <a:latin typeface="Arial Black" panose="020B0A04020102020204" pitchFamily="34" charset="0"/>
              </a:rPr>
              <a:t>Slide </a:t>
            </a:r>
            <a:fld id="{9DFE5A13-9529-49A0-90BC-FA5105BB16CC}" type="slidenum">
              <a:rPr lang="en-US" altLang="zh-CN" smtClean="0">
                <a:latin typeface="Arial Black" panose="020B0A04020102020204" pitchFamily="34" charset="0"/>
              </a:rPr>
              <a:t>7</a:t>
            </a:fld>
            <a:endParaRPr lang="zh-CN" altLang="en-US"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4FC8C1FB-4771-4771-A9D2-D9EA65F63861}"/>
                  </a:ext>
                </a:extLst>
              </p14:cNvPr>
              <p14:cNvContentPartPr/>
              <p14:nvPr/>
            </p14:nvContentPartPr>
            <p14:xfrm>
              <a:off x="4357800" y="2451600"/>
              <a:ext cx="360" cy="360"/>
            </p14:xfrm>
          </p:contentPart>
        </mc:Choice>
        <mc:Fallback xmlns="">
          <p:pic>
            <p:nvPicPr>
              <p:cNvPr id="2" name="墨迹 1">
                <a:extLst>
                  <a:ext uri="{FF2B5EF4-FFF2-40B4-BE49-F238E27FC236}">
                    <a16:creationId xmlns:a16="http://schemas.microsoft.com/office/drawing/2014/main" id="{4FC8C1FB-4771-4771-A9D2-D9EA65F63861}"/>
                  </a:ext>
                </a:extLst>
              </p:cNvPr>
              <p:cNvPicPr/>
              <p:nvPr/>
            </p:nvPicPr>
            <p:blipFill>
              <a:blip r:embed="rId4"/>
              <a:stretch>
                <a:fillRect/>
              </a:stretch>
            </p:blipFill>
            <p:spPr>
              <a:xfrm>
                <a:off x="4348440" y="2442240"/>
                <a:ext cx="19080" cy="19080"/>
              </a:xfrm>
              <a:prstGeom prst="rect">
                <a:avLst/>
              </a:prstGeom>
            </p:spPr>
          </p:pic>
        </mc:Fallback>
      </mc:AlternateContent>
      <p:sp>
        <p:nvSpPr>
          <p:cNvPr id="5" name="矩形 4">
            <a:extLst>
              <a:ext uri="{FF2B5EF4-FFF2-40B4-BE49-F238E27FC236}">
                <a16:creationId xmlns:a16="http://schemas.microsoft.com/office/drawing/2014/main" id="{C3665002-E8CF-457E-9735-FB650DB23AC8}"/>
              </a:ext>
            </a:extLst>
          </p:cNvPr>
          <p:cNvSpPr/>
          <p:nvPr/>
        </p:nvSpPr>
        <p:spPr>
          <a:xfrm>
            <a:off x="3461474" y="1190475"/>
            <a:ext cx="5307152" cy="46640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85000"/>
                    <a:lumOff val="15000"/>
                  </a:schemeClr>
                </a:solidFill>
              </a:rPr>
              <a:t>Initialization candidates</a:t>
            </a:r>
            <a:endParaRPr lang="zh-CN" altLang="en-US" sz="2400" dirty="0">
              <a:solidFill>
                <a:schemeClr val="tx1">
                  <a:lumMod val="85000"/>
                  <a:lumOff val="15000"/>
                </a:schemeClr>
              </a:solidFill>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5861549A-6BA8-4A35-90A2-F962B2C11015}"/>
                  </a:ext>
                </a:extLst>
              </p:cNvPr>
              <p:cNvSpPr/>
              <p:nvPr/>
            </p:nvSpPr>
            <p:spPr>
              <a:xfrm>
                <a:off x="3461474" y="1814557"/>
                <a:ext cx="5307152" cy="4806157"/>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While not (termination criterion)</a:t>
                </a:r>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Generate a candidate solution </a:t>
                </a:r>
                <a14:m>
                  <m:oMath xmlns:m="http://schemas.openxmlformats.org/officeDocument/2006/math">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𝐴</m:t>
                    </m:r>
                  </m:oMath>
                </a14:m>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If </a:t>
                </a:r>
                <a14:m>
                  <m:oMath xmlns:m="http://schemas.openxmlformats.org/officeDocument/2006/math">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𝑓</m:t>
                    </m:r>
                    <m:d>
                      <m:d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dPr>
                      <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𝐴</m:t>
                        </m:r>
                      </m:e>
                    </m:d>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&lt;</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𝑓</m:t>
                    </m:r>
                    <m:d>
                      <m:d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dPr>
                      <m:e>
                        <m:sSub>
                          <m:sSub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𝐴</m:t>
                            </m:r>
                          </m:e>
                          <m:sub>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0</m:t>
                            </m:r>
                          </m:sub>
                        </m:sSub>
                      </m:e>
                    </m:d>
                  </m:oMath>
                </a14:m>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		</a:t>
                </a:r>
                <a14:m>
                  <m:oMath xmlns:m="http://schemas.openxmlformats.org/officeDocument/2006/math">
                    <m:sSub>
                      <m:sSub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𝐴</m:t>
                        </m:r>
                      </m:e>
                      <m:sub>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0</m:t>
                        </m:r>
                      </m:sub>
                    </m:sSub>
                    <m:r>
                      <a:rPr lang="zh-CN" altLang="zh-CN" sz="2400"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𝐴</m:t>
                    </m:r>
                  </m:oMath>
                </a14:m>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else </a:t>
                </a:r>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		</a:t>
                </a:r>
                <a14:m>
                  <m:oMath xmlns:m="http://schemas.openxmlformats.org/officeDocument/2006/math">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𝑟</m:t>
                    </m:r>
                    <m:r>
                      <a:rPr lang="zh-CN" altLang="zh-CN" sz="2400"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𝑈</m:t>
                    </m:r>
                    <m:d>
                      <m:dPr>
                        <m:begChr m:val="["/>
                        <m:endChr m:val="]"/>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dPr>
                      <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0,1</m:t>
                        </m:r>
                      </m:e>
                    </m:d>
                  </m:oMath>
                </a14:m>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		If </a:t>
                </a:r>
                <a14:m>
                  <m:oMath xmlns:m="http://schemas.openxmlformats.org/officeDocument/2006/math">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𝑟</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&lt;450∗</m:t>
                    </m:r>
                    <m:func>
                      <m:func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funcPr>
                      <m:fNa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𝑒𝑥𝑝</m:t>
                        </m:r>
                      </m:fName>
                      <m:e>
                        <m:d>
                          <m:d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dPr>
                          <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𝑡</m:t>
                            </m:r>
                            <m:r>
                              <m:rPr>
                                <m:lit/>
                              </m:rP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1000</m:t>
                            </m:r>
                          </m:e>
                        </m:d>
                      </m:e>
                    </m:func>
                  </m:oMath>
                </a14:m>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 then</a:t>
                </a:r>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			</a:t>
                </a:r>
                <a14:m>
                  <m:oMath xmlns:m="http://schemas.openxmlformats.org/officeDocument/2006/math">
                    <m:sSub>
                      <m:sSub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𝐴</m:t>
                        </m:r>
                      </m:e>
                      <m:sub>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0</m:t>
                        </m:r>
                      </m:sub>
                    </m:sSub>
                    <m:r>
                      <a:rPr lang="zh-CN" altLang="zh-CN" sz="2400"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𝐴</m:t>
                    </m:r>
                  </m:oMath>
                </a14:m>
                <a:endParaRPr lang="en-US"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chemeClr val="tx1">
                        <a:lumMod val="85000"/>
                        <a:lumOff val="15000"/>
                      </a:schemeClr>
                    </a:solidFill>
                    <a:latin typeface="等线" panose="02010600030101010101" pitchFamily="2" charset="-122"/>
                    <a:ea typeface="等线" panose="02010600030101010101" pitchFamily="2" charset="-122"/>
                    <a:cs typeface="Times New Roman" panose="02020603050405020304" pitchFamily="18" charset="0"/>
                  </a:rPr>
                  <a:t>		</a:t>
                </a:r>
                <a:r>
                  <a:rPr lang="en-US" altLang="zh-CN" sz="2400" kern="100" dirty="0">
                    <a:solidFill>
                      <a:schemeClr val="tx1">
                        <a:lumMod val="85000"/>
                        <a:lumOff val="15000"/>
                      </a:schemeClr>
                    </a:solidFill>
                    <a:latin typeface="Calibri" panose="020F0502020204030204" pitchFamily="34" charset="0"/>
                    <a:ea typeface="等线" panose="02010600030101010101" pitchFamily="2" charset="-122"/>
                    <a:cs typeface="Calibri" panose="020F0502020204030204" pitchFamily="34" charset="0"/>
                  </a:rPr>
                  <a:t>else </a:t>
                </a:r>
                <a14:m>
                  <m:oMath xmlns:m="http://schemas.openxmlformats.org/officeDocument/2006/math">
                    <m:r>
                      <a:rPr lang="en-US" altLang="zh-CN" sz="2400" b="0" i="1" kern="100" smtClean="0">
                        <a:solidFill>
                          <a:schemeClr val="tx1">
                            <a:lumMod val="85000"/>
                            <a:lumOff val="15000"/>
                          </a:schemeClr>
                        </a:solidFill>
                        <a:latin typeface="Cambria Math" panose="02040503050406030204" pitchFamily="18" charset="0"/>
                        <a:ea typeface="等线" panose="02010600030101010101" pitchFamily="2" charset="-122"/>
                        <a:cs typeface="Calibri" panose="020F0502020204030204" pitchFamily="34" charset="0"/>
                      </a:rPr>
                      <m:t>𝑐𝑜𝑢𝑛𝑡</m:t>
                    </m:r>
                    <m:r>
                      <a:rPr lang="en-US" altLang="zh-CN" sz="2400" b="0" i="1" kern="100" smtClean="0">
                        <a:solidFill>
                          <a:schemeClr val="tx1">
                            <a:lumMod val="85000"/>
                            <a:lumOff val="15000"/>
                          </a:schemeClr>
                        </a:solidFill>
                        <a:latin typeface="Cambria Math" panose="02040503050406030204" pitchFamily="18" charset="0"/>
                        <a:ea typeface="等线" panose="02010600030101010101" pitchFamily="2" charset="-122"/>
                        <a:cs typeface="Calibri" panose="020F0502020204030204" pitchFamily="34" charset="0"/>
                      </a:rPr>
                      <m:t>←</m:t>
                    </m:r>
                    <m:r>
                      <a:rPr lang="en-US" altLang="zh-CN" sz="2400" b="0" i="1" kern="100" smtClean="0">
                        <a:solidFill>
                          <a:schemeClr val="tx1">
                            <a:lumMod val="85000"/>
                            <a:lumOff val="15000"/>
                          </a:schemeClr>
                        </a:solidFill>
                        <a:latin typeface="Cambria Math" panose="02040503050406030204" pitchFamily="18" charset="0"/>
                        <a:ea typeface="等线" panose="02010600030101010101" pitchFamily="2" charset="-122"/>
                        <a:cs typeface="Calibri" panose="020F0502020204030204" pitchFamily="34" charset="0"/>
                      </a:rPr>
                      <m:t>𝑐𝑜𝑢𝑛𝑡</m:t>
                    </m:r>
                    <m:r>
                      <a:rPr lang="en-US" altLang="zh-CN" sz="2400" b="0" i="1" kern="100" smtClean="0">
                        <a:solidFill>
                          <a:schemeClr val="tx1">
                            <a:lumMod val="85000"/>
                            <a:lumOff val="15000"/>
                          </a:schemeClr>
                        </a:solidFill>
                        <a:latin typeface="Cambria Math" panose="02040503050406030204" pitchFamily="18" charset="0"/>
                        <a:ea typeface="等线" panose="02010600030101010101" pitchFamily="2" charset="-122"/>
                        <a:cs typeface="Calibri" panose="020F0502020204030204" pitchFamily="34" charset="0"/>
                      </a:rPr>
                      <m:t>+1</m:t>
                    </m:r>
                  </m:oMath>
                </a14:m>
                <a:endParaRPr lang="zh-CN" altLang="zh-CN" sz="2400" i="1"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		End if</a:t>
                </a:r>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End if</a:t>
                </a:r>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just"/>
                <a14:m>
                  <m:oMath xmlns:m="http://schemas.openxmlformats.org/officeDocument/2006/math">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𝑇</m:t>
                    </m:r>
                    <m:r>
                      <a:rPr lang="zh-CN" altLang="zh-CN" sz="2400"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m:t>
                    </m:r>
                    <m:f>
                      <m:f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fPr>
                      <m:num>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𝑇</m:t>
                        </m:r>
                      </m:num>
                      <m:den>
                        <m:func>
                          <m:func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funcPr>
                          <m:fNa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𝑙𝑜𝑔</m:t>
                            </m:r>
                          </m:fName>
                          <m:e>
                            <m:d>
                              <m:dPr>
                                <m:ctrlPr>
                                  <a:rPr lang="zh-CN" altLang="zh-CN" sz="2400" i="1" kern="100">
                                    <a:solidFill>
                                      <a:schemeClr val="tx1">
                                        <a:lumMod val="85000"/>
                                        <a:lumOff val="15000"/>
                                      </a:schemeClr>
                                    </a:solidFill>
                                    <a:effectLst/>
                                    <a:latin typeface="Cambria Math" panose="02040503050406030204" pitchFamily="18" charset="0"/>
                                    <a:ea typeface="Cambria Math" panose="02040503050406030204" pitchFamily="18" charset="0"/>
                                    <a:cs typeface="Calibri" panose="020F0502020204030204" pitchFamily="34" charset="0"/>
                                  </a:rPr>
                                </m:ctrlPr>
                              </m:dPr>
                              <m:e>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1+</m:t>
                                </m:r>
                                <m:r>
                                  <a:rPr lang="en-US" altLang="zh-CN" sz="2400" i="1" kern="100">
                                    <a:solidFill>
                                      <a:schemeClr val="tx1">
                                        <a:lumMod val="85000"/>
                                        <a:lumOff val="15000"/>
                                      </a:schemeClr>
                                    </a:solidFill>
                                    <a:effectLst/>
                                    <a:latin typeface="Cambria Math" panose="02040503050406030204" pitchFamily="18" charset="0"/>
                                    <a:ea typeface="等线" panose="02010600030101010101" pitchFamily="2" charset="-122"/>
                                    <a:cs typeface="Calibri" panose="020F0502020204030204" pitchFamily="34" charset="0"/>
                                  </a:rPr>
                                  <m:t>𝑡</m:t>
                                </m:r>
                              </m:e>
                            </m:d>
                          </m:e>
                        </m:func>
                      </m:den>
                    </m:f>
                  </m:oMath>
                </a14:m>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 </a:t>
                </a:r>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chemeClr val="tx1">
                        <a:lumMod val="85000"/>
                        <a:lumOff val="15000"/>
                      </a:schemeClr>
                    </a:solidFill>
                    <a:effectLst/>
                    <a:latin typeface="Calibri" panose="020F0502020204030204" pitchFamily="34" charset="0"/>
                    <a:ea typeface="等线" panose="02010600030101010101" pitchFamily="2" charset="-122"/>
                    <a:cs typeface="Times New Roman" panose="02020603050405020304" pitchFamily="18" charset="0"/>
                  </a:rPr>
                  <a:t>Next iteration</a:t>
                </a:r>
                <a:endParaRPr lang="zh-CN" altLang="zh-CN" sz="2400"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5861549A-6BA8-4A35-90A2-F962B2C11015}"/>
                  </a:ext>
                </a:extLst>
              </p:cNvPr>
              <p:cNvSpPr>
                <a:spLocks noRot="1" noChangeAspect="1" noMove="1" noResize="1" noEditPoints="1" noAdjustHandles="1" noChangeArrowheads="1" noChangeShapeType="1" noTextEdit="1"/>
              </p:cNvSpPr>
              <p:nvPr/>
            </p:nvSpPr>
            <p:spPr>
              <a:xfrm>
                <a:off x="3461474" y="1814557"/>
                <a:ext cx="5307152" cy="4806157"/>
              </a:xfrm>
              <a:prstGeom prst="rect">
                <a:avLst/>
              </a:prstGeom>
              <a:blipFill>
                <a:blip r:embed="rId5"/>
                <a:stretch>
                  <a:fillRect l="-1720" t="-3418" r="-229" b="-5190"/>
                </a:stretch>
              </a:blipFill>
              <a:ln>
                <a:solidFill>
                  <a:schemeClr val="accent1">
                    <a:lumMod val="40000"/>
                    <a:lumOff val="60000"/>
                  </a:schemeClr>
                </a:solidFill>
              </a:ln>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CB70A9DB-57FE-4515-BF4E-05765D40B022}"/>
              </a:ext>
            </a:extLst>
          </p:cNvPr>
          <p:cNvGrpSpPr/>
          <p:nvPr/>
        </p:nvGrpSpPr>
        <p:grpSpPr>
          <a:xfrm>
            <a:off x="284480" y="2581601"/>
            <a:ext cx="2960732" cy="2857686"/>
            <a:chOff x="329926" y="2411903"/>
            <a:chExt cx="3009705" cy="2857686"/>
          </a:xfrm>
        </p:grpSpPr>
        <p:sp>
          <p:nvSpPr>
            <p:cNvPr id="4" name="矩形 3">
              <a:extLst>
                <a:ext uri="{FF2B5EF4-FFF2-40B4-BE49-F238E27FC236}">
                  <a16:creationId xmlns:a16="http://schemas.microsoft.com/office/drawing/2014/main" id="{8C5F5D0A-EC38-4F7B-AE5D-9D2366714203}"/>
                </a:ext>
              </a:extLst>
            </p:cNvPr>
            <p:cNvSpPr/>
            <p:nvPr/>
          </p:nvSpPr>
          <p:spPr>
            <a:xfrm>
              <a:off x="329926" y="2411903"/>
              <a:ext cx="3009705" cy="26776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7660437-DC02-4FFA-AC3B-3627BBB4DA82}"/>
                    </a:ext>
                  </a:extLst>
                </p:cNvPr>
                <p:cNvSpPr txBox="1"/>
                <p:nvPr/>
              </p:nvSpPr>
              <p:spPr>
                <a:xfrm>
                  <a:off x="329926" y="2591933"/>
                  <a:ext cx="3009705" cy="2677656"/>
                </a:xfrm>
                <a:prstGeom prst="rect">
                  <a:avLst/>
                </a:prstGeom>
                <a:noFill/>
              </p:spPr>
              <p:txBody>
                <a:bodyPr wrap="square" rtlCol="0">
                  <a:spAutoFit/>
                </a:bodyPr>
                <a:lstStyle/>
                <a:p>
                  <a:r>
                    <a:rPr lang="en-US" altLang="zh-CN" sz="2400" b="0" dirty="0"/>
                    <a:t>Termination criterion:</a:t>
                  </a:r>
                </a:p>
                <a:p>
                  <a:endParaRPr lang="en-US" altLang="zh-CN" sz="2400" dirty="0"/>
                </a:p>
                <a:p>
                  <a:r>
                    <a:rPr lang="en-US" altLang="zh-CN" sz="2400" dirty="0"/>
                    <a:t>   </a:t>
                  </a:r>
                  <a14:m>
                    <m:oMath xmlns:m="http://schemas.openxmlformats.org/officeDocument/2006/math">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a14:m>
                  <a:r>
                    <a:rPr lang="zh-CN" altLang="en-US" sz="2400" dirty="0"/>
                    <a:t> </a:t>
                  </a:r>
                  <a:r>
                    <a:rPr lang="en-US" altLang="zh-CN" sz="2400" dirty="0" err="1"/>
                    <a:t>sup_iteration</a:t>
                  </a:r>
                  <a:endParaRPr lang="en-US" altLang="zh-CN" sz="2400" dirty="0"/>
                </a:p>
                <a:p>
                  <a:r>
                    <a:rPr lang="en-US" altLang="zh-CN" sz="2400" dirty="0"/>
                    <a:t>Or</a:t>
                  </a:r>
                </a:p>
                <a:p>
                  <a:r>
                    <a:rPr lang="en-US" altLang="zh-CN" sz="2400" dirty="0"/>
                    <a:t>   </a:t>
                  </a:r>
                  <a14:m>
                    <m:oMath xmlns:m="http://schemas.openxmlformats.org/officeDocument/2006/math">
                      <m:r>
                        <a:rPr lang="en-US" altLang="zh-CN" sz="2400" b="0" i="1" smtClean="0">
                          <a:latin typeface="Cambria Math" panose="02040503050406030204" pitchFamily="18" charset="0"/>
                        </a:rPr>
                        <m:t>𝑐𝑜𝑢𝑛𝑡</m:t>
                      </m:r>
                      <m:r>
                        <a:rPr lang="en-US" altLang="zh-CN" sz="2400" b="0" i="1" smtClean="0">
                          <a:latin typeface="Cambria Math" panose="02040503050406030204" pitchFamily="18" charset="0"/>
                        </a:rPr>
                        <m:t>≥ </m:t>
                      </m:r>
                    </m:oMath>
                  </a14:m>
                  <a:r>
                    <a:rPr lang="en-US" altLang="zh-CN" sz="2400" b="0" dirty="0"/>
                    <a:t> </a:t>
                  </a:r>
                  <a:r>
                    <a:rPr lang="en-US" altLang="zh-CN" sz="2400" b="0" dirty="0" err="1"/>
                    <a:t>sup_same</a:t>
                  </a:r>
                  <a:endParaRPr lang="en-US" altLang="zh-CN" sz="2400" b="0" dirty="0"/>
                </a:p>
                <a:p>
                  <a:endParaRPr lang="en-US" altLang="zh-CN" sz="2400" dirty="0"/>
                </a:p>
                <a:p>
                  <a:endParaRPr lang="zh-CN" altLang="en-US" sz="2400" dirty="0"/>
                </a:p>
              </p:txBody>
            </p:sp>
          </mc:Choice>
          <mc:Fallback xmlns="">
            <p:sp>
              <p:nvSpPr>
                <p:cNvPr id="3" name="文本框 2">
                  <a:extLst>
                    <a:ext uri="{FF2B5EF4-FFF2-40B4-BE49-F238E27FC236}">
                      <a16:creationId xmlns:a16="http://schemas.microsoft.com/office/drawing/2014/main" id="{07660437-DC02-4FFA-AC3B-3627BBB4DA82}"/>
                    </a:ext>
                  </a:extLst>
                </p:cNvPr>
                <p:cNvSpPr txBox="1">
                  <a:spLocks noRot="1" noChangeAspect="1" noMove="1" noResize="1" noEditPoints="1" noAdjustHandles="1" noChangeArrowheads="1" noChangeShapeType="1" noTextEdit="1"/>
                </p:cNvSpPr>
                <p:nvPr/>
              </p:nvSpPr>
              <p:spPr>
                <a:xfrm>
                  <a:off x="329926" y="2591933"/>
                  <a:ext cx="3009705" cy="2677656"/>
                </a:xfrm>
                <a:prstGeom prst="rect">
                  <a:avLst/>
                </a:prstGeom>
                <a:blipFill>
                  <a:blip r:embed="rId6"/>
                  <a:stretch>
                    <a:fillRect l="-3299" t="-1822" r="-206"/>
                  </a:stretch>
                </a:blipFill>
              </p:spPr>
              <p:txBody>
                <a:bodyPr/>
                <a:lstStyle/>
                <a:p>
                  <a:r>
                    <a:rPr lang="zh-CN" altLang="en-US">
                      <a:noFill/>
                    </a:rPr>
                    <a:t> </a:t>
                  </a:r>
                </a:p>
              </p:txBody>
            </p:sp>
          </mc:Fallback>
        </mc:AlternateContent>
      </p:grpSp>
      <p:pic>
        <p:nvPicPr>
          <p:cNvPr id="11" name="图片 10">
            <a:extLst>
              <a:ext uri="{FF2B5EF4-FFF2-40B4-BE49-F238E27FC236}">
                <a16:creationId xmlns:a16="http://schemas.microsoft.com/office/drawing/2014/main" id="{4A7B2F91-5CA4-4883-BF63-4E3C74D9CF44}"/>
              </a:ext>
            </a:extLst>
          </p:cNvPr>
          <p:cNvPicPr>
            <a:picLocks noChangeAspect="1"/>
          </p:cNvPicPr>
          <p:nvPr/>
        </p:nvPicPr>
        <p:blipFill>
          <a:blip r:embed="rId7"/>
          <a:stretch>
            <a:fillRect/>
          </a:stretch>
        </p:blipFill>
        <p:spPr>
          <a:xfrm>
            <a:off x="1283854" y="1202539"/>
            <a:ext cx="6436788" cy="5311573"/>
          </a:xfrm>
          <a:prstGeom prst="rect">
            <a:avLst/>
          </a:prstGeom>
        </p:spPr>
      </p:pic>
    </p:spTree>
    <p:extLst>
      <p:ext uri="{BB962C8B-B14F-4D97-AF65-F5344CB8AC3E}">
        <p14:creationId xmlns:p14="http://schemas.microsoft.com/office/powerpoint/2010/main" val="64059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3FB738C-3A83-46FA-AA99-5E84C8FA889C}"/>
              </a:ext>
            </a:extLst>
          </p:cNvPr>
          <p:cNvSpPr txBox="1"/>
          <p:nvPr/>
        </p:nvSpPr>
        <p:spPr>
          <a:xfrm>
            <a:off x="284480" y="448021"/>
            <a:ext cx="6513272" cy="584775"/>
          </a:xfrm>
          <a:prstGeom prst="rect">
            <a:avLst/>
          </a:prstGeom>
          <a:noFill/>
        </p:spPr>
        <p:txBody>
          <a:bodyPr wrap="square" rtlCol="0">
            <a:spAutoFit/>
          </a:bodyPr>
          <a:lstStyle/>
          <a:p>
            <a:r>
              <a:rPr lang="en-US" altLang="zh-CN" sz="3200" b="1" dirty="0">
                <a:latin typeface="Arial Black" panose="020B0A04020102020204" pitchFamily="34" charset="0"/>
              </a:rPr>
              <a:t>Numerical results</a:t>
            </a:r>
          </a:p>
        </p:txBody>
      </p:sp>
      <p:sp>
        <p:nvSpPr>
          <p:cNvPr id="9" name="页脚占位符 3"/>
          <p:cNvSpPr>
            <a:spLocks noGrp="1"/>
          </p:cNvSpPr>
          <p:nvPr>
            <p:ph type="ftr" sz="quarter" idx="11"/>
          </p:nvPr>
        </p:nvSpPr>
        <p:spPr>
          <a:xfrm>
            <a:off x="3028950" y="6592952"/>
            <a:ext cx="3086100" cy="365125"/>
          </a:xfrm>
        </p:spPr>
        <p:txBody>
          <a:bodyPr/>
          <a:lstStyle/>
          <a:p>
            <a:r>
              <a:rPr lang="en-US" altLang="zh-CN" dirty="0">
                <a:latin typeface="Arial Black" panose="020B0A04020102020204" pitchFamily="34" charset="0"/>
              </a:rPr>
              <a:t>Slide </a:t>
            </a:r>
            <a:fld id="{9DFE5A13-9529-49A0-90BC-FA5105BB16CC}" type="slidenum">
              <a:rPr lang="en-US" altLang="zh-CN" smtClean="0">
                <a:latin typeface="Arial Black" panose="020B0A04020102020204" pitchFamily="34" charset="0"/>
              </a:rPr>
              <a:t>8</a:t>
            </a:fld>
            <a:endParaRPr lang="zh-CN" altLang="en-US"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4FC8C1FB-4771-4771-A9D2-D9EA65F63861}"/>
                  </a:ext>
                </a:extLst>
              </p14:cNvPr>
              <p14:cNvContentPartPr/>
              <p14:nvPr/>
            </p14:nvContentPartPr>
            <p14:xfrm>
              <a:off x="4357800" y="2451600"/>
              <a:ext cx="360" cy="360"/>
            </p14:xfrm>
          </p:contentPart>
        </mc:Choice>
        <mc:Fallback xmlns="">
          <p:pic>
            <p:nvPicPr>
              <p:cNvPr id="2" name="墨迹 1">
                <a:extLst>
                  <a:ext uri="{FF2B5EF4-FFF2-40B4-BE49-F238E27FC236}">
                    <a16:creationId xmlns:a16="http://schemas.microsoft.com/office/drawing/2014/main" id="{4FC8C1FB-4771-4771-A9D2-D9EA65F63861}"/>
                  </a:ext>
                </a:extLst>
              </p:cNvPr>
              <p:cNvPicPr/>
              <p:nvPr/>
            </p:nvPicPr>
            <p:blipFill>
              <a:blip r:embed="rId5"/>
              <a:stretch>
                <a:fillRect/>
              </a:stretch>
            </p:blipFill>
            <p:spPr>
              <a:xfrm>
                <a:off x="4348440" y="2442240"/>
                <a:ext cx="19080" cy="19080"/>
              </a:xfrm>
              <a:prstGeom prst="rect">
                <a:avLst/>
              </a:prstGeom>
            </p:spPr>
          </p:pic>
        </mc:Fallback>
      </mc:AlternateContent>
      <p:pic>
        <p:nvPicPr>
          <p:cNvPr id="5" name="图片 4">
            <a:extLst>
              <a:ext uri="{FF2B5EF4-FFF2-40B4-BE49-F238E27FC236}">
                <a16:creationId xmlns:a16="http://schemas.microsoft.com/office/drawing/2014/main" id="{2ABD901F-A516-4027-942B-B6845F4E8D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0757" y="1774899"/>
            <a:ext cx="6282486" cy="3948328"/>
          </a:xfrm>
          <a:prstGeom prst="rect">
            <a:avLst/>
          </a:prstGeom>
        </p:spPr>
      </p:pic>
    </p:spTree>
    <p:extLst>
      <p:ext uri="{BB962C8B-B14F-4D97-AF65-F5344CB8AC3E}">
        <p14:creationId xmlns:p14="http://schemas.microsoft.com/office/powerpoint/2010/main" val="318101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3"/>
          <p:cNvSpPr>
            <a:spLocks noGrp="1"/>
          </p:cNvSpPr>
          <p:nvPr>
            <p:ph type="ftr" sz="quarter" idx="11"/>
          </p:nvPr>
        </p:nvSpPr>
        <p:spPr>
          <a:xfrm>
            <a:off x="3028950" y="6592952"/>
            <a:ext cx="3086100" cy="365125"/>
          </a:xfrm>
        </p:spPr>
        <p:txBody>
          <a:bodyPr/>
          <a:lstStyle/>
          <a:p>
            <a:r>
              <a:rPr lang="en-US" altLang="zh-CN" dirty="0">
                <a:latin typeface="Arial Black" panose="020B0A04020102020204" pitchFamily="34" charset="0"/>
              </a:rPr>
              <a:t>Slide </a:t>
            </a:r>
            <a:fld id="{9DFE5A13-9529-49A0-90BC-FA5105BB16CC}" type="slidenum">
              <a:rPr lang="en-US" altLang="zh-CN" smtClean="0">
                <a:latin typeface="Arial Black" panose="020B0A04020102020204" pitchFamily="34" charset="0"/>
              </a:rPr>
              <a:t>9</a:t>
            </a:fld>
            <a:endParaRPr lang="zh-CN" altLang="en-US"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4FC8C1FB-4771-4771-A9D2-D9EA65F63861}"/>
                  </a:ext>
                </a:extLst>
              </p14:cNvPr>
              <p14:cNvContentPartPr/>
              <p14:nvPr/>
            </p14:nvContentPartPr>
            <p14:xfrm>
              <a:off x="4357800" y="2451600"/>
              <a:ext cx="360" cy="360"/>
            </p14:xfrm>
          </p:contentPart>
        </mc:Choice>
        <mc:Fallback xmlns="">
          <p:pic>
            <p:nvPicPr>
              <p:cNvPr id="2" name="墨迹 1">
                <a:extLst>
                  <a:ext uri="{FF2B5EF4-FFF2-40B4-BE49-F238E27FC236}">
                    <a16:creationId xmlns:a16="http://schemas.microsoft.com/office/drawing/2014/main" id="{4FC8C1FB-4771-4771-A9D2-D9EA65F63861}"/>
                  </a:ext>
                </a:extLst>
              </p:cNvPr>
              <p:cNvPicPr/>
              <p:nvPr/>
            </p:nvPicPr>
            <p:blipFill>
              <a:blip r:embed="rId4"/>
              <a:stretch>
                <a:fillRect/>
              </a:stretch>
            </p:blipFill>
            <p:spPr>
              <a:xfrm>
                <a:off x="4348440" y="2442240"/>
                <a:ext cx="19080" cy="19080"/>
              </a:xfrm>
              <a:prstGeom prst="rect">
                <a:avLst/>
              </a:prstGeom>
            </p:spPr>
          </p:pic>
        </mc:Fallback>
      </mc:AlternateContent>
      <p:pic>
        <p:nvPicPr>
          <p:cNvPr id="11" name="图片 10">
            <a:extLst>
              <a:ext uri="{FF2B5EF4-FFF2-40B4-BE49-F238E27FC236}">
                <a16:creationId xmlns:a16="http://schemas.microsoft.com/office/drawing/2014/main" id="{5187CB48-D883-4601-BE67-77B93DDF4F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480" y="1315913"/>
            <a:ext cx="8413991" cy="5094066"/>
          </a:xfrm>
          <a:prstGeom prst="rect">
            <a:avLst/>
          </a:prstGeom>
        </p:spPr>
      </p:pic>
      <p:pic>
        <p:nvPicPr>
          <p:cNvPr id="12" name="图片 11">
            <a:extLst>
              <a:ext uri="{FF2B5EF4-FFF2-40B4-BE49-F238E27FC236}">
                <a16:creationId xmlns:a16="http://schemas.microsoft.com/office/drawing/2014/main" id="{A6F05617-9EC5-467D-B1FD-16717FD47B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547" y="1315913"/>
            <a:ext cx="8891856" cy="3591418"/>
          </a:xfrm>
          <a:prstGeom prst="rect">
            <a:avLst/>
          </a:prstGeom>
        </p:spPr>
      </p:pic>
      <p:sp>
        <p:nvSpPr>
          <p:cNvPr id="8" name="文本框 7">
            <a:extLst>
              <a:ext uri="{FF2B5EF4-FFF2-40B4-BE49-F238E27FC236}">
                <a16:creationId xmlns:a16="http://schemas.microsoft.com/office/drawing/2014/main" id="{686BF839-AB63-4525-931B-37C0FC3E8A2F}"/>
              </a:ext>
            </a:extLst>
          </p:cNvPr>
          <p:cNvSpPr txBox="1"/>
          <p:nvPr/>
        </p:nvSpPr>
        <p:spPr>
          <a:xfrm>
            <a:off x="284480" y="448021"/>
            <a:ext cx="4585854" cy="584775"/>
          </a:xfrm>
          <a:prstGeom prst="rect">
            <a:avLst/>
          </a:prstGeom>
          <a:noFill/>
        </p:spPr>
        <p:txBody>
          <a:bodyPr wrap="square">
            <a:spAutoFit/>
          </a:bodyPr>
          <a:lstStyle/>
          <a:p>
            <a:r>
              <a:rPr lang="en-US" altLang="zh-CN" sz="3200" b="1" dirty="0">
                <a:latin typeface="Arial Black" panose="020B0A04020102020204" pitchFamily="34" charset="0"/>
              </a:rPr>
              <a:t>Numerical results</a:t>
            </a:r>
          </a:p>
        </p:txBody>
      </p:sp>
    </p:spTree>
    <p:extLst>
      <p:ext uri="{BB962C8B-B14F-4D97-AF65-F5344CB8AC3E}">
        <p14:creationId xmlns:p14="http://schemas.microsoft.com/office/powerpoint/2010/main" val="155080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11795</TotalTime>
  <Words>1023</Words>
  <Application>Microsoft Office PowerPoint</Application>
  <PresentationFormat>全屏显示(4:3)</PresentationFormat>
  <Paragraphs>190</Paragraphs>
  <Slides>16</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等线</vt:lpstr>
      <vt:lpstr>Arial</vt:lpstr>
      <vt:lpstr>Arial Black</vt:lpstr>
      <vt:lpstr>Calibri</vt:lpstr>
      <vt:lpstr>Calibri Light</vt:lpstr>
      <vt:lpstr>Cambria Math</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thu-lab1</dc:creator>
  <cp:lastModifiedBy>1579064415@qq.com</cp:lastModifiedBy>
  <cp:revision>1221</cp:revision>
  <dcterms:created xsi:type="dcterms:W3CDTF">2017-10-21T16:11:55Z</dcterms:created>
  <dcterms:modified xsi:type="dcterms:W3CDTF">2021-11-03T16:15:09Z</dcterms:modified>
</cp:coreProperties>
</file>