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1383625" cy="3027521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1068840" y="8186040"/>
            <a:ext cx="19244880" cy="1535472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1068840" y="8186040"/>
            <a:ext cx="19244880" cy="153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1068840" y="1207800"/>
            <a:ext cx="19244880" cy="234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8720" y="0"/>
            <a:ext cx="21400920" cy="9560160"/>
          </a:xfrm>
          <a:prstGeom prst="rect">
            <a:avLst/>
          </a:prstGeom>
          <a:solidFill>
            <a:srgbClr val="ef3b2a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26790120"/>
            <a:ext cx="21384360" cy="2875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29669760"/>
            <a:ext cx="21382200" cy="603720"/>
          </a:xfrm>
          <a:prstGeom prst="rect">
            <a:avLst/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2490200" y="29667240"/>
            <a:ext cx="84049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© 2020 Bushfire and Natural Hazards CRC       bnhcrc.com.au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2160360" y="720"/>
            <a:ext cx="937080" cy="60156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8880" y="720"/>
            <a:ext cx="937080" cy="60156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720"/>
            <a:ext cx="632520" cy="601560"/>
          </a:xfrm>
          <a:custGeom>
            <a:avLst/>
            <a:gdLst/>
            <a:ahLst/>
            <a:rect l="l" t="t" r="r" b="b"/>
            <a:pathLst>
              <a:path w="633832" h="602966">
                <a:moveTo>
                  <a:pt x="1265" y="602654"/>
                </a:moveTo>
                <a:cubicBezTo>
                  <a:pt x="3707" y="404420"/>
                  <a:pt x="-1803" y="198234"/>
                  <a:pt x="639" y="0"/>
                </a:cubicBezTo>
                <a:lnTo>
                  <a:pt x="633832" y="0"/>
                </a:lnTo>
                <a:lnTo>
                  <a:pt x="318035" y="602966"/>
                </a:lnTo>
                <a:lnTo>
                  <a:pt x="1265" y="602654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3381840" y="720"/>
            <a:ext cx="937080" cy="60156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5824800" y="720"/>
            <a:ext cx="937080" cy="60156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4603320" y="720"/>
            <a:ext cx="937080" cy="60156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7046280" y="720"/>
            <a:ext cx="937080" cy="60156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9488880" y="720"/>
            <a:ext cx="937080" cy="60156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8267760" y="720"/>
            <a:ext cx="937080" cy="60156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10710360" y="720"/>
            <a:ext cx="937080" cy="60156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13153320" y="720"/>
            <a:ext cx="937080" cy="60156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11931840" y="720"/>
            <a:ext cx="937080" cy="60156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Line 17"/>
          <p:cNvSpPr/>
          <p:nvPr/>
        </p:nvSpPr>
        <p:spPr>
          <a:xfrm>
            <a:off x="13230000" y="11468160"/>
            <a:ext cx="360" cy="13367160"/>
          </a:xfrm>
          <a:prstGeom prst="line">
            <a:avLst/>
          </a:prstGeom>
          <a:ln w="28440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" name="Picture 36" descr=""/>
          <p:cNvPicPr/>
          <p:nvPr/>
        </p:nvPicPr>
        <p:blipFill>
          <a:blip r:embed="rId2"/>
          <a:stretch/>
        </p:blipFill>
        <p:spPr>
          <a:xfrm>
            <a:off x="1413000" y="27623520"/>
            <a:ext cx="5900760" cy="1205280"/>
          </a:xfrm>
          <a:prstGeom prst="rect">
            <a:avLst/>
          </a:prstGeom>
          <a:ln>
            <a:noFill/>
          </a:ln>
        </p:spPr>
      </p:pic>
      <p:sp>
        <p:nvSpPr>
          <p:cNvPr id="18" name="PlaceHolder 18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19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558080" y="3466440"/>
            <a:ext cx="16810920" cy="49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Coupled modelling can provide the next level of value for fire danger forecasting</a:t>
            </a:r>
            <a:r>
              <a:rPr b="0" lang="en-AU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if it can be developed to the point where it is both faster than real time by enough to matter, and good quality fuel data are available.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14389560" y="16265880"/>
            <a:ext cx="5398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rdo"/>
              </a:rPr>
              <a:t>PyroCB near Waroona, 2016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569240" y="15264000"/>
            <a:ext cx="10500480" cy="9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2400" spc="-1" strike="noStrike">
                <a:solidFill>
                  <a:srgbClr val="ef3b2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Introduction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ACCESS is the Australian Community Climate and Earth-System Simulator - Australia's premier numerical weather prediction model. Coupled to a fire model developed at BOM it allows pyrogenic heat and moisture to feed back into the simulated atmosphere.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Summary of how fire-spread compares to estimated spread TODO: add isochrones vs modelled contours picture.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Simulated spread does not have fire-breaks or suppression efforts applied to it. Ignition points (including spotting) are prescribed in the model.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2400" spc="-1" strike="noStrike">
                <a:solidFill>
                  <a:srgbClr val="ef3b2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Pyrocumulonimbus (PyroCB)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coupled model captured several PyroCB that were seen (e.g. top-right). These often cause strong surface winds and lightning, both of which lead to unexpected fire spread.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rdo"/>
              </a:rPr>
              <a:t>Figure 1: Top panel shows low level vertical motion, and the transect lines. Bottom panels show vertical motion along transects and cloud outlines (black lines).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rdo"/>
              </a:rPr>
              <a:t>Figure 2: Description of 3D cloud stuff or else downslope wind plot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2400" spc="-1" strike="noStrike">
                <a:solidFill>
                  <a:srgbClr val="ef3b2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Discussion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Coupled modelling can clearly capture complex phenomena such as PCB and downslope fire spread. This is a step towards improved understanding and forecasting of these deadly events.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Fire spread is accurate but requires realistic estimation of potential downwind spotting.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PCB Formation and impacts could add value to danger warnings for fire suppression crews.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Complex topography can lead to complex weather phenomena, which are difficult to accurately forecast using traditional FDI.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 can now run these simulations in better than real time, allowing operational use.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1631160" y="11602800"/>
            <a:ext cx="10438920" cy="39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ACCESS-Fire: a case study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Jesse Greenslade</a:t>
            </a:r>
            <a:r>
              <a:rPr b="1" lang="en-AU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</a:t>
            </a:r>
            <a:r>
              <a:rPr b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Mika Peace</a:t>
            </a:r>
            <a:r>
              <a:rPr b="1" lang="en-AU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1,2</a:t>
            </a:r>
            <a:r>
              <a:rPr b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Jeffrey D Kepert</a:t>
            </a:r>
            <a:r>
              <a:rPr b="1" lang="en-AU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1,2</a:t>
            </a:r>
            <a:r>
              <a:rPr b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Harvey Ye</a:t>
            </a:r>
            <a:r>
              <a:rPr b="1" lang="en-AU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</a:t>
            </a:r>
            <a:r>
              <a:rPr b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Kevin Tory</a:t>
            </a:r>
            <a:r>
              <a:rPr b="1" lang="en-AU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 </a:t>
            </a: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Bureau of Meteorology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2 </a:t>
            </a: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Bushfire and Natural Hazards CRC, Victoria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This work examines fire spread and related weather phenomena in a large-scale high-intensity fire over complex topography using a coupled atmosphere and fire spread model ACCESS-Fire. The fire simulated occurred in 2016, igniting ~20 km East of Waroona.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1680480" y="2197080"/>
            <a:ext cx="3040560" cy="870120"/>
          </a:xfrm>
          <a:prstGeom prst="rect">
            <a:avLst/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" name="CustomShape 6"/>
          <p:cNvSpPr/>
          <p:nvPr/>
        </p:nvSpPr>
        <p:spPr>
          <a:xfrm>
            <a:off x="1747440" y="2334960"/>
            <a:ext cx="3040560" cy="6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3200" spc="59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findings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7"/>
          <p:cNvSpPr/>
          <p:nvPr/>
        </p:nvSpPr>
        <p:spPr>
          <a:xfrm>
            <a:off x="14389560" y="11602800"/>
            <a:ext cx="5398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2400" spc="-1" strike="noStrike">
                <a:solidFill>
                  <a:srgbClr val="ef3b2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Tables and figures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14389560" y="21953880"/>
            <a:ext cx="539856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rdo"/>
              </a:rPr>
              <a:t>Figure 1: Simulated vertical motion.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9"/>
          <p:cNvSpPr/>
          <p:nvPr/>
        </p:nvSpPr>
        <p:spPr>
          <a:xfrm>
            <a:off x="8285400" y="25488000"/>
            <a:ext cx="4962240" cy="1337040"/>
          </a:xfrm>
          <a:prstGeom prst="rect">
            <a:avLst/>
          </a:prstGeom>
          <a:solidFill>
            <a:srgbClr val="f2f2f2"/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For more information, please email  jane.doe@abcd.edu.au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Picture Placeholder 4" descr=""/>
          <p:cNvPicPr/>
          <p:nvPr/>
        </p:nvPicPr>
        <p:blipFill>
          <a:blip r:embed="rId1"/>
          <a:stretch/>
        </p:blipFill>
        <p:spPr>
          <a:xfrm>
            <a:off x="14388840" y="12215160"/>
            <a:ext cx="5986080" cy="398988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14400000" y="17280000"/>
            <a:ext cx="6191280" cy="4370400"/>
          </a:xfrm>
          <a:prstGeom prst="rect">
            <a:avLst/>
          </a:prstGeom>
          <a:ln>
            <a:noFill/>
          </a:ln>
        </p:spPr>
      </p:pic>
      <p:sp>
        <p:nvSpPr>
          <p:cNvPr id="65" name="CustomShape 10"/>
          <p:cNvSpPr/>
          <p:nvPr/>
        </p:nvSpPr>
        <p:spPr>
          <a:xfrm>
            <a:off x="14389560" y="25913880"/>
            <a:ext cx="539856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rdo"/>
              </a:rPr>
              <a:t>Figure 2: 3D figure or else downslope analysis shot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1621</TotalTime>
  <Application>LibreOffice/5.1.6.2$Linux_X86_64 LibreOffice_project/10m0$Build-2</Application>
  <Words>537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2020-02-04T02:36:30Z</dcterms:created>
  <dc:creator>Catrin Harris</dc:creator>
  <dc:description/>
  <dc:language>en-AU</dc:language>
  <cp:lastModifiedBy/>
  <dcterms:modified xsi:type="dcterms:W3CDTF">2020-06-25T11:10:05Z</dcterms:modified>
  <cp:revision>132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0x0101007942B16D644F0B4B9C3BF2C99F339BDD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