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7" r:id="rId9"/>
    <p:sldId id="277" r:id="rId10"/>
    <p:sldId id="278" r:id="rId11"/>
    <p:sldId id="279" r:id="rId12"/>
    <p:sldId id="272" r:id="rId13"/>
    <p:sldId id="273" r:id="rId14"/>
    <p:sldId id="274" r:id="rId15"/>
    <p:sldId id="275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6f8898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6f8898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dbe0d4037_1_9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dbe0d4037_1_9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dbe0d4037_1_9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dbe0d4037_1_9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dbe0d4037_1_9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dbe0d4037_1_9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6f8898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6f8898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dbe0d403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dbe0d403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dbe0d4037_1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dbe0d4037_1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dbe0d4037_1_1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dbe0d4037_1_1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dbe0d4037_1_3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dbe0d4037_1_3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dbe0d4037_1_5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dbe0d4037_1_5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dbe0d4037_1_5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dbe0d4037_1_5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dbe0d4037_1_8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dbe0d4037_1_8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37474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13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3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3"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5"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809660" y="6073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683700" y="2217650"/>
            <a:ext cx="6909900" cy="22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8" descr="Green ribbon graphic element" title="Graphic ribbon"/>
          <p:cNvPicPr preferRelativeResize="0"/>
          <p:nvPr/>
        </p:nvPicPr>
        <p:blipFill rotWithShape="1">
          <a:blip r:embed="rId2">
            <a:alphaModFix/>
          </a:blip>
          <a:srcRect l="38684"/>
          <a:stretch/>
        </p:blipFill>
        <p:spPr>
          <a:xfrm>
            <a:off x="2291" y="343975"/>
            <a:ext cx="1272100" cy="312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 descr="Green ribbon graphic element" title="Graphic ribbon"/>
          <p:cNvPicPr preferRelativeResize="0"/>
          <p:nvPr/>
        </p:nvPicPr>
        <p:blipFill rotWithShape="1">
          <a:blip r:embed="rId2">
            <a:alphaModFix/>
          </a:blip>
          <a:srcRect l="38684"/>
          <a:stretch/>
        </p:blipFill>
        <p:spPr>
          <a:xfrm>
            <a:off x="2291" y="1670719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>
            <a:spLocks noGrp="1"/>
          </p:cNvSpPr>
          <p:nvPr>
            <p:ph type="ctrTitle"/>
          </p:nvPr>
        </p:nvSpPr>
        <p:spPr>
          <a:xfrm>
            <a:off x="1884750" y="959700"/>
            <a:ext cx="5374500" cy="312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AUTOLAYOUT_8">
    <p:bg>
      <p:bgPr>
        <a:solidFill>
          <a:srgbClr val="37474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0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20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AUTOLAYOUT_9"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3" r:id="rId14"/>
    <p:sldLayoutId id="2147483664" r:id="rId15"/>
    <p:sldLayoutId id="2147483666" r:id="rId16"/>
    <p:sldLayoutId id="2147483667" r:id="rId17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saca.org/resources/news-and-trends/industry-news/2020/top-cyberattacks-of-2020-and-how-to-build-cyberresiliency" TargetMode="External"/><Relationship Id="rId3" Type="http://schemas.openxmlformats.org/officeDocument/2006/relationships/hyperlink" Target="https://en.wikipedia.org/wiki/Computer_security" TargetMode="External"/><Relationship Id="rId7" Type="http://schemas.openxmlformats.org/officeDocument/2006/relationships/hyperlink" Target="https://en.wikipedia.org/wiki/Cybercrim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upguard.com/blog/cybersecurity-important" TargetMode="External"/><Relationship Id="rId5" Type="http://schemas.openxmlformats.org/officeDocument/2006/relationships/hyperlink" Target="https://www.cisco.com/c/en_ae/products/security/what-is-cybersecurity.html" TargetMode="External"/><Relationship Id="rId4" Type="http://schemas.openxmlformats.org/officeDocument/2006/relationships/hyperlink" Target="https://me-en.kaspersky.com/resource-center/definitions/what-is-cyber-securit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CYBER SECURITY</a:t>
            </a:r>
            <a:endParaRPr b="1" dirty="0"/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1"/>
          </p:nvPr>
        </p:nvSpPr>
        <p:spPr>
          <a:xfrm>
            <a:off x="5531200" y="4036750"/>
            <a:ext cx="34707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JIBBIN JACOB DANIEL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CSE 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 NO:31</a:t>
            </a:r>
            <a:endParaRPr dirty="0"/>
          </a:p>
        </p:txBody>
      </p:sp>
      <p:sp>
        <p:nvSpPr>
          <p:cNvPr id="202" name="Google Shape;2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Man-in-the-middle attack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55375" y="1567550"/>
            <a:ext cx="4595854" cy="29112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A </a:t>
            </a:r>
            <a:r>
              <a:rPr lang="en-US" sz="1800" b="1" dirty="0"/>
              <a:t>man in the middle</a:t>
            </a:r>
            <a:r>
              <a:rPr lang="en-US" sz="1800" dirty="0"/>
              <a:t> (</a:t>
            </a:r>
            <a:r>
              <a:rPr lang="en-US" sz="1800" b="1" dirty="0"/>
              <a:t>MITM</a:t>
            </a:r>
            <a:r>
              <a:rPr lang="en-US" sz="1800" dirty="0"/>
              <a:t>) </a:t>
            </a:r>
            <a:r>
              <a:rPr lang="en-US" sz="1800" b="1" dirty="0"/>
              <a:t>attack</a:t>
            </a:r>
            <a:r>
              <a:rPr lang="en-US" sz="1800" dirty="0"/>
              <a:t> is a general term for when a perpetrator positions himself in a conversation between a user and an application—either to eavesdrop or to impersonate one of the parties, making it appear as if a normal exchange of information is underway.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074" name="Picture 2" descr="Image result for man in the middle at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229" y="1956021"/>
            <a:ext cx="3669930" cy="233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Denial-of-service </a:t>
            </a:r>
            <a:r>
              <a:rPr lang="en-US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attack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82596" y="1567549"/>
            <a:ext cx="4452730" cy="315552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A </a:t>
            </a:r>
            <a:r>
              <a:rPr lang="en-US" sz="1800" b="1" dirty="0"/>
              <a:t>Denial-of-Service</a:t>
            </a:r>
            <a:r>
              <a:rPr lang="en-US" sz="1800" dirty="0"/>
              <a:t> (</a:t>
            </a:r>
            <a:r>
              <a:rPr lang="en-US" sz="1800" b="1" dirty="0" err="1"/>
              <a:t>DoS</a:t>
            </a:r>
            <a:r>
              <a:rPr lang="en-US" sz="1800" dirty="0"/>
              <a:t>) </a:t>
            </a:r>
            <a:r>
              <a:rPr lang="en-US" sz="1800" b="1" dirty="0"/>
              <a:t>attack</a:t>
            </a:r>
            <a:r>
              <a:rPr lang="en-US" sz="1800" dirty="0"/>
              <a:t> is an </a:t>
            </a:r>
            <a:r>
              <a:rPr lang="en-US" sz="1800" b="1" dirty="0"/>
              <a:t>attack</a:t>
            </a:r>
            <a:r>
              <a:rPr lang="en-US" sz="1800" dirty="0"/>
              <a:t> meant to shut down a machine or network, making it inaccessible to its intended users. </a:t>
            </a:r>
            <a:r>
              <a:rPr lang="en-US" sz="1800" b="1" dirty="0" err="1"/>
              <a:t>DoS</a:t>
            </a:r>
            <a:r>
              <a:rPr lang="en-US" sz="1800" b="1" dirty="0"/>
              <a:t> attacks</a:t>
            </a:r>
            <a:r>
              <a:rPr lang="en-US" sz="1800" dirty="0"/>
              <a:t> accomplish this by flooding the target with traffic, or sending it information that triggers a crash.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098" name="Picture 2" descr="Image result for denial of service at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26" y="1635284"/>
            <a:ext cx="3666808" cy="267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0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" b="1" dirty="0"/>
              <a:t>Cyber safety tips - </a:t>
            </a:r>
            <a:r>
              <a:rPr lang="en" dirty="0"/>
              <a:t>P</a:t>
            </a:r>
            <a:r>
              <a:rPr lang="en" b="1" dirty="0"/>
              <a:t>rotect yourself against cyberattacks</a:t>
            </a:r>
            <a:endParaRPr lang="en-US" dirty="0"/>
          </a:p>
        </p:txBody>
      </p:sp>
      <p:sp>
        <p:nvSpPr>
          <p:cNvPr id="333" name="Google Shape;333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 your software and operating system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anti-virus software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strong passwords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not open email attachments from unknown senders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not click on links in emails from unknown senders or unfamiliar websites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Avoid using unsecured Wi-Fi networks in public places</a:t>
            </a:r>
            <a:endParaRPr dirty="0"/>
          </a:p>
        </p:txBody>
      </p:sp>
      <p:sp>
        <p:nvSpPr>
          <p:cNvPr id="332" name="Google Shape;332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1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lang="en-US" sz="2400" dirty="0" smtClean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lang="en-US" sz="2400" dirty="0"/>
          </a:p>
          <a:p>
            <a:pPr marL="342900" indent="-342900">
              <a:lnSpc>
                <a:spcPct val="95000"/>
              </a:lnSpc>
              <a:spcAft>
                <a:spcPts val="1200"/>
              </a:spcAft>
              <a:buSzPts val="935"/>
              <a:buFont typeface="Wingdings" panose="05000000000000000000" pitchFamily="2" charset="2"/>
              <a:buChar char="Ø"/>
            </a:pPr>
            <a:r>
              <a:rPr lang="en-US" sz="2400" dirty="0" smtClean="0"/>
              <a:t>The only system which is truly secure is the one which is unplugged.</a:t>
            </a:r>
            <a:endParaRPr sz="2400" dirty="0"/>
          </a:p>
        </p:txBody>
      </p:sp>
      <p:sp>
        <p:nvSpPr>
          <p:cNvPr id="340" name="Google Shape;34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n-US" b="1"/>
              <a:t>B</a:t>
            </a:r>
            <a:r>
              <a:rPr lang="en-US" b="1" smtClean="0"/>
              <a:t>ibliography</a:t>
            </a:r>
            <a:endParaRPr dirty="0"/>
          </a:p>
        </p:txBody>
      </p:sp>
      <p:sp>
        <p:nvSpPr>
          <p:cNvPr id="346" name="Google Shape;346;p40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•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Computer security – Wikipedia</a:t>
            </a:r>
            <a:endParaRPr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•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What is Cyber Security? | Definition, Types, and User Protection | Kaspersky</a:t>
            </a:r>
            <a:endParaRPr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•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What Is Cybersecurity? – Cisco</a:t>
            </a:r>
            <a:endParaRPr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•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Why is Cybersecurity Important? | UpGuard</a:t>
            </a:r>
            <a:endParaRPr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•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Cybercrime </a:t>
            </a:r>
            <a:r>
              <a:rPr lang="en" u="sng" dirty="0" smtClean="0">
                <a:solidFill>
                  <a:schemeClr val="hlink"/>
                </a:solidFill>
                <a:hlinkClick r:id="rId7"/>
              </a:rPr>
              <a:t>– Wikipedia</a:t>
            </a:r>
            <a:endParaRPr lang="en" u="sng" dirty="0">
              <a:solidFill>
                <a:schemeClr val="hlink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dirty="0"/>
              <a:t>• </a:t>
            </a:r>
            <a:r>
              <a:rPr lang="en-US" dirty="0" smtClean="0">
                <a:hlinkClick r:id="rId8"/>
              </a:rPr>
              <a:t>Top </a:t>
            </a:r>
            <a:r>
              <a:rPr lang="en-US" dirty="0">
                <a:hlinkClick r:id="rId8"/>
              </a:rPr>
              <a:t>Cyberattacks of 2020 and How to Build </a:t>
            </a:r>
            <a:r>
              <a:rPr lang="en-US" dirty="0" err="1">
                <a:hlinkClick r:id="rId8"/>
              </a:rPr>
              <a:t>Cyberresiliency</a:t>
            </a:r>
            <a:r>
              <a:rPr lang="en-US" dirty="0">
                <a:hlinkClick r:id="rId8"/>
              </a:rPr>
              <a:t> (isaca.org)</a:t>
            </a:r>
            <a:endParaRPr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47" name="Google Shape;34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Thankyou</a:t>
            </a: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OUTLINE</a:t>
            </a:r>
            <a:endParaRPr dirty="0"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Cyber </a:t>
            </a:r>
            <a:r>
              <a:rPr lang="en" sz="2000" dirty="0" smtClean="0"/>
              <a:t>Security</a:t>
            </a:r>
            <a:endParaRPr sz="2000"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Why it is important ?</a:t>
            </a:r>
            <a:endParaRPr sz="2000"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Cybercrimes</a:t>
            </a:r>
            <a:endParaRPr sz="2000"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Types</a:t>
            </a:r>
            <a:endParaRPr sz="2000"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Ways to prevent</a:t>
            </a:r>
            <a:endParaRPr sz="20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sp>
        <p:nvSpPr>
          <p:cNvPr id="209" name="Google Shape;20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Cyber Security?</a:t>
            </a:r>
            <a:endParaRPr dirty="0"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1"/>
          </p:nvPr>
        </p:nvSpPr>
        <p:spPr>
          <a:xfrm>
            <a:off x="1011044" y="1567549"/>
            <a:ext cx="7325356" cy="3095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0175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Computer </a:t>
            </a: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security, cybersecurity or information technology security (IT security)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❏"/>
            </a:pPr>
            <a:r>
              <a:rPr lang="en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Protection</a:t>
            </a: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 Computer </a:t>
            </a: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systems and </a:t>
            </a:r>
            <a:r>
              <a:rPr lang="en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networks from Theft </a:t>
            </a: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 damage </a:t>
            </a:r>
            <a:r>
              <a:rPr lang="en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 th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 Hardware</a:t>
            </a: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software and electronic </a:t>
            </a:r>
            <a:r>
              <a:rPr lang="en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from an external source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0175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Significant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18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❏"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Computer networks, internet, wireless networks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307340">
              <a:lnSpc>
                <a:spcPct val="120000"/>
              </a:lnSpc>
              <a:buSzPct val="100000"/>
              <a:buFont typeface="Arial"/>
              <a:buChar char="❏"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Bluetooth, wifi.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is Cyber Security important?</a:t>
            </a:r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Cybersecurity is important because it protects</a:t>
            </a:r>
            <a:endParaRPr sz="18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Sensitive data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Personally identifiable information(PII)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Protected Health information(PHI)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Personal information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Intellectual property data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Government and industry data.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from theft and damage attempted by criminals and adversaries.</a:t>
            </a:r>
            <a:endParaRPr sz="1800"/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Cybercrime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683699" y="1903141"/>
            <a:ext cx="7174193" cy="2542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 </a:t>
            </a:r>
            <a:r>
              <a:rPr lang="en" sz="1600" b="1" dirty="0"/>
              <a:t>Cybercrime</a:t>
            </a:r>
            <a:r>
              <a:rPr lang="en" sz="1600" dirty="0"/>
              <a:t>, or </a:t>
            </a:r>
            <a:r>
              <a:rPr lang="en" sz="1600" b="1" dirty="0"/>
              <a:t>computer-oriented crime</a:t>
            </a:r>
            <a:r>
              <a:rPr lang="en" sz="1600" dirty="0"/>
              <a:t>, is a crime that involves a computer and a network.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Cybercrime may threaten a person, company or a nation's security and financial health.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The computer may have been used in the commission of a crime, or it may be the target.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A report (sponsored by McAfee), published in 2014, estimated that the annual damage to the global economy was $445 billion.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ctrTitle"/>
          </p:nvPr>
        </p:nvSpPr>
        <p:spPr>
          <a:xfrm>
            <a:off x="1884750" y="959700"/>
            <a:ext cx="5374500" cy="31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Types of Cyber Security threats</a:t>
            </a:r>
            <a:endParaRPr dirty="0"/>
          </a:p>
        </p:txBody>
      </p:sp>
      <p:sp>
        <p:nvSpPr>
          <p:cNvPr id="264" name="Google Shape;26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2"/>
          <p:cNvGrpSpPr/>
          <p:nvPr/>
        </p:nvGrpSpPr>
        <p:grpSpPr>
          <a:xfrm>
            <a:off x="5214050" y="851693"/>
            <a:ext cx="1795295" cy="680379"/>
            <a:chOff x="5214050" y="851693"/>
            <a:chExt cx="1795295" cy="680379"/>
          </a:xfrm>
        </p:grpSpPr>
        <p:cxnSp>
          <p:nvCxnSpPr>
            <p:cNvPr id="272" name="Google Shape;272;p32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w="19050" cap="flat" cmpd="sng">
              <a:solidFill>
                <a:srgbClr val="08563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73" name="Google Shape;273;p32"/>
            <p:cNvSpPr txBox="1"/>
            <p:nvPr/>
          </p:nvSpPr>
          <p:spPr>
            <a:xfrm>
              <a:off x="5514145" y="85169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</a:rPr>
                <a:t>Virus</a:t>
              </a:r>
              <a:endParaRPr sz="21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4" name="Google Shape;274;p32"/>
          <p:cNvGrpSpPr/>
          <p:nvPr/>
        </p:nvGrpSpPr>
        <p:grpSpPr>
          <a:xfrm>
            <a:off x="2102252" y="851693"/>
            <a:ext cx="1805709" cy="680379"/>
            <a:chOff x="2102252" y="851693"/>
            <a:chExt cx="1805709" cy="680379"/>
          </a:xfrm>
        </p:grpSpPr>
        <p:cxnSp>
          <p:nvCxnSpPr>
            <p:cNvPr id="275" name="Google Shape;275;p32"/>
            <p:cNvCxnSpPr/>
            <p:nvPr/>
          </p:nvCxnSpPr>
          <p:spPr>
            <a:xfrm>
              <a:off x="3634961" y="1153772"/>
              <a:ext cx="273000" cy="378300"/>
            </a:xfrm>
            <a:prstGeom prst="straightConnector1">
              <a:avLst/>
            </a:prstGeom>
            <a:noFill/>
            <a:ln w="19050" cap="flat" cmpd="sng">
              <a:solidFill>
                <a:srgbClr val="65F0AD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76" name="Google Shape;276;p32"/>
            <p:cNvSpPr txBox="1"/>
            <p:nvPr/>
          </p:nvSpPr>
          <p:spPr>
            <a:xfrm>
              <a:off x="2102252" y="85169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</a:rPr>
                <a:t>Adware</a:t>
              </a:r>
              <a:endParaRPr sz="2000">
                <a:solidFill>
                  <a:srgbClr val="FFFFFF"/>
                </a:solidFill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625475" y="2586174"/>
            <a:ext cx="1947079" cy="669600"/>
            <a:chOff x="5625475" y="2586174"/>
            <a:chExt cx="1947079" cy="669600"/>
          </a:xfrm>
        </p:grpSpPr>
        <p:cxnSp>
          <p:nvCxnSpPr>
            <p:cNvPr id="278" name="Google Shape;278;p32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w="19050" cap="flat" cmpd="sng">
              <a:solidFill>
                <a:srgbClr val="0E945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79" name="Google Shape;279;p32"/>
            <p:cNvSpPr txBox="1"/>
            <p:nvPr/>
          </p:nvSpPr>
          <p:spPr>
            <a:xfrm>
              <a:off x="6077354" y="258617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2100"/>
                <a:t> </a:t>
              </a:r>
              <a:r>
                <a:rPr lang="en" sz="2100">
                  <a:solidFill>
                    <a:srgbClr val="FFFFFF"/>
                  </a:solidFill>
                </a:rPr>
                <a:t>Trojans</a:t>
              </a:r>
              <a:endParaRPr sz="21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1327800" y="2571675"/>
            <a:ext cx="2181875" cy="669600"/>
            <a:chOff x="1327800" y="2571675"/>
            <a:chExt cx="2181875" cy="669600"/>
          </a:xfrm>
        </p:grpSpPr>
        <p:cxnSp>
          <p:nvCxnSpPr>
            <p:cNvPr id="281" name="Google Shape;281;p32"/>
            <p:cNvCxnSpPr/>
            <p:nvPr/>
          </p:nvCxnSpPr>
          <p:spPr>
            <a:xfrm rot="10800000" flipH="1">
              <a:off x="3059375" y="2771675"/>
              <a:ext cx="450300" cy="145200"/>
            </a:xfrm>
            <a:prstGeom prst="straightConnector1">
              <a:avLst/>
            </a:prstGeom>
            <a:noFill/>
            <a:ln w="19050" cap="flat" cmpd="sng">
              <a:solidFill>
                <a:srgbClr val="0E945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82" name="Google Shape;282;p32"/>
            <p:cNvSpPr txBox="1"/>
            <p:nvPr/>
          </p:nvSpPr>
          <p:spPr>
            <a:xfrm>
              <a:off x="1327800" y="2571675"/>
              <a:ext cx="17220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</a:rPr>
                <a:t>Ransomware</a:t>
              </a:r>
              <a:endParaRPr sz="2000" dirty="0">
                <a:solidFill>
                  <a:srgbClr val="FFFFFF"/>
                </a:solidFill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" name="Google Shape;283;p32"/>
          <p:cNvGrpSpPr/>
          <p:nvPr/>
        </p:nvGrpSpPr>
        <p:grpSpPr>
          <a:xfrm>
            <a:off x="3808226" y="3541000"/>
            <a:ext cx="1495200" cy="1137936"/>
            <a:chOff x="3808226" y="3541000"/>
            <a:chExt cx="1495200" cy="1137936"/>
          </a:xfrm>
        </p:grpSpPr>
        <p:cxnSp>
          <p:nvCxnSpPr>
            <p:cNvPr id="284" name="Google Shape;284;p32"/>
            <p:cNvCxnSpPr/>
            <p:nvPr/>
          </p:nvCxnSpPr>
          <p:spPr>
            <a:xfrm rot="10800000">
              <a:off x="4563402" y="3541000"/>
              <a:ext cx="0" cy="489600"/>
            </a:xfrm>
            <a:prstGeom prst="straightConnector1">
              <a:avLst/>
            </a:prstGeom>
            <a:noFill/>
            <a:ln w="19050" cap="flat" cmpd="sng">
              <a:solidFill>
                <a:srgbClr val="08563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85" name="Google Shape;285;p32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</a:rPr>
                <a:t>Spyware</a:t>
              </a:r>
              <a:endParaRPr sz="2000">
                <a:solidFill>
                  <a:srgbClr val="FFFFFF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6" name="Google Shape;286;p32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name="adj1" fmla="val 14414370"/>
              <a:gd name="adj2" fmla="val 18998613"/>
              <a:gd name="adj3" fmla="val 8907"/>
            </a:avLst>
          </a:prstGeom>
          <a:solidFill>
            <a:srgbClr val="08563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2"/>
          <p:cNvSpPr/>
          <p:nvPr/>
        </p:nvSpPr>
        <p:spPr>
          <a:xfrm rot="-9000757" flipH="1">
            <a:off x="3225716" y="1084808"/>
            <a:ext cx="2690226" cy="2690226"/>
          </a:xfrm>
          <a:prstGeom prst="blockArc">
            <a:avLst>
              <a:gd name="adj1" fmla="val 20178804"/>
              <a:gd name="adj2" fmla="val 2623923"/>
              <a:gd name="adj3" fmla="val 8858"/>
            </a:avLst>
          </a:prstGeom>
          <a:solidFill>
            <a:srgbClr val="0E945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/>
              <a:t>•</a:t>
            </a:r>
            <a:r>
              <a:rPr lang="en" sz="2200">
                <a:solidFill>
                  <a:srgbClr val="FFFFFF"/>
                </a:solidFill>
              </a:rPr>
              <a:t>Malware</a:t>
            </a:r>
            <a:endParaRPr sz="22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2"/>
          <p:cNvSpPr/>
          <p:nvPr/>
        </p:nvSpPr>
        <p:spPr>
          <a:xfrm rot="-3781968">
            <a:off x="5556765" y="1857983"/>
            <a:ext cx="363191" cy="363191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2"/>
          <p:cNvSpPr/>
          <p:nvPr/>
        </p:nvSpPr>
        <p:spPr>
          <a:xfrm rot="-1800109" flipH="1">
            <a:off x="3215030" y="1082474"/>
            <a:ext cx="2696852" cy="2696852"/>
          </a:xfrm>
          <a:prstGeom prst="blockArc">
            <a:avLst>
              <a:gd name="adj1" fmla="val 14334136"/>
              <a:gd name="adj2" fmla="val 18854681"/>
              <a:gd name="adj3" fmla="val 8846"/>
            </a:avLst>
          </a:prstGeom>
          <a:solidFill>
            <a:srgbClr val="65F0AD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2"/>
          <p:cNvSpPr/>
          <p:nvPr/>
        </p:nvSpPr>
        <p:spPr>
          <a:xfrm rot="9000757">
            <a:off x="3207432" y="1087633"/>
            <a:ext cx="2690226" cy="2690226"/>
          </a:xfrm>
          <a:prstGeom prst="blockArc">
            <a:avLst>
              <a:gd name="adj1" fmla="val 20184517"/>
              <a:gd name="adj2" fmla="val 3007258"/>
              <a:gd name="adj3" fmla="val 9336"/>
            </a:avLst>
          </a:prstGeom>
          <a:solidFill>
            <a:srgbClr val="0E9453"/>
          </a:solidFill>
          <a:ln w="9525" cap="flat" cmpd="sng">
            <a:solidFill>
              <a:srgbClr val="0E945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2"/>
          <p:cNvSpPr/>
          <p:nvPr/>
        </p:nvSpPr>
        <p:spPr>
          <a:xfrm rot="-9000757" flipH="1">
            <a:off x="3207528" y="1089158"/>
            <a:ext cx="2690226" cy="2690226"/>
          </a:xfrm>
          <a:prstGeom prst="blockArc">
            <a:avLst>
              <a:gd name="adj1" fmla="val 15738599"/>
              <a:gd name="adj2" fmla="val 20008131"/>
              <a:gd name="adj3" fmla="val 9063"/>
            </a:avLst>
          </a:prstGeom>
          <a:solidFill>
            <a:srgbClr val="08563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 rot="9240359">
            <a:off x="3213511" y="1857690"/>
            <a:ext cx="363469" cy="363469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 rot="476150">
            <a:off x="5119958" y="3239200"/>
            <a:ext cx="362875" cy="362875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 rot="4857950">
            <a:off x="3653723" y="3239151"/>
            <a:ext cx="363003" cy="363003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 injection:</a:t>
            </a:r>
            <a:endParaRPr lang="en-US" dirty="0"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80446" y="1307850"/>
            <a:ext cx="5542058" cy="3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b="1" dirty="0" smtClean="0"/>
              <a:t>SQL </a:t>
            </a:r>
            <a:r>
              <a:rPr lang="en-US" sz="2000" b="1" dirty="0"/>
              <a:t>injection</a:t>
            </a:r>
            <a:r>
              <a:rPr lang="en-US" sz="2000" dirty="0"/>
              <a:t> is a code </a:t>
            </a:r>
            <a:r>
              <a:rPr lang="en-US" sz="2000" b="1" dirty="0"/>
              <a:t>injection</a:t>
            </a:r>
            <a:r>
              <a:rPr lang="en-US" sz="2000" dirty="0"/>
              <a:t> technique that might destroy your database. </a:t>
            </a:r>
            <a:r>
              <a:rPr lang="en-US" sz="2000" b="1" dirty="0"/>
              <a:t>SQL injection</a:t>
            </a:r>
            <a:r>
              <a:rPr lang="en-US" sz="2000" dirty="0"/>
              <a:t> is one of the most common web hacking techniques. </a:t>
            </a:r>
            <a:r>
              <a:rPr lang="en-US" sz="2000" b="1" dirty="0" smtClean="0"/>
              <a:t>SQL </a:t>
            </a:r>
            <a:r>
              <a:rPr lang="en-US" sz="2000" b="1" dirty="0"/>
              <a:t>injection</a:t>
            </a:r>
            <a:r>
              <a:rPr lang="en-US" sz="2000" dirty="0"/>
              <a:t> is </a:t>
            </a:r>
            <a:r>
              <a:rPr lang="en-US" sz="2000" dirty="0" smtClean="0"/>
              <a:t>the </a:t>
            </a:r>
            <a:r>
              <a:rPr lang="en-US" sz="2000" dirty="0"/>
              <a:t>placement of malicious code in </a:t>
            </a:r>
            <a:r>
              <a:rPr lang="en-US" sz="2000" b="1" dirty="0" smtClean="0"/>
              <a:t>SQL</a:t>
            </a:r>
            <a:r>
              <a:rPr lang="en-US" sz="2000" dirty="0"/>
              <a:t> statements, via web page input.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6" name="Picture 2" descr="Image result for sql in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744" y="2041199"/>
            <a:ext cx="3179414" cy="243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indent="0">
              <a:lnSpc>
                <a:spcPct val="12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11034" y="1567550"/>
            <a:ext cx="3745064" cy="29112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2000" dirty="0"/>
              <a:t>Phishing is the attempt to acquire sensitive information such as usernames, passwords, and credit card details directly from users by deceiving the users.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2050" name="Picture 2" descr="Image result for phis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82" y="1669775"/>
            <a:ext cx="3774125" cy="236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540</Words>
  <Application>Microsoft Office PowerPoint</Application>
  <PresentationFormat>On-screen Show (16:9)</PresentationFormat>
  <Paragraphs>79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Lato</vt:lpstr>
      <vt:lpstr>Wingdings</vt:lpstr>
      <vt:lpstr>Arial</vt:lpstr>
      <vt:lpstr>Montserrat</vt:lpstr>
      <vt:lpstr>Roboto</vt:lpstr>
      <vt:lpstr>Focus</vt:lpstr>
      <vt:lpstr>CYBER SECURITY</vt:lpstr>
      <vt:lpstr>OUTLINE</vt:lpstr>
      <vt:lpstr>What is Cyber Security?</vt:lpstr>
      <vt:lpstr>Why is Cyber Security important?</vt:lpstr>
      <vt:lpstr>Cybercrime</vt:lpstr>
      <vt:lpstr>Types of Cyber Security threats</vt:lpstr>
      <vt:lpstr>PowerPoint Presentation</vt:lpstr>
      <vt:lpstr>SQL injection:</vt:lpstr>
      <vt:lpstr>Phishing</vt:lpstr>
      <vt:lpstr>Man-in-the-middle attack </vt:lpstr>
      <vt:lpstr>Denial-of-service attack</vt:lpstr>
      <vt:lpstr>Cyber safety tips - Protect yourself against cyberattacks</vt:lpstr>
      <vt:lpstr>CONCLUSION</vt:lpstr>
      <vt:lpstr>Bibliography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Jibbin Jacob Daniel</dc:creator>
  <cp:lastModifiedBy>Jibbin Jacob Daniel</cp:lastModifiedBy>
  <cp:revision>13</cp:revision>
  <dcterms:modified xsi:type="dcterms:W3CDTF">2021-05-28T11:19:53Z</dcterms:modified>
</cp:coreProperties>
</file>