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bb263e154_2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27" name="Google Shape;127;g22bb263e154_2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22bb263e154_2_7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d27a7c77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d27a7c77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d27a7c77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d27a7c77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d27a7c77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d27a7c77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d27a7c7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d27a7c7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d27a7c77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d27a7c77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bb263e1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bb263e1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d27a7c77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d27a7c77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d27a7c77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d27a7c77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d27a7c77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d27a7c77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d27a7c77e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d27a7c77e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59" name="Google Shape;59;p14"/>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4"/>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15"/>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6"/>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6"/>
          <p:cNvSpPr txBox="1"/>
          <p:nvPr>
            <p:ph idx="1" type="body"/>
          </p:nvPr>
        </p:nvSpPr>
        <p:spPr>
          <a:xfrm rot="5400000">
            <a:off x="1272778" y="-609600"/>
            <a:ext cx="4388644"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6"/>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4" name="Shape 74"/>
        <p:cNvGrpSpPr/>
        <p:nvPr/>
      </p:nvGrpSpPr>
      <p:grpSpPr>
        <a:xfrm>
          <a:off x="0" y="0"/>
          <a:ext cx="0" cy="0"/>
          <a:chOff x="0" y="0"/>
          <a:chExt cx="0" cy="0"/>
        </a:xfrm>
      </p:grpSpPr>
      <p:sp>
        <p:nvSpPr>
          <p:cNvPr id="75" name="Google Shape;75;p1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7"/>
          <p:cNvSpPr txBox="1"/>
          <p:nvPr>
            <p:ph idx="1" type="body"/>
          </p:nvPr>
        </p:nvSpPr>
        <p:spPr>
          <a:xfrm rot="5400000">
            <a:off x="2874764" y="-1217414"/>
            <a:ext cx="339447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7"/>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80" name="Shape 80"/>
        <p:cNvGrpSpPr/>
        <p:nvPr/>
      </p:nvGrpSpPr>
      <p:grpSpPr>
        <a:xfrm>
          <a:off x="0" y="0"/>
          <a:ext cx="0" cy="0"/>
          <a:chOff x="0" y="0"/>
          <a:chExt cx="0" cy="0"/>
        </a:xfrm>
      </p:grpSpPr>
      <p:sp>
        <p:nvSpPr>
          <p:cNvPr id="81" name="Google Shape;81;p18"/>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2" name="Google Shape;82;p18"/>
          <p:cNvSpPr/>
          <p:nvPr>
            <p:ph idx="2" type="pic"/>
          </p:nvPr>
        </p:nvSpPr>
        <p:spPr>
          <a:xfrm>
            <a:off x="1792288" y="459581"/>
            <a:ext cx="5486400" cy="3086100"/>
          </a:xfrm>
          <a:prstGeom prst="rect">
            <a:avLst/>
          </a:prstGeom>
          <a:noFill/>
          <a:ln>
            <a:noFill/>
          </a:ln>
        </p:spPr>
      </p:sp>
      <p:sp>
        <p:nvSpPr>
          <p:cNvPr id="83" name="Google Shape;83;p18"/>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84" name="Google Shape;84;p18"/>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8"/>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8"/>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7" name="Shape 87"/>
        <p:cNvGrpSpPr/>
        <p:nvPr/>
      </p:nvGrpSpPr>
      <p:grpSpPr>
        <a:xfrm>
          <a:off x="0" y="0"/>
          <a:ext cx="0" cy="0"/>
          <a:chOff x="0" y="0"/>
          <a:chExt cx="0" cy="0"/>
        </a:xfrm>
      </p:grpSpPr>
      <p:sp>
        <p:nvSpPr>
          <p:cNvPr id="88" name="Google Shape;88;p19"/>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9" name="Google Shape;89;p19"/>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90" name="Google Shape;90;p19"/>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91" name="Google Shape;91;p19"/>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9"/>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9"/>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94" name="Shape 94"/>
        <p:cNvGrpSpPr/>
        <p:nvPr/>
      </p:nvGrpSpPr>
      <p:grpSpPr>
        <a:xfrm>
          <a:off x="0" y="0"/>
          <a:ext cx="0" cy="0"/>
          <a:chOff x="0" y="0"/>
          <a:chExt cx="0" cy="0"/>
        </a:xfrm>
      </p:grpSpPr>
      <p:sp>
        <p:nvSpPr>
          <p:cNvPr id="95" name="Google Shape;95;p20"/>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0"/>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0"/>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98" name="Shape 98"/>
        <p:cNvGrpSpPr/>
        <p:nvPr/>
      </p:nvGrpSpPr>
      <p:grpSpPr>
        <a:xfrm>
          <a:off x="0" y="0"/>
          <a:ext cx="0" cy="0"/>
          <a:chOff x="0" y="0"/>
          <a:chExt cx="0" cy="0"/>
        </a:xfrm>
      </p:grpSpPr>
      <p:sp>
        <p:nvSpPr>
          <p:cNvPr id="99" name="Google Shape;99;p2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0" name="Google Shape;100;p21"/>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1"/>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1"/>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03" name="Shape 103"/>
        <p:cNvGrpSpPr/>
        <p:nvPr/>
      </p:nvGrpSpPr>
      <p:grpSpPr>
        <a:xfrm>
          <a:off x="0" y="0"/>
          <a:ext cx="0" cy="0"/>
          <a:chOff x="0" y="0"/>
          <a:chExt cx="0" cy="0"/>
        </a:xfrm>
      </p:grpSpPr>
      <p:sp>
        <p:nvSpPr>
          <p:cNvPr id="104" name="Google Shape;104;p22"/>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5" name="Google Shape;105;p22"/>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06" name="Google Shape;106;p22"/>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07" name="Google Shape;107;p22"/>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08" name="Google Shape;108;p22"/>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09" name="Google Shape;109;p22"/>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2"/>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2"/>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12" name="Shape 112"/>
        <p:cNvGrpSpPr/>
        <p:nvPr/>
      </p:nvGrpSpPr>
      <p:grpSpPr>
        <a:xfrm>
          <a:off x="0" y="0"/>
          <a:ext cx="0" cy="0"/>
          <a:chOff x="0" y="0"/>
          <a:chExt cx="0" cy="0"/>
        </a:xfrm>
      </p:grpSpPr>
      <p:sp>
        <p:nvSpPr>
          <p:cNvPr id="113" name="Google Shape;113;p2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4" name="Google Shape;114;p23"/>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15" name="Google Shape;115;p23"/>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16" name="Google Shape;116;p23"/>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3"/>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3"/>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19" name="Shape 119"/>
        <p:cNvGrpSpPr/>
        <p:nvPr/>
      </p:nvGrpSpPr>
      <p:grpSpPr>
        <a:xfrm>
          <a:off x="0" y="0"/>
          <a:ext cx="0" cy="0"/>
          <a:chOff x="0" y="0"/>
          <a:chExt cx="0" cy="0"/>
        </a:xfrm>
      </p:grpSpPr>
      <p:sp>
        <p:nvSpPr>
          <p:cNvPr id="120" name="Google Shape;120;p24"/>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1" name="Google Shape;121;p24"/>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122" name="Google Shape;122;p24"/>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24"/>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4"/>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2" name="Google Shape;52;p1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9.jpg"/><Relationship Id="rId5"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youtu.be/Y43FCHbUw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5"/>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lang="en-GB">
                <a:solidFill>
                  <a:schemeClr val="dk1"/>
                </a:solidFill>
              </a:rPr>
              <a:t>JIBEBE MECHANICAL WEEK 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4"/>
          <p:cNvPicPr preferRelativeResize="0"/>
          <p:nvPr/>
        </p:nvPicPr>
        <p:blipFill>
          <a:blip r:embed="rId3">
            <a:alphaModFix/>
          </a:blip>
          <a:stretch>
            <a:fillRect/>
          </a:stretch>
        </p:blipFill>
        <p:spPr>
          <a:xfrm>
            <a:off x="6355125" y="980013"/>
            <a:ext cx="2677625" cy="3570176"/>
          </a:xfrm>
          <a:prstGeom prst="rect">
            <a:avLst/>
          </a:prstGeom>
          <a:noFill/>
          <a:ln>
            <a:noFill/>
          </a:ln>
        </p:spPr>
      </p:pic>
      <p:pic>
        <p:nvPicPr>
          <p:cNvPr id="199" name="Google Shape;199;p34"/>
          <p:cNvPicPr preferRelativeResize="0"/>
          <p:nvPr/>
        </p:nvPicPr>
        <p:blipFill>
          <a:blip r:embed="rId4">
            <a:alphaModFix/>
          </a:blip>
          <a:stretch>
            <a:fillRect/>
          </a:stretch>
        </p:blipFill>
        <p:spPr>
          <a:xfrm>
            <a:off x="3595425" y="946163"/>
            <a:ext cx="2268824" cy="3801824"/>
          </a:xfrm>
          <a:prstGeom prst="rect">
            <a:avLst/>
          </a:prstGeom>
          <a:noFill/>
          <a:ln>
            <a:noFill/>
          </a:ln>
        </p:spPr>
      </p:pic>
      <p:pic>
        <p:nvPicPr>
          <p:cNvPr id="200" name="Google Shape;200;p34"/>
          <p:cNvPicPr preferRelativeResize="0"/>
          <p:nvPr/>
        </p:nvPicPr>
        <p:blipFill>
          <a:blip r:embed="rId5">
            <a:alphaModFix/>
          </a:blip>
          <a:stretch>
            <a:fillRect/>
          </a:stretch>
        </p:blipFill>
        <p:spPr>
          <a:xfrm>
            <a:off x="437725" y="946175"/>
            <a:ext cx="2378347" cy="3570176"/>
          </a:xfrm>
          <a:prstGeom prst="rect">
            <a:avLst/>
          </a:prstGeom>
          <a:noFill/>
          <a:ln>
            <a:noFill/>
          </a:ln>
        </p:spPr>
      </p:pic>
      <p:sp>
        <p:nvSpPr>
          <p:cNvPr id="201" name="Google Shape;201;p34"/>
          <p:cNvSpPr txBox="1"/>
          <p:nvPr/>
        </p:nvSpPr>
        <p:spPr>
          <a:xfrm>
            <a:off x="328300" y="250150"/>
            <a:ext cx="822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5"/>
          <p:cNvPicPr preferRelativeResize="0"/>
          <p:nvPr/>
        </p:nvPicPr>
        <p:blipFill>
          <a:blip r:embed="rId3">
            <a:alphaModFix/>
          </a:blip>
          <a:stretch>
            <a:fillRect/>
          </a:stretch>
        </p:blipFill>
        <p:spPr>
          <a:xfrm>
            <a:off x="742575" y="980012"/>
            <a:ext cx="2891150" cy="3789075"/>
          </a:xfrm>
          <a:prstGeom prst="rect">
            <a:avLst/>
          </a:prstGeom>
          <a:noFill/>
          <a:ln>
            <a:noFill/>
          </a:ln>
        </p:spPr>
      </p:pic>
      <p:pic>
        <p:nvPicPr>
          <p:cNvPr id="207" name="Google Shape;207;p35"/>
          <p:cNvPicPr preferRelativeResize="0"/>
          <p:nvPr/>
        </p:nvPicPr>
        <p:blipFill>
          <a:blip r:embed="rId4">
            <a:alphaModFix/>
          </a:blip>
          <a:stretch>
            <a:fillRect/>
          </a:stretch>
        </p:blipFill>
        <p:spPr>
          <a:xfrm>
            <a:off x="4791975" y="980000"/>
            <a:ext cx="2891150" cy="3732749"/>
          </a:xfrm>
          <a:prstGeom prst="rect">
            <a:avLst/>
          </a:prstGeom>
          <a:noFill/>
          <a:ln>
            <a:noFill/>
          </a:ln>
        </p:spPr>
      </p:pic>
      <p:sp>
        <p:nvSpPr>
          <p:cNvPr id="208" name="Google Shape;208;p35"/>
          <p:cNvSpPr txBox="1"/>
          <p:nvPr/>
        </p:nvSpPr>
        <p:spPr>
          <a:xfrm>
            <a:off x="984925" y="156325"/>
            <a:ext cx="651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ctrTitle"/>
          </p:nvPr>
        </p:nvSpPr>
        <p:spPr>
          <a:xfrm>
            <a:off x="432625" y="291944"/>
            <a:ext cx="7772400" cy="1102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GB"/>
              <a:t>TASKS DONE</a:t>
            </a:r>
            <a:endParaRPr/>
          </a:p>
        </p:txBody>
      </p:sp>
      <p:sp>
        <p:nvSpPr>
          <p:cNvPr id="136" name="Google Shape;136;p26"/>
          <p:cNvSpPr txBox="1"/>
          <p:nvPr>
            <p:ph idx="1" type="subTitle"/>
          </p:nvPr>
        </p:nvSpPr>
        <p:spPr>
          <a:xfrm>
            <a:off x="1304975" y="1622125"/>
            <a:ext cx="6400800" cy="1314600"/>
          </a:xfrm>
          <a:prstGeom prst="rect">
            <a:avLst/>
          </a:prstGeom>
        </p:spPr>
        <p:txBody>
          <a:bodyPr anchorCtr="0" anchor="t" bIns="45700" lIns="91425" spcFirstLastPara="1" rIns="91425" wrap="square" tIns="45700">
            <a:noAutofit/>
          </a:bodyPr>
          <a:lstStyle/>
          <a:p>
            <a:pPr indent="-431800" lvl="0" marL="457200" rtl="0" algn="l">
              <a:spcBef>
                <a:spcPts val="640"/>
              </a:spcBef>
              <a:spcAft>
                <a:spcPts val="0"/>
              </a:spcAft>
              <a:buSzPts val="3200"/>
              <a:buChar char="●"/>
            </a:pPr>
            <a:r>
              <a:rPr lang="en-GB"/>
              <a:t>Flywheel coupling hardening</a:t>
            </a:r>
            <a:endParaRPr/>
          </a:p>
          <a:p>
            <a:pPr indent="-431800" lvl="0" marL="457200" rtl="0" algn="l">
              <a:spcBef>
                <a:spcPts val="0"/>
              </a:spcBef>
              <a:spcAft>
                <a:spcPts val="0"/>
              </a:spcAft>
              <a:buSzPts val="3200"/>
              <a:buChar char="●"/>
            </a:pPr>
            <a:r>
              <a:rPr lang="en-GB"/>
              <a:t>Steering developments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672963" y="602300"/>
            <a:ext cx="5486400" cy="425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MILD STEEL HARDENING PROCESS</a:t>
            </a:r>
            <a:endParaRPr/>
          </a:p>
        </p:txBody>
      </p:sp>
      <p:sp>
        <p:nvSpPr>
          <p:cNvPr id="142" name="Google Shape;142;p27"/>
          <p:cNvSpPr txBox="1"/>
          <p:nvPr>
            <p:ph idx="1" type="body"/>
          </p:nvPr>
        </p:nvSpPr>
        <p:spPr>
          <a:xfrm>
            <a:off x="559650" y="1132600"/>
            <a:ext cx="5959500" cy="3136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2200"/>
              <a:t>Mild steel is packed in a steel box with graphite and the box is charged into a furnace at 900 degress . At this temperature the carbon infuses into the surface of the metal converting it to a high carbon steel, and the depth to which this takes place depends upon the time of treatment, but generally 3 or 4 hours are sufficient.</a:t>
            </a:r>
            <a:r>
              <a:rPr lang="en-GB"/>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511725" y="237625"/>
            <a:ext cx="5486400" cy="575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PROCESS CONT…</a:t>
            </a:r>
            <a:endParaRPr/>
          </a:p>
        </p:txBody>
      </p:sp>
      <p:sp>
        <p:nvSpPr>
          <p:cNvPr id="148" name="Google Shape;148;p28"/>
          <p:cNvSpPr txBox="1"/>
          <p:nvPr>
            <p:ph idx="1" type="body"/>
          </p:nvPr>
        </p:nvSpPr>
        <p:spPr>
          <a:xfrm>
            <a:off x="453050" y="1087750"/>
            <a:ext cx="6862200" cy="348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sz="2300"/>
              <a:t>At the end of this time the box is allowed to cool slowly and when removed then steel parts consist of a soft mild steel core with a case of high carbon steel. Due to the prolonged heating at a high temperature the grain structure of the core will be relatively coarse, so that as well as hardening the case, a treatment will be necessary to refine and toughen the core. The core may first be refined by heating to about 900 degrees and quenching in oil after which the case is further hardened by heating to 770 degrees and quenched in water.</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458600" y="482675"/>
            <a:ext cx="8124300" cy="425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sz="2200">
                <a:solidFill>
                  <a:schemeClr val="dk1"/>
                </a:solidFill>
              </a:rPr>
              <a:t>FLOW CHART OF </a:t>
            </a:r>
            <a:r>
              <a:rPr lang="en-GB" sz="2200">
                <a:solidFill>
                  <a:schemeClr val="dk1"/>
                </a:solidFill>
              </a:rPr>
              <a:t>MILD STEEL HARDENING PROCESS</a:t>
            </a:r>
            <a:endParaRPr sz="2200">
              <a:solidFill>
                <a:schemeClr val="dk1"/>
              </a:solidFill>
            </a:endParaRPr>
          </a:p>
        </p:txBody>
      </p:sp>
      <p:sp>
        <p:nvSpPr>
          <p:cNvPr id="154" name="Google Shape;154;p29"/>
          <p:cNvSpPr/>
          <p:nvPr/>
        </p:nvSpPr>
        <p:spPr>
          <a:xfrm>
            <a:off x="0" y="1412375"/>
            <a:ext cx="1308900" cy="142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GB" sz="1900">
                <a:solidFill>
                  <a:schemeClr val="dk1"/>
                </a:solidFill>
                <a:latin typeface="Times New Roman"/>
                <a:ea typeface="Times New Roman"/>
                <a:cs typeface="Times New Roman"/>
                <a:sym typeface="Times New Roman"/>
              </a:rPr>
              <a:t>Furnace|at 900 degrees</a:t>
            </a:r>
            <a:endParaRPr sz="19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Clr>
                <a:schemeClr val="dk1"/>
              </a:buClr>
              <a:buSzPts val="1100"/>
              <a:buFont typeface="Arial"/>
              <a:buNone/>
            </a:pPr>
            <a:r>
              <a:t/>
            </a:r>
            <a:endParaRPr sz="1900">
              <a:solidFill>
                <a:schemeClr val="dk1"/>
              </a:solidFill>
              <a:latin typeface="Times New Roman"/>
              <a:ea typeface="Times New Roman"/>
              <a:cs typeface="Times New Roman"/>
              <a:sym typeface="Times New Roman"/>
            </a:endParaRPr>
          </a:p>
        </p:txBody>
      </p:sp>
      <p:sp>
        <p:nvSpPr>
          <p:cNvPr id="155" name="Google Shape;155;p29"/>
          <p:cNvSpPr txBox="1"/>
          <p:nvPr/>
        </p:nvSpPr>
        <p:spPr>
          <a:xfrm>
            <a:off x="1505375" y="3091000"/>
            <a:ext cx="259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6" name="Google Shape;156;p29"/>
          <p:cNvSpPr/>
          <p:nvPr/>
        </p:nvSpPr>
        <p:spPr>
          <a:xfrm>
            <a:off x="4994200" y="1693475"/>
            <a:ext cx="979200" cy="86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200"/>
              </a:spcBef>
              <a:spcAft>
                <a:spcPts val="1200"/>
              </a:spcAft>
              <a:buNone/>
            </a:pPr>
            <a:r>
              <a:rPr lang="en-GB" sz="1600">
                <a:solidFill>
                  <a:schemeClr val="dk1"/>
                </a:solidFill>
                <a:latin typeface="Times New Roman"/>
                <a:ea typeface="Times New Roman"/>
                <a:cs typeface="Times New Roman"/>
                <a:sym typeface="Times New Roman"/>
              </a:rPr>
              <a:t>Cooling with the mild steel</a:t>
            </a:r>
            <a:endParaRPr sz="1800"/>
          </a:p>
        </p:txBody>
      </p:sp>
      <p:sp>
        <p:nvSpPr>
          <p:cNvPr id="157" name="Google Shape;157;p29"/>
          <p:cNvSpPr/>
          <p:nvPr/>
        </p:nvSpPr>
        <p:spPr>
          <a:xfrm>
            <a:off x="2673600" y="1566338"/>
            <a:ext cx="979200" cy="86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200"/>
              </a:spcBef>
              <a:spcAft>
                <a:spcPts val="1200"/>
              </a:spcAft>
              <a:buNone/>
            </a:pPr>
            <a:r>
              <a:rPr lang="en-GB" sz="1700">
                <a:solidFill>
                  <a:schemeClr val="dk1"/>
                </a:solidFill>
                <a:latin typeface="Times New Roman"/>
                <a:ea typeface="Times New Roman"/>
                <a:cs typeface="Times New Roman"/>
                <a:sym typeface="Times New Roman"/>
              </a:rPr>
              <a:t>Graphite</a:t>
            </a:r>
            <a:r>
              <a:rPr lang="en-GB" sz="1700">
                <a:solidFill>
                  <a:schemeClr val="dk1"/>
                </a:solidFill>
                <a:latin typeface="Times New Roman"/>
                <a:ea typeface="Times New Roman"/>
                <a:cs typeface="Times New Roman"/>
                <a:sym typeface="Times New Roman"/>
              </a:rPr>
              <a:t>|</a:t>
            </a:r>
            <a:endParaRPr sz="1900"/>
          </a:p>
        </p:txBody>
      </p:sp>
      <p:sp>
        <p:nvSpPr>
          <p:cNvPr id="158" name="Google Shape;158;p29"/>
          <p:cNvSpPr txBox="1"/>
          <p:nvPr/>
        </p:nvSpPr>
        <p:spPr>
          <a:xfrm>
            <a:off x="2464075" y="2720200"/>
            <a:ext cx="2298300" cy="1711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GB" sz="1200">
                <a:solidFill>
                  <a:schemeClr val="dk1"/>
                </a:solidFill>
                <a:latin typeface="Times New Roman"/>
                <a:ea typeface="Times New Roman"/>
                <a:cs typeface="Times New Roman"/>
                <a:sym typeface="Times New Roman"/>
              </a:rPr>
              <a:t> A  layer of high carbon steel</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1200">
                <a:solidFill>
                  <a:schemeClr val="dk1"/>
                </a:solidFill>
                <a:latin typeface="Times New Roman"/>
                <a:ea typeface="Times New Roman"/>
                <a:cs typeface="Times New Roman"/>
                <a:sym typeface="Times New Roman"/>
              </a:rPr>
              <a:t> is formed on the surface of the</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1200">
                <a:solidFill>
                  <a:schemeClr val="dk1"/>
                </a:solidFill>
                <a:latin typeface="Times New Roman"/>
                <a:ea typeface="Times New Roman"/>
                <a:cs typeface="Times New Roman"/>
                <a:sym typeface="Times New Roman"/>
              </a:rPr>
              <a:t> mild steel while the core remains to be of mild steel</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59" name="Google Shape;159;p29"/>
          <p:cNvSpPr txBox="1"/>
          <p:nvPr/>
        </p:nvSpPr>
        <p:spPr>
          <a:xfrm>
            <a:off x="4928150" y="2720200"/>
            <a:ext cx="2088300" cy="1499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GB" sz="1200">
                <a:solidFill>
                  <a:schemeClr val="dk1"/>
                </a:solidFill>
                <a:latin typeface="Times New Roman"/>
                <a:ea typeface="Times New Roman"/>
                <a:cs typeface="Times New Roman"/>
                <a:sym typeface="Times New Roman"/>
              </a:rPr>
              <a:t>The steel is allowed to cool</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1200">
                <a:solidFill>
                  <a:schemeClr val="dk1"/>
                </a:solidFill>
                <a:latin typeface="Times New Roman"/>
                <a:ea typeface="Times New Roman"/>
                <a:cs typeface="Times New Roman"/>
                <a:sym typeface="Times New Roman"/>
              </a:rPr>
              <a:t> slowly, which forms the hard </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1200">
                <a:solidFill>
                  <a:schemeClr val="dk1"/>
                </a:solidFill>
                <a:latin typeface="Times New Roman"/>
                <a:ea typeface="Times New Roman"/>
                <a:cs typeface="Times New Roman"/>
                <a:sym typeface="Times New Roman"/>
              </a:rPr>
              <a:t>High carbon surface</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60" name="Google Shape;160;p29"/>
          <p:cNvSpPr/>
          <p:nvPr/>
        </p:nvSpPr>
        <p:spPr>
          <a:xfrm>
            <a:off x="3629500" y="1919438"/>
            <a:ext cx="1364700" cy="159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9"/>
          <p:cNvSpPr/>
          <p:nvPr/>
        </p:nvSpPr>
        <p:spPr>
          <a:xfrm>
            <a:off x="1308900" y="2106175"/>
            <a:ext cx="1364700" cy="159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9"/>
          <p:cNvSpPr txBox="1"/>
          <p:nvPr/>
        </p:nvSpPr>
        <p:spPr>
          <a:xfrm>
            <a:off x="0" y="2875450"/>
            <a:ext cx="229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mild steel is heated to 900 degrees in the presence of graphite</a:t>
            </a:r>
            <a:endParaRPr/>
          </a:p>
        </p:txBody>
      </p:sp>
      <p:sp>
        <p:nvSpPr>
          <p:cNvPr id="163" name="Google Shape;163;p29"/>
          <p:cNvSpPr/>
          <p:nvPr/>
        </p:nvSpPr>
        <p:spPr>
          <a:xfrm>
            <a:off x="5987725" y="1950650"/>
            <a:ext cx="1308900" cy="159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9"/>
          <p:cNvSpPr/>
          <p:nvPr/>
        </p:nvSpPr>
        <p:spPr>
          <a:xfrm>
            <a:off x="7332225" y="1719700"/>
            <a:ext cx="1308900" cy="100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Quenching in oil and water</a:t>
            </a:r>
            <a:endParaRPr/>
          </a:p>
        </p:txBody>
      </p:sp>
      <p:sp>
        <p:nvSpPr>
          <p:cNvPr id="165" name="Google Shape;165;p29"/>
          <p:cNvSpPr txBox="1"/>
          <p:nvPr/>
        </p:nvSpPr>
        <p:spPr>
          <a:xfrm>
            <a:off x="7016450" y="2970400"/>
            <a:ext cx="212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Quenching is done to toughen the core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idx="1" type="subTitle"/>
          </p:nvPr>
        </p:nvSpPr>
        <p:spPr>
          <a:xfrm>
            <a:off x="626275" y="720150"/>
            <a:ext cx="7928400" cy="7098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lang="en-GB" sz="2300"/>
              <a:t>PROCESS IS STILL ONGOING AT THE FOUNDRY SHOP</a:t>
            </a:r>
            <a:endParaRPr sz="2300"/>
          </a:p>
        </p:txBody>
      </p:sp>
      <p:pic>
        <p:nvPicPr>
          <p:cNvPr id="171" name="Google Shape;171;p30"/>
          <p:cNvPicPr preferRelativeResize="0"/>
          <p:nvPr/>
        </p:nvPicPr>
        <p:blipFill>
          <a:blip r:embed="rId3">
            <a:alphaModFix/>
          </a:blip>
          <a:stretch>
            <a:fillRect/>
          </a:stretch>
        </p:blipFill>
        <p:spPr>
          <a:xfrm>
            <a:off x="3631150" y="1731800"/>
            <a:ext cx="2047250" cy="2729701"/>
          </a:xfrm>
          <a:prstGeom prst="rect">
            <a:avLst/>
          </a:prstGeom>
          <a:noFill/>
          <a:ln>
            <a:noFill/>
          </a:ln>
        </p:spPr>
      </p:pic>
      <p:pic>
        <p:nvPicPr>
          <p:cNvPr id="172" name="Google Shape;172;p30"/>
          <p:cNvPicPr preferRelativeResize="0"/>
          <p:nvPr/>
        </p:nvPicPr>
        <p:blipFill>
          <a:blip r:embed="rId4">
            <a:alphaModFix/>
          </a:blip>
          <a:stretch>
            <a:fillRect/>
          </a:stretch>
        </p:blipFill>
        <p:spPr>
          <a:xfrm>
            <a:off x="6595375" y="1731800"/>
            <a:ext cx="2047276" cy="2729701"/>
          </a:xfrm>
          <a:prstGeom prst="rect">
            <a:avLst/>
          </a:prstGeom>
          <a:noFill/>
          <a:ln>
            <a:noFill/>
          </a:ln>
        </p:spPr>
      </p:pic>
      <p:pic>
        <p:nvPicPr>
          <p:cNvPr id="173" name="Google Shape;173;p30"/>
          <p:cNvPicPr preferRelativeResize="0"/>
          <p:nvPr/>
        </p:nvPicPr>
        <p:blipFill>
          <a:blip r:embed="rId5">
            <a:alphaModFix/>
          </a:blip>
          <a:stretch>
            <a:fillRect/>
          </a:stretch>
        </p:blipFill>
        <p:spPr>
          <a:xfrm>
            <a:off x="321701" y="1762893"/>
            <a:ext cx="2000626" cy="2667506"/>
          </a:xfrm>
          <a:prstGeom prst="rect">
            <a:avLst/>
          </a:prstGeom>
          <a:noFill/>
          <a:ln>
            <a:noFill/>
          </a:ln>
        </p:spPr>
      </p:pic>
      <p:sp>
        <p:nvSpPr>
          <p:cNvPr id="174" name="Google Shape;174;p30"/>
          <p:cNvSpPr/>
          <p:nvPr/>
        </p:nvSpPr>
        <p:spPr>
          <a:xfrm>
            <a:off x="2322325" y="2998150"/>
            <a:ext cx="1279200" cy="23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0"/>
          <p:cNvSpPr/>
          <p:nvPr/>
        </p:nvSpPr>
        <p:spPr>
          <a:xfrm>
            <a:off x="5678400" y="3070600"/>
            <a:ext cx="917100" cy="23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ctrTitle"/>
          </p:nvPr>
        </p:nvSpPr>
        <p:spPr>
          <a:xfrm>
            <a:off x="472600" y="105398"/>
            <a:ext cx="7772400" cy="76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GB"/>
              <a:t>STEERING DEVELOPMENT</a:t>
            </a:r>
            <a:endParaRPr/>
          </a:p>
        </p:txBody>
      </p:sp>
      <p:sp>
        <p:nvSpPr>
          <p:cNvPr id="181" name="Google Shape;181;p31"/>
          <p:cNvSpPr txBox="1"/>
          <p:nvPr>
            <p:ph idx="1" type="subTitle"/>
          </p:nvPr>
        </p:nvSpPr>
        <p:spPr>
          <a:xfrm>
            <a:off x="687875" y="953650"/>
            <a:ext cx="7084500" cy="36426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en-GB"/>
              <a:t>This was done so as to fit the steering wheel to the column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ctrTitle"/>
          </p:nvPr>
        </p:nvSpPr>
        <p:spPr>
          <a:xfrm>
            <a:off x="889025" y="143897"/>
            <a:ext cx="7772400" cy="622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GB"/>
              <a:t>UNIVERSAL JOINT</a:t>
            </a:r>
            <a:endParaRPr/>
          </a:p>
        </p:txBody>
      </p:sp>
      <p:sp>
        <p:nvSpPr>
          <p:cNvPr id="187" name="Google Shape;187;p32"/>
          <p:cNvSpPr txBox="1"/>
          <p:nvPr>
            <p:ph idx="1" type="subTitle"/>
          </p:nvPr>
        </p:nvSpPr>
        <p:spPr>
          <a:xfrm>
            <a:off x="91700" y="2794100"/>
            <a:ext cx="8663100" cy="2076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p>
          <a:p>
            <a:pPr indent="0" lvl="0" marL="0" rtl="0" algn="l">
              <a:spcBef>
                <a:spcPts val="640"/>
              </a:spcBef>
              <a:spcAft>
                <a:spcPts val="0"/>
              </a:spcAft>
              <a:buNone/>
            </a:pPr>
            <a:r>
              <a:rPr lang="en-GB" sz="2400"/>
              <a:t>U-joints are used to connect two shafts with misalignment. The choice of the ujoint is determined by the angle between the input and output shaft. Common ujoints have a maximum angle of 7 degrees.</a:t>
            </a:r>
            <a:endParaRPr sz="2400"/>
          </a:p>
        </p:txBody>
      </p:sp>
      <p:pic>
        <p:nvPicPr>
          <p:cNvPr id="188" name="Google Shape;188;p32"/>
          <p:cNvPicPr preferRelativeResize="0"/>
          <p:nvPr/>
        </p:nvPicPr>
        <p:blipFill>
          <a:blip r:embed="rId3">
            <a:alphaModFix/>
          </a:blip>
          <a:stretch>
            <a:fillRect/>
          </a:stretch>
        </p:blipFill>
        <p:spPr>
          <a:xfrm>
            <a:off x="694825" y="766100"/>
            <a:ext cx="3682625" cy="189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idx="1" type="subTitle"/>
          </p:nvPr>
        </p:nvSpPr>
        <p:spPr>
          <a:xfrm>
            <a:off x="1371600" y="250150"/>
            <a:ext cx="6400800" cy="39789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en-GB" sz="2400"/>
              <a:t>In our case, we had to turn the motion through an angle of 90 degrees. For such cases, double universal joints connected at 90 degrees out of phase with each other are used to increase the angle that can be turned, and maintain a uniform angular velocity.</a:t>
            </a:r>
            <a:endParaRPr sz="2400"/>
          </a:p>
          <a:p>
            <a:pPr indent="0" lvl="0" marL="0" rtl="0" algn="l">
              <a:spcBef>
                <a:spcPts val="640"/>
              </a:spcBef>
              <a:spcAft>
                <a:spcPts val="0"/>
              </a:spcAft>
              <a:buNone/>
            </a:pPr>
            <a:r>
              <a:t/>
            </a:r>
            <a:endParaRPr sz="2400"/>
          </a:p>
          <a:p>
            <a:pPr indent="0" lvl="0" marL="0" rtl="0" algn="l">
              <a:spcBef>
                <a:spcPts val="640"/>
              </a:spcBef>
              <a:spcAft>
                <a:spcPts val="0"/>
              </a:spcAft>
              <a:buNone/>
            </a:pPr>
            <a:r>
              <a:rPr lang="en-GB" sz="2400"/>
              <a:t>Video; </a:t>
            </a:r>
            <a:r>
              <a:rPr lang="en-GB" sz="2400" u="sng">
                <a:solidFill>
                  <a:schemeClr val="hlink"/>
                </a:solidFill>
                <a:hlinkClick r:id="rId3"/>
              </a:rPr>
              <a:t>https://youtu.be/Y43FCHbUwr</a:t>
            </a:r>
            <a:endParaRPr sz="2400"/>
          </a:p>
          <a:p>
            <a:pPr indent="0" lvl="0" marL="0" rtl="0" algn="l">
              <a:spcBef>
                <a:spcPts val="640"/>
              </a:spcBef>
              <a:spcAft>
                <a:spcPts val="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