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9" name="Rectangle 8"/>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bwMode="auto">
          <a:xfrm>
            <a:off x="1154955" y="2099733"/>
            <a:ext cx="8825658" cy="2677648"/>
          </a:xfrm>
        </p:spPr>
        <p:txBody>
          <a:bodyPr anchor="b"/>
          <a:lstStyle>
            <a:lvl1pPr>
              <a:defRPr sz="5400"/>
            </a:lvl1pPr>
          </a:lstStyle>
          <a:p>
            <a:pPr>
              <a:defRPr/>
            </a:pPr>
            <a:r>
              <a:rPr lang="en-US"/>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defRPr/>
            </a:pPr>
            <a:endParaRPr lang="en-US"/>
          </a:p>
        </p:txBody>
      </p:sp>
      <p:sp>
        <p:nvSpPr>
          <p:cNvPr id="11" name="Rectangle 1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bwMode="auto">
          <a:xfrm>
            <a:off x="10352539" y="295728"/>
            <a:ext cx="838198" cy="767687"/>
          </a:xfrm>
        </p:spPr>
        <p:txBody>
          <a:bodyPr/>
          <a:lstStyle/>
          <a:p>
            <a:pPr>
              <a:defRPr/>
            </a:pPr>
            <a:fld id="{00E55A38-CD7B-4575-ADB2-599742FE9C88}"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anoramic 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3" name="Rectangle 12"/>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4969927"/>
            <a:ext cx="8825659"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154954" y="5536664"/>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and Caption">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fill="norm" stroke="1"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48798" y="1063417"/>
            <a:ext cx="8831816" cy="1372986"/>
          </a:xfrm>
        </p:spPr>
        <p:txBody>
          <a:bodyPr/>
          <a:lstStyle>
            <a:lvl1pPr>
              <a:defRPr sz="4000"/>
            </a:lvl1pPr>
          </a:lstStyle>
          <a:p>
            <a:pPr>
              <a:defRPr/>
            </a:pPr>
            <a:r>
              <a:rPr lang="en-US"/>
              <a:t>Click to edit Master title style</a:t>
            </a:r>
            <a:endParaRPr lang="en-US"/>
          </a:p>
        </p:txBody>
      </p:sp>
      <p:sp>
        <p:nvSpPr>
          <p:cNvPr id="8" name="Text Placeholder 3"/>
          <p:cNvSpPr>
            <a:spLocks noGrp="1"/>
          </p:cNvSpPr>
          <p:nvPr>
            <p:ph type="body" sz="half" idx="2"/>
          </p:nvPr>
        </p:nvSpPr>
        <p:spPr bwMode="auto">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3" name="Rectangle 12"/>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Quote with Caption">
    <p:spTree>
      <p:nvGrpSpPr>
        <p:cNvPr id="1" name=""/>
        <p:cNvGrpSpPr/>
        <p:nvPr/>
      </p:nvGrpSpPr>
      <p:grpSpPr bwMode="auto">
        <a:xfrm>
          <a:off x="0" y="0"/>
          <a:ext cx="0" cy="0"/>
          <a:chOff x="0" y="0"/>
          <a:chExt cx="0" cy="0"/>
        </a:xfrm>
      </p:grpSpPr>
      <p:grpSp>
        <p:nvGrpSpPr>
          <p:cNvPr id="3" name="Group 2"/>
          <p:cNvGrpSpPr/>
          <p:nvPr/>
        </p:nvGrpSpPr>
        <p:grpSpPr bwMode="auto">
          <a:xfrm>
            <a:off x="0" y="0"/>
            <a:ext cx="12192000" cy="6858000"/>
            <a:chOff x="0" y="0"/>
            <a:chExt cx="12192000" cy="6858000"/>
          </a:xfrm>
        </p:grpSpPr>
        <p:sp>
          <p:nvSpPr>
            <p:cNvPr id="17" name="Rectangle 16"/>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2" name="Title 1"/>
          <p:cNvSpPr>
            <a:spLocks noGrp="1"/>
          </p:cNvSpPr>
          <p:nvPr>
            <p:ph type="title"/>
          </p:nvPr>
        </p:nvSpPr>
        <p:spPr bwMode="auto">
          <a:xfrm>
            <a:off x="1581878" y="982134"/>
            <a:ext cx="8453906" cy="2696632"/>
          </a:xfrm>
        </p:spPr>
        <p:txBody>
          <a:bodyPr/>
          <a:lstStyle>
            <a:lvl1pPr>
              <a:defRPr sz="4000"/>
            </a:lvl1pPr>
          </a:lstStyle>
          <a:p>
            <a:pPr>
              <a:defRPr/>
            </a:pPr>
            <a:r>
              <a:rPr lang="en-US"/>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0" name="Text Placeholder 3"/>
          <p:cNvSpPr>
            <a:spLocks noGrp="1"/>
          </p:cNvSpPr>
          <p:nvPr>
            <p:ph type="body" sz="half" idx="2"/>
          </p:nvPr>
        </p:nvSpPr>
        <p:spPr bwMode="auto">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9" name="Rectangle 18"/>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Name Card">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370667"/>
            <a:ext cx="8825660" cy="1822514"/>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 name="Text Placeholder 3"/>
          <p:cNvSpPr>
            <a:spLocks noGrp="1"/>
          </p:cNvSpPr>
          <p:nvPr>
            <p:ph type="body" sz="half" idx="15"/>
          </p:nvPr>
        </p:nvSpPr>
        <p:spPr bwMode="auto">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Text Placeholder 3"/>
          <p:cNvSpPr>
            <a:spLocks noGrp="1"/>
          </p:cNvSpPr>
          <p:nvPr>
            <p:ph type="body" sz="half" idx="16"/>
          </p:nvPr>
        </p:nvSpPr>
        <p:spPr bwMode="auto">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 name="Text Placeholder 3"/>
          <p:cNvSpPr>
            <a:spLocks noGrp="1"/>
          </p:cNvSpPr>
          <p:nvPr>
            <p:ph type="body" sz="half" idx="17"/>
          </p:nvPr>
        </p:nvSpPr>
        <p:spPr bwMode="auto">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17" name="Straight Connector 16"/>
          <p:cNvCxnSpPr>
            <a:cxnSpLocks/>
          </p:cNvCxnSpPr>
          <p:nvPr/>
        </p:nvCxnSpPr>
        <p:spPr bwMode="auto">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bwMode="auto">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Picture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Picture Placeholder 2"/>
          <p:cNvSpPr>
            <a:spLocks noChangeAspect="1" noGrp="1"/>
          </p:cNvSpPr>
          <p:nvPr>
            <p:ph type="pic" idx="15"/>
          </p:nvPr>
        </p:nvSpPr>
        <p:spPr bwMode="auto">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2" name="Text Placeholder 3"/>
          <p:cNvSpPr>
            <a:spLocks noGrp="1"/>
          </p:cNvSpPr>
          <p:nvPr>
            <p:ph type="body" sz="half" idx="18"/>
          </p:nvPr>
        </p:nvSpPr>
        <p:spPr bwMode="auto">
          <a:xfrm>
            <a:off x="1154954" y="5109106"/>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1" name="Picture Placeholder 2"/>
          <p:cNvSpPr>
            <a:spLocks noChangeAspect="1" noGrp="1"/>
          </p:cNvSpPr>
          <p:nvPr>
            <p:ph type="pic" idx="21"/>
          </p:nvPr>
        </p:nvSpPr>
        <p:spPr bwMode="auto">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3" name="Text Placeholder 3"/>
          <p:cNvSpPr>
            <a:spLocks noGrp="1"/>
          </p:cNvSpPr>
          <p:nvPr>
            <p:ph type="body" sz="half" idx="19"/>
          </p:nvPr>
        </p:nvSpPr>
        <p:spPr bwMode="auto">
          <a:xfrm>
            <a:off x="4570172" y="5109105"/>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2" name="Picture Placeholder 2"/>
          <p:cNvSpPr>
            <a:spLocks noChangeAspect="1" noGrp="1"/>
          </p:cNvSpPr>
          <p:nvPr>
            <p:ph type="pic" idx="22"/>
          </p:nvPr>
        </p:nvSpPr>
        <p:spPr bwMode="auto">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4" name="Text Placeholder 3"/>
          <p:cNvSpPr>
            <a:spLocks noGrp="1"/>
          </p:cNvSpPr>
          <p:nvPr>
            <p:ph type="body" sz="half" idx="20"/>
          </p:nvPr>
        </p:nvSpPr>
        <p:spPr bwMode="auto">
          <a:xfrm>
            <a:off x="7982775" y="5109104"/>
            <a:ext cx="3051096"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43" name="Straight Connector 42"/>
          <p:cNvCxnSpPr>
            <a:cxnSpLocks/>
          </p:cNvCxnSpPr>
          <p:nvPr/>
        </p:nvCxnSpPr>
        <p:spPr bwMode="auto">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cxnSpLocks/>
          </p:cNvCxnSpPr>
          <p:nvPr/>
        </p:nvCxnSpPr>
        <p:spPr bwMode="auto">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a:xfrm>
            <a:off x="561111" y="6391838"/>
            <a:ext cx="3644282" cy="304801"/>
          </a:xfr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2603500"/>
            <a:ext cx="8825659" cy="3416300"/>
          </a:xfrm>
        </p:spPr>
        <p:txBody>
          <a:bodyPr vert="eaVert" anchor="t" anchorCtr="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95439" y="6391838"/>
            <a:ext cx="990599"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2" name="Rectangle 11"/>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bwMode="auto">
          <a:xfrm>
            <a:off x="8585235" y="1278467"/>
            <a:ext cx="1409965" cy="4748590"/>
          </a:xfrm>
        </p:spPr>
        <p:txBody>
          <a:bodyPr vert="eaVert" anchor="b" anchorCtr="0"/>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1278467"/>
            <a:ext cx="6256025" cy="474859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53104" y="6391838"/>
            <a:ext cx="992135"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a:xfrm>
            <a:off x="1154954" y="2603500"/>
            <a:ext cx="8825659" cy="34163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199998">
              <a:off x="3787244"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677645"/>
            <a:ext cx="4351025" cy="2283824"/>
          </a:xfrm>
        </p:spPr>
        <p:txBody>
          <a:bodyPr anchor="ctr"/>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1154954" y="2603500"/>
            <a:ext cx="4825158" cy="3416301"/>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208712" y="2603500"/>
            <a:ext cx="4825159" cy="3416300"/>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154954" y="3179762"/>
            <a:ext cx="4825158" cy="2840039"/>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1154954" y="973668"/>
            <a:ext cx="8761413" cy="706964"/>
          </a:xfrm>
        </p:spPr>
        <p:txBody>
          <a:bodyPr/>
          <a:lstStyle>
            <a:lvl1pPr>
              <a:defRPr/>
            </a:lvl1p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7" name="Rectangle 6"/>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Tx" userDrawn="1">
  <p:cSld name="Content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8">
              <a:off x="2229377"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295400"/>
            <a:ext cx="2793158" cy="1600200"/>
          </a:xfrm>
        </p:spPr>
        <p:txBody>
          <a:bodyPr anchor="b"/>
          <a:lstStyle>
            <a:lvl1pPr algn="l">
              <a:defRPr sz="24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5781146" y="1447800"/>
            <a:ext cx="5190066" cy="4572000"/>
          </a:xfrm>
        </p:spPr>
        <p:txBody>
          <a:bodyPr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gray">
          <a:xfrm>
            <a:off x="1154954" y="3129280"/>
            <a:ext cx="2793158" cy="2895598"/>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8">
              <a:off x="32954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693333"/>
            <a:ext cx="3865134" cy="1735667"/>
          </a:xfrm>
        </p:spPr>
        <p:txBody>
          <a:bodyPr anchor="b">
            <a:normAutofit/>
          </a:bodyPr>
          <a:lstStyle>
            <a:lvl1pPr algn="l">
              <a:defRPr sz="36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defRPr/>
            </a:pPr>
            <a:r>
              <a:rPr lang="en-US"/>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7" name="Rectangle 6"/>
            <p:cNvSpPr/>
            <p:nvPr/>
          </p:nvSpPr>
          <p:spPr bwMode="auto">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8761413" cy="34163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3"/>
          </p:nvPr>
        </p:nvSpPr>
        <p:spPr bwMode="auto">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defRPr/>
            </a:pPr>
            <a:endParaRPr lang="en-US"/>
          </a:p>
        </p:txBody>
      </p:sp>
      <p:sp>
        <p:nvSpPr>
          <p:cNvPr id="21" name="Rectangle 2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39" y="295728"/>
            <a:ext cx="838198"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00E55A38-CD7B-4575-ADB2-599742FE9C88}"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a:spcBef>
          <a:spcPts val="0"/>
        </a:spcBef>
        <a:buNone/>
        <a:defRPr sz="3600" b="0" i="0">
          <a:solidFill>
            <a:schemeClr val="bg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b="0" i="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b="0" i="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b="0" i="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Navigation Group</a:t>
            </a:r>
            <a:endParaRPr lang="en-US"/>
          </a:p>
        </p:txBody>
      </p:sp>
      <p:sp>
        <p:nvSpPr>
          <p:cNvPr id="3" name="Subtitle 2"/>
          <p:cNvSpPr>
            <a:spLocks noGrp="1"/>
          </p:cNvSpPr>
          <p:nvPr>
            <p:ph type="subTitle" idx="1"/>
          </p:nvPr>
        </p:nvSpPr>
        <p:spPr bwMode="auto"/>
        <p:txBody>
          <a:bodyPr/>
          <a:lstStyle/>
          <a:p>
            <a:pPr>
              <a:defRPr/>
            </a:pPr>
            <a:r>
              <a:rPr lang="en-US"/>
              <a:t>Week FIVE progress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Members</a:t>
            </a:r>
            <a:endParaRPr lang="en-US"/>
          </a:p>
        </p:txBody>
      </p:sp>
      <p:sp>
        <p:nvSpPr>
          <p:cNvPr id="3" name="Content Placeholder 2"/>
          <p:cNvSpPr>
            <a:spLocks noGrp="1"/>
          </p:cNvSpPr>
          <p:nvPr>
            <p:ph idx="1"/>
          </p:nvPr>
        </p:nvSpPr>
        <p:spPr bwMode="auto"/>
        <p:txBody>
          <a:bodyPr/>
          <a:lstStyle/>
          <a:p>
            <a:pPr>
              <a:defRPr/>
            </a:pPr>
            <a:r>
              <a:rPr lang="en-US"/>
              <a:t>List of members;</a:t>
            </a:r>
            <a:endParaRPr/>
          </a:p>
          <a:p>
            <a:pPr marL="514350" indent="-514350">
              <a:buFont typeface="+mj-lt"/>
              <a:buAutoNum type="arabicPeriod"/>
              <a:defRPr/>
            </a:pPr>
            <a:r>
              <a:rPr lang="en-US"/>
              <a:t>Dennis </a:t>
            </a:r>
            <a:r>
              <a:rPr lang="en-US"/>
              <a:t>Bundi</a:t>
            </a:r>
            <a:r>
              <a:rPr lang="en-US"/>
              <a:t>.</a:t>
            </a:r>
            <a:endParaRPr/>
          </a:p>
          <a:p>
            <a:pPr marL="514350" indent="-514350">
              <a:buFont typeface="+mj-lt"/>
              <a:buAutoNum type="arabicPeriod"/>
              <a:defRPr/>
            </a:pPr>
            <a:r>
              <a:rPr lang="en-US"/>
              <a:t>Charles </a:t>
            </a:r>
            <a:r>
              <a:rPr lang="en-US"/>
              <a:t>Otieno</a:t>
            </a:r>
            <a:r>
              <a:rPr lang="en-US"/>
              <a:t>.</a:t>
            </a:r>
            <a:endParaRPr/>
          </a:p>
          <a:p>
            <a:pPr marL="514350" indent="-514350">
              <a:buFont typeface="+mj-lt"/>
              <a:buAutoNum type="arabicPeriod"/>
              <a:defRPr/>
            </a:pPr>
            <a:r>
              <a:rPr lang="en-US"/>
              <a:t>Kiragu</a:t>
            </a:r>
            <a:r>
              <a:rPr lang="en-US"/>
              <a:t> </a:t>
            </a:r>
            <a:r>
              <a:rPr lang="en-US"/>
              <a:t>Maina</a:t>
            </a:r>
            <a:r>
              <a:rPr lang="en-US"/>
              <a:t>.</a:t>
            </a:r>
            <a:endParaRPr/>
          </a:p>
          <a:p>
            <a:pPr marL="514350" indent="-514350">
              <a:buFont typeface="+mj-lt"/>
              <a:buAutoNum type="arabicPeriod"/>
              <a:defRPr/>
            </a:pPr>
            <a:r>
              <a:rPr lang="en-US"/>
              <a:t>Omar Waka.</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test robot assembly</a:t>
            </a:r>
            <a:endParaRPr lang="en-US"/>
          </a:p>
        </p:txBody>
      </p:sp>
      <p:sp>
        <p:nvSpPr>
          <p:cNvPr id="3" name="Content Placeholder 2"/>
          <p:cNvSpPr>
            <a:spLocks noGrp="1"/>
          </p:cNvSpPr>
          <p:nvPr>
            <p:ph idx="1"/>
          </p:nvPr>
        </p:nvSpPr>
        <p:spPr bwMode="auto"/>
        <p:txBody>
          <a:bodyPr/>
          <a:lstStyle/>
          <a:p>
            <a:pPr>
              <a:defRPr/>
            </a:pPr>
            <a:r>
              <a:rPr b="1">
                <a:latin typeface="Times New Roman"/>
                <a:cs typeface="Times New Roman"/>
              </a:rPr>
              <a:t>We were able to display the gps coordinates on the LCD.</a:t>
            </a:r>
            <a:endParaRPr b="1">
              <a:latin typeface="Times New Roman"/>
              <a:cs typeface="Times New Roman"/>
            </a:endParaRPr>
          </a:p>
          <a:p>
            <a:pPr>
              <a:defRPr/>
            </a:pPr>
            <a:r>
              <a:rPr b="1">
                <a:latin typeface="Times New Roman"/>
                <a:cs typeface="Times New Roman"/>
              </a:rPr>
              <a:t>We’re still working on combining the raspberry with the existing arduino setup.</a:t>
            </a:r>
            <a:endParaRPr b="1">
              <a:latin typeface="Times New Roman"/>
              <a:cs typeface="Times New Roman"/>
            </a:endParaRPr>
          </a:p>
          <a:p>
            <a:pPr>
              <a:defRPr/>
            </a:pPr>
            <a:r>
              <a:rPr b="1">
                <a:latin typeface="Times New Roman"/>
                <a:cs typeface="Times New Roman"/>
              </a:rPr>
              <a:t>Using both will help save resources on the pi as it’ll be performing the image processing as well.</a:t>
            </a:r>
            <a:endParaRPr b="1">
              <a:latin typeface="Times New Roman"/>
              <a:cs typeface="Times New Roman"/>
            </a:endParaRPr>
          </a:p>
          <a:p>
            <a:pPr>
              <a:defRPr/>
            </a:pPr>
            <a:r>
              <a:rPr sz="2000" b="1" i="0" u="none">
                <a:solidFill>
                  <a:srgbClr val="000000"/>
                </a:solidFill>
                <a:latin typeface="Times New Roman"/>
                <a:ea typeface="Times New Roman"/>
                <a:cs typeface="Times New Roman"/>
              </a:rPr>
              <a:t>The Raspberry Pi has a UART (Universal Asynchronous  Receiver/Transmitter) interface that allows it to communicate with other  devices using serial communication. The Raspberry Pi's  UART pins are to be connected to the Arduino's UART pins using jumper wires.</a:t>
            </a:r>
            <a:endParaRPr b="1">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Progress Software Side</a:t>
            </a:r>
            <a:endParaRPr lang="en-US"/>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indent="0">
              <a:buClr>
                <a:schemeClr val="accent1"/>
              </a:buClr>
              <a:buSzPct val="80000"/>
              <a:buFont typeface="Wingdings 3"/>
              <a:buNone/>
              <a:defRPr/>
            </a:pPr>
            <a:r>
              <a:rPr lang="en-US"/>
              <a:t>RASPBERRY PI AND CAMERA FOR COMPUTER VISION</a:t>
            </a:r>
            <a:endParaRPr lang="en-US"/>
          </a:p>
          <a:p>
            <a:pPr marL="0" indent="0">
              <a:buClr>
                <a:schemeClr val="accent1"/>
              </a:buClr>
              <a:buSzPct val="80000"/>
              <a:buFont typeface="Wingdings 3"/>
              <a:buNone/>
              <a:defRPr/>
            </a:pPr>
            <a:r>
              <a:rPr lang="en-US"/>
              <a:t>We also did research on how we’d go about the obstacle detection and path finding using the pi.</a:t>
            </a:r>
            <a:endParaRPr lang="en-US"/>
          </a:p>
          <a:p>
            <a:pPr marL="0" indent="0">
              <a:buClr>
                <a:schemeClr val="accent1"/>
              </a:buClr>
              <a:buSzPct val="80000"/>
              <a:buFont typeface="Wingdings 3"/>
              <a:buNone/>
              <a:defRPr/>
            </a:pPr>
            <a:r>
              <a:rPr lang="en-US"/>
              <a:t>This is a brief outline of how the program should work.</a:t>
            </a:r>
            <a:endParaRPr lang="en-US"/>
          </a:p>
          <a:p>
            <a:pPr marL="0" indent="0">
              <a:buClr>
                <a:schemeClr val="accent1"/>
              </a:buClr>
              <a:buSzPct val="80000"/>
              <a:buFont typeface="Wingdings 3"/>
              <a:buNone/>
              <a:defRPr/>
            </a:pPr>
            <a:r>
              <a:rPr lang="en-US"/>
              <a:t>	:</a:t>
            </a:r>
            <a:endParaRPr lang="en-US"/>
          </a:p>
          <a:p>
            <a:pPr marL="0" indent="0">
              <a:buClr>
                <a:schemeClr val="accent1"/>
              </a:buClr>
              <a:buSzPct val="80000"/>
              <a:buFont typeface="Wingdings 3"/>
              <a:buNone/>
              <a:defRPr/>
            </a:pPr>
            <a:endParaRPr lang="en-US"/>
          </a:p>
          <a:p>
            <a:pPr>
              <a:defRPr/>
            </a:pPr>
            <a:endParaRPr/>
          </a:p>
          <a:p>
            <a:pPr marL="0" indent="0">
              <a:buClr>
                <a:schemeClr val="accent1"/>
              </a:buClr>
              <a:buSzPct val="80000"/>
              <a:buFont typeface="Wingdings 3"/>
              <a:buNone/>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9618372" name="Title 1"/>
          <p:cNvSpPr>
            <a:spLocks noGrp="1"/>
          </p:cNvSpPr>
          <p:nvPr>
            <p:ph type="title"/>
          </p:nvPr>
        </p:nvSpPr>
        <p:spPr bwMode="auto"/>
        <p:txBody>
          <a:bodyPr/>
          <a:lstStyle/>
          <a:p>
            <a:pPr>
              <a:defRPr/>
            </a:pPr>
            <a:r>
              <a:rPr/>
              <a:t>Program operation</a:t>
            </a:r>
            <a:endParaRPr/>
          </a:p>
        </p:txBody>
      </p:sp>
      <p:sp>
        <p:nvSpPr>
          <p:cNvPr id="698640605" name="Content Placeholder 2"/>
          <p:cNvSpPr>
            <a:spLocks noGrp="1"/>
          </p:cNvSpPr>
          <p:nvPr>
            <p:ph idx="1"/>
          </p:nvPr>
        </p:nvSpPr>
        <p:spPr bwMode="auto">
          <a:xfrm flipH="0" flipV="0">
            <a:off x="1154953" y="2292457"/>
            <a:ext cx="8825658" cy="3727342"/>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a:defRPr/>
            </a:pPr>
            <a:endParaRPr/>
          </a:p>
          <a:p>
            <a:pPr>
              <a:defRPr/>
            </a:pPr>
            <a:r>
              <a:rPr sz="2200" b="0" i="0" u="sng">
                <a:solidFill>
                  <a:srgbClr val="000000"/>
                </a:solidFill>
                <a:highlight>
                  <a:srgbClr val="FFFF00"/>
                </a:highlight>
                <a:latin typeface="Times New Roman"/>
                <a:ea typeface="Times New Roman"/>
                <a:cs typeface="Times New Roman"/>
              </a:rPr>
              <a:t>Capture and process images</a:t>
            </a:r>
            <a:r>
              <a:rPr sz="2200" b="0" i="0" u="none">
                <a:solidFill>
                  <a:srgbClr val="000000"/>
                </a:solidFill>
                <a:latin typeface="Times New Roman"/>
                <a:ea typeface="Times New Roman"/>
                <a:cs typeface="Times New Roman"/>
              </a:rPr>
              <a:t>: Use OpenCV to capture images from the camera and process them to detect obstacles or other features that can be used for pathfinding. This can include edge detection, color filtering, or other image processing techniques.</a:t>
            </a:r>
            <a:endParaRPr sz="2200"/>
          </a:p>
          <a:p>
            <a:pPr>
              <a:defRPr/>
            </a:pPr>
            <a:r>
              <a:rPr sz="2200" b="0" i="0" u="sng">
                <a:solidFill>
                  <a:srgbClr val="000000"/>
                </a:solidFill>
                <a:highlight>
                  <a:srgbClr val="FFFF00"/>
                </a:highlight>
                <a:latin typeface="Times New Roman"/>
                <a:ea typeface="Times New Roman"/>
                <a:cs typeface="Times New Roman"/>
              </a:rPr>
              <a:t>Determine path</a:t>
            </a:r>
            <a:r>
              <a:rPr sz="2200" b="0" i="0" u="none">
                <a:solidFill>
                  <a:srgbClr val="000000"/>
                </a:solidFill>
                <a:latin typeface="Times New Roman"/>
                <a:ea typeface="Times New Roman"/>
                <a:cs typeface="Times New Roman"/>
              </a:rPr>
              <a:t>: Use the prebuilt pathfinding </a:t>
            </a:r>
            <a:r>
              <a:rPr sz="2200" b="0" i="0" u="none">
                <a:solidFill>
                  <a:srgbClr val="000000"/>
                </a:solidFill>
                <a:latin typeface="Times New Roman"/>
                <a:ea typeface="Times New Roman"/>
                <a:cs typeface="Times New Roman"/>
              </a:rPr>
              <a:t>algorithm </a:t>
            </a:r>
            <a:r>
              <a:rPr sz="2200" b="0" i="0" u="sng">
                <a:solidFill>
                  <a:srgbClr val="000000"/>
                </a:solidFill>
                <a:latin typeface="Times New Roman"/>
                <a:ea typeface="Times New Roman"/>
                <a:cs typeface="Times New Roman"/>
              </a:rPr>
              <a:t>(</a:t>
            </a:r>
            <a:r>
              <a:rPr lang="en-US" sz="2200" b="0" i="0" u="sng" strike="noStrike" cap="none" spc="0">
                <a:solidFill>
                  <a:srgbClr val="000000"/>
                </a:solidFill>
                <a:latin typeface="Times New Roman"/>
                <a:ea typeface="Times New Roman"/>
                <a:cs typeface="Times New Roman"/>
              </a:rPr>
              <a:t>e.g </a:t>
            </a:r>
            <a:r>
              <a:rPr lang="en-US" sz="2200" b="0" i="0" u="sng" strike="noStrike" cap="none" spc="0">
                <a:solidFill>
                  <a:srgbClr val="000000"/>
                </a:solidFill>
                <a:latin typeface="Times New Roman"/>
                <a:ea typeface="Times New Roman"/>
                <a:cs typeface="Times New Roman"/>
              </a:rPr>
              <a:t> Dijkstra's algorithm</a:t>
            </a:r>
            <a:r>
              <a:rPr sz="2200" b="0" i="0" u="sng">
                <a:solidFill>
                  <a:srgbClr val="000000"/>
                </a:solidFill>
                <a:latin typeface="Times New Roman"/>
                <a:ea typeface="Times New Roman"/>
                <a:cs typeface="Times New Roman"/>
              </a:rPr>
              <a:t>)</a:t>
            </a:r>
            <a:r>
              <a:rPr sz="2200" b="0" i="0" u="none">
                <a:solidFill>
                  <a:srgbClr val="000000"/>
                </a:solidFill>
                <a:latin typeface="Times New Roman"/>
                <a:ea typeface="Times New Roman"/>
                <a:cs typeface="Times New Roman"/>
              </a:rPr>
              <a:t> to determine the path from the robot's current location to the desired destination based on the processed images. This can involve calculating distances, angles, and other parameters.</a:t>
            </a:r>
            <a:endParaRPr/>
          </a:p>
          <a:p>
            <a:pPr>
              <a:defRPr/>
            </a:pPr>
            <a:r>
              <a:rPr sz="2200" b="0" i="0" u="sng">
                <a:solidFill>
                  <a:srgbClr val="000000"/>
                </a:solidFill>
                <a:highlight>
                  <a:srgbClr val="FFFF00"/>
                </a:highlight>
                <a:latin typeface="Times New Roman"/>
                <a:ea typeface="Times New Roman"/>
                <a:cs typeface="Times New Roman"/>
              </a:rPr>
              <a:t>Control motors</a:t>
            </a:r>
            <a:r>
              <a:rPr sz="2200" b="0" i="0" u="none">
                <a:solidFill>
                  <a:srgbClr val="000000"/>
                </a:solidFill>
                <a:latin typeface="Times New Roman"/>
                <a:ea typeface="Times New Roman"/>
                <a:cs typeface="Times New Roman"/>
              </a:rPr>
              <a:t>: Use the path determined in the previous step to control the motors and move the robot towards the destination while avoiding obstacles. This can involve adjusting the speed and direction of the motors based on the current position and the desired path.</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90113824" name="Title 1"/>
          <p:cNvSpPr>
            <a:spLocks noGrp="1"/>
          </p:cNvSpPr>
          <p:nvPr>
            <p:ph type="title"/>
          </p:nvPr>
        </p:nvSpPr>
        <p:spPr bwMode="auto"/>
        <p:txBody>
          <a:bodyPr/>
          <a:lstStyle/>
          <a:p>
            <a:pPr>
              <a:defRPr/>
            </a:pPr>
            <a:r>
              <a:rPr/>
              <a:t>Acceleration actuator.</a:t>
            </a:r>
            <a:endParaRPr/>
          </a:p>
        </p:txBody>
      </p:sp>
      <p:sp>
        <p:nvSpPr>
          <p:cNvPr id="952159429" name="Content Placeholder 2"/>
          <p:cNvSpPr>
            <a:spLocks noGrp="1"/>
          </p:cNvSpPr>
          <p:nvPr>
            <p:ph idx="1"/>
          </p:nvPr>
        </p:nvSpPr>
        <p:spPr bwMode="auto">
          <a:xfrm>
            <a:off x="1154953" y="2603499"/>
            <a:ext cx="8825658" cy="3416298"/>
          </a:xfrm>
        </p:spPr>
        <p:txBody>
          <a:bodyPr/>
          <a:lstStyle/>
          <a:p>
            <a:pPr>
              <a:defRPr/>
            </a:pPr>
            <a:r>
              <a:rPr/>
              <a:t>We’ll control the voltage directly from the analog output of the arduino controller to vary the speed.</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4782499" name="Title 1"/>
          <p:cNvSpPr>
            <a:spLocks noGrp="1"/>
          </p:cNvSpPr>
          <p:nvPr>
            <p:ph type="title"/>
          </p:nvPr>
        </p:nvSpPr>
        <p:spPr bwMode="auto"/>
        <p:txBody>
          <a:bodyPr/>
          <a:lstStyle/>
          <a:p>
            <a:pPr>
              <a:defRPr/>
            </a:pPr>
            <a:r>
              <a:rPr/>
              <a:t>Challenges</a:t>
            </a:r>
            <a:endParaRPr/>
          </a:p>
        </p:txBody>
      </p:sp>
      <p:sp>
        <p:nvSpPr>
          <p:cNvPr id="1106483667" name="Content Placeholder 2"/>
          <p:cNvSpPr>
            <a:spLocks noGrp="1"/>
          </p:cNvSpPr>
          <p:nvPr>
            <p:ph idx="1"/>
          </p:nvPr>
        </p:nvSpPr>
        <p:spPr bwMode="auto">
          <a:xfrm>
            <a:off x="1154953" y="2603499"/>
            <a:ext cx="8825658" cy="3416299"/>
          </a:xfrm>
        </p:spPr>
        <p:txBody>
          <a:bodyPr/>
          <a:lstStyle/>
          <a:p>
            <a:pPr>
              <a:defRPr/>
            </a:pPr>
            <a:r>
              <a:rPr/>
              <a:t>Storage for the raspberry pi.</a:t>
            </a:r>
            <a:endParaRPr/>
          </a:p>
          <a:p>
            <a:pPr>
              <a:defRPr/>
            </a:pPr>
            <a:r>
              <a:rPr/>
              <a:t>We need a memory card to help install an operating system to the pi.</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1746387" name="Title 1"/>
          <p:cNvSpPr>
            <a:spLocks noGrp="1"/>
          </p:cNvSpPr>
          <p:nvPr>
            <p:ph type="title"/>
          </p:nvPr>
        </p:nvSpPr>
        <p:spPr bwMode="auto"/>
        <p:txBody>
          <a:bodyPr/>
          <a:lstStyle/>
          <a:p>
            <a:pPr>
              <a:defRPr/>
            </a:pPr>
            <a:endParaRPr/>
          </a:p>
        </p:txBody>
      </p:sp>
      <p:sp>
        <p:nvSpPr>
          <p:cNvPr id="708436697" name="Content Placeholder 2"/>
          <p:cNvSpPr>
            <a:spLocks noGrp="1"/>
          </p:cNvSpPr>
          <p:nvPr>
            <p:ph idx="1"/>
          </p:nvPr>
        </p:nvSpPr>
        <p:spPr bwMode="auto">
          <a:xfrm>
            <a:off x="1154953" y="2603499"/>
            <a:ext cx="8825658" cy="3416299"/>
          </a:xfrm>
        </p:spPr>
        <p:txBody>
          <a:bodyPr/>
          <a:lstStyle/>
          <a:p>
            <a:pPr>
              <a:defRPr/>
            </a:pPr>
            <a:r>
              <a:rPr sz="4800"/>
              <a:t>             THE END</a:t>
            </a:r>
            <a:endParaRPr sz="4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a:ea typeface="Arial"/>
        <a:cs typeface="Arial"/>
      </a:majorFont>
      <a:minorFont>
        <a:latin typeface="Century Gothic"/>
        <a:ea typeface="Arial"/>
        <a:cs typeface="Arial"/>
      </a:minorFont>
    </a:fontScheme>
    <a:fmtScheme name="Ion Boardroom">
      <a:fillStyleLst>
        <a:solidFill>
          <a:schemeClr val="phClr"/>
        </a:solidFill>
        <a:gradFill>
          <a:gsLst>
            <a:gs pos="0">
              <a:schemeClr val="phClr">
                <a:tint val="64000"/>
                <a:lumMod val="118000"/>
              </a:schemeClr>
            </a:gs>
            <a:gs pos="100000">
              <a:schemeClr val="phClr">
                <a:tint val="92000"/>
                <a:alpha val="100000"/>
                <a:lumMod val="110000"/>
              </a:schemeClr>
            </a:gs>
          </a:gsLst>
          <a:lin ang="5400000" scaled="0"/>
        </a:gradFill>
        <a:gradFill>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8000"/>
                <a:hueMod val="124000"/>
                <a:satMod val="148000"/>
                <a:lumMod val="124000"/>
              </a:schemeClr>
            </a:gs>
            <a:gs pos="100000">
              <a:schemeClr val="phClr">
                <a:shade val="76000"/>
                <a:hueMod val="89000"/>
                <a:satMod val="164000"/>
                <a:lumMod val="56000"/>
              </a:schemeClr>
            </a:gs>
          </a:gsLst>
          <a:path path="circle"/>
        </a:gradFill>
        <a:blipFill>
          <a:blip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ONLYOFFICE/7.3.0.184</Application>
  <DocSecurity>0</DocSecurity>
  <PresentationFormat>Widescreen</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subject/>
  <dc:creator>user</dc:creator>
  <cp:keywords/>
  <dc:description/>
  <dc:identifier/>
  <dc:language/>
  <cp:lastModifiedBy/>
  <cp:revision>6</cp:revision>
  <dcterms:created xsi:type="dcterms:W3CDTF">2023-02-01T06:54:03Z</dcterms:created>
  <dcterms:modified xsi:type="dcterms:W3CDTF">2023-02-22T11:11:03Z</dcterms:modified>
  <cp:category/>
  <cp:contentStatus/>
  <cp:version/>
</cp:coreProperties>
</file>