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6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1/24/2023</a:t>
            </a:fld>
            <a:endParaRPr lang="en-US" dirty="0"/>
          </a:p>
        </p:txBody>
      </p:sp>
      <p:sp>
        <p:nvSpPr>
          <p:cNvPr id="4" name="Footer Placeholder 3">
            <a:extLst>
              <a:ext uri="{FF2B5EF4-FFF2-40B4-BE49-F238E27FC236}">
                <a16:creationId xmlns=""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testing</a:t>
            </a:r>
            <a:endParaRPr lang="en-US" sz="5400" dirty="0">
              <a:latin typeface="Rockwell" panose="02060603020205020403" pitchFamily="18" charset="0"/>
            </a:endParaRPr>
          </a:p>
        </p:txBody>
      </p:sp>
      <p:sp>
        <p:nvSpPr>
          <p:cNvPr id="3" name="Subtitle 2">
            <a:extLst>
              <a:ext uri="{FF2B5EF4-FFF2-40B4-BE49-F238E27FC236}">
                <a16:creationId xmlns="" xmlns:a16="http://schemas.microsoft.com/office/drawing/2014/main" id="{2E78725B-6E40-4D82-B375-7831D81C29EE}"/>
              </a:ext>
            </a:extLst>
          </p:cNvPr>
          <p:cNvSpPr>
            <a:spLocks noGrp="1"/>
          </p:cNvSpPr>
          <p:nvPr>
            <p:ph type="subTitle" idx="1"/>
          </p:nvPr>
        </p:nvSpPr>
        <p:spPr/>
        <p:txBody>
          <a:bodyPr>
            <a:normAutofit/>
          </a:bodyPr>
          <a:lstStyle/>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testing</a:t>
            </a:r>
            <a:endParaRPr lang="en-US" sz="4400" dirty="0">
              <a:latin typeface="Rockwell" panose="02060603020205020403" pitchFamily="18" charset="0"/>
            </a:endParaRPr>
          </a:p>
        </p:txBody>
      </p:sp>
      <p:sp>
        <p:nvSpPr>
          <p:cNvPr id="3" name="Content Placeholder 2"/>
          <p:cNvSpPr>
            <a:spLocks noGrp="1"/>
          </p:cNvSpPr>
          <p:nvPr>
            <p:ph idx="1"/>
          </p:nvPr>
        </p:nvSpPr>
        <p:spPr/>
        <p:txBody>
          <a:bodyPr/>
          <a:lstStyle/>
          <a:p>
            <a:pPr marL="457200" indent="-457200">
              <a:buFont typeface="+mj-lt"/>
              <a:buAutoNum type="alphaLcParenR"/>
            </a:pPr>
            <a:r>
              <a:rPr lang="en-US" dirty="0" smtClean="0"/>
              <a:t>Battery testing</a:t>
            </a:r>
          </a:p>
          <a:p>
            <a:pPr marL="457200" indent="-457200">
              <a:buFont typeface="+mj-lt"/>
              <a:buAutoNum type="alphaLcParenR"/>
            </a:pPr>
            <a:r>
              <a:rPr lang="en-US" dirty="0" smtClean="0"/>
              <a:t>Motor testing </a:t>
            </a:r>
          </a:p>
          <a:p>
            <a:pPr marL="0" indent="0">
              <a:buNone/>
            </a:pPr>
            <a:endParaRPr lang="en-US" dirty="0" smtClean="0"/>
          </a:p>
          <a:p>
            <a:pPr marL="457200" indent="-457200">
              <a:buFont typeface="+mj-lt"/>
              <a:buAutoNum type="alphaLcParenR"/>
            </a:pPr>
            <a:endParaRPr lang="en-US" dirty="0"/>
          </a:p>
        </p:txBody>
      </p:sp>
    </p:spTree>
    <p:extLst>
      <p:ext uri="{BB962C8B-B14F-4D97-AF65-F5344CB8AC3E}">
        <p14:creationId xmlns:p14="http://schemas.microsoft.com/office/powerpoint/2010/main" val="3253689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normAutofit fontScale="92500" lnSpcReduction="10000"/>
          </a:bodyPr>
          <a:lstStyle/>
          <a:p>
            <a:r>
              <a:rPr lang="en-US" dirty="0" smtClean="0">
                <a:latin typeface="Tahoma" panose="020B0604030504040204" pitchFamily="34" charset="0"/>
                <a:ea typeface="Tahoma" panose="020B0604030504040204" pitchFamily="34" charset="0"/>
                <a:cs typeface="Tahoma" panose="020B0604030504040204" pitchFamily="34" charset="0"/>
              </a:rPr>
              <a:t>Charging of the battery</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dirty="0" smtClean="0">
                <a:latin typeface="Tahoma" panose="020B0604030504040204" pitchFamily="34" charset="0"/>
                <a:ea typeface="Tahoma" panose="020B0604030504040204" pitchFamily="34" charset="0"/>
                <a:cs typeface="Tahoma" panose="020B0604030504040204" pitchFamily="34" charset="0"/>
              </a:rPr>
              <a:t>has not </a:t>
            </a:r>
            <a:r>
              <a:rPr lang="en-US" dirty="0" smtClean="0">
                <a:latin typeface="Tahoma" panose="020B0604030504040204" pitchFamily="34" charset="0"/>
                <a:ea typeface="Tahoma" panose="020B0604030504040204" pitchFamily="34" charset="0"/>
                <a:cs typeface="Tahoma" panose="020B0604030504040204" pitchFamily="34" charset="0"/>
              </a:rPr>
              <a:t>been tested since cable </a:t>
            </a:r>
            <a:r>
              <a:rPr lang="en-US" dirty="0" smtClean="0">
                <a:latin typeface="Tahoma" panose="020B0604030504040204" pitchFamily="34" charset="0"/>
                <a:ea typeface="Tahoma" panose="020B0604030504040204" pitchFamily="34" charset="0"/>
                <a:cs typeface="Tahoma" panose="020B0604030504040204" pitchFamily="34" charset="0"/>
              </a:rPr>
              <a:t>lugs </a:t>
            </a:r>
            <a:r>
              <a:rPr lang="en-US" dirty="0" smtClean="0">
                <a:latin typeface="Tahoma" panose="020B0604030504040204" pitchFamily="34" charset="0"/>
                <a:ea typeface="Tahoma" panose="020B0604030504040204" pitchFamily="34" charset="0"/>
                <a:cs typeface="Tahoma" panose="020B0604030504040204" pitchFamily="34" charset="0"/>
              </a:rPr>
              <a:t>are yet to </a:t>
            </a:r>
            <a:r>
              <a:rPr lang="en-US" dirty="0" smtClean="0">
                <a:latin typeface="Tahoma" panose="020B0604030504040204" pitchFamily="34" charset="0"/>
                <a:ea typeface="Tahoma" panose="020B0604030504040204" pitchFamily="34" charset="0"/>
                <a:cs typeface="Tahoma" panose="020B0604030504040204" pitchFamily="34" charset="0"/>
              </a:rPr>
              <a:t>be acquired</a:t>
            </a:r>
            <a:r>
              <a:rPr lang="en-US" dirty="0" smtClean="0">
                <a:latin typeface="Tahoma" panose="020B0604030504040204" pitchFamily="34" charset="0"/>
                <a:ea typeface="Tahoma" panose="020B0604030504040204" pitchFamily="34" charset="0"/>
                <a:cs typeface="Tahoma" panose="020B0604030504040204" pitchFamily="34" charset="0"/>
              </a:rPr>
              <a:t>.</a:t>
            </a:r>
          </a:p>
          <a:p>
            <a:r>
              <a:rPr lang="en-US" dirty="0" smtClean="0">
                <a:latin typeface="Tahoma" panose="020B0604030504040204" pitchFamily="34" charset="0"/>
                <a:ea typeface="Tahoma" panose="020B0604030504040204" pitchFamily="34" charset="0"/>
                <a:cs typeface="Tahoma" panose="020B0604030504040204" pitchFamily="34" charset="0"/>
              </a:rPr>
              <a:t>The discharging of the battery </a:t>
            </a:r>
            <a:r>
              <a:rPr lang="en-US" dirty="0" smtClean="0">
                <a:latin typeface="Tahoma" panose="020B0604030504040204" pitchFamily="34" charset="0"/>
                <a:ea typeface="Tahoma" panose="020B0604030504040204" pitchFamily="34" charset="0"/>
                <a:cs typeface="Tahoma" panose="020B0604030504040204" pitchFamily="34" charset="0"/>
              </a:rPr>
              <a:t>is also yet to be determined</a:t>
            </a:r>
            <a:r>
              <a:rPr lang="en-US" dirty="0" smtClean="0">
                <a:latin typeface="Tahoma" panose="020B0604030504040204" pitchFamily="34" charset="0"/>
                <a:ea typeface="Tahoma" panose="020B0604030504040204" pitchFamily="34" charset="0"/>
                <a:cs typeface="Tahoma" panose="020B0604030504040204" pitchFamily="34" charset="0"/>
              </a:rPr>
              <a:t>, such that we know just how long it will take to discharge the battery.</a:t>
            </a:r>
            <a:endParaRPr lang="en-US" dirty="0" smtClean="0">
              <a:latin typeface="Tahoma" panose="020B0604030504040204" pitchFamily="34" charset="0"/>
              <a:ea typeface="Tahoma" panose="020B0604030504040204" pitchFamily="34" charset="0"/>
              <a:cs typeface="Tahoma" panose="020B0604030504040204" pitchFamily="34" charset="0"/>
            </a:endParaRPr>
          </a:p>
          <a:p>
            <a:r>
              <a:rPr lang="en-US" dirty="0" smtClean="0">
                <a:latin typeface="Tahoma" panose="020B0604030504040204" pitchFamily="34" charset="0"/>
                <a:ea typeface="Tahoma" panose="020B0604030504040204" pitchFamily="34" charset="0"/>
                <a:cs typeface="Tahoma" panose="020B0604030504040204" pitchFamily="34" charset="0"/>
              </a:rPr>
              <a:t>There is a thought in the pipeline of incorporating a regenerative braking system that recharges the battery as the motor slows down, though a lot of research still needs to be done on the subject. </a:t>
            </a:r>
            <a:r>
              <a:rPr lang="en-US" dirty="0" smtClean="0">
                <a:latin typeface="Tahoma" panose="020B0604030504040204" pitchFamily="34" charset="0"/>
                <a:ea typeface="Tahoma" panose="020B0604030504040204" pitchFamily="34" charset="0"/>
                <a:cs typeface="Tahoma" panose="020B0604030504040204" pitchFamily="34" charset="0"/>
              </a:rPr>
              <a:t> </a:t>
            </a:r>
          </a:p>
          <a:p>
            <a:r>
              <a:rPr lang="en-US" dirty="0">
                <a:latin typeface="Tahoma" panose="020B0604030504040204" pitchFamily="34" charset="0"/>
                <a:ea typeface="Tahoma" panose="020B0604030504040204" pitchFamily="34" charset="0"/>
                <a:cs typeface="Tahoma" panose="020B0604030504040204" pitchFamily="34" charset="0"/>
              </a:rPr>
              <a:t>The output terminals of the battery were measured to be 106V DC. </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Title 3"/>
          <p:cNvSpPr>
            <a:spLocks noGrp="1"/>
          </p:cNvSpPr>
          <p:nvPr>
            <p:ph type="title"/>
          </p:nvPr>
        </p:nvSpPr>
        <p:spPr/>
        <p:txBody>
          <a:bodyPr/>
          <a:lstStyle/>
          <a:p>
            <a:r>
              <a:rPr lang="en-US" dirty="0" smtClean="0"/>
              <a:t>A) BATTERY TESTING</a:t>
            </a:r>
            <a:endParaRPr lang="en-US" dirty="0"/>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B) MOTOR TESTING</a:t>
            </a:r>
            <a:endParaRPr lang="en-US" sz="4400" dirty="0">
              <a:latin typeface="Rockwell" panose="02060603020205020403" pitchFamily="18" charset="0"/>
            </a:endParaRPr>
          </a:p>
        </p:txBody>
      </p:sp>
      <p:sp>
        <p:nvSpPr>
          <p:cNvPr id="4" name="TextBox 3"/>
          <p:cNvSpPr txBox="1"/>
          <p:nvPr/>
        </p:nvSpPr>
        <p:spPr>
          <a:xfrm>
            <a:off x="1041400" y="2410691"/>
            <a:ext cx="9283700" cy="2554545"/>
          </a:xfrm>
          <a:prstGeom prst="rect">
            <a:avLst/>
          </a:prstGeom>
          <a:noFill/>
        </p:spPr>
        <p:txBody>
          <a:bodyPr wrap="square" rtlCol="0">
            <a:spAutoFit/>
          </a:bodyPr>
          <a:lstStyle/>
          <a:p>
            <a:r>
              <a:rPr lang="en-US" sz="3200" dirty="0" smtClean="0"/>
              <a:t>The motor testing was sub-divided into the following</a:t>
            </a:r>
          </a:p>
          <a:p>
            <a:r>
              <a:rPr lang="en-US" sz="3200" dirty="0"/>
              <a:t> </a:t>
            </a:r>
            <a:r>
              <a:rPr lang="en-US" sz="3200" dirty="0" smtClean="0"/>
              <a:t>1. Speed test</a:t>
            </a:r>
          </a:p>
          <a:p>
            <a:r>
              <a:rPr lang="en-US" sz="3200" dirty="0"/>
              <a:t> </a:t>
            </a:r>
            <a:r>
              <a:rPr lang="en-US" sz="3200" dirty="0" smtClean="0"/>
              <a:t>2. Braking test</a:t>
            </a:r>
          </a:p>
          <a:p>
            <a:r>
              <a:rPr lang="en-US" sz="3200" dirty="0" smtClean="0"/>
              <a:t> 3. AC output voltage of the controller</a:t>
            </a:r>
          </a:p>
          <a:p>
            <a:r>
              <a:rPr lang="en-US" sz="3200" dirty="0"/>
              <a:t> </a:t>
            </a:r>
            <a:r>
              <a:rPr lang="en-US" sz="3200" dirty="0" smtClean="0"/>
              <a:t>4. Navigation modes test</a:t>
            </a:r>
            <a:endParaRPr lang="en-US" sz="3200" dirty="0"/>
          </a:p>
        </p:txBody>
      </p:sp>
    </p:spTree>
    <p:extLst>
      <p:ext uri="{BB962C8B-B14F-4D97-AF65-F5344CB8AC3E}">
        <p14:creationId xmlns:p14="http://schemas.microsoft.com/office/powerpoint/2010/main" val="1193417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1.SpEED TEST</a:t>
            </a:r>
            <a:endParaRPr lang="en-US" dirty="0"/>
          </a:p>
        </p:txBody>
      </p:sp>
      <p:sp>
        <p:nvSpPr>
          <p:cNvPr id="2" name="TextBox 1"/>
          <p:cNvSpPr txBox="1"/>
          <p:nvPr/>
        </p:nvSpPr>
        <p:spPr>
          <a:xfrm>
            <a:off x="1141413" y="2006600"/>
            <a:ext cx="8421687" cy="3785652"/>
          </a:xfrm>
          <a:prstGeom prst="rect">
            <a:avLst/>
          </a:prstGeom>
          <a:noFill/>
        </p:spPr>
        <p:txBody>
          <a:bodyPr wrap="square" rtlCol="0">
            <a:spAutoFit/>
          </a:bodyPr>
          <a:lstStyle/>
          <a:p>
            <a:r>
              <a:rPr lang="en-US" sz="2000" dirty="0" smtClean="0"/>
              <a:t>The speed of the motor was noticed to be relatively low after the installation/connection of the motor and this was first solved by interchanging the U and V phases which gave us an output speed of 4500rpm. </a:t>
            </a:r>
          </a:p>
          <a:p>
            <a:r>
              <a:rPr lang="en-US" sz="2000" dirty="0" smtClean="0"/>
              <a:t> </a:t>
            </a:r>
          </a:p>
          <a:p>
            <a:r>
              <a:rPr lang="en-US" sz="2000" dirty="0" smtClean="0"/>
              <a:t>Later on, we interchanged the V and W phases and got a higher speed in relation to the previous speed. Though, we are yet to measure this speed. We are planning for the acquisition of the analogue tachometer from the Machines Lab to facilitate this measurement. </a:t>
            </a:r>
          </a:p>
          <a:p>
            <a:endParaRPr lang="en-US" sz="2000" dirty="0"/>
          </a:p>
          <a:p>
            <a:r>
              <a:rPr lang="en-US" sz="2000" dirty="0" smtClean="0"/>
              <a:t>The speed test proved successful and we can bring it to a close after examining that there are no more possible ways to increase the output speed of the motor further </a:t>
            </a:r>
            <a:endParaRPr lang="en-US" sz="2000" dirty="0"/>
          </a:p>
        </p:txBody>
      </p:sp>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2. BRAKING TEST</a:t>
            </a:r>
            <a:endParaRPr lang="en-US" sz="44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normAutofit/>
          </a:bodyPr>
          <a:lstStyle/>
          <a:p>
            <a:pPr marL="457200" lvl="1"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The testing of the braking system of the motor with the controls of the controller is still failing. We endeavor to re-check the connections and troubleshoot in subsequent tests.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3</a:t>
            </a:r>
            <a:r>
              <a:rPr lang="en-US" sz="4000" dirty="0" smtClean="0">
                <a:latin typeface="Rockwell" panose="02060603020205020403" pitchFamily="18" charset="0"/>
              </a:rPr>
              <a:t>. THE OUTPUT OF THE CONTROLLER</a:t>
            </a:r>
            <a:endParaRPr lang="en-US" sz="40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a:normAutofit fontScale="77500" lnSpcReduction="20000"/>
          </a:bodyPr>
          <a:lstStyle/>
          <a:p>
            <a:pPr marL="457200" lvl="1"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At first the output measured from the controller was 23V AC line to line. After interchanging the V and U phases in a bid to increase the output speed, the output of the controller was noticed to have increased to 26V AC lin</a:t>
            </a:r>
            <a:r>
              <a:rPr lang="en-US" sz="2400" dirty="0" smtClean="0">
                <a:latin typeface="Tahoma" panose="020B0604030504040204" pitchFamily="34" charset="0"/>
                <a:ea typeface="Tahoma" panose="020B0604030504040204" pitchFamily="34" charset="0"/>
                <a:cs typeface="Tahoma" panose="020B0604030504040204" pitchFamily="34" charset="0"/>
              </a:rPr>
              <a:t>e to line. </a:t>
            </a:r>
          </a:p>
          <a:p>
            <a:pPr marL="457200" lvl="1" indent="0">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457200" lvl="1"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A later interchanging of the phases to W and V causes an increase on the output voltage to a peak of 60V AC line to line and a constant of 50V AC when the throttle is acce</a:t>
            </a:r>
            <a:r>
              <a:rPr lang="en-US" sz="2400" dirty="0" smtClean="0">
                <a:latin typeface="Tahoma" panose="020B0604030504040204" pitchFamily="34" charset="0"/>
                <a:ea typeface="Tahoma" panose="020B0604030504040204" pitchFamily="34" charset="0"/>
                <a:cs typeface="Tahoma" panose="020B0604030504040204" pitchFamily="34" charset="0"/>
              </a:rPr>
              <a:t>lerated to the maximum. </a:t>
            </a:r>
          </a:p>
          <a:p>
            <a:pPr marL="457200" lvl="1" indent="0">
              <a:buNone/>
            </a:pPr>
            <a:endParaRPr lang="en-US" sz="2400" dirty="0" smtClean="0">
              <a:latin typeface="Tahoma" panose="020B0604030504040204" pitchFamily="34" charset="0"/>
              <a:ea typeface="Tahoma" panose="020B0604030504040204" pitchFamily="34" charset="0"/>
              <a:cs typeface="Tahoma" panose="020B0604030504040204" pitchFamily="34" charset="0"/>
            </a:endParaRPr>
          </a:p>
          <a:p>
            <a:pPr marL="457200" lvl="1" indent="0">
              <a:buNone/>
            </a:pPr>
            <a:r>
              <a:rPr lang="en-US" sz="2400" dirty="0" smtClean="0">
                <a:latin typeface="Tahoma" panose="020B0604030504040204" pitchFamily="34" charset="0"/>
                <a:ea typeface="Tahoma" panose="020B0604030504040204" pitchFamily="34" charset="0"/>
                <a:cs typeface="Tahoma" panose="020B0604030504040204" pitchFamily="34" charset="0"/>
              </a:rPr>
              <a:t>The team is yet to investigate the theoretical knowledge or principle behind this behavior of the motor and controller, as all this information was arrived at after reading through the manual on the ACIM controller.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4. </a:t>
            </a:r>
            <a:r>
              <a:rPr lang="en-US" sz="4400" dirty="0" err="1" smtClean="0">
                <a:latin typeface="Rockwell" panose="02060603020205020403" pitchFamily="18" charset="0"/>
              </a:rPr>
              <a:t>NaVIGATION</a:t>
            </a:r>
            <a:r>
              <a:rPr lang="en-US" sz="4400" dirty="0" smtClean="0">
                <a:latin typeface="Rockwell" panose="02060603020205020403" pitchFamily="18" charset="0"/>
              </a:rPr>
              <a:t> MODES</a:t>
            </a:r>
            <a:endParaRPr lang="en-US" sz="4400" dirty="0">
              <a:latin typeface="Rockwell" panose="02060603020205020403" pitchFamily="18" charset="0"/>
            </a:endParaRPr>
          </a:p>
        </p:txBody>
      </p:sp>
      <p:sp>
        <p:nvSpPr>
          <p:cNvPr id="3" name="Content Placeholder 2">
            <a:extLst>
              <a:ext uri="{FF2B5EF4-FFF2-40B4-BE49-F238E27FC236}">
                <a16:creationId xmlns=""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0" lvl="0" indent="0">
              <a:buNone/>
            </a:pPr>
            <a:r>
              <a:rPr lang="en-US" dirty="0" smtClean="0">
                <a:latin typeface="Tahoma" panose="020B0604030504040204" pitchFamily="34" charset="0"/>
                <a:ea typeface="Tahoma" panose="020B0604030504040204" pitchFamily="34" charset="0"/>
                <a:cs typeface="Tahoma" panose="020B0604030504040204" pitchFamily="34" charset="0"/>
              </a:rPr>
              <a:t>There are three modes namely, forward , reverse and half speed. </a:t>
            </a:r>
          </a:p>
          <a:p>
            <a:pPr marL="0" lvl="0" indent="0">
              <a:buNone/>
            </a:pPr>
            <a:r>
              <a:rPr lang="en-US" dirty="0" smtClean="0">
                <a:latin typeface="Tahoma" panose="020B0604030504040204" pitchFamily="34" charset="0"/>
                <a:ea typeface="Tahoma" panose="020B0604030504040204" pitchFamily="34" charset="0"/>
                <a:cs typeface="Tahoma" panose="020B0604030504040204" pitchFamily="34" charset="0"/>
              </a:rPr>
              <a:t>The testing of all three was successful and though the interchanging of the phases caused a switch in the working of the reverse and forward modes, such that a command to move the motor in the forward direction moved it in reverse and vice-versa, the team was able to find a way around it and the test was brought to completion successfully.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261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514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Tahoma</vt:lpstr>
      <vt:lpstr>Trebuchet MS</vt:lpstr>
      <vt:lpstr>Tw Cen MT</vt:lpstr>
      <vt:lpstr>Circuit</vt:lpstr>
      <vt:lpstr>testing</vt:lpstr>
      <vt:lpstr>testing</vt:lpstr>
      <vt:lpstr>A) BATTERY TESTING</vt:lpstr>
      <vt:lpstr>B) MOTOR TESTING</vt:lpstr>
      <vt:lpstr>1.SpEED TEST</vt:lpstr>
      <vt:lpstr>2. BRAKING TEST</vt:lpstr>
      <vt:lpstr>3. THE OUTPUT OF THE CONTROLLER</vt:lpstr>
      <vt:lpstr>4. NaVIGATION MODES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2023-01-24T07:26:04Z</dcterms:created>
  <dcterms:modified xsi:type="dcterms:W3CDTF">2023-01-24T09:30:46Z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