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352539" y="295728"/>
            <a:ext cx="838198" cy="767687"/>
          </a:xfrm>
        </p:spPr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Panoramic 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 fill="norm" stroke="1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4" y="5536664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le and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fill="norm" stroke="1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Quot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  <a:endParaRPr lang="en-US" sz="9600" b="0" i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  <a:endParaRPr lang="en-US" sz="9600" b="0" i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cap="sm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ame Car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3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 bwMode="auto"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 bwMode="auto"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 bwMode="auto"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 bwMode="auto"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 bwMode="auto"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3 Picture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ChangeAspect="1" noGrp="1"/>
          </p:cNvSpPr>
          <p:nvPr>
            <p:ph type="pic" idx="15"/>
          </p:nvPr>
        </p:nvSpPr>
        <p:spPr bwMode="auto"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 bwMode="auto">
          <a:xfrm>
            <a:off x="1154954" y="5109106"/>
            <a:ext cx="3050438" cy="91795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ChangeAspect="1" noGrp="1"/>
          </p:cNvSpPr>
          <p:nvPr>
            <p:ph type="pic" idx="21"/>
          </p:nvPr>
        </p:nvSpPr>
        <p:spPr bwMode="auto"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 bwMode="auto">
          <a:xfrm>
            <a:off x="4570172" y="5109105"/>
            <a:ext cx="3050438" cy="91795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ChangeAspect="1" noGrp="1"/>
          </p:cNvSpPr>
          <p:nvPr>
            <p:ph type="pic" idx="22"/>
          </p:nvPr>
        </p:nvSpPr>
        <p:spPr bwMode="auto"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 bwMode="auto">
          <a:xfrm>
            <a:off x="7982775" y="5109104"/>
            <a:ext cx="3051096" cy="91795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>
            <a:cxnSpLocks/>
          </p:cNvCxnSpPr>
          <p:nvPr/>
        </p:nvCxnSpPr>
        <p:spPr bwMode="auto"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 bwMode="auto"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561111" y="6391838"/>
            <a:ext cx="3644282" cy="3048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973668"/>
            <a:ext cx="8825659" cy="706964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0695439" y="6391838"/>
            <a:ext cx="990599" cy="304799"/>
          </a:xfrm>
        </p:spPr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154954" y="1278467"/>
            <a:ext cx="6256025" cy="474859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0653104" y="6391838"/>
            <a:ext cx="992135" cy="304799"/>
          </a:xfrm>
        </p:spPr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154954" y="2603500"/>
            <a:ext cx="8825659" cy="34163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199998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199998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8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199998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 fill="norm" stroke="1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39" y="295728"/>
            <a:ext cx="83819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>
        <a:spcBef>
          <a:spcPts val="0"/>
        </a:spcBef>
        <a:buNone/>
        <a:defRPr sz="3600" b="0" i="0">
          <a:solidFill>
            <a:schemeClr val="bg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Navigation Group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Week six progress and tasks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74638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8436697" name="Content Placeholder 2"/>
          <p:cNvSpPr>
            <a:spLocks noGrp="1"/>
          </p:cNvSpPr>
          <p:nvPr>
            <p:ph idx="1"/>
          </p:nvPr>
        </p:nvSpPr>
        <p:spPr bwMode="auto">
          <a:xfrm>
            <a:off x="1154953" y="2603499"/>
            <a:ext cx="8825658" cy="3416298"/>
          </a:xfrm>
        </p:spPr>
        <p:txBody>
          <a:bodyPr/>
          <a:lstStyle/>
          <a:p>
            <a:pPr>
              <a:defRPr/>
            </a:pPr>
            <a:r>
              <a:rPr sz="4800"/>
              <a:t>             THE END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Members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Members;</a:t>
            </a:r>
            <a:endParaRPr lang="en-US"/>
          </a:p>
          <a:p>
            <a:pPr marL="514350" indent="-514350">
              <a:buFont typeface="+mj-lt"/>
              <a:buAutoNum type="arabicPeriod"/>
              <a:defRPr/>
            </a:pPr>
            <a:r>
              <a:rPr lang="en-US"/>
              <a:t>Dennis </a:t>
            </a:r>
            <a:r>
              <a:rPr lang="en-US"/>
              <a:t>Bundi</a:t>
            </a:r>
            <a:r>
              <a:rPr lang="en-US"/>
              <a:t>.</a:t>
            </a:r>
            <a:endParaRPr lang="en-US"/>
          </a:p>
          <a:p>
            <a:pPr marL="514350" indent="-514350">
              <a:buFont typeface="+mj-lt"/>
              <a:buAutoNum type="arabicPeriod"/>
              <a:defRPr/>
            </a:pPr>
            <a:r>
              <a:rPr lang="en-US"/>
              <a:t>Charles </a:t>
            </a:r>
            <a:r>
              <a:rPr lang="en-US"/>
              <a:t>Otieno</a:t>
            </a:r>
            <a:r>
              <a:rPr lang="en-US"/>
              <a:t>.</a:t>
            </a:r>
            <a:endParaRPr lang="en-US"/>
          </a:p>
          <a:p>
            <a:pPr marL="514350" indent="-514350">
              <a:buFont typeface="+mj-lt"/>
              <a:buAutoNum type="arabicPeriod"/>
              <a:defRPr/>
            </a:pPr>
            <a:r>
              <a:rPr lang="en-US"/>
              <a:t>Kiragu</a:t>
            </a:r>
            <a:r>
              <a:rPr lang="en-US"/>
              <a:t> </a:t>
            </a:r>
            <a:r>
              <a:rPr lang="en-US"/>
              <a:t>Maina</a:t>
            </a:r>
            <a:r>
              <a:rPr lang="en-US"/>
              <a:t>.</a:t>
            </a:r>
            <a:endParaRPr lang="en-US"/>
          </a:p>
          <a:p>
            <a:pPr marL="514350" indent="-514350">
              <a:buFont typeface="+mj-lt"/>
              <a:buAutoNum type="arabicPeriod"/>
              <a:defRPr/>
            </a:pPr>
            <a:r>
              <a:rPr lang="en-US"/>
              <a:t>Omar Waka.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Path Generation Software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b="1">
              <a:latin typeface="Times New Roman"/>
              <a:cs typeface="Times New Roman"/>
            </a:endParaRPr>
          </a:p>
        </p:txBody>
      </p:sp>
      <p:pic>
        <p:nvPicPr>
          <p:cNvPr id="86543492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67160" y="2293337"/>
            <a:ext cx="7783904" cy="461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Motor Signal generation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155065" y="2603500"/>
            <a:ext cx="8825865" cy="33439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r>
              <a:rPr/>
              <a:t>Use </a:t>
            </a:r>
            <a:r>
              <a:rPr lang="en-US"/>
              <a:t>of </a:t>
            </a:r>
            <a:r>
              <a:rPr/>
              <a:t>GPS coordinates as target points to be fed into the tractor from the</a:t>
            </a:r>
            <a:r>
              <a:rPr lang="en-US"/>
              <a:t> internet or via LAN</a:t>
            </a:r>
            <a:r>
              <a:rPr/>
              <a:t>.</a:t>
            </a:r>
            <a:endParaRPr/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r>
              <a:rPr/>
              <a:t>Tractor capturing its own GPS signals and generation of the path of best fit between the destination and the current location.</a:t>
            </a:r>
            <a:endParaRPr/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r>
              <a:rPr lang="en-US"/>
              <a:t>Determine</a:t>
            </a:r>
            <a:r>
              <a:rPr/>
              <a:t> </a:t>
            </a:r>
            <a:r>
              <a:rPr lang="en-US"/>
              <a:t>any form of</a:t>
            </a:r>
            <a:r>
              <a:rPr/>
              <a:t> d</a:t>
            </a:r>
            <a:r>
              <a:rPr lang="en-US"/>
              <a:t>e</a:t>
            </a:r>
            <a:r>
              <a:rPr/>
              <a:t>viation in its current course and adjusts appropriately</a:t>
            </a:r>
            <a:r>
              <a:rPr lang="en-US"/>
              <a:t>.</a:t>
            </a:r>
            <a:endParaRPr/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r>
              <a:rPr/>
              <a:t>It uses PID (Proportional Integral Derivative) Control loop feedback mechanism for error compensation</a:t>
            </a:r>
            <a:r>
              <a:rPr lang="en-US"/>
              <a:t> to get to its final point</a:t>
            </a:r>
            <a:r>
              <a:rPr/>
              <a:t>.</a:t>
            </a:r>
            <a:endParaRPr/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r>
              <a:rPr/>
              <a:t>The RaspberryPI </a:t>
            </a:r>
            <a:r>
              <a:rPr lang="en-US"/>
              <a:t>microprocessor </a:t>
            </a:r>
            <a:r>
              <a:rPr/>
              <a:t>module will handle most of the calculation and processes and use the Arduino </a:t>
            </a:r>
            <a:r>
              <a:rPr lang="en-US"/>
              <a:t>microcontroller </a:t>
            </a:r>
            <a:r>
              <a:rPr/>
              <a:t>to carry out the task.</a:t>
            </a:r>
            <a:endParaRPr/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>
              <a:defRPr/>
            </a:pPr>
            <a:r>
              <a:rPr lang="en-US"/>
              <a:t>Motor Signal generation</a:t>
            </a:r>
            <a:endParaRPr lang="en-US"/>
          </a:p>
        </p:txBody>
      </p:sp>
      <p:pic>
        <p:nvPicPr>
          <p:cNvPr id="4" name="Content Placeholder 3" descr="PID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720850" y="2443480"/>
            <a:ext cx="8118475" cy="3074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>
              <a:defRPr/>
            </a:pPr>
            <a:r>
              <a:rPr lang="en-US"/>
              <a:t>PID links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p>
            <a:pPr>
              <a:defRPr/>
            </a:pPr>
            <a:r>
              <a:rPr lang="en-US"/>
              <a:t>Link to concept:</a:t>
            </a:r>
            <a:endParaRPr lang="en-US"/>
          </a:p>
          <a:p>
            <a:pPr>
              <a:defRPr/>
            </a:pPr>
            <a:r>
              <a:rPr lang="en-US"/>
              <a:t>https://www.youtube.com/watch?v=IlSaijwwmpQ</a:t>
            </a:r>
            <a:endParaRPr lang="en-US"/>
          </a:p>
          <a:p>
            <a:pPr>
              <a:defRPr/>
            </a:pPr>
            <a:r>
              <a:rPr lang="en-US"/>
              <a:t>https://www.youtube.com/watch?v=wkfEZmsQqiA highly recomended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Unfortunately its not a very easy process.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96183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Agreement on Operation with Agrics team</a:t>
            </a:r>
            <a:endParaRPr lang="en-US"/>
          </a:p>
        </p:txBody>
      </p:sp>
      <p:sp>
        <p:nvSpPr>
          <p:cNvPr id="698640605" name="Content Placeholder 2"/>
          <p:cNvSpPr>
            <a:spLocks noGrp="1"/>
          </p:cNvSpPr>
          <p:nvPr>
            <p:ph idx="1"/>
          </p:nvPr>
        </p:nvSpPr>
        <p:spPr bwMode="auto">
          <a:xfrm>
            <a:off x="1154953" y="2292457"/>
            <a:ext cx="8825658" cy="372734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011382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Necessary items </a:t>
            </a:r>
            <a:endParaRPr lang="en-US"/>
          </a:p>
        </p:txBody>
      </p:sp>
      <p:sp>
        <p:nvSpPr>
          <p:cNvPr id="952159429" name="Content Placeholder 2"/>
          <p:cNvSpPr>
            <a:spLocks noGrp="1"/>
          </p:cNvSpPr>
          <p:nvPr>
            <p:ph idx="1"/>
          </p:nvPr>
        </p:nvSpPr>
        <p:spPr bwMode="auto">
          <a:xfrm>
            <a:off x="1154953" y="2603499"/>
            <a:ext cx="8825658" cy="3416298"/>
          </a:xfrm>
        </p:spPr>
        <p:txBody>
          <a:bodyPr/>
          <a:lstStyle/>
          <a:p>
            <a:pPr>
              <a:defRPr/>
            </a:pPr>
            <a:r>
              <a:rPr/>
              <a:t>We’ll control the voltage directly from the analog output of the arduino controller to vary the speed.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478249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Challenges</a:t>
            </a:r>
            <a:endParaRPr/>
          </a:p>
        </p:txBody>
      </p:sp>
      <p:sp>
        <p:nvSpPr>
          <p:cNvPr id="1106483667" name="Content Placeholder 2"/>
          <p:cNvSpPr>
            <a:spLocks noGrp="1"/>
          </p:cNvSpPr>
          <p:nvPr>
            <p:ph idx="1"/>
          </p:nvPr>
        </p:nvSpPr>
        <p:spPr bwMode="auto">
          <a:xfrm>
            <a:off x="1154953" y="2603499"/>
            <a:ext cx="8825658" cy="3416298"/>
          </a:xfrm>
        </p:spPr>
        <p:txBody>
          <a:bodyPr/>
          <a:lstStyle/>
          <a:p>
            <a:pPr>
              <a:defRPr/>
            </a:pPr>
            <a:r>
              <a:rPr lang="en-US"/>
              <a:t>PID code generation and formulation.</a:t>
            </a:r>
            <a:endParaRPr lang="en-US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Ion Boardroom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Ion Boardroom"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/>
        </a:gradFill>
        <a:blipFill>
          <a:blip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ONLYOFFICE/7.3.0.184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Group</dc:title>
  <dc:subject/>
  <dc:creator>user</dc:creator>
  <cp:keywords/>
  <dc:description/>
  <dc:identifier/>
  <dc:language/>
  <cp:lastModifiedBy/>
  <cp:revision>8</cp:revision>
  <dcterms:created xsi:type="dcterms:W3CDTF">2023-02-28T22:05:26Z</dcterms:created>
  <dcterms:modified xsi:type="dcterms:W3CDTF">2023-03-01T11:54:02Z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