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302" r:id="rId6"/>
    <p:sldId id="330" r:id="rId7"/>
    <p:sldId id="305" r:id="rId8"/>
    <p:sldId id="306" r:id="rId9"/>
    <p:sldId id="307" r:id="rId10"/>
    <p:sldId id="331" r:id="rId11"/>
    <p:sldId id="315" r:id="rId12"/>
    <p:sldId id="316" r:id="rId13"/>
    <p:sldId id="334" r:id="rId14"/>
    <p:sldId id="333" r:id="rId15"/>
  </p:sldIdLst>
  <p:sldSz cx="9144000" cy="51415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514"/>
    <a:srgbClr val="FBE22D"/>
    <a:srgbClr val="98D2E3"/>
    <a:srgbClr val="A9D25A"/>
    <a:srgbClr val="EB4544"/>
    <a:srgbClr val="7BBFAA"/>
    <a:srgbClr val="F5D805"/>
    <a:srgbClr val="C24710"/>
    <a:srgbClr val="FCFBF7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224" y="-804"/>
      </p:cViewPr>
      <p:guideLst>
        <p:guide orient="horz" pos="151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69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00D77-675F-4030-AD1B-4A6B1A0999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</p:spPr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3751"/>
            <a:ext cx="6400800" cy="1314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472114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148514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667943" y="2741295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383339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386639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904164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107239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8567739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8958264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770814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992939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278814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523164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240589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437314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967414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634039" y="2043748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653214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646864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621464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392864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589714" y="5039360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86539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513514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6408739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6478589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6754814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6269039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6002339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5586414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51460" y="915035"/>
            <a:ext cx="5169535" cy="1202690"/>
          </a:xfrm>
        </p:spPr>
        <p:txBody>
          <a:bodyPr>
            <a:normAutofit fontScale="90000"/>
          </a:bodyPr>
          <a:p>
            <a:r>
              <a:rPr lang="en-US" sz="4000" dirty="0" smtClean="0"/>
              <a:t>Week 10 progress report</a:t>
            </a:r>
            <a:endParaRPr lang="en-US" sz="4000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27405" y="2437765"/>
            <a:ext cx="4268470" cy="1188720"/>
          </a:xfrm>
        </p:spPr>
        <p:txBody>
          <a:bodyPr>
            <a:normAutofit lnSpcReduction="10000"/>
          </a:bodyPr>
          <a:p>
            <a:pPr algn="r"/>
            <a:r>
              <a:rPr lang="en-US" sz="1400" dirty="0" smtClean="0"/>
              <a:t>Eunice orenge</a:t>
            </a:r>
            <a:endParaRPr lang="en-US" sz="1400" dirty="0" smtClean="0"/>
          </a:p>
          <a:p>
            <a:pPr algn="r"/>
            <a:r>
              <a:rPr lang="en-US" sz="1400" dirty="0" smtClean="0"/>
              <a:t>Laban mwangi</a:t>
            </a:r>
            <a:endParaRPr lang="en-US" sz="1400" dirty="0" smtClean="0"/>
          </a:p>
          <a:p>
            <a:pPr algn="r"/>
            <a:r>
              <a:rPr lang="en-US" sz="1400" dirty="0" smtClean="0"/>
              <a:t>Stephen kinuthia</a:t>
            </a:r>
            <a:endParaRPr lang="en-US" sz="1400" dirty="0" smtClean="0"/>
          </a:p>
          <a:p>
            <a:pPr algn="r"/>
            <a:r>
              <a:rPr lang="en-US" sz="1400" dirty="0" smtClean="0"/>
              <a:t>Victor ngatia</a:t>
            </a:r>
            <a:endParaRPr lang="en-US" sz="14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0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10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10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10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7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14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bldLvl="0" animBg="1"/>
      <p:bldP spid="9" grpId="1" bldLvl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1024" grpId="0" animBg="1"/>
      <p:bldP spid="1024" grpId="1" animBg="1"/>
      <p:bldP spid="1025" grpId="0" animBg="1"/>
      <p:bldP spid="1025" grpId="1" animBg="1"/>
      <p:bldP spid="1027" grpId="0" animBg="1"/>
      <p:bldP spid="1027" grpId="1" animBg="1"/>
      <p:bldP spid="1028" grpId="0" animBg="1"/>
      <p:bldP spid="1028" grpId="1" animBg="1"/>
      <p:bldP spid="1029" grpId="0" animBg="1"/>
      <p:bldP spid="1029" grpId="1" animBg="1"/>
      <p:bldP spid="1030" grpId="0" animBg="1"/>
      <p:bldP spid="1030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THE USER INTERFACE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Content Placeholder 1" descr="ui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07765" y="842645"/>
            <a:ext cx="1939925" cy="42037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652135" y="1922780"/>
            <a:ext cx="1224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44165" y="3290570"/>
            <a:ext cx="8642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060065" y="4658995"/>
            <a:ext cx="9366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364480" y="4658995"/>
            <a:ext cx="100774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647690" y="2911475"/>
            <a:ext cx="1228725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565775" y="2407920"/>
            <a:ext cx="1228725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860290" y="4154805"/>
            <a:ext cx="1800225" cy="360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6"/>
          <p:cNvSpPr>
            <a:spLocks noChangeArrowheads="1"/>
          </p:cNvSpPr>
          <p:nvPr/>
        </p:nvSpPr>
        <p:spPr bwMode="auto">
          <a:xfrm>
            <a:off x="1691640" y="3213735"/>
            <a:ext cx="1152525" cy="15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Tractor parameters</a:t>
            </a:r>
            <a:endParaRPr lang="en-US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4" name="Rectangle 66"/>
          <p:cNvSpPr>
            <a:spLocks noChangeArrowheads="1"/>
          </p:cNvSpPr>
          <p:nvPr/>
        </p:nvSpPr>
        <p:spPr bwMode="auto">
          <a:xfrm>
            <a:off x="6948170" y="1692275"/>
            <a:ext cx="1784350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Mapview showing tractor’s realitme location using Leaflet JS library</a:t>
            </a:r>
            <a:endParaRPr lang="en-US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5" name="Rectangle 66"/>
          <p:cNvSpPr>
            <a:spLocks noChangeArrowheads="1"/>
          </p:cNvSpPr>
          <p:nvPr/>
        </p:nvSpPr>
        <p:spPr bwMode="auto">
          <a:xfrm>
            <a:off x="6948170" y="2282825"/>
            <a:ext cx="1784350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Create geofence button. A geofence being a boounded geographic area eg. farm</a:t>
            </a:r>
            <a:endParaRPr lang="en-US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6931660" y="2840355"/>
            <a:ext cx="1784350" cy="15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Speed of tractor</a:t>
            </a:r>
            <a:endParaRPr lang="en-US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7" name="Rectangle 66"/>
          <p:cNvSpPr>
            <a:spLocks noChangeArrowheads="1"/>
          </p:cNvSpPr>
          <p:nvPr/>
        </p:nvSpPr>
        <p:spPr bwMode="auto">
          <a:xfrm>
            <a:off x="6443980" y="4582160"/>
            <a:ext cx="1784350" cy="15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Stop tractor’s motor</a:t>
            </a:r>
            <a:endParaRPr lang="en-US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8" name="Rectangle 66"/>
          <p:cNvSpPr>
            <a:spLocks noChangeArrowheads="1"/>
          </p:cNvSpPr>
          <p:nvPr/>
        </p:nvSpPr>
        <p:spPr bwMode="auto">
          <a:xfrm>
            <a:off x="1835785" y="4582160"/>
            <a:ext cx="118173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Start tractor’s motor , enable controls</a:t>
            </a:r>
            <a:endParaRPr lang="en-US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9" name="Rectangle 66"/>
          <p:cNvSpPr>
            <a:spLocks noChangeArrowheads="1"/>
          </p:cNvSpPr>
          <p:nvPr/>
        </p:nvSpPr>
        <p:spPr bwMode="auto">
          <a:xfrm>
            <a:off x="6714490" y="4063365"/>
            <a:ext cx="178435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Joystick to control turn angle and speed.</a:t>
            </a:r>
            <a:endParaRPr lang="en-US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635625" y="1188720"/>
            <a:ext cx="1224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66"/>
          <p:cNvSpPr>
            <a:spLocks noChangeArrowheads="1"/>
          </p:cNvSpPr>
          <p:nvPr/>
        </p:nvSpPr>
        <p:spPr bwMode="auto">
          <a:xfrm>
            <a:off x="6948170" y="842645"/>
            <a:ext cx="178435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Lists options of saved geofences on a database and create a route to that geofence’s first waypoint</a:t>
            </a:r>
            <a:endParaRPr lang="en-US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042920" y="4063365"/>
            <a:ext cx="8642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66"/>
          <p:cNvSpPr>
            <a:spLocks noChangeArrowheads="1"/>
          </p:cNvSpPr>
          <p:nvPr/>
        </p:nvSpPr>
        <p:spPr bwMode="auto">
          <a:xfrm>
            <a:off x="1864995" y="3867150"/>
            <a:ext cx="1152525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Camera view for extra control of the tractor.</a:t>
            </a:r>
            <a:endParaRPr lang="en-US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157480" y="1274445"/>
            <a:ext cx="39598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See live preview here,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https://jibebe-webapp.vercel.app/</a:t>
            </a:r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PLAN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Content Placeholder 1" descr="explana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 rot="16200000">
            <a:off x="2578735" y="-692150"/>
            <a:ext cx="4124325" cy="733869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472114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148514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967288" y="680085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383339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386639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904164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107239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8567739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8958264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770814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992939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278814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523164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240589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437314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967414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634039" y="2043748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653214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646864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621464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392864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589714" y="5039360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86539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513514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6408739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6478589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6754814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6269039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6002339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5586414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54863" y="2095004"/>
            <a:ext cx="47586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END ,</a:t>
            </a:r>
            <a:endParaRPr lang="en-US" altLang="zh-CN" sz="3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 </a:t>
            </a:r>
            <a:r>
              <a:rPr lang="en-US" altLang="zh-CN" sz="3600" dirty="0" smtClean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YOU!</a:t>
            </a:r>
            <a:endParaRPr lang="en-US" altLang="zh-CN" sz="3600" dirty="0" smtClean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0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10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10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10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7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14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 tmFilter="0,0; .5, 1; 1, 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1024" grpId="0" animBg="1"/>
      <p:bldP spid="1024" grpId="1" animBg="1"/>
      <p:bldP spid="1025" grpId="0" animBg="1"/>
      <p:bldP spid="1025" grpId="1" animBg="1"/>
      <p:bldP spid="1027" grpId="0" animBg="1"/>
      <p:bldP spid="1027" grpId="1" animBg="1"/>
      <p:bldP spid="1028" grpId="0" animBg="1"/>
      <p:bldP spid="1028" grpId="1" animBg="1"/>
      <p:bldP spid="1029" grpId="0" animBg="1"/>
      <p:bldP spid="1029" grpId="1" animBg="1"/>
      <p:bldP spid="1030" grpId="0" animBg="1"/>
      <p:bldP spid="1030" grpId="1" animBg="1"/>
      <p:bldP spid="1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279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21241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-37797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272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5058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21677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5176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31063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26837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22019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14404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6871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4319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55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15971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15336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15825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13106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14931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13106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11891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8867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3653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17910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10955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9389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16479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817823" y="2212664"/>
            <a:ext cx="72707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04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" name="Rectangle 39"/>
          <p:cNvSpPr>
            <a:spLocks noChangeArrowheads="1"/>
          </p:cNvSpPr>
          <p:nvPr/>
        </p:nvSpPr>
        <p:spPr bwMode="auto">
          <a:xfrm>
            <a:off x="3851910" y="986790"/>
            <a:ext cx="377190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Conclusion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839210" y="1902460"/>
            <a:ext cx="45916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We project that the buck converter will be fully </a:t>
            </a:r>
            <a:endParaRPr lang="en-US"/>
          </a:p>
          <a:p>
            <a:r>
              <a:rPr lang="en-US"/>
              <a:t>fabricated by the end of this week.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3839210" y="2642870"/>
            <a:ext cx="45339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In addition , we are expecting the controller to </a:t>
            </a:r>
            <a:endParaRPr lang="en-US"/>
          </a:p>
          <a:p>
            <a:r>
              <a:rPr lang="en-US"/>
              <a:t>arrive on Monday next week.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3894455" y="3343910"/>
            <a:ext cx="48234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We are also to further discuss with the navigation </a:t>
            </a:r>
            <a:endParaRPr lang="en-US"/>
          </a:p>
          <a:p>
            <a:r>
              <a:rPr lang="en-US"/>
              <a:t>team on building the UI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bldLvl="0" animBg="1"/>
      <p:bldP spid="5" grpId="0" bldLvl="0" animBg="1"/>
      <p:bldP spid="5" grpId="1" bldLvl="0" animBg="1"/>
      <p:bldP spid="6" grpId="0" bldLvl="0" animBg="1"/>
      <p:bldP spid="6" grpId="1" bldLvl="0" animBg="1"/>
      <p:bldP spid="7" grpId="0" bldLvl="0" animBg="1"/>
      <p:bldP spid="7" grpId="1" bldLvl="0" animBg="1"/>
      <p:bldP spid="8" grpId="0" bldLvl="0" animBg="1"/>
      <p:bldP spid="8" grpId="1" bldLvl="0" animBg="1"/>
      <p:bldP spid="10" grpId="0" bldLvl="0" animBg="1"/>
      <p:bldP spid="10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7" grpId="0" bldLvl="0" animBg="1"/>
      <p:bldP spid="17" grpId="1" bldLvl="0" animBg="1"/>
      <p:bldP spid="18" grpId="0" bldLvl="0" animBg="1"/>
      <p:bldP spid="18" grpId="1" bldLvl="0" animBg="1"/>
      <p:bldP spid="19" grpId="0" bldLvl="0" animBg="1"/>
      <p:bldP spid="19" grpId="1" bldLvl="0" animBg="1"/>
      <p:bldP spid="20" grpId="0" bldLvl="0" animBg="1"/>
      <p:bldP spid="20" grpId="1" bldLvl="0" animBg="1"/>
      <p:bldP spid="21" grpId="0" bldLvl="0" animBg="1"/>
      <p:bldP spid="21" grpId="1" bldLvl="0" animBg="1"/>
      <p:bldP spid="22" grpId="0" bldLvl="0" animBg="1"/>
      <p:bldP spid="22" grpId="1" bldLvl="0" animBg="1"/>
      <p:bldP spid="23" grpId="0" bldLvl="0" animBg="1"/>
      <p:bldP spid="23" grpId="1" bldLvl="0" animBg="1"/>
      <p:bldP spid="24" grpId="0" bldLvl="0" animBg="1"/>
      <p:bldP spid="24" grpId="1" bldLvl="0" animBg="1"/>
      <p:bldP spid="25" grpId="0" bldLvl="0" animBg="1"/>
      <p:bldP spid="25" grpId="1" bldLvl="0" animBg="1"/>
      <p:bldP spid="26" grpId="0" bldLvl="0" animBg="1"/>
      <p:bldP spid="26" grpId="1" bldLvl="0" animBg="1"/>
      <p:bldP spid="27" grpId="0" bldLvl="0" animBg="1"/>
      <p:bldP spid="27" grpId="1" bldLvl="0" animBg="1"/>
      <p:bldP spid="28" grpId="0" bldLvl="0" animBg="1"/>
      <p:bldP spid="28" grpId="1" bldLvl="0" animBg="1"/>
      <p:bldP spid="29" grpId="0" bldLvl="0" animBg="1"/>
      <p:bldP spid="29" grpId="1" bldLvl="0" animBg="1"/>
      <p:bldP spid="30" grpId="0" bldLvl="0" animBg="1"/>
      <p:bldP spid="30" grpId="1" bldLvl="0" animBg="1"/>
      <p:bldP spid="31" grpId="0" bldLvl="0" animBg="1"/>
      <p:bldP spid="31" grpId="1" bldLvl="0" animBg="1"/>
      <p:bldP spid="32" grpId="0" bldLvl="0" animBg="1"/>
      <p:bldP spid="32" grpId="1" bldLvl="0" animBg="1"/>
      <p:bldP spid="33" grpId="0" bldLvl="0" animBg="1"/>
      <p:bldP spid="33" grpId="1" bldLvl="0" animBg="1"/>
      <p:bldP spid="34" grpId="0" bldLvl="0" animBg="1"/>
      <p:bldP spid="34" grpId="1" bldLvl="0" animBg="1"/>
      <p:bldP spid="35" grpId="0"/>
      <p:bldP spid="3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-875977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800423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35248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1038548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1556073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759148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2219648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2610173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auto">
          <a:xfrm>
            <a:off x="1422723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644848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1930723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1175073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892498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89223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-380677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5123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8773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273373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44773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-91419" y="5009198"/>
            <a:ext cx="231447" cy="231447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38448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165423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60648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30498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406723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-79052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-345752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-761677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971930" y="1369537"/>
            <a:ext cx="1377836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Objectives</a:t>
            </a:r>
            <a:endParaRPr kumimoji="0" lang="zh-CN" altLang="zh-CN" sz="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3809747" y="1058282"/>
            <a:ext cx="520573" cy="520573"/>
          </a:xfrm>
          <a:prstGeom prst="ellipse">
            <a:avLst/>
          </a:prstGeom>
          <a:solidFill>
            <a:srgbClr val="EA551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810000" y="1143635"/>
            <a:ext cx="520700" cy="36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01</a:t>
            </a:r>
            <a:endParaRPr lang="en-US" altLang="zh-CN" sz="2400" dirty="0" smtClean="0">
              <a:solidFill>
                <a:srgbClr val="FCFBF7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4644390" y="1179830"/>
            <a:ext cx="4027170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buck converter design on breadboard.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Oval 14"/>
          <p:cNvSpPr>
            <a:spLocks noChangeArrowheads="1"/>
          </p:cNvSpPr>
          <p:nvPr/>
        </p:nvSpPr>
        <p:spPr bwMode="auto">
          <a:xfrm>
            <a:off x="3781807" y="1954210"/>
            <a:ext cx="520573" cy="520573"/>
          </a:xfrm>
          <a:prstGeom prst="ellipse">
            <a:avLst/>
          </a:prstGeom>
          <a:noFill/>
          <a:ln>
            <a:solidFill>
              <a:srgbClr val="EA5514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3781806" y="2029530"/>
            <a:ext cx="520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02</a:t>
            </a:r>
            <a:endParaRPr lang="en-US" altLang="zh-CN" sz="2400" dirty="0" smtClean="0"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4644390" y="2075815"/>
            <a:ext cx="3987165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Fabricate the buck converter PCB.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3810000" y="2849880"/>
            <a:ext cx="520700" cy="36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01</a:t>
            </a:r>
            <a:endParaRPr lang="en-US" altLang="zh-CN" sz="2400" dirty="0" smtClean="0">
              <a:solidFill>
                <a:srgbClr val="FCFBF7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4644390" y="2886075"/>
            <a:ext cx="4027170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Assist navigation team build a UI to interact with tractor.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3851657" y="2812787"/>
            <a:ext cx="520573" cy="520573"/>
          </a:xfrm>
          <a:prstGeom prst="ellipse">
            <a:avLst/>
          </a:prstGeom>
          <a:solidFill>
            <a:srgbClr val="EA551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51" name="Rectangle 39"/>
          <p:cNvSpPr>
            <a:spLocks noChangeArrowheads="1"/>
          </p:cNvSpPr>
          <p:nvPr/>
        </p:nvSpPr>
        <p:spPr bwMode="auto">
          <a:xfrm>
            <a:off x="3851275" y="2888615"/>
            <a:ext cx="520700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03</a:t>
            </a:r>
            <a:endParaRPr lang="en-US" altLang="zh-CN" sz="2400" dirty="0" smtClean="0">
              <a:solidFill>
                <a:srgbClr val="FCFBF7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6" presetClass="emph" presetSubtype="0" autoRev="1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221" dur="15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2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4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5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6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6" presetClass="emph" presetSubtype="0" autoRev="1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228" dur="1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2" fill="hold" grpId="0" nodeType="withEffect" p14:presetBounceEnd="50000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bldLvl="0" animBg="1"/>
          <p:bldP spid="10" grpId="1" bldLvl="0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 bldLvl="0" animBg="1"/>
          <p:bldP spid="36" grpId="1" bldLvl="0" animBg="1"/>
          <p:bldP spid="42" grpId="0" bldLvl="0" animBg="1"/>
          <p:bldP spid="42" grpId="1" bldLvl="0" animBg="1"/>
          <p:bldP spid="43" grpId="0"/>
          <p:bldP spid="43" grpId="1"/>
          <p:bldP spid="4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6" presetClass="emph" presetSubtype="0" autoRev="1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221" dur="15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2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4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5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6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6" presetClass="emph" presetSubtype="0" autoRev="1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228" dur="1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2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bldLvl="0" animBg="1"/>
          <p:bldP spid="10" grpId="1" bldLvl="0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 bldLvl="0" animBg="1"/>
          <p:bldP spid="36" grpId="1" bldLvl="0" animBg="1"/>
          <p:bldP spid="42" grpId="0" bldLvl="0" animBg="1"/>
          <p:bldP spid="42" grpId="1" bldLvl="0" animBg="1"/>
          <p:bldP spid="43" grpId="0"/>
          <p:bldP spid="43" grpId="1"/>
          <p:bldP spid="44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83717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-66499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04026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21885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188077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23064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281935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239668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191497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115344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40013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4491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-61462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131013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124664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129553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102359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120608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102359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90215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59976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07836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150401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80849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65190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136094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530803" y="2212664"/>
            <a:ext cx="7270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01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3851910" y="986790"/>
            <a:ext cx="3771900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Test buck converter design on breadboard.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839210" y="1902460"/>
            <a:ext cx="47447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After finishing purchasing all circuit elements for </a:t>
            </a:r>
            <a:endParaRPr lang="en-US"/>
          </a:p>
          <a:p>
            <a:r>
              <a:rPr lang="en-US"/>
              <a:t>fabricating the PCB we had designed , we began </a:t>
            </a:r>
            <a:endParaRPr lang="en-US"/>
          </a:p>
          <a:p>
            <a:r>
              <a:rPr lang="en-US"/>
              <a:t>the testing phase on a breadboard to ensure the </a:t>
            </a:r>
            <a:endParaRPr lang="en-US"/>
          </a:p>
          <a:p>
            <a:r>
              <a:rPr lang="en-US"/>
              <a:t>buck converter would work as expected as a PCB.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952240" y="3274060"/>
            <a:ext cx="49231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Our tests were successful and the buck converter’s </a:t>
            </a:r>
            <a:endParaRPr lang="en-US"/>
          </a:p>
          <a:p>
            <a:r>
              <a:rPr lang="en-US"/>
              <a:t>output voltages were as expected as shown in the</a:t>
            </a:r>
            <a:endParaRPr lang="en-US"/>
          </a:p>
          <a:p>
            <a:r>
              <a:rPr lang="en-US"/>
              <a:t>photos on the next slide.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bldLvl="0" animBg="1"/>
          <p:bldP spid="5" grpId="1" bldLvl="0" animBg="1"/>
          <p:bldP spid="6" grpId="0" bldLvl="0" animBg="1"/>
          <p:bldP spid="6" grpId="1" bldLvl="0" animBg="1"/>
          <p:bldP spid="7" grpId="0" bldLvl="0" animBg="1"/>
          <p:bldP spid="7" grpId="1" bldLvl="0" animBg="1"/>
          <p:bldP spid="8" grpId="0" bldLvl="0" animBg="1"/>
          <p:bldP spid="8" grpId="1" bldLvl="0" animBg="1"/>
          <p:bldP spid="10" grpId="0" bldLvl="0" animBg="1"/>
          <p:bldP spid="10" grpId="1" bldLvl="0" animBg="1"/>
          <p:bldP spid="14" grpId="0" bldLvl="0" animBg="1"/>
          <p:bldP spid="14" grpId="1" bldLvl="0" animBg="1"/>
          <p:bldP spid="15" grpId="0" bldLvl="0" animBg="1"/>
          <p:bldP spid="15" grpId="1" bldLvl="0" animBg="1"/>
          <p:bldP spid="16" grpId="0" bldLvl="0" animBg="1"/>
          <p:bldP spid="16" grpId="1" bldLvl="0" animBg="1"/>
          <p:bldP spid="17" grpId="0" bldLvl="0" animBg="1"/>
          <p:bldP spid="17" grpId="1" bldLvl="0" animBg="1"/>
          <p:bldP spid="18" grpId="0" bldLvl="0" animBg="1"/>
          <p:bldP spid="18" grpId="1" bldLvl="0" animBg="1"/>
          <p:bldP spid="19" grpId="0" bldLvl="0" animBg="1"/>
          <p:bldP spid="19" grpId="1" bldLvl="0" animBg="1"/>
          <p:bldP spid="20" grpId="0" bldLvl="0" animBg="1"/>
          <p:bldP spid="20" grpId="1" bldLvl="0" animBg="1"/>
          <p:bldP spid="21" grpId="0" bldLvl="0" animBg="1"/>
          <p:bldP spid="21" grpId="1" bldLvl="0" animBg="1"/>
          <p:bldP spid="22" grpId="0" bldLvl="0" animBg="1"/>
          <p:bldP spid="22" grpId="1" bldLvl="0" animBg="1"/>
          <p:bldP spid="23" grpId="0" bldLvl="0" animBg="1"/>
          <p:bldP spid="23" grpId="1" bldLvl="0" animBg="1"/>
          <p:bldP spid="24" grpId="0" bldLvl="0" animBg="1"/>
          <p:bldP spid="24" grpId="1" bldLvl="0" animBg="1"/>
          <p:bldP spid="25" grpId="0" bldLvl="0" animBg="1"/>
          <p:bldP spid="25" grpId="1" bldLvl="0" animBg="1"/>
          <p:bldP spid="26" grpId="0" bldLvl="0" animBg="1"/>
          <p:bldP spid="26" grpId="1" bldLvl="0" animBg="1"/>
          <p:bldP spid="27" grpId="0" bldLvl="0" animBg="1"/>
          <p:bldP spid="27" grpId="1" bldLvl="0" animBg="1"/>
          <p:bldP spid="28" grpId="0" bldLvl="0" animBg="1"/>
          <p:bldP spid="28" grpId="1" bldLvl="0" animBg="1"/>
          <p:bldP spid="29" grpId="0" bldLvl="0" animBg="1"/>
          <p:bldP spid="29" grpId="1" bldLvl="0" animBg="1"/>
          <p:bldP spid="30" grpId="0" bldLvl="0" animBg="1"/>
          <p:bldP spid="30" grpId="1" bldLvl="0" animBg="1"/>
          <p:bldP spid="31" grpId="0" bldLvl="0" animBg="1"/>
          <p:bldP spid="31" grpId="1" bldLvl="0" animBg="1"/>
          <p:bldP spid="32" grpId="0" bldLvl="0" animBg="1"/>
          <p:bldP spid="32" grpId="1" bldLvl="0" animBg="1"/>
          <p:bldP spid="33" grpId="0" bldLvl="0" animBg="1"/>
          <p:bldP spid="33" grpId="1" bldLvl="0" animBg="1"/>
          <p:bldP spid="34" grpId="0" bldLvl="0" animBg="1"/>
          <p:bldP spid="34" grpId="1" bldLvl="0" animBg="1"/>
          <p:bldP spid="35" grpId="0"/>
          <p:bldP spid="35" grpId="1"/>
          <p:bldP spid="3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bldLvl="0" animBg="1"/>
          <p:bldP spid="5" grpId="1" bldLvl="0" animBg="1"/>
          <p:bldP spid="6" grpId="0" bldLvl="0" animBg="1"/>
          <p:bldP spid="6" grpId="1" bldLvl="0" animBg="1"/>
          <p:bldP spid="7" grpId="0" bldLvl="0" animBg="1"/>
          <p:bldP spid="7" grpId="1" bldLvl="0" animBg="1"/>
          <p:bldP spid="8" grpId="0" bldLvl="0" animBg="1"/>
          <p:bldP spid="8" grpId="1" bldLvl="0" animBg="1"/>
          <p:bldP spid="10" grpId="0" bldLvl="0" animBg="1"/>
          <p:bldP spid="10" grpId="1" bldLvl="0" animBg="1"/>
          <p:bldP spid="14" grpId="0" bldLvl="0" animBg="1"/>
          <p:bldP spid="14" grpId="1" bldLvl="0" animBg="1"/>
          <p:bldP spid="15" grpId="0" bldLvl="0" animBg="1"/>
          <p:bldP spid="15" grpId="1" bldLvl="0" animBg="1"/>
          <p:bldP spid="16" grpId="0" bldLvl="0" animBg="1"/>
          <p:bldP spid="16" grpId="1" bldLvl="0" animBg="1"/>
          <p:bldP spid="17" grpId="0" bldLvl="0" animBg="1"/>
          <p:bldP spid="17" grpId="1" bldLvl="0" animBg="1"/>
          <p:bldP spid="18" grpId="0" bldLvl="0" animBg="1"/>
          <p:bldP spid="18" grpId="1" bldLvl="0" animBg="1"/>
          <p:bldP spid="19" grpId="0" bldLvl="0" animBg="1"/>
          <p:bldP spid="19" grpId="1" bldLvl="0" animBg="1"/>
          <p:bldP spid="20" grpId="0" bldLvl="0" animBg="1"/>
          <p:bldP spid="20" grpId="1" bldLvl="0" animBg="1"/>
          <p:bldP spid="21" grpId="0" bldLvl="0" animBg="1"/>
          <p:bldP spid="21" grpId="1" bldLvl="0" animBg="1"/>
          <p:bldP spid="22" grpId="0" bldLvl="0" animBg="1"/>
          <p:bldP spid="22" grpId="1" bldLvl="0" animBg="1"/>
          <p:bldP spid="23" grpId="0" bldLvl="0" animBg="1"/>
          <p:bldP spid="23" grpId="1" bldLvl="0" animBg="1"/>
          <p:bldP spid="24" grpId="0" bldLvl="0" animBg="1"/>
          <p:bldP spid="24" grpId="1" bldLvl="0" animBg="1"/>
          <p:bldP spid="25" grpId="0" bldLvl="0" animBg="1"/>
          <p:bldP spid="25" grpId="1" bldLvl="0" animBg="1"/>
          <p:bldP spid="26" grpId="0" bldLvl="0" animBg="1"/>
          <p:bldP spid="26" grpId="1" bldLvl="0" animBg="1"/>
          <p:bldP spid="27" grpId="0" bldLvl="0" animBg="1"/>
          <p:bldP spid="27" grpId="1" bldLvl="0" animBg="1"/>
          <p:bldP spid="28" grpId="0" bldLvl="0" animBg="1"/>
          <p:bldP spid="28" grpId="1" bldLvl="0" animBg="1"/>
          <p:bldP spid="29" grpId="0" bldLvl="0" animBg="1"/>
          <p:bldP spid="29" grpId="1" bldLvl="0" animBg="1"/>
          <p:bldP spid="30" grpId="0" bldLvl="0" animBg="1"/>
          <p:bldP spid="30" grpId="1" bldLvl="0" animBg="1"/>
          <p:bldP spid="31" grpId="0" bldLvl="0" animBg="1"/>
          <p:bldP spid="31" grpId="1" bldLvl="0" animBg="1"/>
          <p:bldP spid="32" grpId="0" bldLvl="0" animBg="1"/>
          <p:bldP spid="32" grpId="1" bldLvl="0" animBg="1"/>
          <p:bldP spid="33" grpId="0" bldLvl="0" animBg="1"/>
          <p:bldP spid="33" grpId="1" bldLvl="0" animBg="1"/>
          <p:bldP spid="34" grpId="0" bldLvl="0" animBg="1"/>
          <p:bldP spid="34" grpId="1" bldLvl="0" animBg="1"/>
          <p:bldP spid="35" grpId="0"/>
          <p:bldP spid="35" grpId="1"/>
          <p:bldP spid="36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01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915670" y="343535"/>
            <a:ext cx="4368800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TESTING BUCK CONVERTER ON A BREADBOARD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Content Placeholder 8" descr="testing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9750" y="1202690"/>
            <a:ext cx="3393440" cy="3393440"/>
          </a:xfrm>
          <a:prstGeom prst="rect">
            <a:avLst/>
          </a:prstGeom>
        </p:spPr>
      </p:pic>
      <p:pic>
        <p:nvPicPr>
          <p:cNvPr id="13" name="Picture 12" descr="test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190" y="1202690"/>
            <a:ext cx="3404870" cy="340487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-705763" y="1668944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908933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-593240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112018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290610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1952528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576205" y="-70622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2891112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2468444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1986730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1225203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471886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16668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0293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1381893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1318395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1367287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1095352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1277836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1095352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973905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671518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150118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1575773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880245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723662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1432695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602558" y="2212664"/>
            <a:ext cx="7270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02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" name="Rectangle 39"/>
          <p:cNvSpPr>
            <a:spLocks noChangeArrowheads="1"/>
          </p:cNvSpPr>
          <p:nvPr/>
        </p:nvSpPr>
        <p:spPr bwMode="auto">
          <a:xfrm>
            <a:off x="3965575" y="915035"/>
            <a:ext cx="427990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Fabricate the buck converter PCB.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910330" y="1700530"/>
            <a:ext cx="446087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After testing the buck converter circuit on a</a:t>
            </a:r>
            <a:endParaRPr lang="en-US"/>
          </a:p>
          <a:p>
            <a:r>
              <a:rPr lang="en-US"/>
              <a:t>breadboard and getting successful results , we</a:t>
            </a:r>
            <a:endParaRPr lang="en-US"/>
          </a:p>
          <a:p>
            <a:r>
              <a:rPr lang="en-US"/>
              <a:t>began the fabricating process.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969385" y="2987040"/>
            <a:ext cx="43059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The fabricating process was a 7 part process </a:t>
            </a:r>
            <a:endParaRPr lang="en-US"/>
          </a:p>
          <a:p>
            <a:r>
              <a:rPr lang="en-US"/>
              <a:t>as highlighted below.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bldLvl="0" animBg="1"/>
      <p:bldP spid="5" grpId="0" bldLvl="0" animBg="1"/>
      <p:bldP spid="5" grpId="1" bldLvl="0" animBg="1"/>
      <p:bldP spid="6" grpId="0" bldLvl="0" animBg="1"/>
      <p:bldP spid="6" grpId="1" bldLvl="0" animBg="1"/>
      <p:bldP spid="7" grpId="0" bldLvl="0" animBg="1"/>
      <p:bldP spid="7" grpId="1" bldLvl="0" animBg="1"/>
      <p:bldP spid="8" grpId="0" bldLvl="0" animBg="1"/>
      <p:bldP spid="8" grpId="1" bldLvl="0" animBg="1"/>
      <p:bldP spid="10" grpId="0" bldLvl="0" animBg="1"/>
      <p:bldP spid="10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7" grpId="0" bldLvl="0" animBg="1"/>
      <p:bldP spid="17" grpId="1" bldLvl="0" animBg="1"/>
      <p:bldP spid="18" grpId="0" bldLvl="0" animBg="1"/>
      <p:bldP spid="18" grpId="1" bldLvl="0" animBg="1"/>
      <p:bldP spid="19" grpId="0" bldLvl="0" animBg="1"/>
      <p:bldP spid="19" grpId="1" bldLvl="0" animBg="1"/>
      <p:bldP spid="20" grpId="0" bldLvl="0" animBg="1"/>
      <p:bldP spid="20" grpId="1" bldLvl="0" animBg="1"/>
      <p:bldP spid="21" grpId="0" bldLvl="0" animBg="1"/>
      <p:bldP spid="21" grpId="1" bldLvl="0" animBg="1"/>
      <p:bldP spid="22" grpId="0" bldLvl="0" animBg="1"/>
      <p:bldP spid="22" grpId="1" bldLvl="0" animBg="1"/>
      <p:bldP spid="23" grpId="0" bldLvl="0" animBg="1"/>
      <p:bldP spid="23" grpId="1" bldLvl="0" animBg="1"/>
      <p:bldP spid="24" grpId="0" bldLvl="0" animBg="1"/>
      <p:bldP spid="24" grpId="1" bldLvl="0" animBg="1"/>
      <p:bldP spid="25" grpId="0" bldLvl="0" animBg="1"/>
      <p:bldP spid="25" grpId="1" bldLvl="0" animBg="1"/>
      <p:bldP spid="26" grpId="0" bldLvl="0" animBg="1"/>
      <p:bldP spid="26" grpId="1" bldLvl="0" animBg="1"/>
      <p:bldP spid="27" grpId="0" bldLvl="0" animBg="1"/>
      <p:bldP spid="27" grpId="1" bldLvl="0" animBg="1"/>
      <p:bldP spid="28" grpId="0" bldLvl="0" animBg="1"/>
      <p:bldP spid="28" grpId="1" bldLvl="0" animBg="1"/>
      <p:bldP spid="29" grpId="0" bldLvl="0" animBg="1"/>
      <p:bldP spid="29" grpId="1" bldLvl="0" animBg="1"/>
      <p:bldP spid="30" grpId="0" bldLvl="0" animBg="1"/>
      <p:bldP spid="30" grpId="1" bldLvl="0" animBg="1"/>
      <p:bldP spid="31" grpId="0" bldLvl="0" animBg="1"/>
      <p:bldP spid="31" grpId="1" bldLvl="0" animBg="1"/>
      <p:bldP spid="32" grpId="0" bldLvl="0" animBg="1"/>
      <p:bldP spid="32" grpId="1" bldLvl="0" animBg="1"/>
      <p:bldP spid="33" grpId="0" bldLvl="0" animBg="1"/>
      <p:bldP spid="33" grpId="1" bldLvl="0" animBg="1"/>
      <p:bldP spid="34" grpId="0" bldLvl="0" animBg="1"/>
      <p:bldP spid="34" grpId="1" bldLvl="0" animBg="1"/>
      <p:bldP spid="35" grpId="0"/>
      <p:bldP spid="3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直接连接符 118"/>
          <p:cNvCxnSpPr/>
          <p:nvPr/>
        </p:nvCxnSpPr>
        <p:spPr>
          <a:xfrm flipV="1">
            <a:off x="858767" y="1418555"/>
            <a:ext cx="0" cy="1184856"/>
          </a:xfrm>
          <a:prstGeom prst="line">
            <a:avLst/>
          </a:prstGeom>
          <a:ln w="6350">
            <a:solidFill>
              <a:srgbClr val="EA55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9125" y="986790"/>
            <a:ext cx="424180" cy="405130"/>
            <a:chOff x="3608" y="3822"/>
            <a:chExt cx="668" cy="638"/>
          </a:xfrm>
        </p:grpSpPr>
        <p:sp>
          <p:nvSpPr>
            <p:cNvPr id="113" name="Freeform 112"/>
            <p:cNvSpPr/>
            <p:nvPr/>
          </p:nvSpPr>
          <p:spPr bwMode="auto">
            <a:xfrm flipH="1">
              <a:off x="3608" y="3822"/>
              <a:ext cx="668" cy="638"/>
            </a:xfrm>
            <a:custGeom>
              <a:avLst/>
              <a:gdLst>
                <a:gd name="T0" fmla="*/ 72 w 107"/>
                <a:gd name="T1" fmla="*/ 0 h 108"/>
                <a:gd name="T2" fmla="*/ 37 w 107"/>
                <a:gd name="T3" fmla="*/ 0 h 108"/>
                <a:gd name="T4" fmla="*/ 35 w 107"/>
                <a:gd name="T5" fmla="*/ 0 h 108"/>
                <a:gd name="T6" fmla="*/ 0 w 107"/>
                <a:gd name="T7" fmla="*/ 35 h 108"/>
                <a:gd name="T8" fmla="*/ 0 w 107"/>
                <a:gd name="T9" fmla="*/ 58 h 108"/>
                <a:gd name="T10" fmla="*/ 0 w 107"/>
                <a:gd name="T11" fmla="*/ 73 h 108"/>
                <a:gd name="T12" fmla="*/ 0 w 107"/>
                <a:gd name="T13" fmla="*/ 108 h 108"/>
                <a:gd name="T14" fmla="*/ 35 w 107"/>
                <a:gd name="T15" fmla="*/ 108 h 108"/>
                <a:gd name="T16" fmla="*/ 70 w 107"/>
                <a:gd name="T17" fmla="*/ 108 h 108"/>
                <a:gd name="T18" fmla="*/ 72 w 107"/>
                <a:gd name="T19" fmla="*/ 108 h 108"/>
                <a:gd name="T20" fmla="*/ 107 w 107"/>
                <a:gd name="T21" fmla="*/ 73 h 108"/>
                <a:gd name="T22" fmla="*/ 107 w 107"/>
                <a:gd name="T23" fmla="*/ 51 h 108"/>
                <a:gd name="T24" fmla="*/ 107 w 107"/>
                <a:gd name="T25" fmla="*/ 35 h 108"/>
                <a:gd name="T26" fmla="*/ 107 w 107"/>
                <a:gd name="T27" fmla="*/ 0 h 108"/>
                <a:gd name="T28" fmla="*/ 72 w 107"/>
                <a:gd name="T2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08">
                  <a:moveTo>
                    <a:pt x="72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1" y="108"/>
                    <a:pt x="107" y="93"/>
                    <a:pt x="107" y="7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0"/>
                    <a:pt x="107" y="0"/>
                    <a:pt x="107" y="0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EA5514"/>
            </a:solidFill>
            <a:ln w="6350" cap="flat">
              <a:solidFill>
                <a:schemeClr val="bg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3629" y="3851"/>
              <a:ext cx="624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>
                  <a:ln w="635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01</a:t>
              </a:r>
              <a:endParaRPr lang="zh-CN" altLang="en-US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122" name="Rectangle 66"/>
          <p:cNvSpPr>
            <a:spLocks noChangeArrowheads="1"/>
          </p:cNvSpPr>
          <p:nvPr/>
        </p:nvSpPr>
        <p:spPr bwMode="auto">
          <a:xfrm>
            <a:off x="1246402" y="1274256"/>
            <a:ext cx="1580356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We used a Laser Printer to print our board design onto a sheet of magazine paper. </a:t>
            </a:r>
            <a:endParaRPr lang="en-US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672465" y="2582545"/>
            <a:ext cx="423514" cy="408702"/>
            <a:chOff x="1059" y="4067"/>
            <a:chExt cx="667" cy="644"/>
          </a:xfrm>
        </p:grpSpPr>
        <p:sp>
          <p:nvSpPr>
            <p:cNvPr id="131" name="Freeform 112"/>
            <p:cNvSpPr/>
            <p:nvPr/>
          </p:nvSpPr>
          <p:spPr bwMode="auto">
            <a:xfrm>
              <a:off x="1077" y="4067"/>
              <a:ext cx="630" cy="638"/>
            </a:xfrm>
            <a:custGeom>
              <a:avLst/>
              <a:gdLst>
                <a:gd name="T0" fmla="*/ 72 w 107"/>
                <a:gd name="T1" fmla="*/ 0 h 108"/>
                <a:gd name="T2" fmla="*/ 37 w 107"/>
                <a:gd name="T3" fmla="*/ 0 h 108"/>
                <a:gd name="T4" fmla="*/ 35 w 107"/>
                <a:gd name="T5" fmla="*/ 0 h 108"/>
                <a:gd name="T6" fmla="*/ 0 w 107"/>
                <a:gd name="T7" fmla="*/ 35 h 108"/>
                <a:gd name="T8" fmla="*/ 0 w 107"/>
                <a:gd name="T9" fmla="*/ 58 h 108"/>
                <a:gd name="T10" fmla="*/ 0 w 107"/>
                <a:gd name="T11" fmla="*/ 73 h 108"/>
                <a:gd name="T12" fmla="*/ 0 w 107"/>
                <a:gd name="T13" fmla="*/ 108 h 108"/>
                <a:gd name="T14" fmla="*/ 35 w 107"/>
                <a:gd name="T15" fmla="*/ 108 h 108"/>
                <a:gd name="T16" fmla="*/ 70 w 107"/>
                <a:gd name="T17" fmla="*/ 108 h 108"/>
                <a:gd name="T18" fmla="*/ 72 w 107"/>
                <a:gd name="T19" fmla="*/ 108 h 108"/>
                <a:gd name="T20" fmla="*/ 107 w 107"/>
                <a:gd name="T21" fmla="*/ 73 h 108"/>
                <a:gd name="T22" fmla="*/ 107 w 107"/>
                <a:gd name="T23" fmla="*/ 51 h 108"/>
                <a:gd name="T24" fmla="*/ 107 w 107"/>
                <a:gd name="T25" fmla="*/ 35 h 108"/>
                <a:gd name="T26" fmla="*/ 107 w 107"/>
                <a:gd name="T27" fmla="*/ 0 h 108"/>
                <a:gd name="T28" fmla="*/ 72 w 107"/>
                <a:gd name="T2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08">
                  <a:moveTo>
                    <a:pt x="72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1" y="108"/>
                    <a:pt x="107" y="93"/>
                    <a:pt x="107" y="7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0"/>
                    <a:pt x="107" y="0"/>
                    <a:pt x="107" y="0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EA5514"/>
            </a:solidFill>
            <a:ln w="6350" cap="flat">
              <a:solidFill>
                <a:schemeClr val="bg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1059" y="4129"/>
              <a:ext cx="667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>
                  <a:ln w="635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02</a:t>
              </a:r>
              <a:endParaRPr lang="zh-CN" altLang="en-US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</p:grpSp>
      <p:cxnSp>
        <p:nvCxnSpPr>
          <p:cNvPr id="145" name="直接连接符 144"/>
          <p:cNvCxnSpPr/>
          <p:nvPr/>
        </p:nvCxnSpPr>
        <p:spPr>
          <a:xfrm flipV="1">
            <a:off x="858722" y="4399384"/>
            <a:ext cx="0" cy="2700608"/>
          </a:xfrm>
          <a:prstGeom prst="line">
            <a:avLst/>
          </a:prstGeom>
          <a:ln w="6350">
            <a:solidFill>
              <a:srgbClr val="EA55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/>
          <p:nvPr/>
        </p:nvCxnSpPr>
        <p:spPr>
          <a:xfrm flipV="1">
            <a:off x="858366" y="2992884"/>
            <a:ext cx="0" cy="1239336"/>
          </a:xfrm>
          <a:prstGeom prst="line">
            <a:avLst/>
          </a:prstGeom>
          <a:ln w="6350">
            <a:solidFill>
              <a:srgbClr val="EA55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683895" y="4011295"/>
            <a:ext cx="429260" cy="405130"/>
            <a:chOff x="8618" y="4274"/>
            <a:chExt cx="676" cy="638"/>
          </a:xfrm>
        </p:grpSpPr>
        <p:sp>
          <p:nvSpPr>
            <p:cNvPr id="151" name="Freeform 112"/>
            <p:cNvSpPr/>
            <p:nvPr/>
          </p:nvSpPr>
          <p:spPr bwMode="auto">
            <a:xfrm flipH="1">
              <a:off x="8624" y="4274"/>
              <a:ext cx="668" cy="638"/>
            </a:xfrm>
            <a:custGeom>
              <a:avLst/>
              <a:gdLst>
                <a:gd name="T0" fmla="*/ 72 w 107"/>
                <a:gd name="T1" fmla="*/ 0 h 108"/>
                <a:gd name="T2" fmla="*/ 37 w 107"/>
                <a:gd name="T3" fmla="*/ 0 h 108"/>
                <a:gd name="T4" fmla="*/ 35 w 107"/>
                <a:gd name="T5" fmla="*/ 0 h 108"/>
                <a:gd name="T6" fmla="*/ 0 w 107"/>
                <a:gd name="T7" fmla="*/ 35 h 108"/>
                <a:gd name="T8" fmla="*/ 0 w 107"/>
                <a:gd name="T9" fmla="*/ 58 h 108"/>
                <a:gd name="T10" fmla="*/ 0 w 107"/>
                <a:gd name="T11" fmla="*/ 73 h 108"/>
                <a:gd name="T12" fmla="*/ 0 w 107"/>
                <a:gd name="T13" fmla="*/ 108 h 108"/>
                <a:gd name="T14" fmla="*/ 35 w 107"/>
                <a:gd name="T15" fmla="*/ 108 h 108"/>
                <a:gd name="T16" fmla="*/ 70 w 107"/>
                <a:gd name="T17" fmla="*/ 108 h 108"/>
                <a:gd name="T18" fmla="*/ 72 w 107"/>
                <a:gd name="T19" fmla="*/ 108 h 108"/>
                <a:gd name="T20" fmla="*/ 107 w 107"/>
                <a:gd name="T21" fmla="*/ 73 h 108"/>
                <a:gd name="T22" fmla="*/ 107 w 107"/>
                <a:gd name="T23" fmla="*/ 51 h 108"/>
                <a:gd name="T24" fmla="*/ 107 w 107"/>
                <a:gd name="T25" fmla="*/ 35 h 108"/>
                <a:gd name="T26" fmla="*/ 107 w 107"/>
                <a:gd name="T27" fmla="*/ 0 h 108"/>
                <a:gd name="T28" fmla="*/ 72 w 107"/>
                <a:gd name="T2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08">
                  <a:moveTo>
                    <a:pt x="72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1" y="108"/>
                    <a:pt x="107" y="93"/>
                    <a:pt x="107" y="7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0"/>
                    <a:pt x="107" y="0"/>
                    <a:pt x="107" y="0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EA5514"/>
            </a:solidFill>
            <a:ln w="6350" cap="flat">
              <a:solidFill>
                <a:schemeClr val="bg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8618" y="4303"/>
              <a:ext cx="677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>
                  <a:ln w="635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03</a:t>
              </a:r>
              <a:endParaRPr lang="zh-CN" altLang="en-US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159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1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2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01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" name="Rectangle 66"/>
          <p:cNvSpPr>
            <a:spLocks noChangeArrowheads="1"/>
          </p:cNvSpPr>
          <p:nvPr/>
        </p:nvSpPr>
        <p:spPr bwMode="auto">
          <a:xfrm>
            <a:off x="1192530" y="1005205"/>
            <a:ext cx="194881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Print the board design </a:t>
            </a:r>
            <a:endParaRPr lang="en-US" altLang="zh-CN" sz="1200" b="1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1" name="Rectangle 66"/>
          <p:cNvSpPr>
            <a:spLocks noChangeArrowheads="1"/>
          </p:cNvSpPr>
          <p:nvPr/>
        </p:nvSpPr>
        <p:spPr bwMode="auto">
          <a:xfrm>
            <a:off x="1242060" y="2714625"/>
            <a:ext cx="194881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Sanding the copper clad</a:t>
            </a:r>
            <a:endParaRPr lang="en-US" altLang="zh-CN" sz="1200" b="1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3" name="Rectangle 66"/>
          <p:cNvSpPr>
            <a:spLocks noChangeArrowheads="1"/>
          </p:cNvSpPr>
          <p:nvPr/>
        </p:nvSpPr>
        <p:spPr bwMode="auto">
          <a:xfrm>
            <a:off x="1299107" y="3002726"/>
            <a:ext cx="1580356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This is to allow for better adhesion of the toner to the copper</a:t>
            </a:r>
            <a:endParaRPr lang="en-US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6" name="Rectangle 66"/>
          <p:cNvSpPr>
            <a:spLocks noChangeArrowheads="1"/>
          </p:cNvSpPr>
          <p:nvPr/>
        </p:nvSpPr>
        <p:spPr bwMode="auto">
          <a:xfrm>
            <a:off x="1225550" y="4061460"/>
            <a:ext cx="194881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Transferring the toner</a:t>
            </a:r>
            <a:endParaRPr lang="en-US" altLang="zh-CN" sz="1200" b="1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7" name="Rectangle 66"/>
          <p:cNvSpPr>
            <a:spLocks noChangeArrowheads="1"/>
          </p:cNvSpPr>
          <p:nvPr/>
        </p:nvSpPr>
        <p:spPr bwMode="auto">
          <a:xfrm>
            <a:off x="1282597" y="4349561"/>
            <a:ext cx="1580356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This was done by ironing the print on the copper clad.</a:t>
            </a:r>
            <a:endParaRPr lang="en-US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130" name="Content Placeholder 129" descr="print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02025" y="554990"/>
            <a:ext cx="2222500" cy="2222500"/>
          </a:xfrm>
          <a:prstGeom prst="rect">
            <a:avLst/>
          </a:prstGeom>
        </p:spPr>
      </p:pic>
      <p:pic>
        <p:nvPicPr>
          <p:cNvPr id="139" name="Picture 138" descr="pri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035" y="482600"/>
            <a:ext cx="2416810" cy="2416810"/>
          </a:xfrm>
          <a:prstGeom prst="rect">
            <a:avLst/>
          </a:prstGeom>
        </p:spPr>
      </p:pic>
      <p:pic>
        <p:nvPicPr>
          <p:cNvPr id="140" name="Picture 139" descr="prepar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550" y="2931160"/>
            <a:ext cx="1924685" cy="1924685"/>
          </a:xfrm>
          <a:prstGeom prst="rect">
            <a:avLst/>
          </a:prstGeom>
        </p:spPr>
      </p:pic>
      <p:pic>
        <p:nvPicPr>
          <p:cNvPr id="148" name="Picture 147" descr="heating"/>
          <p:cNvPicPr>
            <a:picLocks noChangeAspect="1"/>
          </p:cNvPicPr>
          <p:nvPr/>
        </p:nvPicPr>
        <p:blipFill>
          <a:blip r:embed="rId4"/>
          <a:srcRect t="21640" b="29558"/>
          <a:stretch>
            <a:fillRect/>
          </a:stretch>
        </p:blipFill>
        <p:spPr>
          <a:xfrm>
            <a:off x="5940425" y="3038475"/>
            <a:ext cx="2093595" cy="181673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直接连接符 144"/>
          <p:cNvCxnSpPr/>
          <p:nvPr/>
        </p:nvCxnSpPr>
        <p:spPr>
          <a:xfrm flipH="1" flipV="1">
            <a:off x="861060" y="675005"/>
            <a:ext cx="38735" cy="4344035"/>
          </a:xfrm>
          <a:prstGeom prst="line">
            <a:avLst/>
          </a:prstGeom>
          <a:ln w="6350">
            <a:solidFill>
              <a:srgbClr val="EA55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01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676910" y="914400"/>
            <a:ext cx="422910" cy="405130"/>
            <a:chOff x="10129" y="2475"/>
            <a:chExt cx="666" cy="638"/>
          </a:xfrm>
        </p:grpSpPr>
        <p:sp>
          <p:nvSpPr>
            <p:cNvPr id="141" name="Freeform 112"/>
            <p:cNvSpPr/>
            <p:nvPr/>
          </p:nvSpPr>
          <p:spPr bwMode="auto">
            <a:xfrm>
              <a:off x="10140" y="2475"/>
              <a:ext cx="630" cy="638"/>
            </a:xfrm>
            <a:custGeom>
              <a:avLst/>
              <a:gdLst>
                <a:gd name="T0" fmla="*/ 72 w 107"/>
                <a:gd name="T1" fmla="*/ 0 h 108"/>
                <a:gd name="T2" fmla="*/ 37 w 107"/>
                <a:gd name="T3" fmla="*/ 0 h 108"/>
                <a:gd name="T4" fmla="*/ 35 w 107"/>
                <a:gd name="T5" fmla="*/ 0 h 108"/>
                <a:gd name="T6" fmla="*/ 0 w 107"/>
                <a:gd name="T7" fmla="*/ 35 h 108"/>
                <a:gd name="T8" fmla="*/ 0 w 107"/>
                <a:gd name="T9" fmla="*/ 58 h 108"/>
                <a:gd name="T10" fmla="*/ 0 w 107"/>
                <a:gd name="T11" fmla="*/ 73 h 108"/>
                <a:gd name="T12" fmla="*/ 0 w 107"/>
                <a:gd name="T13" fmla="*/ 108 h 108"/>
                <a:gd name="T14" fmla="*/ 35 w 107"/>
                <a:gd name="T15" fmla="*/ 108 h 108"/>
                <a:gd name="T16" fmla="*/ 70 w 107"/>
                <a:gd name="T17" fmla="*/ 108 h 108"/>
                <a:gd name="T18" fmla="*/ 72 w 107"/>
                <a:gd name="T19" fmla="*/ 108 h 108"/>
                <a:gd name="T20" fmla="*/ 107 w 107"/>
                <a:gd name="T21" fmla="*/ 73 h 108"/>
                <a:gd name="T22" fmla="*/ 107 w 107"/>
                <a:gd name="T23" fmla="*/ 51 h 108"/>
                <a:gd name="T24" fmla="*/ 107 w 107"/>
                <a:gd name="T25" fmla="*/ 35 h 108"/>
                <a:gd name="T26" fmla="*/ 107 w 107"/>
                <a:gd name="T27" fmla="*/ 0 h 108"/>
                <a:gd name="T28" fmla="*/ 72 w 107"/>
                <a:gd name="T2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08">
                  <a:moveTo>
                    <a:pt x="72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1" y="108"/>
                    <a:pt x="107" y="93"/>
                    <a:pt x="107" y="7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0"/>
                    <a:pt x="107" y="0"/>
                    <a:pt x="107" y="0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EA5514"/>
            </a:solidFill>
            <a:ln w="6350" cap="flat">
              <a:solidFill>
                <a:schemeClr val="bg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10129" y="2504"/>
              <a:ext cx="667" cy="582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/>
              <a:r>
                <a:rPr lang="en-US" altLang="zh-CN" dirty="0" smtClean="0">
                  <a:ln w="635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04</a:t>
              </a:r>
              <a:endParaRPr lang="zh-CN" altLang="en-US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126" name="Rectangle 66"/>
          <p:cNvSpPr>
            <a:spLocks noChangeArrowheads="1"/>
          </p:cNvSpPr>
          <p:nvPr/>
        </p:nvSpPr>
        <p:spPr bwMode="auto">
          <a:xfrm>
            <a:off x="1225550" y="904240"/>
            <a:ext cx="194881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Dissolve the copper</a:t>
            </a:r>
            <a:endParaRPr lang="en-US" altLang="zh-CN" sz="1200" b="1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7" name="Rectangle 66"/>
          <p:cNvSpPr>
            <a:spLocks noChangeArrowheads="1"/>
          </p:cNvSpPr>
          <p:nvPr/>
        </p:nvSpPr>
        <p:spPr bwMode="auto">
          <a:xfrm>
            <a:off x="1282597" y="1192341"/>
            <a:ext cx="1580356" cy="184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This was done by mixing equal amount (100ml ) of hygogen peroxide and concentrated Hydochloric acid and dipping the copper clad in the solution. </a:t>
            </a:r>
            <a:endParaRPr lang="en-US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endParaRPr lang="en-US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The exposed copper part would dissolve in the solution leaving behind the inked tracks and ground pad.</a:t>
            </a:r>
            <a:endParaRPr lang="en-US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58495" y="3128645"/>
            <a:ext cx="427990" cy="405130"/>
            <a:chOff x="10126" y="2475"/>
            <a:chExt cx="674" cy="638"/>
          </a:xfrm>
        </p:grpSpPr>
        <p:sp>
          <p:nvSpPr>
            <p:cNvPr id="30" name="Freeform 112"/>
            <p:cNvSpPr/>
            <p:nvPr/>
          </p:nvSpPr>
          <p:spPr bwMode="auto">
            <a:xfrm>
              <a:off x="10140" y="2475"/>
              <a:ext cx="630" cy="638"/>
            </a:xfrm>
            <a:custGeom>
              <a:avLst/>
              <a:gdLst>
                <a:gd name="T0" fmla="*/ 72 w 107"/>
                <a:gd name="T1" fmla="*/ 0 h 108"/>
                <a:gd name="T2" fmla="*/ 37 w 107"/>
                <a:gd name="T3" fmla="*/ 0 h 108"/>
                <a:gd name="T4" fmla="*/ 35 w 107"/>
                <a:gd name="T5" fmla="*/ 0 h 108"/>
                <a:gd name="T6" fmla="*/ 0 w 107"/>
                <a:gd name="T7" fmla="*/ 35 h 108"/>
                <a:gd name="T8" fmla="*/ 0 w 107"/>
                <a:gd name="T9" fmla="*/ 58 h 108"/>
                <a:gd name="T10" fmla="*/ 0 w 107"/>
                <a:gd name="T11" fmla="*/ 73 h 108"/>
                <a:gd name="T12" fmla="*/ 0 w 107"/>
                <a:gd name="T13" fmla="*/ 108 h 108"/>
                <a:gd name="T14" fmla="*/ 35 w 107"/>
                <a:gd name="T15" fmla="*/ 108 h 108"/>
                <a:gd name="T16" fmla="*/ 70 w 107"/>
                <a:gd name="T17" fmla="*/ 108 h 108"/>
                <a:gd name="T18" fmla="*/ 72 w 107"/>
                <a:gd name="T19" fmla="*/ 108 h 108"/>
                <a:gd name="T20" fmla="*/ 107 w 107"/>
                <a:gd name="T21" fmla="*/ 73 h 108"/>
                <a:gd name="T22" fmla="*/ 107 w 107"/>
                <a:gd name="T23" fmla="*/ 51 h 108"/>
                <a:gd name="T24" fmla="*/ 107 w 107"/>
                <a:gd name="T25" fmla="*/ 35 h 108"/>
                <a:gd name="T26" fmla="*/ 107 w 107"/>
                <a:gd name="T27" fmla="*/ 0 h 108"/>
                <a:gd name="T28" fmla="*/ 72 w 107"/>
                <a:gd name="T2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08">
                  <a:moveTo>
                    <a:pt x="72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1" y="108"/>
                    <a:pt x="107" y="93"/>
                    <a:pt x="107" y="7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0"/>
                    <a:pt x="107" y="0"/>
                    <a:pt x="107" y="0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EA5514"/>
            </a:solidFill>
            <a:ln w="6350" cap="flat">
              <a:solidFill>
                <a:schemeClr val="bg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/>
            </a:p>
          </p:txBody>
        </p:sp>
        <p:sp>
          <p:nvSpPr>
            <p:cNvPr id="37" name="矩形 145"/>
            <p:cNvSpPr/>
            <p:nvPr/>
          </p:nvSpPr>
          <p:spPr>
            <a:xfrm>
              <a:off x="10126" y="2504"/>
              <a:ext cx="674" cy="58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/>
              <a:r>
                <a:rPr lang="en-US" altLang="zh-CN" dirty="0" smtClean="0">
                  <a:ln w="635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05</a:t>
              </a:r>
              <a:endParaRPr lang="zh-CN" altLang="en-US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38" name="Rectangle 66"/>
          <p:cNvSpPr>
            <a:spLocks noChangeArrowheads="1"/>
          </p:cNvSpPr>
          <p:nvPr/>
        </p:nvSpPr>
        <p:spPr bwMode="auto">
          <a:xfrm>
            <a:off x="1317625" y="3239770"/>
            <a:ext cx="194881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Remove the ink</a:t>
            </a:r>
            <a:endParaRPr lang="en-US" altLang="zh-CN" sz="1200" b="1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9" name="Rectangle 66"/>
          <p:cNvSpPr>
            <a:spLocks noChangeArrowheads="1"/>
          </p:cNvSpPr>
          <p:nvPr/>
        </p:nvSpPr>
        <p:spPr bwMode="auto">
          <a:xfrm>
            <a:off x="1311807" y="3539301"/>
            <a:ext cx="1580356" cy="76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This was done by scraping off the ink with fine grit sand paper to re-expose the copper tracks and ground pad.</a:t>
            </a:r>
            <a:endParaRPr lang="en-US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46" name="Content Placeholder 45" descr="dissolv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20110" y="915035"/>
            <a:ext cx="2180590" cy="2180590"/>
          </a:xfrm>
          <a:prstGeom prst="rect">
            <a:avLst/>
          </a:prstGeom>
        </p:spPr>
      </p:pic>
      <p:pic>
        <p:nvPicPr>
          <p:cNvPr id="48" name="Picture 47" descr="dissolving"/>
          <p:cNvPicPr>
            <a:picLocks noChangeAspect="1"/>
          </p:cNvPicPr>
          <p:nvPr/>
        </p:nvPicPr>
        <p:blipFill>
          <a:blip r:embed="rId2"/>
          <a:srcRect t="18722"/>
          <a:stretch>
            <a:fillRect/>
          </a:stretch>
        </p:blipFill>
        <p:spPr>
          <a:xfrm>
            <a:off x="5724525" y="932815"/>
            <a:ext cx="3054350" cy="271907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01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cxnSp>
        <p:nvCxnSpPr>
          <p:cNvPr id="145" name="直接连接符 144"/>
          <p:cNvCxnSpPr/>
          <p:nvPr/>
        </p:nvCxnSpPr>
        <p:spPr>
          <a:xfrm flipH="1" flipV="1">
            <a:off x="861060" y="675005"/>
            <a:ext cx="38735" cy="4344035"/>
          </a:xfrm>
          <a:prstGeom prst="line">
            <a:avLst/>
          </a:prstGeom>
          <a:ln w="6350">
            <a:solidFill>
              <a:srgbClr val="EA55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>
            <a:off x="674370" y="914400"/>
            <a:ext cx="429260" cy="405130"/>
            <a:chOff x="10125" y="2475"/>
            <a:chExt cx="676" cy="638"/>
          </a:xfrm>
        </p:grpSpPr>
        <p:sp>
          <p:nvSpPr>
            <p:cNvPr id="141" name="Freeform 112"/>
            <p:cNvSpPr/>
            <p:nvPr/>
          </p:nvSpPr>
          <p:spPr bwMode="auto">
            <a:xfrm>
              <a:off x="10140" y="2475"/>
              <a:ext cx="630" cy="638"/>
            </a:xfrm>
            <a:custGeom>
              <a:avLst/>
              <a:gdLst>
                <a:gd name="T0" fmla="*/ 72 w 107"/>
                <a:gd name="T1" fmla="*/ 0 h 108"/>
                <a:gd name="T2" fmla="*/ 37 w 107"/>
                <a:gd name="T3" fmla="*/ 0 h 108"/>
                <a:gd name="T4" fmla="*/ 35 w 107"/>
                <a:gd name="T5" fmla="*/ 0 h 108"/>
                <a:gd name="T6" fmla="*/ 0 w 107"/>
                <a:gd name="T7" fmla="*/ 35 h 108"/>
                <a:gd name="T8" fmla="*/ 0 w 107"/>
                <a:gd name="T9" fmla="*/ 58 h 108"/>
                <a:gd name="T10" fmla="*/ 0 w 107"/>
                <a:gd name="T11" fmla="*/ 73 h 108"/>
                <a:gd name="T12" fmla="*/ 0 w 107"/>
                <a:gd name="T13" fmla="*/ 108 h 108"/>
                <a:gd name="T14" fmla="*/ 35 w 107"/>
                <a:gd name="T15" fmla="*/ 108 h 108"/>
                <a:gd name="T16" fmla="*/ 70 w 107"/>
                <a:gd name="T17" fmla="*/ 108 h 108"/>
                <a:gd name="T18" fmla="*/ 72 w 107"/>
                <a:gd name="T19" fmla="*/ 108 h 108"/>
                <a:gd name="T20" fmla="*/ 107 w 107"/>
                <a:gd name="T21" fmla="*/ 73 h 108"/>
                <a:gd name="T22" fmla="*/ 107 w 107"/>
                <a:gd name="T23" fmla="*/ 51 h 108"/>
                <a:gd name="T24" fmla="*/ 107 w 107"/>
                <a:gd name="T25" fmla="*/ 35 h 108"/>
                <a:gd name="T26" fmla="*/ 107 w 107"/>
                <a:gd name="T27" fmla="*/ 0 h 108"/>
                <a:gd name="T28" fmla="*/ 72 w 107"/>
                <a:gd name="T2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08">
                  <a:moveTo>
                    <a:pt x="72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1" y="108"/>
                    <a:pt x="107" y="93"/>
                    <a:pt x="107" y="7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0"/>
                    <a:pt x="107" y="0"/>
                    <a:pt x="107" y="0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EA5514"/>
            </a:solidFill>
            <a:ln w="6350" cap="flat">
              <a:solidFill>
                <a:schemeClr val="bg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10125" y="2504"/>
              <a:ext cx="676" cy="58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/>
              <a:r>
                <a:rPr lang="en-US" altLang="zh-CN" dirty="0" smtClean="0">
                  <a:ln w="635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06</a:t>
              </a:r>
              <a:endParaRPr lang="zh-CN" altLang="en-US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126" name="Rectangle 66"/>
          <p:cNvSpPr>
            <a:spLocks noChangeArrowheads="1"/>
          </p:cNvSpPr>
          <p:nvPr/>
        </p:nvSpPr>
        <p:spPr bwMode="auto">
          <a:xfrm>
            <a:off x="1225550" y="904240"/>
            <a:ext cx="194881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Drill through holes</a:t>
            </a:r>
            <a:endParaRPr lang="en-US" altLang="zh-CN" sz="1200" b="1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7" name="Rectangle 66"/>
          <p:cNvSpPr>
            <a:spLocks noChangeArrowheads="1"/>
          </p:cNvSpPr>
          <p:nvPr/>
        </p:nvSpPr>
        <p:spPr bwMode="auto">
          <a:xfrm>
            <a:off x="1282597" y="1192341"/>
            <a:ext cx="1580356" cy="123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This is done to place the components. </a:t>
            </a:r>
            <a:endParaRPr lang="en-US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endParaRPr lang="en-US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We reached this part only to find out we had made a slight mis-alignment error between the front and back layers.</a:t>
            </a:r>
            <a:endParaRPr lang="en-US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" name="Rectangle 66"/>
          <p:cNvSpPr>
            <a:spLocks noChangeArrowheads="1"/>
          </p:cNvSpPr>
          <p:nvPr/>
        </p:nvSpPr>
        <p:spPr bwMode="auto">
          <a:xfrm>
            <a:off x="1209040" y="2825115"/>
            <a:ext cx="207899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Test tracks and solder parts</a:t>
            </a:r>
            <a:endParaRPr lang="en-US" altLang="zh-CN" sz="1200" b="1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67385" y="2763520"/>
            <a:ext cx="403225" cy="405130"/>
            <a:chOff x="10140" y="2475"/>
            <a:chExt cx="635" cy="638"/>
          </a:xfrm>
        </p:grpSpPr>
        <p:sp>
          <p:nvSpPr>
            <p:cNvPr id="4" name="Freeform 112"/>
            <p:cNvSpPr/>
            <p:nvPr/>
          </p:nvSpPr>
          <p:spPr bwMode="auto">
            <a:xfrm>
              <a:off x="10140" y="2475"/>
              <a:ext cx="630" cy="638"/>
            </a:xfrm>
            <a:custGeom>
              <a:avLst/>
              <a:gdLst>
                <a:gd name="T0" fmla="*/ 72 w 107"/>
                <a:gd name="T1" fmla="*/ 0 h 108"/>
                <a:gd name="T2" fmla="*/ 37 w 107"/>
                <a:gd name="T3" fmla="*/ 0 h 108"/>
                <a:gd name="T4" fmla="*/ 35 w 107"/>
                <a:gd name="T5" fmla="*/ 0 h 108"/>
                <a:gd name="T6" fmla="*/ 0 w 107"/>
                <a:gd name="T7" fmla="*/ 35 h 108"/>
                <a:gd name="T8" fmla="*/ 0 w 107"/>
                <a:gd name="T9" fmla="*/ 58 h 108"/>
                <a:gd name="T10" fmla="*/ 0 w 107"/>
                <a:gd name="T11" fmla="*/ 73 h 108"/>
                <a:gd name="T12" fmla="*/ 0 w 107"/>
                <a:gd name="T13" fmla="*/ 108 h 108"/>
                <a:gd name="T14" fmla="*/ 35 w 107"/>
                <a:gd name="T15" fmla="*/ 108 h 108"/>
                <a:gd name="T16" fmla="*/ 70 w 107"/>
                <a:gd name="T17" fmla="*/ 108 h 108"/>
                <a:gd name="T18" fmla="*/ 72 w 107"/>
                <a:gd name="T19" fmla="*/ 108 h 108"/>
                <a:gd name="T20" fmla="*/ 107 w 107"/>
                <a:gd name="T21" fmla="*/ 73 h 108"/>
                <a:gd name="T22" fmla="*/ 107 w 107"/>
                <a:gd name="T23" fmla="*/ 51 h 108"/>
                <a:gd name="T24" fmla="*/ 107 w 107"/>
                <a:gd name="T25" fmla="*/ 35 h 108"/>
                <a:gd name="T26" fmla="*/ 107 w 107"/>
                <a:gd name="T27" fmla="*/ 0 h 108"/>
                <a:gd name="T28" fmla="*/ 72 w 107"/>
                <a:gd name="T2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08">
                  <a:moveTo>
                    <a:pt x="72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1" y="108"/>
                    <a:pt x="107" y="93"/>
                    <a:pt x="107" y="7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0"/>
                    <a:pt x="107" y="0"/>
                    <a:pt x="107" y="0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EA5514"/>
            </a:solidFill>
            <a:ln w="6350" cap="flat">
              <a:solidFill>
                <a:schemeClr val="bg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/>
            </a:p>
          </p:txBody>
        </p:sp>
        <p:sp>
          <p:nvSpPr>
            <p:cNvPr id="6" name="矩形 145"/>
            <p:cNvSpPr/>
            <p:nvPr/>
          </p:nvSpPr>
          <p:spPr>
            <a:xfrm>
              <a:off x="10153" y="2504"/>
              <a:ext cx="622" cy="58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/>
              <a:r>
                <a:rPr lang="en-US" altLang="zh-CN" dirty="0" smtClean="0">
                  <a:ln w="635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07</a:t>
              </a:r>
              <a:endParaRPr lang="zh-CN" altLang="en-US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7" name="Rectangle 66"/>
          <p:cNvSpPr>
            <a:spLocks noChangeArrowheads="1"/>
          </p:cNvSpPr>
          <p:nvPr/>
        </p:nvSpPr>
        <p:spPr bwMode="auto">
          <a:xfrm>
            <a:off x="1266087" y="3184971"/>
            <a:ext cx="1580356" cy="123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This is done to check for continuity of the tracks by using resistance testing.</a:t>
            </a:r>
            <a:endParaRPr lang="en-US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endParaRPr lang="en-US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After all is well , the components need to be soldered for further testing and eventual usage.</a:t>
            </a:r>
            <a:endParaRPr lang="en-US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8" name="Content Placeholder 7" descr="tracks"/>
          <p:cNvPicPr>
            <a:picLocks noChangeAspect="1"/>
          </p:cNvPicPr>
          <p:nvPr>
            <p:ph idx="1"/>
          </p:nvPr>
        </p:nvPicPr>
        <p:blipFill>
          <a:blip r:embed="rId1"/>
          <a:srcRect t="35329" b="19480"/>
          <a:stretch>
            <a:fillRect/>
          </a:stretch>
        </p:blipFill>
        <p:spPr>
          <a:xfrm>
            <a:off x="3780155" y="1346835"/>
            <a:ext cx="3528695" cy="283527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908933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-593240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112018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290610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1952528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302395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2891112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2468444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1986730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1225203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471886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16668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0293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1381893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1318395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1367287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1095352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1277836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1095352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973905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671518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150118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1575773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880245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723662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1432695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602558" y="2212664"/>
            <a:ext cx="7270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" name="Rectangle 39"/>
          <p:cNvSpPr>
            <a:spLocks noChangeArrowheads="1"/>
          </p:cNvSpPr>
          <p:nvPr/>
        </p:nvSpPr>
        <p:spPr bwMode="auto">
          <a:xfrm>
            <a:off x="3851910" y="986790"/>
            <a:ext cx="3771900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Assist navigation team build the tractor’s User Interface 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839210" y="1902460"/>
            <a:ext cx="446087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We decided to hop onto the navigation team’s</a:t>
            </a:r>
            <a:endParaRPr lang="en-US"/>
          </a:p>
          <a:p>
            <a:r>
              <a:rPr lang="en-US"/>
              <a:t>tasklist as we await for the controller and it’s </a:t>
            </a:r>
            <a:endParaRPr lang="en-US"/>
          </a:p>
          <a:p>
            <a:r>
              <a:rPr lang="en-US"/>
              <a:t>peripherals from China.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822700" y="3105785"/>
            <a:ext cx="50304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We were able to come up with a user interface</a:t>
            </a:r>
            <a:endParaRPr lang="en-US"/>
          </a:p>
          <a:p>
            <a:r>
              <a:rPr lang="en-US"/>
              <a:t>to interact with the tractor as show in the next slide.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bldLvl="0" animBg="1"/>
      <p:bldP spid="5" grpId="1" bldLvl="0" animBg="1"/>
      <p:bldP spid="6" grpId="0" bldLvl="0" animBg="1"/>
      <p:bldP spid="6" grpId="1" bldLvl="0" animBg="1"/>
      <p:bldP spid="7" grpId="0" bldLvl="0" animBg="1"/>
      <p:bldP spid="7" grpId="1" bldLvl="0" animBg="1"/>
      <p:bldP spid="8" grpId="0" bldLvl="0" animBg="1"/>
      <p:bldP spid="8" grpId="1" bldLvl="0" animBg="1"/>
      <p:bldP spid="10" grpId="0" bldLvl="0" animBg="1"/>
      <p:bldP spid="10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7" grpId="0" bldLvl="0" animBg="1"/>
      <p:bldP spid="17" grpId="1" bldLvl="0" animBg="1"/>
      <p:bldP spid="18" grpId="0" bldLvl="0" animBg="1"/>
      <p:bldP spid="18" grpId="1" bldLvl="0" animBg="1"/>
      <p:bldP spid="19" grpId="0" bldLvl="0" animBg="1"/>
      <p:bldP spid="19" grpId="1" bldLvl="0" animBg="1"/>
      <p:bldP spid="20" grpId="0" bldLvl="0" animBg="1"/>
      <p:bldP spid="20" grpId="1" bldLvl="0" animBg="1"/>
      <p:bldP spid="21" grpId="0" bldLvl="0" animBg="1"/>
      <p:bldP spid="21" grpId="1" bldLvl="0" animBg="1"/>
      <p:bldP spid="22" grpId="0" bldLvl="0" animBg="1"/>
      <p:bldP spid="22" grpId="1" bldLvl="0" animBg="1"/>
      <p:bldP spid="23" grpId="0" bldLvl="0" animBg="1"/>
      <p:bldP spid="23" grpId="1" bldLvl="0" animBg="1"/>
      <p:bldP spid="24" grpId="0" bldLvl="0" animBg="1"/>
      <p:bldP spid="24" grpId="1" bldLvl="0" animBg="1"/>
      <p:bldP spid="25" grpId="0" bldLvl="0" animBg="1"/>
      <p:bldP spid="25" grpId="1" bldLvl="0" animBg="1"/>
      <p:bldP spid="26" grpId="0" bldLvl="0" animBg="1"/>
      <p:bldP spid="26" grpId="1" bldLvl="0" animBg="1"/>
      <p:bldP spid="27" grpId="0" bldLvl="0" animBg="1"/>
      <p:bldP spid="27" grpId="1" bldLvl="0" animBg="1"/>
      <p:bldP spid="28" grpId="0" bldLvl="0" animBg="1"/>
      <p:bldP spid="28" grpId="1" bldLvl="0" animBg="1"/>
      <p:bldP spid="29" grpId="0" bldLvl="0" animBg="1"/>
      <p:bldP spid="29" grpId="1" bldLvl="0" animBg="1"/>
      <p:bldP spid="30" grpId="0" bldLvl="0" animBg="1"/>
      <p:bldP spid="30" grpId="1" bldLvl="0" animBg="1"/>
      <p:bldP spid="31" grpId="0" bldLvl="0" animBg="1"/>
      <p:bldP spid="31" grpId="1" bldLvl="0" animBg="1"/>
      <p:bldP spid="32" grpId="0" bldLvl="0" animBg="1"/>
      <p:bldP spid="32" grpId="1" bldLvl="0" animBg="1"/>
      <p:bldP spid="33" grpId="0" bldLvl="0" animBg="1"/>
      <p:bldP spid="33" grpId="1" bldLvl="0" animBg="1"/>
      <p:bldP spid="34" grpId="0" bldLvl="0" animBg="1"/>
      <p:bldP spid="34" grpId="1" bldLvl="0" animBg="1"/>
      <p:bldP spid="35" grpId="0"/>
      <p:bldP spid="35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2953</Words>
  <Application>WPS Presentation</Application>
  <PresentationFormat>自定义</PresentationFormat>
  <Paragraphs>167</Paragraphs>
  <Slides>13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Microsoft YaHei</vt:lpstr>
      <vt:lpstr>Impact</vt:lpstr>
      <vt:lpstr>Calibri</vt:lpstr>
      <vt:lpstr>Arial Unicode MS</vt:lpstr>
      <vt:lpstr>Office 主题​​</vt:lpstr>
      <vt:lpstr>Week 8 progress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徐威方</dc:creator>
  <cp:lastModifiedBy>Kinut</cp:lastModifiedBy>
  <cp:revision>60</cp:revision>
  <dcterms:created xsi:type="dcterms:W3CDTF">2015-10-14T02:35:00Z</dcterms:created>
  <dcterms:modified xsi:type="dcterms:W3CDTF">2023-03-29T10:39:05Z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1033-11.2.0.11219</vt:lpwstr>
  </property>
  <property fmtid="{D5CDD505-2E9C-101B-9397-08002B2CF9AE}" pid="3" name="ICV">
    <vt:lpwstr>8E2C6EA15BA443818989BD18CB71E3C2</vt:lpwstr>
  </property>
</Properties>
</file>