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10"/>
  </p:notesMasterIdLst>
  <p:handoutMasterIdLst>
    <p:handoutMasterId r:id="rId14"/>
  </p:handoutMasterIdLst>
  <p:sldIdLst>
    <p:sldId id="256" r:id="rId3"/>
    <p:sldId id="258" r:id="rId4"/>
    <p:sldId id="265" r:id="rId5"/>
    <p:sldId id="261" r:id="rId6"/>
    <p:sldId id="262" r:id="rId7"/>
    <p:sldId id="270" r:id="rId8"/>
    <p:sldId id="263" r:id="rId9"/>
    <p:sldId id="271" r:id="rId11"/>
    <p:sldId id="272"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atia" initials="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150"/>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2-07T23:06:36.611" idx="1">
    <p:pos x="7306" y="75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8A87A34-81AB-432B-8DAE-1953F412C126}" type="datetimeFigureOut">
              <a:rPr lang="en-US" smtClean="0"/>
            </a:fld>
            <a:endParaRPr lang="en-US"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D22F896-40B5-4ADD-8801-0D06FADFA095}" type="slidenum">
              <a:rPr lang="en-US" smtClean="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6D22F896-40B5-4ADD-8801-0D06FADFA095}"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6D22F896-40B5-4ADD-8801-0D06FADFA095}" type="slidenum">
              <a:rPr lang="en-US" smtClean="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6D22F896-40B5-4ADD-8801-0D06FADFA095}" type="slidenum">
              <a:rPr lang="en-US" smtClean="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6D22F896-40B5-4ADD-8801-0D06FADFA095}" type="slidenum">
              <a:rPr lang="en-US" smtClean="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6D22F896-40B5-4ADD-8801-0D06FADFA095}" type="slidenum">
              <a:rPr lang="en-US" smtClean="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p>
            <a:endParaRPr lang="en-US" dirty="0"/>
          </a:p>
        </p:txBody>
      </p:sp>
      <p:sp>
        <p:nvSpPr>
          <p:cNvPr id="9" name="Slide Number Placeholder 8"/>
          <p:cNvSpPr>
            <a:spLocks noGrp="1"/>
          </p:cNvSpPr>
          <p:nvPr>
            <p:ph type="sldNum" sz="quarter" idx="12"/>
          </p:nvPr>
        </p:nvSpPr>
        <p:spPr/>
        <p:txBody>
          <a:bodyPr/>
          <a:p>
            <a:fld id="{6D22F896-40B5-4ADD-8801-0D06FADFA095}" type="slidenum">
              <a:rPr lang="en-US" smtClean="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p>
            <a:endParaRPr lang="en-US" dirty="0"/>
          </a:p>
        </p:txBody>
      </p:sp>
      <p:sp>
        <p:nvSpPr>
          <p:cNvPr id="5" name="Slide Number Placeholder 4"/>
          <p:cNvSpPr>
            <a:spLocks noGrp="1"/>
          </p:cNvSpPr>
          <p:nvPr>
            <p:ph type="sldNum" sz="quarter" idx="12"/>
          </p:nvPr>
        </p:nvSpPr>
        <p:spPr/>
        <p:txBody>
          <a:bodyPr/>
          <a:p>
            <a:fld id="{6D22F896-40B5-4ADD-8801-0D06FADFA095}" type="slidenum">
              <a:rPr lang="en-US" smtClean="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p>
            <a:endParaRPr lang="en-US" dirty="0"/>
          </a:p>
        </p:txBody>
      </p:sp>
      <p:sp>
        <p:nvSpPr>
          <p:cNvPr id="4" name="Slide Number Placeholder 3"/>
          <p:cNvSpPr>
            <a:spLocks noGrp="1"/>
          </p:cNvSpPr>
          <p:nvPr>
            <p:ph type="sldNum" sz="quarter" idx="12"/>
          </p:nvPr>
        </p:nvSpPr>
        <p:spPr/>
        <p:txBody>
          <a:bodyPr/>
          <a:p>
            <a:fld id="{6D22F896-40B5-4ADD-8801-0D06FADFA095}" type="slidenum">
              <a:rPr lang="en-US" smtClean="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6D22F896-40B5-4ADD-8801-0D06FADFA095}" type="slidenum">
              <a:rPr lang="en-US" smtClean="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6D22F896-40B5-4ADD-8801-0D06FADFA095}" type="slidenum">
              <a:rPr lang="en-US" smtClean="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48A87A34-81AB-432B-8DAE-1953F412C126}" type="datetimeFigureOut">
              <a:rPr lang="en-US" smtClean="0"/>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6D22F896-40B5-4ADD-8801-0D06FADFA09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750" y="891540"/>
            <a:ext cx="9211945" cy="1316990"/>
          </a:xfrm>
        </p:spPr>
        <p:txBody>
          <a:bodyPr>
            <a:normAutofit fontScale="90000"/>
          </a:bodyPr>
          <a:lstStyle/>
          <a:p>
            <a:pPr algn="ctr"/>
            <a:r>
              <a:rPr lang="en-US" sz="5400" dirty="0" smtClean="0">
                <a:latin typeface="Rockwell" panose="02060603020205020403" pitchFamily="18" charset="0"/>
              </a:rPr>
              <a:t>ELECTRICAL PROGRESS REPORT</a:t>
            </a:r>
            <a:br>
              <a:rPr lang="en-US" sz="5400" dirty="0" smtClean="0">
                <a:latin typeface="Rockwell" panose="02060603020205020403" pitchFamily="18" charset="0"/>
              </a:rPr>
            </a:br>
            <a:r>
              <a:rPr lang="en-US" sz="5400" dirty="0" smtClean="0">
                <a:latin typeface="Rockwell" panose="02060603020205020403" pitchFamily="18" charset="0"/>
              </a:rPr>
              <a:t>WEEK 3</a:t>
            </a:r>
            <a:endParaRPr lang="en-US" sz="5400" dirty="0" smtClean="0">
              <a:latin typeface="Rockwell" panose="02060603020205020403" pitchFamily="18" charset="0"/>
            </a:endParaRPr>
          </a:p>
        </p:txBody>
      </p:sp>
      <p:sp>
        <p:nvSpPr>
          <p:cNvPr id="3" name="Subtitle 2"/>
          <p:cNvSpPr>
            <a:spLocks noGrp="1"/>
          </p:cNvSpPr>
          <p:nvPr>
            <p:ph type="subTitle" idx="1"/>
          </p:nvPr>
        </p:nvSpPr>
        <p:spPr/>
        <p:txBody>
          <a:bodyPr>
            <a:normAutofit/>
          </a:bodyPr>
          <a:lstStyle/>
          <a:p>
            <a:pPr algn="ctr"/>
            <a:r>
              <a:rPr lang="en-US" sz="2400" dirty="0" smtClean="0">
                <a:latin typeface="Tahoma" panose="020B0604030504040204" pitchFamily="34" charset="0"/>
                <a:ea typeface="Tahoma" panose="020B0604030504040204" pitchFamily="34" charset="0"/>
                <a:cs typeface="Tahoma" panose="020B0604030504040204" pitchFamily="34" charset="0"/>
              </a:rPr>
              <a:t>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ct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4" name="Text Box 3"/>
          <p:cNvSpPr txBox="1"/>
          <p:nvPr/>
        </p:nvSpPr>
        <p:spPr>
          <a:xfrm>
            <a:off x="6885305" y="2950210"/>
            <a:ext cx="2867025" cy="1476375"/>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r>
              <a:rPr lang="en-US"/>
              <a:t>       TEAM</a:t>
            </a:r>
            <a:endParaRPr lang="en-US"/>
          </a:p>
          <a:p>
            <a:r>
              <a:rPr lang="en-US"/>
              <a:t>-Eunice Orenge</a:t>
            </a:r>
            <a:endParaRPr lang="en-US"/>
          </a:p>
          <a:p>
            <a:r>
              <a:rPr lang="en-US"/>
              <a:t>-Laban Mwangi</a:t>
            </a:r>
            <a:endParaRPr lang="en-US"/>
          </a:p>
          <a:p>
            <a:r>
              <a:rPr lang="en-US"/>
              <a:t>-Stephen Kinuthia</a:t>
            </a:r>
            <a:endParaRPr lang="en-US"/>
          </a:p>
          <a:p>
            <a:r>
              <a:rPr lang="en-US"/>
              <a:t>-Victor Maina</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3025"/>
            <a:ext cx="10972800" cy="769620"/>
          </a:xfrm>
        </p:spPr>
        <p:txBody>
          <a:bodyPr/>
          <a:p>
            <a:r>
              <a:rPr lang="en-US"/>
              <a:t>3) Visualize the high voltage and low voltage circuits in the electrical subsystem.</a:t>
            </a:r>
            <a:endParaRPr lang="en-US"/>
          </a:p>
        </p:txBody>
      </p:sp>
      <p:pic>
        <p:nvPicPr>
          <p:cNvPr id="6" name="Content Placeholder 5"/>
          <p:cNvPicPr>
            <a:picLocks noChangeAspect="1"/>
          </p:cNvPicPr>
          <p:nvPr>
            <p:ph idx="1"/>
          </p:nvPr>
        </p:nvPicPr>
        <p:blipFill>
          <a:blip r:embed="rId1"/>
          <a:stretch>
            <a:fillRect/>
          </a:stretch>
        </p:blipFill>
        <p:spPr>
          <a:xfrm>
            <a:off x="1025525" y="960120"/>
            <a:ext cx="9133205" cy="58978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latin typeface="Rockwell" panose="02060603020205020403" pitchFamily="18" charset="0"/>
              </a:rPr>
              <a:t>OBJECTIVES OF THE WEEK;</a:t>
            </a:r>
            <a:endParaRPr lang="en-US" sz="4400" dirty="0">
              <a:latin typeface="Rockwell" panose="02060603020205020403" pitchFamily="18" charset="0"/>
            </a:endParaRPr>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latin typeface="Tahoma" panose="020B0604030504040204" pitchFamily="34" charset="0"/>
                <a:ea typeface="Tahoma" panose="020B0604030504040204" pitchFamily="34" charset="0"/>
                <a:cs typeface="Tahoma" panose="020B0604030504040204" pitchFamily="34" charset="0"/>
              </a:rPr>
              <a:t>Troubleshoot the motor controller fault alarm. </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en-US" dirty="0" smtClean="0">
                <a:latin typeface="Tahoma" panose="020B0604030504040204" pitchFamily="34" charset="0"/>
                <a:ea typeface="Tahoma" panose="020B0604030504040204" pitchFamily="34" charset="0"/>
                <a:cs typeface="Tahoma" panose="020B0604030504040204" pitchFamily="34" charset="0"/>
              </a:rPr>
              <a:t>Research on DC-DC converters. </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en-US" dirty="0" smtClean="0">
                <a:latin typeface="Tahoma" panose="020B0604030504040204" pitchFamily="34" charset="0"/>
                <a:ea typeface="Tahoma" panose="020B0604030504040204" pitchFamily="34" charset="0"/>
                <a:cs typeface="Tahoma" panose="020B0604030504040204" pitchFamily="34" charset="0"/>
              </a:rPr>
              <a:t>Visualize the high voltage &amp; low voltage circuits in the electrical subsystem. </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prstClr val="white"/>
                </a:solidFill>
                <a:latin typeface="Tahoma" panose="020B0604030504040204" pitchFamily="34" charset="0"/>
                <a:ea typeface="Tahoma" panose="020B0604030504040204" pitchFamily="34" charset="0"/>
                <a:cs typeface="Tahoma" panose="020B0604030504040204" pitchFamily="34" charset="0"/>
              </a:rPr>
              <a:t>1) Troubleshooting the motor controller</a:t>
            </a:r>
            <a:endParaRPr lang="en-US" sz="4400" dirty="0">
              <a:latin typeface="Rockwell" panose="02060603020205020403" pitchFamily="18" charset="0"/>
            </a:endParaRPr>
          </a:p>
        </p:txBody>
      </p:sp>
      <p:sp>
        <p:nvSpPr>
          <p:cNvPr id="3" name="Content Placeholder 2"/>
          <p:cNvSpPr>
            <a:spLocks noGrp="1"/>
          </p:cNvSpPr>
          <p:nvPr>
            <p:ph sz="half" idx="1"/>
          </p:nvPr>
        </p:nvSpPr>
        <p:spPr/>
        <p:txBody>
          <a:bodyPr>
            <a:normAutofit/>
          </a:bodyPr>
          <a:lstStyle/>
          <a:p>
            <a:pPr marL="0" indent="0">
              <a:buNone/>
            </a:pPr>
            <a:r>
              <a:rPr lang="en-US" dirty="0" smtClean="0">
                <a:latin typeface="Tahoma" panose="020B0604030504040204" pitchFamily="34" charset="0"/>
                <a:ea typeface="Tahoma" panose="020B0604030504040204" pitchFamily="34" charset="0"/>
                <a:cs typeface="Tahoma" panose="020B0604030504040204" pitchFamily="34" charset="0"/>
              </a:rPr>
              <a:t>                                                                                                                  </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pic>
        <p:nvPicPr>
          <p:cNvPr id="6" name="Content Placeholder 5"/>
          <p:cNvPicPr>
            <a:picLocks noChangeAspect="1"/>
          </p:cNvPicPr>
          <p:nvPr>
            <p:ph sz="half" idx="2"/>
          </p:nvPr>
        </p:nvPicPr>
        <p:blipFill>
          <a:blip r:embed="rId1"/>
          <a:stretch>
            <a:fillRect/>
          </a:stretch>
        </p:blipFill>
        <p:spPr>
          <a:xfrm>
            <a:off x="1540510" y="1047115"/>
            <a:ext cx="8910955" cy="5334000"/>
          </a:xfrm>
          <a:prstGeom prst="rect">
            <a:avLst/>
          </a:prstGeom>
        </p:spPr>
      </p:pic>
      <p:sp>
        <p:nvSpPr>
          <p:cNvPr id="7" name="Text Box 6"/>
          <p:cNvSpPr txBox="1"/>
          <p:nvPr/>
        </p:nvSpPr>
        <p:spPr>
          <a:xfrm>
            <a:off x="4127500" y="6431280"/>
            <a:ext cx="3696970" cy="368300"/>
          </a:xfrm>
          <a:prstGeom prst="rect">
            <a:avLst/>
          </a:prstGeom>
          <a:noFill/>
        </p:spPr>
        <p:txBody>
          <a:bodyPr wrap="square" rtlCol="0">
            <a:spAutoFit/>
          </a:bodyPr>
          <a:p>
            <a:r>
              <a:rPr lang="en-US"/>
              <a:t>96v SLIDER ACIM CONTROLLER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latin typeface="Rockwell" panose="02060603020205020403" pitchFamily="18" charset="0"/>
              </a:rPr>
              <a:t>Research</a:t>
            </a:r>
            <a:endParaRPr lang="en-US" sz="4400" dirty="0">
              <a:latin typeface="Rockwell" panose="02060603020205020403" pitchFamily="18" charset="0"/>
            </a:endParaRPr>
          </a:p>
        </p:txBody>
      </p:sp>
      <p:sp>
        <p:nvSpPr>
          <p:cNvPr id="3" name="Content Placeholder 2"/>
          <p:cNvSpPr>
            <a:spLocks noGrp="1"/>
          </p:cNvSpPr>
          <p:nvPr>
            <p:ph idx="1"/>
          </p:nvPr>
        </p:nvSpPr>
        <p:spPr/>
        <p:txBody>
          <a:bodyPr>
            <a:normAutofit fontScale="90000"/>
          </a:bodyPr>
          <a:lstStyle/>
          <a:p>
            <a:pPr marL="0" indent="0">
              <a:buNone/>
            </a:pPr>
            <a:r>
              <a:rPr lang="en-US" dirty="0" smtClean="0">
                <a:latin typeface="Tahoma" panose="020B0604030504040204" pitchFamily="34" charset="0"/>
                <a:ea typeface="Tahoma" panose="020B0604030504040204" pitchFamily="34" charset="0"/>
                <a:cs typeface="Tahoma" panose="020B0604030504040204" pitchFamily="34" charset="0"/>
                <a:sym typeface="+mn-ea"/>
              </a:rPr>
              <a:t>-We are still having trouble trying to run the motor.</a:t>
            </a:r>
            <a:endParaRPr lang="en-US" dirty="0" smtClean="0">
              <a:latin typeface="Tahoma" panose="020B0604030504040204" pitchFamily="34" charset="0"/>
              <a:ea typeface="Tahoma" panose="020B0604030504040204" pitchFamily="34" charset="0"/>
              <a:cs typeface="Tahoma" panose="020B0604030504040204" pitchFamily="34" charset="0"/>
              <a:sym typeface="+mn-ea"/>
            </a:endParaRPr>
          </a:p>
          <a:p>
            <a:pPr marL="0" indent="0">
              <a:buNone/>
            </a:pPr>
            <a:r>
              <a:rPr lang="en-US" dirty="0" smtClean="0">
                <a:latin typeface="Tahoma" panose="020B0604030504040204" pitchFamily="34" charset="0"/>
                <a:ea typeface="Tahoma" panose="020B0604030504040204" pitchFamily="34" charset="0"/>
                <a:cs typeface="Tahoma" panose="020B0604030504040204" pitchFamily="34" charset="0"/>
                <a:sym typeface="+mn-ea"/>
              </a:rPr>
              <a:t>-The manual available is shallow, with limited troubleshooting steps.</a:t>
            </a:r>
            <a:endParaRPr lang="en-US" dirty="0" smtClean="0">
              <a:latin typeface="Tahoma" panose="020B0604030504040204" pitchFamily="34" charset="0"/>
              <a:ea typeface="Tahoma" panose="020B0604030504040204" pitchFamily="34" charset="0"/>
              <a:cs typeface="Tahoma" panose="020B0604030504040204" pitchFamily="34" charset="0"/>
              <a:sym typeface="+mn-ea"/>
            </a:endParaRPr>
          </a:p>
          <a:p>
            <a:pPr marL="0" indent="0">
              <a:buNone/>
            </a:pPr>
            <a:r>
              <a:rPr lang="en-US" dirty="0" smtClean="0">
                <a:latin typeface="Tahoma" panose="020B0604030504040204" pitchFamily="34" charset="0"/>
                <a:ea typeface="Tahoma" panose="020B0604030504040204" pitchFamily="34" charset="0"/>
                <a:cs typeface="Tahoma" panose="020B0604030504040204" pitchFamily="34" charset="0"/>
                <a:sym typeface="+mn-ea"/>
              </a:rPr>
              <a:t>-Our research work yielded the following results;</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smtClean="0">
                <a:latin typeface="Tahoma" panose="020B0604030504040204" pitchFamily="34" charset="0"/>
                <a:ea typeface="Tahoma" panose="020B0604030504040204" pitchFamily="34" charset="0"/>
                <a:cs typeface="Tahoma" panose="020B0604030504040204" pitchFamily="34" charset="0"/>
                <a:sym typeface="+mn-ea"/>
              </a:rPr>
              <a:t>a) Possible causes for the accelerator fault.</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smtClean="0">
                <a:latin typeface="Tahoma" panose="020B0604030504040204" pitchFamily="34" charset="0"/>
                <a:ea typeface="Tahoma" panose="020B0604030504040204" pitchFamily="34" charset="0"/>
                <a:cs typeface="Tahoma" panose="020B0604030504040204" pitchFamily="34" charset="0"/>
                <a:sym typeface="+mn-ea"/>
              </a:rPr>
              <a:t>b) Ways on how to solve the fault and reset the controller.  </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smtClean="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smtClean="0">
                <a:latin typeface="Tahoma" panose="020B0604030504040204" pitchFamily="34" charset="0"/>
                <a:ea typeface="Tahoma" panose="020B0604030504040204" pitchFamily="34" charset="0"/>
                <a:cs typeface="Tahoma" panose="020B0604030504040204" pitchFamily="34" charset="0"/>
                <a:sym typeface="+mn-ea"/>
              </a:rPr>
              <a:t>-Our best lead was a manual that we got online. However, it was of a different controller and also not from the Slider manufacturer.  </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latin typeface="Rockwell" panose="02060603020205020403" pitchFamily="18" charset="0"/>
              </a:rPr>
              <a:t>KCCA0391 manual troubleshooting section</a:t>
            </a:r>
            <a:endParaRPr lang="en-US" sz="4400" dirty="0">
              <a:latin typeface="Rockwell" panose="02060603020205020403" pitchFamily="18" charset="0"/>
            </a:endParaRPr>
          </a:p>
        </p:txBody>
      </p:sp>
      <p:pic>
        <p:nvPicPr>
          <p:cNvPr id="4" name="Content Placeholder 3"/>
          <p:cNvPicPr>
            <a:picLocks noChangeAspect="1"/>
          </p:cNvPicPr>
          <p:nvPr>
            <p:ph idx="1"/>
          </p:nvPr>
        </p:nvPicPr>
        <p:blipFill>
          <a:blip r:embed="rId1"/>
          <a:stretch>
            <a:fillRect/>
          </a:stretch>
        </p:blipFill>
        <p:spPr>
          <a:xfrm rot="16200000">
            <a:off x="3277235" y="-1704340"/>
            <a:ext cx="5242560" cy="113671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Rockwell" panose="02060603020205020403" pitchFamily="18" charset="0"/>
                <a:cs typeface="Rockwell" panose="02060603020205020403" pitchFamily="18" charset="0"/>
              </a:rPr>
              <a:t>Possible Solutions</a:t>
            </a:r>
            <a:endParaRPr lang="en-US">
              <a:latin typeface="Rockwell" panose="02060603020205020403" pitchFamily="18" charset="0"/>
              <a:cs typeface="Rockwell" panose="02060603020205020403" pitchFamily="18" charset="0"/>
            </a:endParaRPr>
          </a:p>
        </p:txBody>
      </p:sp>
      <p:sp>
        <p:nvSpPr>
          <p:cNvPr id="3" name="Content Placeholder 2"/>
          <p:cNvSpPr>
            <a:spLocks noGrp="1"/>
          </p:cNvSpPr>
          <p:nvPr>
            <p:ph idx="1"/>
          </p:nvPr>
        </p:nvSpPr>
        <p:spPr>
          <a:xfrm>
            <a:off x="609600" y="1174750"/>
            <a:ext cx="11070590" cy="5683250"/>
          </a:xfrm>
        </p:spPr>
        <p:txBody>
          <a:bodyPr/>
          <a:p>
            <a:pPr marL="0" indent="0">
              <a:buNone/>
            </a:pPr>
            <a:r>
              <a:rPr lang="en-US" dirty="0" smtClean="0">
                <a:latin typeface="Tahoma" panose="020B0604030504040204" pitchFamily="34" charset="0"/>
                <a:ea typeface="Tahoma" panose="020B0604030504040204" pitchFamily="34" charset="0"/>
                <a:cs typeface="Tahoma" panose="020B0604030504040204" pitchFamily="34" charset="0"/>
                <a:sym typeface="+mn-ea"/>
              </a:rPr>
              <a:t>-We proceeded to look into for the possible causes proposed by this manual but to no avail.</a:t>
            </a:r>
            <a:endParaRPr lang="en-US" dirty="0" smtClean="0">
              <a:latin typeface="Tahoma" panose="020B0604030504040204" pitchFamily="34" charset="0"/>
              <a:ea typeface="Tahoma" panose="020B0604030504040204" pitchFamily="34" charset="0"/>
              <a:cs typeface="Tahoma" panose="020B0604030504040204" pitchFamily="34" charset="0"/>
              <a:sym typeface="+mn-ea"/>
            </a:endParaRPr>
          </a:p>
          <a:p>
            <a:pPr marL="0" indent="0">
              <a:buNone/>
            </a:pPr>
            <a:r>
              <a:rPr lang="en-US" dirty="0" smtClean="0">
                <a:latin typeface="Tahoma" panose="020B0604030504040204" pitchFamily="34" charset="0"/>
                <a:ea typeface="Tahoma" panose="020B0604030504040204" pitchFamily="34" charset="0"/>
                <a:cs typeface="Tahoma" panose="020B0604030504040204" pitchFamily="34" charset="0"/>
                <a:sym typeface="+mn-ea"/>
              </a:rPr>
              <a:t>-We also found out that for such controllers, once there is a fault alarm, all other functions of the controller are disabled until the alarm is cleared. This explains why it is not working.</a:t>
            </a:r>
            <a:endParaRPr lang="en-US" dirty="0" smtClean="0">
              <a:latin typeface="Tahoma" panose="020B0604030504040204" pitchFamily="34" charset="0"/>
              <a:ea typeface="Tahoma" panose="020B0604030504040204" pitchFamily="34" charset="0"/>
              <a:cs typeface="Tahoma" panose="020B0604030504040204" pitchFamily="34" charset="0"/>
              <a:sym typeface="+mn-ea"/>
            </a:endParaRPr>
          </a:p>
          <a:p>
            <a:pPr marL="0" indent="0">
              <a:buNone/>
            </a:pPr>
            <a:r>
              <a:rPr lang="en-US" dirty="0" smtClean="0">
                <a:latin typeface="Tahoma" panose="020B0604030504040204" pitchFamily="34" charset="0"/>
                <a:ea typeface="Tahoma" panose="020B0604030504040204" pitchFamily="34" charset="0"/>
                <a:cs typeface="Tahoma" panose="020B0604030504040204" pitchFamily="34" charset="0"/>
                <a:sym typeface="+mn-ea"/>
              </a:rPr>
              <a:t>-Other manuals suggested resetting the controller to clear the fault. After thorough inspection, we concluded that our motor controller does not have a reset button. </a:t>
            </a:r>
            <a:endParaRPr lang="en-US" dirty="0" smtClean="0">
              <a:latin typeface="Tahoma" panose="020B0604030504040204" pitchFamily="34" charset="0"/>
              <a:ea typeface="Tahoma" panose="020B0604030504040204" pitchFamily="34" charset="0"/>
              <a:cs typeface="Tahoma" panose="020B0604030504040204" pitchFamily="34" charset="0"/>
              <a:sym typeface="+mn-ea"/>
            </a:endParaRPr>
          </a:p>
          <a:p>
            <a:pPr marL="0" indent="0">
              <a:buNone/>
            </a:pPr>
            <a:r>
              <a:rPr lang="en-US" dirty="0" smtClean="0">
                <a:latin typeface="Tahoma" panose="020B0604030504040204" pitchFamily="34" charset="0"/>
                <a:ea typeface="Tahoma" panose="020B0604030504040204" pitchFamily="34" charset="0"/>
                <a:cs typeface="Tahoma" panose="020B0604030504040204" pitchFamily="34" charset="0"/>
                <a:sym typeface="+mn-ea"/>
              </a:rPr>
              <a:t>- We also tried the key switch recovery as advised by the manual;</a:t>
            </a:r>
            <a:endParaRPr lang="en-US" dirty="0" smtClean="0">
              <a:latin typeface="Tahoma" panose="020B0604030504040204" pitchFamily="34" charset="0"/>
              <a:ea typeface="Tahoma" panose="020B0604030504040204" pitchFamily="34" charset="0"/>
              <a:cs typeface="Tahoma" panose="020B0604030504040204" pitchFamily="34" charset="0"/>
              <a:sym typeface="+mn-ea"/>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latin typeface="Rockwell" panose="02060603020205020403" pitchFamily="18" charset="0"/>
              </a:rPr>
              <a:t>Key Switch cycling</a:t>
            </a:r>
            <a:endParaRPr lang="en-US" sz="4400" dirty="0">
              <a:latin typeface="Rockwell" panose="02060603020205020403" pitchFamily="18" charset="0"/>
            </a:endParaRPr>
          </a:p>
        </p:txBody>
      </p:sp>
      <p:sp>
        <p:nvSpPr>
          <p:cNvPr id="3" name="Content Placeholder 2"/>
          <p:cNvSpPr>
            <a:spLocks noGrp="1"/>
          </p:cNvSpPr>
          <p:nvPr>
            <p:ph idx="1"/>
          </p:nvPr>
        </p:nvSpPr>
        <p:spPr/>
        <p:txBody>
          <a:bodyPr vert="horz" lIns="91440" tIns="45720" rIns="91440" bIns="45720" rtlCol="0" anchor="t">
            <a:normAutofit fontScale="80000"/>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-Key switch- It is an electromechanical switch that can only be operated with the use of a key, to either break the electric circuit or complete it. It is responsible for starting machines as well as providing power to specific parts of the machine. It is used as an anti-theft mechanism.</a:t>
            </a:r>
            <a:endParaRPr lang="en-US" dirty="0">
              <a:latin typeface="Tahoma" panose="020B0604030504040204" pitchFamily="34" charset="0"/>
              <a:ea typeface="Tahoma" panose="020B0604030504040204" pitchFamily="34" charset="0"/>
              <a:cs typeface="Tahoma" panose="020B0604030504040204" pitchFamily="34" charset="0"/>
            </a:endParaRPr>
          </a:p>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-Key cycling- It is the process of refreshing a machine’s system by turning it off and back on repeatedly. This is achieved by turning the key from the ‘off’ to the ‘start’ position multiple times.</a:t>
            </a:r>
            <a:endParaRPr lang="en-US" dirty="0">
              <a:latin typeface="Tahoma" panose="020B0604030504040204" pitchFamily="34" charset="0"/>
              <a:ea typeface="Tahoma" panose="020B0604030504040204" pitchFamily="34" charset="0"/>
              <a:cs typeface="Tahoma" panose="020B0604030504040204" pitchFamily="34" charset="0"/>
            </a:endParaRPr>
          </a:p>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 For our case, that would be to regulate power to the key switch by repeatedly connecting and disconnecting it to the 12v accelerator positive.</a:t>
            </a:r>
            <a:endParaRPr lang="en-US" dirty="0">
              <a:latin typeface="Tahoma" panose="020B0604030504040204" pitchFamily="34" charset="0"/>
              <a:ea typeface="Tahoma" panose="020B0604030504040204" pitchFamily="34" charset="0"/>
              <a:cs typeface="Tahoma" panose="020B0604030504040204" pitchFamily="34" charset="0"/>
            </a:endParaRPr>
          </a:p>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-This method was unsuccessful. We found out that the key switch is not Pin 19 as initially thought.</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Rockwell" panose="02060603020205020403" pitchFamily="18" charset="0"/>
                <a:cs typeface="Rockwell" panose="02060603020205020403" pitchFamily="18" charset="0"/>
              </a:rPr>
              <a:t>Contacting the Manufacturer</a:t>
            </a:r>
            <a:endParaRPr lang="en-US">
              <a:latin typeface="Rockwell" panose="02060603020205020403" pitchFamily="18" charset="0"/>
              <a:cs typeface="Rockwell" panose="02060603020205020403" pitchFamily="18" charset="0"/>
            </a:endParaRPr>
          </a:p>
        </p:txBody>
      </p:sp>
      <p:sp>
        <p:nvSpPr>
          <p:cNvPr id="3" name="Content Placeholder 2"/>
          <p:cNvSpPr>
            <a:spLocks noGrp="1"/>
          </p:cNvSpPr>
          <p:nvPr>
            <p:ph idx="1"/>
          </p:nvPr>
        </p:nvSpPr>
        <p:spPr/>
        <p:txBody>
          <a:bodyPr/>
          <a:p>
            <a:pPr marL="0" indent="0">
              <a:buNone/>
            </a:pPr>
            <a:r>
              <a:rPr lang="en-US" dirty="0" smtClean="0">
                <a:latin typeface="Tahoma" panose="020B0604030504040204" pitchFamily="34" charset="0"/>
                <a:ea typeface="Tahoma" panose="020B0604030504040204" pitchFamily="34" charset="0"/>
                <a:cs typeface="Tahoma" panose="020B0604030504040204" pitchFamily="34" charset="0"/>
                <a:sym typeface="+mn-ea"/>
              </a:rPr>
              <a:t>-When the recommended solutions failed, it became apparent that we need to be in contact with the manufacturer in order to clear the fault and reset the motor controller.</a:t>
            </a:r>
            <a:endParaRPr lang="en-US"/>
          </a:p>
          <a:p>
            <a:pPr marL="0" indent="0">
              <a:buNone/>
            </a:pPr>
            <a:r>
              <a:rPr lang="en-US"/>
              <a:t>-We need to know the following from the manufacturer;</a:t>
            </a:r>
            <a:endParaRPr lang="en-US"/>
          </a:p>
          <a:p>
            <a:pPr marL="0" indent="0">
              <a:buNone/>
            </a:pPr>
            <a:r>
              <a:rPr lang="en-US"/>
              <a:t>a) Possibility of getting the controller’s display.</a:t>
            </a:r>
            <a:endParaRPr lang="en-US"/>
          </a:p>
          <a:p>
            <a:pPr marL="0" indent="0">
              <a:buNone/>
            </a:pPr>
            <a:r>
              <a:rPr lang="en-US"/>
              <a:t>b) The full manual for sufficient troubleshooting knowledge. c) Hand held programmer/error detector compatibility.</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Research on DC-DC converters.</a:t>
            </a:r>
            <a:endParaRPr lang="en-US"/>
          </a:p>
        </p:txBody>
      </p:sp>
      <p:sp>
        <p:nvSpPr>
          <p:cNvPr id="3" name="Content Placeholder 2"/>
          <p:cNvSpPr>
            <a:spLocks noGrp="1"/>
          </p:cNvSpPr>
          <p:nvPr>
            <p:ph idx="1"/>
          </p:nvPr>
        </p:nvSpPr>
        <p:spPr>
          <a:xfrm>
            <a:off x="609600" y="1174750"/>
            <a:ext cx="11199495" cy="5683250"/>
          </a:xfrm>
        </p:spPr>
        <p:txBody>
          <a:bodyPr/>
          <a:p>
            <a:pPr marL="0" indent="0">
              <a:buNone/>
            </a:pPr>
            <a:r>
              <a:rPr lang="en-US"/>
              <a:t> -DC-DC converters are devices that store electrical charge temporarily for the purpose of converting DC from one voltage level to another.</a:t>
            </a:r>
            <a:endParaRPr lang="en-US"/>
          </a:p>
          <a:p>
            <a:pPr marL="0" indent="0">
              <a:buNone/>
            </a:pPr>
            <a:r>
              <a:rPr lang="en-US">
                <a:sym typeface="+mn-ea"/>
              </a:rPr>
              <a:t>- The inclusion of the converters is necessary, since the navigation and mechanical teams have power requirements; 12v, 5v and 3.7v for navigation and 12v for mechanical.</a:t>
            </a:r>
            <a:endParaRPr lang="en-US"/>
          </a:p>
          <a:p>
            <a:pPr marL="0" indent="0">
              <a:buNone/>
            </a:pPr>
            <a:r>
              <a:rPr lang="en-US">
                <a:sym typeface="+mn-ea"/>
              </a:rPr>
              <a:t> -These converters will be connected to the 106.5v battery to ‘step down’ the voltage to the desired amount.</a:t>
            </a:r>
            <a:endParaRPr lang="en-US"/>
          </a:p>
          <a:p>
            <a:pPr marL="0" indent="0">
              <a:buNone/>
            </a:pPr>
            <a:r>
              <a:rPr lang="en-US"/>
              <a:t> - We are still researching on suitable step down modules that will satisfy the power needs for both teams.</a:t>
            </a:r>
            <a:endParaRPr lang="en-US"/>
          </a:p>
          <a:p>
            <a:endParaRPr lang="en-US"/>
          </a:p>
        </p:txBody>
      </p:sp>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Problemsolution cycle </Template>
  <TotalTime>0</TotalTime>
  <Words>3248</Words>
  <Application>WPS Presentation</Application>
  <PresentationFormat>Widescreen</PresentationFormat>
  <Paragraphs>69</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Rockwell</vt:lpstr>
      <vt:lpstr>Tahoma</vt:lpstr>
      <vt:lpstr>Microsoft YaHei</vt:lpstr>
      <vt:lpstr>Arial Unicode MS</vt:lpstr>
      <vt:lpstr>Calibri</vt:lpstr>
      <vt:lpstr>Data Pie Charts</vt:lpstr>
      <vt:lpstr>ELECTRICAL PROGRESS REPORT WEEK 3</vt:lpstr>
      <vt:lpstr>OBJECTIVES LAST WEEK;</vt:lpstr>
      <vt:lpstr>1) Troubleshooting the motor controller</vt:lpstr>
      <vt:lpstr>Research</vt:lpstr>
      <vt:lpstr>KCCA0391 manual troubleshooting section</vt:lpstr>
      <vt:lpstr>Possible Solutions</vt:lpstr>
      <vt:lpstr>Key Switch cycling</vt:lpstr>
      <vt:lpstr>Contacting the Manufacturer</vt:lpstr>
      <vt:lpstr>2) Research on DC-DC converters.</vt:lpstr>
      <vt:lpstr>3) Visualize the high voltage and low voltage circuits in the electrical subsystem.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Ngatia</cp:lastModifiedBy>
  <cp:revision>5</cp:revision>
  <dcterms:created xsi:type="dcterms:W3CDTF">2023-02-07T12:21:00Z</dcterms:created>
  <dcterms:modified xsi:type="dcterms:W3CDTF">2023-02-08T09:21:43Z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709E6883C322465E93F3893BF8783C4A</vt:lpwstr>
  </property>
  <property fmtid="{D5CDD505-2E9C-101B-9397-08002B2CF9AE}" pid="4" name="KSOProductBuildVer">
    <vt:lpwstr>1033-11.2.0.11219</vt:lpwstr>
  </property>
</Properties>
</file>